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9" r:id="rId4"/>
    <p:sldId id="258" r:id="rId5"/>
    <p:sldId id="260" r:id="rId6"/>
    <p:sldId id="261" r:id="rId7"/>
    <p:sldId id="262" r:id="rId8"/>
    <p:sldId id="263" r:id="rId9"/>
    <p:sldId id="269" r:id="rId10"/>
    <p:sldId id="264" r:id="rId11"/>
    <p:sldId id="270" r:id="rId12"/>
    <p:sldId id="265" r:id="rId13"/>
    <p:sldId id="272" r:id="rId14"/>
    <p:sldId id="271" r:id="rId15"/>
    <p:sldId id="266" r:id="rId16"/>
    <p:sldId id="273" r:id="rId17"/>
    <p:sldId id="274" r:id="rId18"/>
    <p:sldId id="275" r:id="rId19"/>
    <p:sldId id="2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1541" autoAdjust="0"/>
  </p:normalViewPr>
  <p:slideViewPr>
    <p:cSldViewPr>
      <p:cViewPr varScale="1">
        <p:scale>
          <a:sx n="64" d="100"/>
          <a:sy n="64" d="100"/>
        </p:scale>
        <p:origin x="134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6012-D92D-40F2-88A7-ADB6221728C7}" type="datetimeFigureOut">
              <a:rPr lang="en-US" smtClean="0"/>
              <a:pPr/>
              <a:t>3/23/2023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58BB76-E49B-4ABD-959D-D07CC165279F}" type="slidenum">
              <a:rPr lang="en-US" smtClean="0"/>
              <a:pPr/>
              <a:t>‹#›</a:t>
            </a:fld>
            <a:endParaRPr lang="en-US"/>
          </a:p>
        </p:txBody>
      </p:sp>
    </p:spTree>
    <p:extLst>
      <p:ext uri="{BB962C8B-B14F-4D97-AF65-F5344CB8AC3E}">
        <p14:creationId xmlns:p14="http://schemas.microsoft.com/office/powerpoint/2010/main" val="4192409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Kaposi sarcoma</a:t>
            </a:r>
            <a:r>
              <a:rPr lang="en-US" sz="1200" b="0" i="0" kern="1200" dirty="0">
                <a:solidFill>
                  <a:schemeClr val="tx1"/>
                </a:solidFill>
                <a:effectLst/>
                <a:latin typeface="+mn-lt"/>
                <a:ea typeface="+mn-ea"/>
                <a:cs typeface="+mn-cs"/>
              </a:rPr>
              <a:t> (KS) is a cancer that develops from the cells that line lymph or blood vessels</a:t>
            </a:r>
          </a:p>
          <a:p>
            <a:r>
              <a:rPr lang="en-US" sz="1200" b="1" i="0" kern="1200" dirty="0" err="1">
                <a:solidFill>
                  <a:schemeClr val="tx1"/>
                </a:solidFill>
                <a:effectLst/>
                <a:latin typeface="+mn-lt"/>
                <a:ea typeface="+mn-ea"/>
                <a:cs typeface="+mn-cs"/>
              </a:rPr>
              <a:t>Roseola</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infantum</a:t>
            </a:r>
            <a:r>
              <a:rPr lang="en-US" sz="1200" b="0" i="0" kern="1200" dirty="0">
                <a:solidFill>
                  <a:schemeClr val="tx1"/>
                </a:solidFill>
                <a:effectLst/>
                <a:latin typeface="+mn-lt"/>
                <a:ea typeface="+mn-ea"/>
                <a:cs typeface="+mn-cs"/>
              </a:rPr>
              <a:t> is a common, mild, viral infection that can cause a temperature </a:t>
            </a:r>
            <a:r>
              <a:rPr lang="en-US" sz="1200" b="0" i="0" kern="1200" dirty="0" err="1">
                <a:solidFill>
                  <a:schemeClr val="tx1"/>
                </a:solidFill>
                <a:effectLst/>
                <a:latin typeface="+mn-lt"/>
                <a:ea typeface="+mn-ea"/>
                <a:cs typeface="+mn-cs"/>
              </a:rPr>
              <a:t>and</a:t>
            </a:r>
            <a:r>
              <a:rPr lang="en-US" sz="1200" b="1" i="0" kern="1200" dirty="0" err="1">
                <a:solidFill>
                  <a:schemeClr val="tx1"/>
                </a:solidFill>
                <a:effectLst/>
                <a:latin typeface="+mn-lt"/>
                <a:ea typeface="+mn-ea"/>
                <a:cs typeface="+mn-cs"/>
              </a:rPr>
              <a:t>rash</a:t>
            </a:r>
            <a:r>
              <a:rPr lang="en-US" sz="1200" b="0" i="0" kern="1200" dirty="0">
                <a:solidFill>
                  <a:schemeClr val="tx1"/>
                </a:solidFill>
                <a:effectLst/>
                <a:latin typeface="+mn-lt"/>
                <a:ea typeface="+mn-ea"/>
                <a:cs typeface="+mn-cs"/>
              </a:rPr>
              <a:t> in babies and young children. </a:t>
            </a:r>
            <a:endParaRPr lang="en-US" dirty="0"/>
          </a:p>
        </p:txBody>
      </p:sp>
      <p:sp>
        <p:nvSpPr>
          <p:cNvPr id="4" name="Slide Number Placeholder 3"/>
          <p:cNvSpPr>
            <a:spLocks noGrp="1"/>
          </p:cNvSpPr>
          <p:nvPr>
            <p:ph type="sldNum" sz="quarter" idx="10"/>
          </p:nvPr>
        </p:nvSpPr>
        <p:spPr/>
        <p:txBody>
          <a:bodyPr/>
          <a:lstStyle/>
          <a:p>
            <a:fld id="{8458BB76-E49B-4ABD-959D-D07CC165279F}" type="slidenum">
              <a:rPr lang="en-US" smtClean="0"/>
              <a:pPr/>
              <a:t>5</a:t>
            </a:fld>
            <a:endParaRPr lang="en-US"/>
          </a:p>
        </p:txBody>
      </p:sp>
    </p:spTree>
    <p:extLst>
      <p:ext uri="{BB962C8B-B14F-4D97-AF65-F5344CB8AC3E}">
        <p14:creationId xmlns:p14="http://schemas.microsoft.com/office/powerpoint/2010/main" val="1429164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458BB76-E49B-4ABD-959D-D07CC165279F}" type="slidenum">
              <a:rPr lang="en-US" smtClean="0"/>
              <a:pPr/>
              <a:t>7</a:t>
            </a:fld>
            <a:endParaRPr lang="en-US"/>
          </a:p>
        </p:txBody>
      </p:sp>
    </p:spTree>
    <p:extLst>
      <p:ext uri="{BB962C8B-B14F-4D97-AF65-F5344CB8AC3E}">
        <p14:creationId xmlns:p14="http://schemas.microsoft.com/office/powerpoint/2010/main" val="1975946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a:solidFill>
                  <a:schemeClr val="tx1"/>
                </a:solidFill>
                <a:effectLst/>
                <a:latin typeface="+mn-lt"/>
                <a:ea typeface="+mn-ea"/>
                <a:cs typeface="+mn-cs"/>
              </a:rPr>
              <a:t>gingivostomatitis</a:t>
            </a:r>
            <a:r>
              <a:rPr lang="en-US" sz="1200" b="0" i="0" kern="1200" dirty="0">
                <a:solidFill>
                  <a:schemeClr val="tx1"/>
                </a:solidFill>
                <a:effectLst/>
                <a:latin typeface="+mn-lt"/>
                <a:ea typeface="+mn-ea"/>
                <a:cs typeface="+mn-cs"/>
              </a:rPr>
              <a:t> or </a:t>
            </a:r>
            <a:r>
              <a:rPr lang="en-US" sz="1200" b="0" i="0" kern="1200" dirty="0" err="1">
                <a:solidFill>
                  <a:schemeClr val="tx1"/>
                </a:solidFill>
                <a:effectLst/>
                <a:latin typeface="+mn-lt"/>
                <a:ea typeface="+mn-ea"/>
                <a:cs typeface="+mn-cs"/>
              </a:rPr>
              <a:t>orolabial</a:t>
            </a:r>
            <a:r>
              <a:rPr lang="en-US" sz="1200" b="0" i="0" kern="1200" dirty="0">
                <a:solidFill>
                  <a:schemeClr val="tx1"/>
                </a:solidFill>
                <a:effectLst/>
                <a:latin typeface="+mn-lt"/>
                <a:ea typeface="+mn-ea"/>
                <a:cs typeface="+mn-cs"/>
              </a:rPr>
              <a:t> herpes) is a combination of gingivitis and stomatitis, or an inflammation of the oral mucosa and gingiva.</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458BB76-E49B-4ABD-959D-D07CC165279F}" type="slidenum">
              <a:rPr lang="en-US" smtClean="0"/>
              <a:pPr/>
              <a:t>8</a:t>
            </a:fld>
            <a:endParaRPr lang="en-US"/>
          </a:p>
        </p:txBody>
      </p:sp>
    </p:spTree>
    <p:extLst>
      <p:ext uri="{BB962C8B-B14F-4D97-AF65-F5344CB8AC3E}">
        <p14:creationId xmlns:p14="http://schemas.microsoft.com/office/powerpoint/2010/main" val="3442676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58BB76-E49B-4ABD-959D-D07CC165279F}" type="slidenum">
              <a:rPr lang="en-US" smtClean="0"/>
              <a:pPr/>
              <a:t>10</a:t>
            </a:fld>
            <a:endParaRPr lang="en-US"/>
          </a:p>
        </p:txBody>
      </p:sp>
    </p:spTree>
    <p:extLst>
      <p:ext uri="{BB962C8B-B14F-4D97-AF65-F5344CB8AC3E}">
        <p14:creationId xmlns:p14="http://schemas.microsoft.com/office/powerpoint/2010/main" val="428895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58BB76-E49B-4ABD-959D-D07CC165279F}" type="slidenum">
              <a:rPr lang="en-US" smtClean="0"/>
              <a:pPr/>
              <a:t>12</a:t>
            </a:fld>
            <a:endParaRPr lang="en-US"/>
          </a:p>
        </p:txBody>
      </p:sp>
    </p:spTree>
    <p:extLst>
      <p:ext uri="{BB962C8B-B14F-4D97-AF65-F5344CB8AC3E}">
        <p14:creationId xmlns:p14="http://schemas.microsoft.com/office/powerpoint/2010/main" val="41253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abnormal and intense wave of electricity overwhelms the brain and results in a </a:t>
            </a:r>
            <a:r>
              <a:rPr lang="en-US" sz="1200" b="1" i="0" kern="1200" dirty="0">
                <a:solidFill>
                  <a:schemeClr val="tx1"/>
                </a:solidFill>
                <a:effectLst/>
                <a:latin typeface="+mn-lt"/>
                <a:ea typeface="+mn-ea"/>
                <a:cs typeface="+mn-cs"/>
              </a:rPr>
              <a:t>seizure</a:t>
            </a:r>
            <a:r>
              <a:rPr lang="en-US" sz="1200" b="0" i="0" kern="1200" dirty="0">
                <a:solidFill>
                  <a:schemeClr val="tx1"/>
                </a:solidFill>
                <a:effectLst/>
                <a:latin typeface="+mn-lt"/>
                <a:ea typeface="+mn-ea"/>
                <a:cs typeface="+mn-cs"/>
              </a:rPr>
              <a:t>, which can cause muscle spasms, a loss of consciousness, strange behavior, or other symptom</a:t>
            </a:r>
          </a:p>
          <a:p>
            <a:r>
              <a:rPr lang="en-US" sz="1200" b="0" i="0" kern="1200" dirty="0">
                <a:solidFill>
                  <a:schemeClr val="tx1"/>
                </a:solidFill>
                <a:effectLst/>
                <a:latin typeface="+mn-lt"/>
                <a:ea typeface="+mn-ea"/>
                <a:cs typeface="+mn-cs"/>
              </a:rPr>
              <a:t>Listlessness:- Lacking energy or disinclined to exert effort</a:t>
            </a:r>
            <a:endParaRPr lang="en-US" dirty="0"/>
          </a:p>
        </p:txBody>
      </p:sp>
      <p:sp>
        <p:nvSpPr>
          <p:cNvPr id="4" name="Slide Number Placeholder 3"/>
          <p:cNvSpPr>
            <a:spLocks noGrp="1"/>
          </p:cNvSpPr>
          <p:nvPr>
            <p:ph type="sldNum" sz="quarter" idx="10"/>
          </p:nvPr>
        </p:nvSpPr>
        <p:spPr/>
        <p:txBody>
          <a:bodyPr/>
          <a:lstStyle/>
          <a:p>
            <a:fld id="{8458BB76-E49B-4ABD-959D-D07CC165279F}" type="slidenum">
              <a:rPr lang="en-US" smtClean="0"/>
              <a:pPr/>
              <a:t>15</a:t>
            </a:fld>
            <a:endParaRPr lang="en-US"/>
          </a:p>
        </p:txBody>
      </p:sp>
    </p:spTree>
    <p:extLst>
      <p:ext uri="{BB962C8B-B14F-4D97-AF65-F5344CB8AC3E}">
        <p14:creationId xmlns:p14="http://schemas.microsoft.com/office/powerpoint/2010/main" val="326407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latin typeface="arial" panose="020B0604020202020204" pitchFamily="34" charset="0"/>
              </a:rPr>
              <a:t>Cowdry bodies are eosinophilic or basophilic nuclear inclusions composed of nucleic acid and protein seen in cells infected with Herpes simplex virus, Varicella-zoster virus, and Cytomegalovirus. They are named after Edmund Cowdry</a:t>
            </a:r>
            <a:endParaRPr lang="en-US" dirty="0"/>
          </a:p>
        </p:txBody>
      </p:sp>
      <p:sp>
        <p:nvSpPr>
          <p:cNvPr id="4" name="Slide Number Placeholder 3"/>
          <p:cNvSpPr>
            <a:spLocks noGrp="1"/>
          </p:cNvSpPr>
          <p:nvPr>
            <p:ph type="sldNum" sz="quarter" idx="5"/>
          </p:nvPr>
        </p:nvSpPr>
        <p:spPr/>
        <p:txBody>
          <a:bodyPr/>
          <a:lstStyle/>
          <a:p>
            <a:fld id="{8458BB76-E49B-4ABD-959D-D07CC165279F}" type="slidenum">
              <a:rPr lang="en-US" smtClean="0"/>
              <a:pPr/>
              <a:t>16</a:t>
            </a:fld>
            <a:endParaRPr lang="en-US"/>
          </a:p>
        </p:txBody>
      </p:sp>
    </p:spTree>
    <p:extLst>
      <p:ext uri="{BB962C8B-B14F-4D97-AF65-F5344CB8AC3E}">
        <p14:creationId xmlns:p14="http://schemas.microsoft.com/office/powerpoint/2010/main" val="2014454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E429870-40A6-41E3-BEAE-F341EE369551}" type="datetimeFigureOut">
              <a:rPr lang="en-US" smtClean="0"/>
              <a:pPr/>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BDE65-78D4-424E-A5C4-6AAD7CE62FC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429870-40A6-41E3-BEAE-F341EE369551}" type="datetimeFigureOut">
              <a:rPr lang="en-US" smtClean="0"/>
              <a:pPr/>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BDE65-78D4-424E-A5C4-6AAD7CE62F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429870-40A6-41E3-BEAE-F341EE369551}" type="datetimeFigureOut">
              <a:rPr lang="en-US" smtClean="0"/>
              <a:pPr/>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BDE65-78D4-424E-A5C4-6AAD7CE62F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429870-40A6-41E3-BEAE-F341EE369551}" type="datetimeFigureOut">
              <a:rPr lang="en-US" smtClean="0"/>
              <a:pPr/>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BDE65-78D4-424E-A5C4-6AAD7CE62FC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429870-40A6-41E3-BEAE-F341EE369551}" type="datetimeFigureOut">
              <a:rPr lang="en-US" smtClean="0"/>
              <a:pPr/>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BDE65-78D4-424E-A5C4-6AAD7CE62FC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429870-40A6-41E3-BEAE-F341EE369551}" type="datetimeFigureOut">
              <a:rPr lang="en-US" smtClean="0"/>
              <a:pPr/>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BDE65-78D4-424E-A5C4-6AAD7CE62FC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429870-40A6-41E3-BEAE-F341EE369551}" type="datetimeFigureOut">
              <a:rPr lang="en-US" smtClean="0"/>
              <a:pPr/>
              <a:t>3/23/2023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6BDE65-78D4-424E-A5C4-6AAD7CE62FC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429870-40A6-41E3-BEAE-F341EE369551}" type="datetimeFigureOut">
              <a:rPr lang="en-US" smtClean="0"/>
              <a:pPr/>
              <a:t>3/23/2023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6BDE65-78D4-424E-A5C4-6AAD7CE62FC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429870-40A6-41E3-BEAE-F341EE369551}" type="datetimeFigureOut">
              <a:rPr lang="en-US" smtClean="0"/>
              <a:pPr/>
              <a:t>3/23/2023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6BDE65-78D4-424E-A5C4-6AAD7CE62F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429870-40A6-41E3-BEAE-F341EE369551}" type="datetimeFigureOut">
              <a:rPr lang="en-US" smtClean="0"/>
              <a:pPr/>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BDE65-78D4-424E-A5C4-6AAD7CE62FC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429870-40A6-41E3-BEAE-F341EE369551}" type="datetimeFigureOut">
              <a:rPr lang="en-US" smtClean="0"/>
              <a:pPr/>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BDE65-78D4-424E-A5C4-6AAD7CE62FC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429870-40A6-41E3-BEAE-F341EE369551}" type="datetimeFigureOut">
              <a:rPr lang="en-US" smtClean="0"/>
              <a:pPr/>
              <a:t>3/23/2023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BDE65-78D4-424E-A5C4-6AAD7CE62F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a:t>Herpes Virus</a:t>
            </a:r>
          </a:p>
        </p:txBody>
      </p:sp>
      <p:sp>
        <p:nvSpPr>
          <p:cNvPr id="3" name="Subtitle 2"/>
          <p:cNvSpPr>
            <a:spLocks noGrp="1"/>
          </p:cNvSpPr>
          <p:nvPr>
            <p:ph type="subTitle" idx="1"/>
          </p:nvPr>
        </p:nvSpPr>
        <p:spPr>
          <a:xfrm>
            <a:off x="3581400" y="4953000"/>
            <a:ext cx="4191000" cy="685800"/>
          </a:xfrm>
        </p:spPr>
        <p:txBody>
          <a:bodyPr/>
          <a:lstStyle/>
          <a:p>
            <a:pPr algn="r"/>
            <a:r>
              <a:rPr lang="en-US" dirty="0"/>
              <a:t>By </a:t>
            </a:r>
            <a:r>
              <a:rPr lang="en-US" dirty="0" err="1"/>
              <a:t>Mamita</a:t>
            </a:r>
            <a:r>
              <a:rPr lang="en-US" dirty="0"/>
              <a:t> </a:t>
            </a:r>
            <a:r>
              <a:rPr lang="en-US" dirty="0" err="1"/>
              <a:t>Rai</a:t>
            </a:r>
            <a:r>
              <a:rPr lang="en-US" dirty="0"/>
              <a:t> </a:t>
            </a:r>
            <a:r>
              <a:rPr lang="en-US" dirty="0" err="1"/>
              <a:t>Gurung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algn="just"/>
            <a:r>
              <a:rPr lang="en-US" dirty="0"/>
              <a:t>Herpes simplex virus sometimes infects the finger or nail area. This infection, termed herpetic whitlow, usually results from the inoculation of infected secretions through a small cut in the skin.  Painful vesicular lesions develop in the finger; they are often mistaken for bacterial infection and mistreated accordingly.</a:t>
            </a:r>
          </a:p>
          <a:p>
            <a:pPr algn="just"/>
            <a:r>
              <a:rPr lang="en-US" dirty="0"/>
              <a:t>Herpes simplex virus infection of the eye is one of the most common causes of corneal damage and blindness in the developed world. Infections usually involve the conjunctiva and cornea, and characteristic dendritic ulcerations are produced.</a:t>
            </a:r>
          </a:p>
          <a:p>
            <a:pPr algn="just"/>
            <a:r>
              <a:rPr lang="en-US" dirty="0"/>
              <a:t>Encephalitis may rarely result from HSV-1 infection. Most cases occur in adults.</a:t>
            </a:r>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Image result for herpetic whitlow"/>
          <p:cNvSpPr>
            <a:spLocks noGrp="1" noChangeAspect="1" noChangeArrowheads="1"/>
          </p:cNvSpPr>
          <p:nvPr>
            <p:ph idx="1"/>
          </p:nvPr>
        </p:nvSpPr>
        <p:spPr bwMode="auto">
          <a:xfrm>
            <a:off x="457200" y="228600"/>
            <a:ext cx="8229600" cy="58975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herpetic whitlow</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439" y="1066800"/>
            <a:ext cx="6349206" cy="4863492"/>
          </a:xfrm>
          <a:prstGeom prst="rect">
            <a:avLst/>
          </a:prstGeom>
        </p:spPr>
      </p:pic>
    </p:spTree>
    <p:extLst>
      <p:ext uri="{BB962C8B-B14F-4D97-AF65-F5344CB8AC3E}">
        <p14:creationId xmlns:p14="http://schemas.microsoft.com/office/powerpoint/2010/main" val="993830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Herpes Simplex Type 2</a:t>
            </a:r>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marL="514350" indent="-514350" algn="just">
              <a:buAutoNum type="arabicPeriod"/>
            </a:pPr>
            <a:r>
              <a:rPr lang="en-US" dirty="0"/>
              <a:t>Primary Genital Herpes Infection: sexually transmitted infections. Small erythematous papules </a:t>
            </a:r>
            <a:r>
              <a:rPr lang="en-US" dirty="0" err="1"/>
              <a:t>leison</a:t>
            </a:r>
            <a:r>
              <a:rPr lang="en-US" dirty="0"/>
              <a:t> begins  that soon form vesicles and then pustules. Within 3 to 5 days, the </a:t>
            </a:r>
            <a:r>
              <a:rPr lang="en-US" dirty="0" err="1"/>
              <a:t>vesiculopustular</a:t>
            </a:r>
            <a:r>
              <a:rPr lang="en-US" dirty="0"/>
              <a:t> lesions break to form painful coalesced ulcers.</a:t>
            </a:r>
          </a:p>
          <a:p>
            <a:pPr marL="514350" indent="-514350" algn="just">
              <a:buAutoNum type="arabicPeriod"/>
            </a:pPr>
            <a:r>
              <a:rPr lang="en-US" dirty="0"/>
              <a:t>Recurrent Genital Herpes Infection: In contrast to primary infection, recurrent genital herpes is a disease of shorter duration, usually localized in the genital region, and without systemic symptoms. A common symptom is appearance of lesions in the genital area.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erythematous papules </a:t>
            </a:r>
            <a:r>
              <a:rPr lang="en-US" dirty="0" err="1"/>
              <a:t>leison</a:t>
            </a:r>
            <a:endParaRPr lang="en-US" dirty="0"/>
          </a:p>
        </p:txBody>
      </p:sp>
      <p:pic>
        <p:nvPicPr>
          <p:cNvPr id="2050" name="Picture 2" descr="C:\Users\user\Desktop\honey project\ca0212dermlook2_229446.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0" y="2848769"/>
            <a:ext cx="3048000"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483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vesiculopustular</a:t>
            </a:r>
            <a:r>
              <a:rPr lang="en-US" dirty="0"/>
              <a:t> lesions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286000"/>
            <a:ext cx="2971800" cy="3048000"/>
          </a:xfrm>
          <a:prstGeom prst="rect">
            <a:avLst/>
          </a:prstGeom>
        </p:spPr>
      </p:pic>
    </p:spTree>
    <p:extLst>
      <p:ext uri="{BB962C8B-B14F-4D97-AF65-F5344CB8AC3E}">
        <p14:creationId xmlns:p14="http://schemas.microsoft.com/office/powerpoint/2010/main" val="3208624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lnSpcReduction="10000"/>
          </a:bodyPr>
          <a:lstStyle/>
          <a:p>
            <a:pPr algn="just">
              <a:buNone/>
            </a:pPr>
            <a:r>
              <a:rPr lang="en-US" dirty="0"/>
              <a:t>3. Neonatal Herpes: Neonatal herpes usually results from transmission of virus during delivery through infected genital secretions from the mother.</a:t>
            </a:r>
          </a:p>
          <a:p>
            <a:pPr algn="just">
              <a:buNone/>
            </a:pPr>
            <a:r>
              <a:rPr lang="en-US" dirty="0"/>
              <a:t> Manifestation vary. Some infants show disseminated vesicular lesions with a widespread internal organ involvement and necrosis of the liver and adrenal glands, and others have involvement of the central nervous system only, with listlessness and seizures.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Laboratory diagnosis</a:t>
            </a:r>
          </a:p>
        </p:txBody>
      </p:sp>
      <p:sp>
        <p:nvSpPr>
          <p:cNvPr id="3" name="Content Placeholder 2"/>
          <p:cNvSpPr>
            <a:spLocks noGrp="1"/>
          </p:cNvSpPr>
          <p:nvPr>
            <p:ph idx="1"/>
          </p:nvPr>
        </p:nvSpPr>
        <p:spPr/>
        <p:txBody>
          <a:bodyPr/>
          <a:lstStyle/>
          <a:p>
            <a:pPr algn="just"/>
            <a:r>
              <a:rPr lang="en-US" dirty="0"/>
              <a:t>Specimen:- vesicular fluid, corneal scrapping:-</a:t>
            </a:r>
          </a:p>
          <a:p>
            <a:pPr marL="0" indent="0" algn="just">
              <a:buNone/>
            </a:pPr>
            <a:r>
              <a:rPr lang="en-US" b="1" dirty="0"/>
              <a:t>Microscopy</a:t>
            </a:r>
          </a:p>
          <a:p>
            <a:pPr algn="just"/>
            <a:r>
              <a:rPr lang="en-US" dirty="0"/>
              <a:t>Direct virus detection (Cytopathology)</a:t>
            </a:r>
          </a:p>
          <a:p>
            <a:pPr marL="0" indent="0" algn="just">
              <a:buNone/>
            </a:pPr>
            <a:r>
              <a:rPr lang="en-US" dirty="0" err="1"/>
              <a:t>Tzanck</a:t>
            </a:r>
            <a:r>
              <a:rPr lang="en-US" dirty="0"/>
              <a:t> smear:- stain the scrapings obtained from vesicles, 1% aqueous solution of toluidine blue O, shows  multinucleated </a:t>
            </a:r>
            <a:r>
              <a:rPr lang="en-US" dirty="0" err="1"/>
              <a:t>gaint</a:t>
            </a:r>
            <a:r>
              <a:rPr lang="en-US" dirty="0"/>
              <a:t> cells.</a:t>
            </a:r>
          </a:p>
          <a:p>
            <a:pPr marL="0" indent="0" algn="just">
              <a:buNone/>
            </a:pPr>
            <a:r>
              <a:rPr lang="en-US" dirty="0" err="1"/>
              <a:t>Giemsa</a:t>
            </a:r>
            <a:r>
              <a:rPr lang="en-US" dirty="0"/>
              <a:t> stain:- </a:t>
            </a:r>
            <a:r>
              <a:rPr lang="en-US" dirty="0" err="1"/>
              <a:t>intranuclear</a:t>
            </a:r>
            <a:r>
              <a:rPr lang="en-US" dirty="0"/>
              <a:t>  </a:t>
            </a:r>
            <a:r>
              <a:rPr lang="en-US" dirty="0" err="1"/>
              <a:t>cowdry</a:t>
            </a:r>
            <a:r>
              <a:rPr lang="en-US" dirty="0"/>
              <a:t> type A</a:t>
            </a:r>
          </a:p>
          <a:p>
            <a:pPr marL="0" indent="0" algn="just">
              <a:buNone/>
            </a:pPr>
            <a:r>
              <a:rPr lang="en-US" dirty="0"/>
              <a:t>inclusion bodies</a:t>
            </a:r>
          </a:p>
        </p:txBody>
      </p:sp>
    </p:spTree>
    <p:extLst>
      <p:ext uri="{BB962C8B-B14F-4D97-AF65-F5344CB8AC3E}">
        <p14:creationId xmlns:p14="http://schemas.microsoft.com/office/powerpoint/2010/main" val="1235957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esktop\The-three-types-of-inclusion-bodies-Cowdry-Along-arrow-full-type-intermediatelength.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6609" y="1600200"/>
            <a:ext cx="7190782"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720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indent="0">
              <a:buNone/>
            </a:pPr>
            <a:r>
              <a:rPr lang="en-US" b="1" dirty="0"/>
              <a:t>Isolation and identification of virus:-</a:t>
            </a:r>
          </a:p>
          <a:p>
            <a:pPr marL="0" indent="0" algn="just">
              <a:buNone/>
            </a:pPr>
            <a:r>
              <a:rPr lang="en-US" dirty="0"/>
              <a:t>Virus may be isolated from </a:t>
            </a:r>
            <a:r>
              <a:rPr lang="en-US" dirty="0" err="1"/>
              <a:t>hepartic</a:t>
            </a:r>
            <a:r>
              <a:rPr lang="en-US" dirty="0"/>
              <a:t> </a:t>
            </a:r>
            <a:r>
              <a:rPr lang="en-US" dirty="0" err="1"/>
              <a:t>leison</a:t>
            </a:r>
            <a:r>
              <a:rPr lang="en-US" dirty="0"/>
              <a:t>  and may found in CSF, throat </a:t>
            </a:r>
            <a:r>
              <a:rPr lang="en-US" dirty="0" err="1"/>
              <a:t>swabings</a:t>
            </a:r>
            <a:r>
              <a:rPr lang="en-US" dirty="0"/>
              <a:t>, stool during primary infections and asymptomatic period by cell culture, and identified by fluorescent antibody staining.</a:t>
            </a:r>
          </a:p>
          <a:p>
            <a:endParaRPr lang="en-US" dirty="0"/>
          </a:p>
        </p:txBody>
      </p:sp>
    </p:spTree>
    <p:extLst>
      <p:ext uri="{BB962C8B-B14F-4D97-AF65-F5344CB8AC3E}">
        <p14:creationId xmlns:p14="http://schemas.microsoft.com/office/powerpoint/2010/main" val="192147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buNone/>
            </a:pPr>
            <a:r>
              <a:rPr lang="en-US" dirty="0"/>
              <a:t>3.Polymerase chain reaction: Viral DNA detection by amplification of viral DNA from CSF.</a:t>
            </a:r>
          </a:p>
          <a:p>
            <a:pPr algn="just">
              <a:buNone/>
            </a:pPr>
            <a:r>
              <a:rPr lang="en-US" dirty="0"/>
              <a:t>4. Serology:- Antibodies appear in 4-7 days after infection and reach peak in 2-4 weeks. The use of HSV type specific antibodies against antigen  in serum by ELIZA, complement fixation test or </a:t>
            </a:r>
            <a:r>
              <a:rPr lang="en-US" dirty="0" err="1"/>
              <a:t>nuetralization</a:t>
            </a:r>
            <a:r>
              <a:rPr lang="en-US" dirty="0"/>
              <a:t> test.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just"/>
            <a:r>
              <a:rPr lang="en-US" dirty="0"/>
              <a:t>HSV is one of the best known virus with the frequency of infection and its propensity to cause recurrent ulcers in areas of the skin and mucous membranes. </a:t>
            </a:r>
          </a:p>
          <a:p>
            <a:pPr algn="just"/>
            <a:r>
              <a:rPr lang="en-US" dirty="0"/>
              <a:t>Two types differ in their predilection for causing lesions “above the waist” (HSV-1) or “below the waist” (HSV-2). </a:t>
            </a:r>
          </a:p>
          <a:p>
            <a:pPr algn="just"/>
            <a:r>
              <a:rPr lang="en-US" dirty="0"/>
              <a:t>Herpes virus is the DNA virus , </a:t>
            </a:r>
            <a:r>
              <a:rPr lang="en-US" dirty="0" err="1"/>
              <a:t>Icosahedral</a:t>
            </a:r>
            <a:r>
              <a:rPr lang="en-US" dirty="0"/>
              <a:t> 120–150 nm, envelop</a:t>
            </a:r>
          </a:p>
          <a:p>
            <a:pPr algn="just"/>
            <a:endParaRPr lang="en-US" dirty="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a:t>EPIDEMIOLOGY</a:t>
            </a:r>
            <a:br>
              <a:rPr lang="en-US" dirty="0"/>
            </a:br>
            <a:endParaRPr lang="en-US" dirty="0"/>
          </a:p>
        </p:txBody>
      </p:sp>
      <p:sp>
        <p:nvSpPr>
          <p:cNvPr id="3" name="Content Placeholder 2"/>
          <p:cNvSpPr>
            <a:spLocks noGrp="1"/>
          </p:cNvSpPr>
          <p:nvPr>
            <p:ph idx="1"/>
          </p:nvPr>
        </p:nvSpPr>
        <p:spPr>
          <a:xfrm>
            <a:off x="609600" y="990600"/>
            <a:ext cx="8229600" cy="5029200"/>
          </a:xfrm>
        </p:spPr>
        <p:txBody>
          <a:bodyPr/>
          <a:lstStyle/>
          <a:p>
            <a:pPr algn="just"/>
            <a:r>
              <a:rPr lang="en-US" dirty="0"/>
              <a:t>Herpes simplex viruses are distributed worldwide. </a:t>
            </a:r>
          </a:p>
          <a:p>
            <a:pPr algn="just"/>
            <a:r>
              <a:rPr lang="en-US" dirty="0"/>
              <a:t>There are no known animal vectors, and humans appear to be the only natural reservoir. </a:t>
            </a:r>
          </a:p>
          <a:p>
            <a:pPr algn="just"/>
            <a:r>
              <a:rPr lang="en-US" dirty="0"/>
              <a:t>Direct contact with infected secretions is the principal mode of spread.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Human herpes viruses (HHV)</a:t>
            </a:r>
            <a:br>
              <a:rPr lang="en-US" dirty="0"/>
            </a:br>
            <a:endParaRPr lang="en-US" dirty="0"/>
          </a:p>
        </p:txBody>
      </p:sp>
      <p:graphicFrame>
        <p:nvGraphicFramePr>
          <p:cNvPr id="4" name="Content Placeholder 3"/>
          <p:cNvGraphicFramePr>
            <a:graphicFrameLocks noGrp="1"/>
          </p:cNvGraphicFramePr>
          <p:nvPr>
            <p:ph idx="1"/>
          </p:nvPr>
        </p:nvGraphicFramePr>
        <p:xfrm>
          <a:off x="533400" y="1219201"/>
          <a:ext cx="8229600" cy="5607651"/>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675610">
                <a:tc>
                  <a:txBody>
                    <a:bodyPr/>
                    <a:lstStyle/>
                    <a:p>
                      <a:r>
                        <a:rPr lang="en-US" sz="2400" dirty="0"/>
                        <a:t>Types</a:t>
                      </a:r>
                    </a:p>
                  </a:txBody>
                  <a:tcPr/>
                </a:tc>
                <a:tc>
                  <a:txBody>
                    <a:bodyPr/>
                    <a:lstStyle/>
                    <a:p>
                      <a:r>
                        <a:rPr lang="en-US" sz="2400" dirty="0"/>
                        <a:t>Diseases caused</a:t>
                      </a:r>
                    </a:p>
                  </a:txBody>
                  <a:tcPr/>
                </a:tc>
                <a:tc>
                  <a:txBody>
                    <a:bodyPr/>
                    <a:lstStyle/>
                    <a:p>
                      <a:r>
                        <a:rPr lang="en-US" sz="2400" dirty="0"/>
                        <a:t>Transmission</a:t>
                      </a:r>
                    </a:p>
                  </a:txBody>
                  <a:tcPr/>
                </a:tc>
                <a:extLst>
                  <a:ext uri="{0D108BD9-81ED-4DB2-BD59-A6C34878D82A}">
                    <a16:rowId xmlns:a16="http://schemas.microsoft.com/office/drawing/2014/main" val="10000"/>
                  </a:ext>
                </a:extLst>
              </a:tr>
              <a:tr h="1502706">
                <a:tc>
                  <a:txBody>
                    <a:bodyPr/>
                    <a:lstStyle/>
                    <a:p>
                      <a:r>
                        <a:rPr lang="en-US" sz="2400" dirty="0"/>
                        <a:t>HHV-1 (herpes simplex</a:t>
                      </a:r>
                    </a:p>
                    <a:p>
                      <a:r>
                        <a:rPr lang="en-US" sz="2400" dirty="0"/>
                        <a:t>virus 1)</a:t>
                      </a:r>
                    </a:p>
                  </a:txBody>
                  <a:tcPr/>
                </a:tc>
                <a:tc>
                  <a:txBody>
                    <a:bodyPr/>
                    <a:lstStyle/>
                    <a:p>
                      <a:r>
                        <a:rPr lang="en-US" sz="2400" dirty="0"/>
                        <a:t>eye infections, </a:t>
                      </a:r>
                    </a:p>
                    <a:p>
                      <a:r>
                        <a:rPr lang="en-US" sz="2400" dirty="0"/>
                        <a:t>encephalitis</a:t>
                      </a:r>
                    </a:p>
                    <a:p>
                      <a:endParaRPr lang="en-US" sz="2400" dirty="0"/>
                    </a:p>
                  </a:txBody>
                  <a:tcPr/>
                </a:tc>
                <a:tc>
                  <a:txBody>
                    <a:bodyPr/>
                    <a:lstStyle/>
                    <a:p>
                      <a:r>
                        <a:rPr lang="en-US" sz="2400" dirty="0"/>
                        <a:t>Cold sores, oral and  Saliva skin contact</a:t>
                      </a:r>
                    </a:p>
                  </a:txBody>
                  <a:tcPr/>
                </a:tc>
                <a:extLst>
                  <a:ext uri="{0D108BD9-81ED-4DB2-BD59-A6C34878D82A}">
                    <a16:rowId xmlns:a16="http://schemas.microsoft.com/office/drawing/2014/main" val="10001"/>
                  </a:ext>
                </a:extLst>
              </a:tr>
              <a:tr h="1051895">
                <a:tc>
                  <a:txBody>
                    <a:bodyPr/>
                    <a:lstStyle/>
                    <a:p>
                      <a:r>
                        <a:rPr lang="en-US" sz="2400" dirty="0"/>
                        <a:t>HHV-2 (herpes simplex</a:t>
                      </a:r>
                    </a:p>
                    <a:p>
                      <a:r>
                        <a:rPr lang="en-US" sz="2400" dirty="0"/>
                        <a:t>virus 2)</a:t>
                      </a:r>
                    </a:p>
                  </a:txBody>
                  <a:tcPr/>
                </a:tc>
                <a:tc>
                  <a:txBody>
                    <a:bodyPr/>
                    <a:lstStyle/>
                    <a:p>
                      <a:r>
                        <a:rPr lang="en-US" sz="2400" dirty="0"/>
                        <a:t>Genital herpes, neonatal infection</a:t>
                      </a:r>
                    </a:p>
                  </a:txBody>
                  <a:tcPr/>
                </a:tc>
                <a:tc>
                  <a:txBody>
                    <a:bodyPr/>
                    <a:lstStyle/>
                    <a:p>
                      <a:r>
                        <a:rPr lang="en-US" sz="2400" dirty="0"/>
                        <a:t>Sexual, mother to child</a:t>
                      </a:r>
                    </a:p>
                  </a:txBody>
                  <a:tcPr/>
                </a:tc>
                <a:extLst>
                  <a:ext uri="{0D108BD9-81ED-4DB2-BD59-A6C34878D82A}">
                    <a16:rowId xmlns:a16="http://schemas.microsoft.com/office/drawing/2014/main" val="10002"/>
                  </a:ext>
                </a:extLst>
              </a:tr>
              <a:tr h="1051895">
                <a:tc>
                  <a:txBody>
                    <a:bodyPr/>
                    <a:lstStyle/>
                    <a:p>
                      <a:r>
                        <a:rPr lang="en-US" sz="2400" dirty="0"/>
                        <a:t>HHV-3 (</a:t>
                      </a:r>
                      <a:r>
                        <a:rPr lang="en-US" sz="2400" dirty="0" err="1"/>
                        <a:t>varicella</a:t>
                      </a:r>
                      <a:r>
                        <a:rPr lang="en-US" sz="2400" dirty="0"/>
                        <a:t> zoster</a:t>
                      </a:r>
                    </a:p>
                    <a:p>
                      <a:r>
                        <a:rPr lang="en-US" sz="2400" dirty="0"/>
                        <a:t>virus) </a:t>
                      </a:r>
                    </a:p>
                  </a:txBody>
                  <a:tcPr/>
                </a:tc>
                <a:tc>
                  <a:txBody>
                    <a:bodyPr/>
                    <a:lstStyle/>
                    <a:p>
                      <a:r>
                        <a:rPr lang="en-US" sz="2400" dirty="0"/>
                        <a:t>Chickenpox, shingles </a:t>
                      </a:r>
                    </a:p>
                  </a:txBody>
                  <a:tcPr/>
                </a:tc>
                <a:tc>
                  <a:txBody>
                    <a:bodyPr/>
                    <a:lstStyle/>
                    <a:p>
                      <a:r>
                        <a:rPr lang="en-US" sz="2400" dirty="0"/>
                        <a:t>Respiratory droplets, reactivation</a:t>
                      </a:r>
                    </a:p>
                  </a:txBody>
                  <a:tcPr/>
                </a:tc>
                <a:extLst>
                  <a:ext uri="{0D108BD9-81ED-4DB2-BD59-A6C34878D82A}">
                    <a16:rowId xmlns:a16="http://schemas.microsoft.com/office/drawing/2014/main" val="10003"/>
                  </a:ext>
                </a:extLst>
              </a:tr>
              <a:tr h="1051895">
                <a:tc>
                  <a:txBody>
                    <a:bodyPr/>
                    <a:lstStyle/>
                    <a:p>
                      <a:r>
                        <a:rPr lang="en-US" sz="2400" dirty="0"/>
                        <a:t>HHV-4 (Epstein-Barr  Virus </a:t>
                      </a:r>
                    </a:p>
                  </a:txBody>
                  <a:tcPr/>
                </a:tc>
                <a:tc>
                  <a:txBody>
                    <a:bodyPr/>
                    <a:lstStyle/>
                    <a:p>
                      <a:r>
                        <a:rPr lang="en-US" sz="2400" dirty="0"/>
                        <a:t>Glandular fever</a:t>
                      </a:r>
                    </a:p>
                  </a:txBody>
                  <a:tcPr/>
                </a:tc>
                <a:tc>
                  <a:txBody>
                    <a:bodyPr/>
                    <a:lstStyle/>
                    <a:p>
                      <a:r>
                        <a:rPr lang="en-US" sz="2400" dirty="0"/>
                        <a:t>Oral, saliva</a:t>
                      </a:r>
                    </a:p>
                    <a:p>
                      <a:endParaRPr lang="en-US" sz="2400"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81000"/>
          <a:ext cx="8229600" cy="54305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478200">
                <a:tc>
                  <a:txBody>
                    <a:bodyPr/>
                    <a:lstStyle/>
                    <a:p>
                      <a:r>
                        <a:rPr lang="en-US" dirty="0"/>
                        <a:t>Types</a:t>
                      </a:r>
                    </a:p>
                  </a:txBody>
                  <a:tcPr/>
                </a:tc>
                <a:tc>
                  <a:txBody>
                    <a:bodyPr/>
                    <a:lstStyle/>
                    <a:p>
                      <a:r>
                        <a:rPr lang="en-US" dirty="0"/>
                        <a:t>Disease</a:t>
                      </a:r>
                    </a:p>
                  </a:txBody>
                  <a:tcPr/>
                </a:tc>
                <a:tc>
                  <a:txBody>
                    <a:bodyPr/>
                    <a:lstStyle/>
                    <a:p>
                      <a:r>
                        <a:rPr lang="en-US" dirty="0"/>
                        <a:t>Transmission</a:t>
                      </a:r>
                    </a:p>
                  </a:txBody>
                  <a:tcPr/>
                </a:tc>
                <a:extLst>
                  <a:ext uri="{0D108BD9-81ED-4DB2-BD59-A6C34878D82A}">
                    <a16:rowId xmlns:a16="http://schemas.microsoft.com/office/drawing/2014/main" val="10000"/>
                  </a:ext>
                </a:extLst>
              </a:tr>
              <a:tr h="25940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HHV-5 (Cytomegalovirus</a:t>
                      </a:r>
                    </a:p>
                    <a:p>
                      <a:endParaRPr lang="en-US" sz="2000" dirty="0"/>
                    </a:p>
                  </a:txBody>
                  <a:tcPr/>
                </a:tc>
                <a:tc>
                  <a:txBody>
                    <a:bodyPr/>
                    <a:lstStyle/>
                    <a:p>
                      <a:r>
                        <a:rPr lang="en-US" sz="2000" dirty="0"/>
                        <a:t>Glandular fever, </a:t>
                      </a:r>
                    </a:p>
                    <a:p>
                      <a:r>
                        <a:rPr lang="en-US" sz="2000" dirty="0"/>
                        <a:t>congenital infection, </a:t>
                      </a:r>
                    </a:p>
                    <a:p>
                      <a:r>
                        <a:rPr lang="en-US" sz="2000" dirty="0"/>
                        <a:t>disseminated infection</a:t>
                      </a:r>
                    </a:p>
                    <a:p>
                      <a:r>
                        <a:rPr lang="en-US" sz="2000" dirty="0"/>
                        <a:t>in AIDS and </a:t>
                      </a:r>
                      <a:r>
                        <a:rPr lang="en-US" sz="2000" dirty="0" err="1"/>
                        <a:t>immunocompromised</a:t>
                      </a:r>
                      <a:r>
                        <a:rPr lang="en-US" sz="2000" dirty="0"/>
                        <a:t>, </a:t>
                      </a:r>
                    </a:p>
                    <a:p>
                      <a:r>
                        <a:rPr lang="en-US" sz="2000" dirty="0" err="1"/>
                        <a:t>pneumonitis</a:t>
                      </a:r>
                      <a:r>
                        <a:rPr lang="en-US" sz="2000" dirty="0"/>
                        <a:t> and </a:t>
                      </a:r>
                    </a:p>
                    <a:p>
                      <a:r>
                        <a:rPr lang="en-US" sz="2000" dirty="0"/>
                        <a:t>hepatitis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Body fluids, </a:t>
                      </a:r>
                      <a:r>
                        <a:rPr lang="en-US" sz="2000" dirty="0" err="1"/>
                        <a:t>transplacental</a:t>
                      </a:r>
                      <a:endParaRPr lang="en-US" sz="2000" dirty="0"/>
                    </a:p>
                    <a:p>
                      <a:endParaRPr lang="en-US" sz="2000" dirty="0"/>
                    </a:p>
                  </a:txBody>
                  <a:tcPr/>
                </a:tc>
                <a:extLst>
                  <a:ext uri="{0D108BD9-81ED-4DB2-BD59-A6C34878D82A}">
                    <a16:rowId xmlns:a16="http://schemas.microsoft.com/office/drawing/2014/main" val="10001"/>
                  </a:ext>
                </a:extLst>
              </a:tr>
              <a:tr h="8253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HHV-6</a:t>
                      </a:r>
                    </a:p>
                    <a:p>
                      <a:endParaRPr lang="en-US" sz="2000" dirty="0"/>
                    </a:p>
                  </a:txBody>
                  <a:tcPr/>
                </a:tc>
                <a:tc>
                  <a:txBody>
                    <a:bodyPr/>
                    <a:lstStyle/>
                    <a:p>
                      <a:r>
                        <a:rPr lang="en-US" sz="2000" dirty="0" err="1"/>
                        <a:t>Roseola</a:t>
                      </a:r>
                      <a:r>
                        <a:rPr lang="en-US" sz="2000" dirty="0"/>
                        <a:t> </a:t>
                      </a:r>
                      <a:r>
                        <a:rPr lang="en-US" sz="2000" dirty="0" err="1"/>
                        <a:t>infantum</a:t>
                      </a:r>
                      <a:r>
                        <a:rPr lang="en-US" sz="2000" dirty="0"/>
                        <a:t>, </a:t>
                      </a:r>
                    </a:p>
                    <a:p>
                      <a:r>
                        <a:rPr lang="en-US" sz="2000" dirty="0"/>
                        <a:t>mononucleosis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Primary and reactivation</a:t>
                      </a:r>
                    </a:p>
                    <a:p>
                      <a:endParaRPr lang="en-US" sz="2000" dirty="0"/>
                    </a:p>
                  </a:txBody>
                  <a:tcPr/>
                </a:tc>
                <a:extLst>
                  <a:ext uri="{0D108BD9-81ED-4DB2-BD59-A6C34878D82A}">
                    <a16:rowId xmlns:a16="http://schemas.microsoft.com/office/drawing/2014/main" val="10002"/>
                  </a:ext>
                </a:extLst>
              </a:tr>
              <a:tr h="15328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HHV-8 virus</a:t>
                      </a:r>
                    </a:p>
                    <a:p>
                      <a:endParaRPr lang="en-US" sz="2000" dirty="0"/>
                    </a:p>
                  </a:txBody>
                  <a:tcPr/>
                </a:tc>
                <a:tc>
                  <a:txBody>
                    <a:bodyPr/>
                    <a:lstStyle/>
                    <a:p>
                      <a:r>
                        <a:rPr lang="en-US" sz="2000" dirty="0"/>
                        <a:t>Associated with</a:t>
                      </a:r>
                    </a:p>
                    <a:p>
                      <a:r>
                        <a:rPr lang="en-US" sz="2000" dirty="0"/>
                        <a:t>Kaposi’s sarcoma</a:t>
                      </a:r>
                    </a:p>
                    <a:p>
                      <a:endParaRPr lang="en-US" sz="2000" dirty="0"/>
                    </a:p>
                    <a:p>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Unknown</a:t>
                      </a:r>
                    </a:p>
                    <a:p>
                      <a:endParaRPr lang="en-US" sz="2000"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a:t>Infection caused by Herpes Virus</a:t>
            </a:r>
          </a:p>
        </p:txBody>
      </p:sp>
      <p:sp>
        <p:nvSpPr>
          <p:cNvPr id="3" name="Content Placeholder 2"/>
          <p:cNvSpPr>
            <a:spLocks noGrp="1"/>
          </p:cNvSpPr>
          <p:nvPr>
            <p:ph idx="1"/>
          </p:nvPr>
        </p:nvSpPr>
        <p:spPr>
          <a:xfrm>
            <a:off x="457200" y="914400"/>
            <a:ext cx="8229600" cy="5638800"/>
          </a:xfrm>
        </p:spPr>
        <p:txBody>
          <a:bodyPr>
            <a:normAutofit fontScale="85000" lnSpcReduction="20000"/>
          </a:bodyPr>
          <a:lstStyle/>
          <a:p>
            <a:r>
              <a:rPr lang="en-US" dirty="0"/>
              <a:t>PATHOGENESIS:</a:t>
            </a:r>
          </a:p>
          <a:p>
            <a:pPr>
              <a:buNone/>
            </a:pPr>
            <a:r>
              <a:rPr lang="en-US" dirty="0"/>
              <a:t>Acute Infections</a:t>
            </a:r>
          </a:p>
          <a:p>
            <a:pPr algn="just"/>
            <a:r>
              <a:rPr lang="en-US" dirty="0"/>
              <a:t>Pathologic changes during acute infections consist of development of multinucleated giant cells, ballooning degeneration of epithelial cells, focal necrosis, </a:t>
            </a:r>
            <a:r>
              <a:rPr lang="en-US" dirty="0" err="1"/>
              <a:t>eosinophilic</a:t>
            </a:r>
            <a:r>
              <a:rPr lang="en-US" dirty="0"/>
              <a:t> </a:t>
            </a:r>
            <a:r>
              <a:rPr lang="en-US" dirty="0" err="1"/>
              <a:t>intranuclear</a:t>
            </a:r>
            <a:r>
              <a:rPr lang="en-US" dirty="0"/>
              <a:t> inclusion bodies, and an inflammatory response characterized by an initial </a:t>
            </a:r>
            <a:r>
              <a:rPr lang="en-US" dirty="0" err="1"/>
              <a:t>polymorphonuclear</a:t>
            </a:r>
            <a:r>
              <a:rPr lang="en-US" dirty="0"/>
              <a:t> </a:t>
            </a:r>
            <a:r>
              <a:rPr lang="en-US" dirty="0" err="1"/>
              <a:t>neutrophil</a:t>
            </a:r>
            <a:r>
              <a:rPr lang="en-US" dirty="0"/>
              <a:t> (PMN) infiltrate and a subsequent mononuclear cell infiltrate. </a:t>
            </a:r>
          </a:p>
          <a:p>
            <a:pPr algn="just"/>
            <a:r>
              <a:rPr lang="en-US" dirty="0"/>
              <a:t>The virus can spread intra- or </a:t>
            </a:r>
            <a:r>
              <a:rPr lang="en-US" dirty="0" err="1"/>
              <a:t>interneuronally</a:t>
            </a:r>
            <a:r>
              <a:rPr lang="en-US" dirty="0"/>
              <a:t> or through supporting cellular networks of an axon or nerve, resulting in latent infection of sensory and autonomic nerve ganglia. Spread of virus can occur by cell-to-cell transfer and can therefore be unaffected by circulating immune globulin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algn="just"/>
            <a:r>
              <a:rPr lang="en-US" dirty="0"/>
              <a:t>Latent Infection: HSV-1 may become latent within sensory nerve root ganglia of the trigeminal nerve. Latent infection of nervous tissue by HSV does not result in the death of the cell; however, the exact mechanism of viral genome interaction with the cell is incompletely understood. Several copies of the HSV viral genomes are in each latently infected neuronal cell. </a:t>
            </a:r>
          </a:p>
          <a:p>
            <a:pPr algn="just"/>
            <a:r>
              <a:rPr lang="en-US" dirty="0"/>
              <a:t>Reactivation of virus from latently infected ganglionic cells with subsequent release of infectious </a:t>
            </a:r>
            <a:r>
              <a:rPr lang="en-US" dirty="0" err="1"/>
              <a:t>virions</a:t>
            </a:r>
            <a:r>
              <a:rPr lang="en-US" dirty="0"/>
              <a:t> appears. </a:t>
            </a:r>
          </a:p>
          <a:p>
            <a:pPr algn="just">
              <a:buNone/>
            </a:pPr>
            <a:r>
              <a:rPr lang="en-US" dirty="0"/>
              <a:t>The factors that are known to initiate reactivation of herpes simplex include; exposure to ultraviolet light, fever and trauma.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MANIFESTATIONS</a:t>
            </a:r>
          </a:p>
        </p:txBody>
      </p:sp>
      <p:sp>
        <p:nvSpPr>
          <p:cNvPr id="3" name="Content Placeholder 2"/>
          <p:cNvSpPr>
            <a:spLocks noGrp="1"/>
          </p:cNvSpPr>
          <p:nvPr>
            <p:ph idx="1"/>
          </p:nvPr>
        </p:nvSpPr>
        <p:spPr>
          <a:xfrm>
            <a:off x="457200" y="1295400"/>
            <a:ext cx="8229600" cy="5334000"/>
          </a:xfrm>
        </p:spPr>
        <p:txBody>
          <a:bodyPr>
            <a:normAutofit fontScale="85000" lnSpcReduction="10000"/>
          </a:bodyPr>
          <a:lstStyle/>
          <a:p>
            <a:pPr>
              <a:buNone/>
            </a:pPr>
            <a:r>
              <a:rPr lang="en-US" b="1" dirty="0"/>
              <a:t>Herpes Simplex Type 1:</a:t>
            </a:r>
          </a:p>
          <a:p>
            <a:pPr algn="just"/>
            <a:r>
              <a:rPr lang="en-US" b="1" dirty="0"/>
              <a:t> </a:t>
            </a:r>
            <a:r>
              <a:rPr lang="en-US" dirty="0"/>
              <a:t>Infection with HSV-1 is usually “above the waist.” It consists characteristically of grouped or single vesicular lesions that become </a:t>
            </a:r>
            <a:r>
              <a:rPr lang="en-US" dirty="0" err="1"/>
              <a:t>pustular</a:t>
            </a:r>
            <a:r>
              <a:rPr lang="en-US" dirty="0"/>
              <a:t> to form single or multiple ulcers. On a dry surfaces nails, fore fingers. Ectoderm (skin, mouth, conjunctiva, nervous system) </a:t>
            </a:r>
          </a:p>
          <a:p>
            <a:pPr algn="just"/>
            <a:r>
              <a:rPr lang="en-US" dirty="0"/>
              <a:t>Primary infection with HSV-1 is often asymptomatic. When symptomatic, typically in children, it appears most frequently as </a:t>
            </a:r>
            <a:r>
              <a:rPr lang="en-US" dirty="0" err="1"/>
              <a:t>gingivostomatitis</a:t>
            </a:r>
            <a:r>
              <a:rPr lang="en-US" dirty="0"/>
              <a:t>, with fever and ulcerative lesions involving the </a:t>
            </a:r>
            <a:r>
              <a:rPr lang="en-US" dirty="0" err="1"/>
              <a:t>buccal</a:t>
            </a:r>
            <a:r>
              <a:rPr lang="en-US" dirty="0"/>
              <a:t> mucosa, tongue, gums, and pharynx.  The lesions are quite painful, and the acute illness usually lasts 5 to 12 days. After this initial infection,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0132" y="3886200"/>
            <a:ext cx="3750267" cy="25146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740756"/>
            <a:ext cx="2419350" cy="245964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172" y="740758"/>
            <a:ext cx="3293228" cy="2241442"/>
          </a:xfrm>
          <a:prstGeom prst="rect">
            <a:avLst/>
          </a:prstGeom>
        </p:spPr>
      </p:pic>
    </p:spTree>
    <p:extLst>
      <p:ext uri="{BB962C8B-B14F-4D97-AF65-F5344CB8AC3E}">
        <p14:creationId xmlns:p14="http://schemas.microsoft.com/office/powerpoint/2010/main" val="4000317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1102</Words>
  <Application>Microsoft Office PowerPoint</Application>
  <PresentationFormat>On-screen Show (4:3)</PresentationFormat>
  <Paragraphs>95</Paragraphs>
  <Slides>19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arial</vt:lpstr>
      <vt:lpstr>Calibri</vt:lpstr>
      <vt:lpstr>Office Theme</vt:lpstr>
      <vt:lpstr>Herpes Virus</vt:lpstr>
      <vt:lpstr>PowerPoint Presentation</vt:lpstr>
      <vt:lpstr>EPIDEMIOLOGY </vt:lpstr>
      <vt:lpstr>Human herpes viruses (HHV) </vt:lpstr>
      <vt:lpstr>PowerPoint Presentation</vt:lpstr>
      <vt:lpstr>Infection caused by Herpes Virus</vt:lpstr>
      <vt:lpstr>PowerPoint Presentation</vt:lpstr>
      <vt:lpstr>MANIFESTATIONS</vt:lpstr>
      <vt:lpstr>PowerPoint Presentation</vt:lpstr>
      <vt:lpstr>PowerPoint Presentation</vt:lpstr>
      <vt:lpstr>PowerPoint Presentation</vt:lpstr>
      <vt:lpstr>Herpes Simplex Type 2</vt:lpstr>
      <vt:lpstr>erythematous papules leison</vt:lpstr>
      <vt:lpstr>PowerPoint Presentation</vt:lpstr>
      <vt:lpstr>PowerPoint Presentation</vt:lpstr>
      <vt:lpstr>Laboratory diagnosis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Herpes Virus</dc:title>
  <dc:creator>Krishna Gurung</dc:creator>
  <cp:lastModifiedBy>Mamita Khaling Rai</cp:lastModifiedBy>
  <cp:revision>52</cp:revision>
  <dcterms:created xsi:type="dcterms:W3CDTF">2014-08-12T14:40:31Z</dcterms:created>
  <dcterms:modified xsi:type="dcterms:W3CDTF">2023-03-23T14:57:53Z</dcterms:modified>
</cp:coreProperties>
</file>