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1" r:id="rId7"/>
    <p:sldId id="288" r:id="rId8"/>
    <p:sldId id="287" r:id="rId9"/>
    <p:sldId id="263" r:id="rId10"/>
    <p:sldId id="264" r:id="rId11"/>
    <p:sldId id="265" r:id="rId12"/>
    <p:sldId id="266" r:id="rId13"/>
    <p:sldId id="267" r:id="rId14"/>
    <p:sldId id="268" r:id="rId15"/>
    <p:sldId id="269" r:id="rId16"/>
    <p:sldId id="271" r:id="rId17"/>
    <p:sldId id="272" r:id="rId18"/>
    <p:sldId id="273" r:id="rId19"/>
    <p:sldId id="274" r:id="rId20"/>
    <p:sldId id="289" r:id="rId21"/>
    <p:sldId id="290" r:id="rId22"/>
    <p:sldId id="275" r:id="rId23"/>
    <p:sldId id="276" r:id="rId24"/>
    <p:sldId id="286" r:id="rId25"/>
    <p:sldId id="277" r:id="rId26"/>
    <p:sldId id="284" r:id="rId27"/>
    <p:sldId id="270" r:id="rId28"/>
    <p:sldId id="279" r:id="rId29"/>
    <p:sldId id="281" r:id="rId30"/>
    <p:sldId id="280"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9" d="100"/>
          <a:sy n="79" d="100"/>
        </p:scale>
        <p:origin x="1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E47E89-AAE1-4DC2-B79A-DCCC25FD30E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4426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E47E89-AAE1-4DC2-B79A-DCCC25FD30E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18180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E47E89-AAE1-4DC2-B79A-DCCC25FD30E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381761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E47E89-AAE1-4DC2-B79A-DCCC25FD30E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362088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E47E89-AAE1-4DC2-B79A-DCCC25FD30E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420323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E47E89-AAE1-4DC2-B79A-DCCC25FD30E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202612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E47E89-AAE1-4DC2-B79A-DCCC25FD30E0}"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130558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E47E89-AAE1-4DC2-B79A-DCCC25FD30E0}"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321206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47E89-AAE1-4DC2-B79A-DCCC25FD30E0}"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346556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47E89-AAE1-4DC2-B79A-DCCC25FD30E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199787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47E89-AAE1-4DC2-B79A-DCCC25FD30E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E28ED-596D-4402-A23D-76AE5320EF35}" type="slidenum">
              <a:rPr lang="en-US" smtClean="0"/>
              <a:t>‹#›</a:t>
            </a:fld>
            <a:endParaRPr lang="en-US"/>
          </a:p>
        </p:txBody>
      </p:sp>
    </p:spTree>
    <p:extLst>
      <p:ext uri="{BB962C8B-B14F-4D97-AF65-F5344CB8AC3E}">
        <p14:creationId xmlns:p14="http://schemas.microsoft.com/office/powerpoint/2010/main" val="361560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7E89-AAE1-4DC2-B79A-DCCC25FD30E0}" type="datetimeFigureOut">
              <a:rPr lang="en-US" smtClean="0"/>
              <a:t>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E28ED-596D-4402-A23D-76AE5320EF35}" type="slidenum">
              <a:rPr lang="en-US" smtClean="0"/>
              <a:t>‹#›</a:t>
            </a:fld>
            <a:endParaRPr lang="en-US"/>
          </a:p>
        </p:txBody>
      </p:sp>
    </p:spTree>
    <p:extLst>
      <p:ext uri="{BB962C8B-B14F-4D97-AF65-F5344CB8AC3E}">
        <p14:creationId xmlns:p14="http://schemas.microsoft.com/office/powerpoint/2010/main" val="321964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719"/>
            <a:ext cx="9144000" cy="2387600"/>
          </a:xfrm>
        </p:spPr>
        <p:txBody>
          <a:bodyPr/>
          <a:lstStyle/>
          <a:p>
            <a:r>
              <a:rPr lang="en-US" dirty="0"/>
              <a:t>Immunity</a:t>
            </a:r>
          </a:p>
        </p:txBody>
      </p:sp>
      <p:sp>
        <p:nvSpPr>
          <p:cNvPr id="3" name="Subtitle 2"/>
          <p:cNvSpPr>
            <a:spLocks noGrp="1"/>
          </p:cNvSpPr>
          <p:nvPr>
            <p:ph type="subTitle" idx="1"/>
          </p:nvPr>
        </p:nvSpPr>
        <p:spPr>
          <a:xfrm>
            <a:off x="1524000" y="3602038"/>
            <a:ext cx="9144000" cy="737206"/>
          </a:xfrm>
        </p:spPr>
        <p:txBody>
          <a:bodyPr/>
          <a:lstStyle/>
          <a:p>
            <a:pPr algn="r"/>
            <a:r>
              <a:rPr lang="en-US" dirty="0"/>
              <a:t>By </a:t>
            </a:r>
            <a:r>
              <a:rPr lang="en-US" dirty="0" err="1"/>
              <a:t>Mamita</a:t>
            </a:r>
            <a:r>
              <a:rPr lang="en-US" dirty="0"/>
              <a:t> </a:t>
            </a:r>
            <a:r>
              <a:rPr lang="en-US" dirty="0" err="1"/>
              <a:t>Rai</a:t>
            </a:r>
            <a:r>
              <a:rPr lang="en-US" dirty="0"/>
              <a:t> </a:t>
            </a:r>
            <a:r>
              <a:rPr lang="en-US" dirty="0" err="1"/>
              <a:t>Gurung</a:t>
            </a:r>
            <a:endParaRPr lang="en-US" dirty="0"/>
          </a:p>
        </p:txBody>
      </p:sp>
    </p:spTree>
    <p:extLst>
      <p:ext uri="{BB962C8B-B14F-4D97-AF65-F5344CB8AC3E}">
        <p14:creationId xmlns:p14="http://schemas.microsoft.com/office/powerpoint/2010/main" val="193207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4173"/>
          </a:xfrm>
        </p:spPr>
        <p:txBody>
          <a:bodyPr>
            <a:normAutofit fontScale="90000"/>
          </a:bodyPr>
          <a:lstStyle/>
          <a:p>
            <a:r>
              <a:rPr lang="en-US" b="1" u="sng" dirty="0"/>
              <a:t>I. </a:t>
            </a:r>
            <a:r>
              <a:rPr lang="ne-NP" b="1" u="sng" dirty="0"/>
              <a:t>I</a:t>
            </a:r>
            <a:r>
              <a:rPr lang="en-US" b="1" u="sng" dirty="0" err="1"/>
              <a:t>nnate</a:t>
            </a:r>
            <a:r>
              <a:rPr lang="en-US" b="1" u="sng" dirty="0"/>
              <a:t> immunity</a:t>
            </a:r>
            <a:r>
              <a:rPr lang="ne-NP" b="1" u="sng" dirty="0"/>
              <a:t>(Non specific/Natural immunity)</a:t>
            </a:r>
            <a:br>
              <a:rPr lang="en-US" dirty="0"/>
            </a:br>
            <a:endParaRPr lang="en-US" dirty="0"/>
          </a:p>
        </p:txBody>
      </p:sp>
      <p:sp>
        <p:nvSpPr>
          <p:cNvPr id="3" name="Content Placeholder 2"/>
          <p:cNvSpPr>
            <a:spLocks noGrp="1"/>
          </p:cNvSpPr>
          <p:nvPr>
            <p:ph idx="1"/>
          </p:nvPr>
        </p:nvSpPr>
        <p:spPr>
          <a:xfrm>
            <a:off x="838200" y="1237785"/>
            <a:ext cx="10515600" cy="4939178"/>
          </a:xfrm>
        </p:spPr>
        <p:txBody>
          <a:bodyPr/>
          <a:lstStyle/>
          <a:p>
            <a:r>
              <a:rPr lang="en-US" dirty="0"/>
              <a:t>It provides 1</a:t>
            </a:r>
            <a:r>
              <a:rPr lang="en-US" baseline="30000" dirty="0"/>
              <a:t>st</a:t>
            </a:r>
            <a:r>
              <a:rPr lang="en-US" dirty="0"/>
              <a:t> line of defense against infection. It provides rapid but non- specific disease resistant mechanism. It’s a life-long immunity.</a:t>
            </a:r>
          </a:p>
          <a:p>
            <a:r>
              <a:rPr lang="en-US" dirty="0"/>
              <a:t>Innate immunity comprises of 4 defensive barrier:</a:t>
            </a:r>
          </a:p>
          <a:p>
            <a:pPr marL="0" indent="0">
              <a:buNone/>
            </a:pPr>
            <a:r>
              <a:rPr lang="en-US" dirty="0"/>
              <a:t>1 </a:t>
            </a:r>
            <a:r>
              <a:rPr lang="ne-NP" dirty="0"/>
              <a:t>A</a:t>
            </a:r>
            <a:r>
              <a:rPr lang="en-US" dirty="0" err="1"/>
              <a:t>natomic</a:t>
            </a:r>
            <a:r>
              <a:rPr lang="en-US" dirty="0"/>
              <a:t> barrier                                             </a:t>
            </a:r>
          </a:p>
          <a:p>
            <a:pPr marL="0" indent="0">
              <a:buNone/>
            </a:pPr>
            <a:r>
              <a:rPr lang="en-US" dirty="0"/>
              <a:t>2. </a:t>
            </a:r>
            <a:r>
              <a:rPr lang="ne-NP" dirty="0"/>
              <a:t>P</a:t>
            </a:r>
            <a:r>
              <a:rPr lang="en-US" dirty="0" err="1"/>
              <a:t>hysiologic</a:t>
            </a:r>
            <a:r>
              <a:rPr lang="en-US" dirty="0"/>
              <a:t> barrier</a:t>
            </a:r>
            <a:r>
              <a:rPr lang="ne-NP" dirty="0"/>
              <a:t>     </a:t>
            </a:r>
            <a:endParaRPr lang="en-US" dirty="0"/>
          </a:p>
          <a:p>
            <a:pPr marL="0" indent="0">
              <a:buNone/>
            </a:pPr>
            <a:r>
              <a:rPr lang="en-US" dirty="0"/>
              <a:t>3. </a:t>
            </a:r>
            <a:r>
              <a:rPr lang="ne-NP" dirty="0"/>
              <a:t>P</a:t>
            </a:r>
            <a:r>
              <a:rPr lang="en-US" dirty="0" err="1"/>
              <a:t>hagocytic</a:t>
            </a:r>
            <a:r>
              <a:rPr lang="en-US" dirty="0"/>
              <a:t> barrier                                       </a:t>
            </a:r>
          </a:p>
          <a:p>
            <a:pPr marL="0" indent="0">
              <a:buNone/>
            </a:pPr>
            <a:r>
              <a:rPr lang="en-US" dirty="0"/>
              <a:t>4. </a:t>
            </a:r>
            <a:r>
              <a:rPr lang="ne-NP" dirty="0"/>
              <a:t>I</a:t>
            </a:r>
            <a:r>
              <a:rPr lang="en-US" dirty="0" err="1"/>
              <a:t>nflammatory</a:t>
            </a:r>
            <a:r>
              <a:rPr lang="en-US" dirty="0"/>
              <a:t> barrier</a:t>
            </a:r>
          </a:p>
          <a:p>
            <a:pPr marL="0" indent="0">
              <a:buNone/>
            </a:pPr>
            <a:r>
              <a:rPr lang="en-US" dirty="0"/>
              <a:t> </a:t>
            </a:r>
          </a:p>
          <a:p>
            <a:endParaRPr lang="en-US" dirty="0"/>
          </a:p>
        </p:txBody>
      </p:sp>
    </p:spTree>
    <p:extLst>
      <p:ext uri="{BB962C8B-B14F-4D97-AF65-F5344CB8AC3E}">
        <p14:creationId xmlns:p14="http://schemas.microsoft.com/office/powerpoint/2010/main" val="304485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966"/>
            <a:ext cx="10515600" cy="1325563"/>
          </a:xfrm>
        </p:spPr>
        <p:txBody>
          <a:bodyPr/>
          <a:lstStyle/>
          <a:p>
            <a:r>
              <a:rPr lang="en-US" b="1" dirty="0"/>
              <a:t>Anatomic barrier</a:t>
            </a:r>
            <a:endParaRPr lang="en-US" dirty="0"/>
          </a:p>
        </p:txBody>
      </p:sp>
      <p:sp>
        <p:nvSpPr>
          <p:cNvPr id="3" name="Content Placeholder 2"/>
          <p:cNvSpPr>
            <a:spLocks noGrp="1"/>
          </p:cNvSpPr>
          <p:nvPr>
            <p:ph idx="1"/>
          </p:nvPr>
        </p:nvSpPr>
        <p:spPr>
          <a:xfrm>
            <a:off x="838200" y="1282390"/>
            <a:ext cx="10515600" cy="4894573"/>
          </a:xfrm>
        </p:spPr>
        <p:txBody>
          <a:bodyPr>
            <a:normAutofit fontScale="85000" lnSpcReduction="20000"/>
          </a:bodyPr>
          <a:lstStyle/>
          <a:p>
            <a:pPr marL="0" indent="0">
              <a:buNone/>
            </a:pPr>
            <a:endParaRPr lang="en-US" dirty="0"/>
          </a:p>
          <a:p>
            <a:pPr algn="just"/>
            <a:r>
              <a:rPr lang="en-US" dirty="0"/>
              <a:t>It comprises of –skin and mucous membrane</a:t>
            </a:r>
          </a:p>
          <a:p>
            <a:pPr algn="just"/>
            <a:r>
              <a:rPr lang="en-US" i="1" dirty="0"/>
              <a:t>Skin</a:t>
            </a:r>
            <a:r>
              <a:rPr lang="en-US" dirty="0"/>
              <a:t>= Outer epidermis layer provides mechanical barrier whereas inner </a:t>
            </a:r>
            <a:r>
              <a:rPr lang="en-US" i="1" dirty="0"/>
              <a:t>Sebaceous gland</a:t>
            </a:r>
            <a:r>
              <a:rPr lang="en-US" dirty="0"/>
              <a:t> secrete sebum containing lactic acid and fatty acids that are bactericidal and fungicidal. </a:t>
            </a:r>
            <a:r>
              <a:rPr lang="en-US" i="1" dirty="0"/>
              <a:t>Sweat gland</a:t>
            </a:r>
            <a:r>
              <a:rPr lang="en-US" dirty="0"/>
              <a:t> on the other hand secrete sweats that are also inhibitory or lethal to microorganisms due to high salt concentration. Breaks in skin due to scratch, wound, abrasions and insect bites are obvious routes of infection.</a:t>
            </a:r>
          </a:p>
          <a:p>
            <a:pPr algn="just"/>
            <a:r>
              <a:rPr lang="en-US" i="1" dirty="0"/>
              <a:t>Mucus membrane</a:t>
            </a:r>
            <a:r>
              <a:rPr lang="en-US" dirty="0"/>
              <a:t>= Conjunctiva, alimentary, respiratory and urogenital tracts are lined by mucous membrane. Conjunctivae is freed of bacteria due to flushing action of tears and tears also contains lysozyme that is bactericidal. Saliva in mouth possess bactericidal action where as the anaerobes in colon secrete fatty acids with bactericidal activity. In genitourinary tract, the flushing action and acidic nature of urine maintains sterility of both male and female urethra. Similarly, Lactobacillus in vaginal region produce acids which are bactericidal to most pathogens.</a:t>
            </a:r>
          </a:p>
          <a:p>
            <a:endParaRPr lang="en-US" dirty="0"/>
          </a:p>
        </p:txBody>
      </p:sp>
    </p:spTree>
    <p:extLst>
      <p:ext uri="{BB962C8B-B14F-4D97-AF65-F5344CB8AC3E}">
        <p14:creationId xmlns:p14="http://schemas.microsoft.com/office/powerpoint/2010/main" val="94779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7990"/>
            <a:ext cx="10515600" cy="6122020"/>
          </a:xfrm>
        </p:spPr>
        <p:txBody>
          <a:bodyPr>
            <a:normAutofit fontScale="92500" lnSpcReduction="10000"/>
          </a:bodyPr>
          <a:lstStyle/>
          <a:p>
            <a:pPr marL="0" indent="0">
              <a:buNone/>
            </a:pPr>
            <a:r>
              <a:rPr lang="en-US" b="1" dirty="0"/>
              <a:t>2. Physiologic barrier</a:t>
            </a:r>
            <a:endParaRPr lang="en-US" dirty="0"/>
          </a:p>
          <a:p>
            <a:pPr algn="just"/>
            <a:r>
              <a:rPr lang="en-US" dirty="0"/>
              <a:t>Physiological barrier includes; temperature, p</a:t>
            </a:r>
            <a:r>
              <a:rPr lang="ne-NP" dirty="0"/>
              <a:t>H</a:t>
            </a:r>
            <a:r>
              <a:rPr lang="en-US" dirty="0"/>
              <a:t> and various soluble and cell associated molecules. </a:t>
            </a:r>
            <a:r>
              <a:rPr lang="ne-NP" dirty="0"/>
              <a:t>B</a:t>
            </a:r>
            <a:r>
              <a:rPr lang="en-US" dirty="0" err="1"/>
              <a:t>ody</a:t>
            </a:r>
            <a:r>
              <a:rPr lang="en-US" dirty="0"/>
              <a:t> temperature </a:t>
            </a:r>
            <a:r>
              <a:rPr lang="ne-NP" dirty="0"/>
              <a:t>and f</a:t>
            </a:r>
            <a:r>
              <a:rPr lang="en-US" dirty="0"/>
              <a:t>ever response also inhibits growth of some pathogens. Low pH Acidity of stomach contents kills most ingested microorganisms. Soluble chemical mediators like lysozyme cleaves bacterial cell wall. Interferon induces antiviral state in uninfected cells. Complement lyses microorganisms or facilitates phagocytosis. Similarly molecules like Toll-like receptors recognize microbial molecules, signal cell to secrete immune stimulatory cytokines. </a:t>
            </a:r>
            <a:r>
              <a:rPr lang="en-US" dirty="0" err="1"/>
              <a:t>Collectins</a:t>
            </a:r>
            <a:r>
              <a:rPr lang="en-US" dirty="0"/>
              <a:t> disrupt cell wall of pathogen.</a:t>
            </a:r>
          </a:p>
          <a:p>
            <a:pPr marL="0" indent="0" algn="just">
              <a:buNone/>
            </a:pPr>
            <a:r>
              <a:rPr lang="en-US" b="1" dirty="0"/>
              <a:t>3. Phagocytic barrier</a:t>
            </a:r>
            <a:endParaRPr lang="en-US" dirty="0"/>
          </a:p>
          <a:p>
            <a:pPr algn="just"/>
            <a:r>
              <a:rPr lang="en-US" dirty="0"/>
              <a:t>Phagocytosis is</a:t>
            </a:r>
            <a:r>
              <a:rPr lang="ne-NP" dirty="0"/>
              <a:t> a </a:t>
            </a:r>
            <a:r>
              <a:rPr lang="en-US" dirty="0"/>
              <a:t> type of endocytosis</a:t>
            </a:r>
            <a:r>
              <a:rPr lang="ne-NP" dirty="0"/>
              <a:t>(engulfment) and distruction of micro organisms</a:t>
            </a:r>
            <a:r>
              <a:rPr lang="en-US" dirty="0"/>
              <a:t> conducted by specialized cells such as:- </a:t>
            </a:r>
            <a:r>
              <a:rPr lang="en-US" dirty="0" err="1"/>
              <a:t>polymorphonuclear</a:t>
            </a:r>
            <a:r>
              <a:rPr lang="en-US" dirty="0"/>
              <a:t> neutrophil </a:t>
            </a:r>
            <a:r>
              <a:rPr lang="ne-NP" dirty="0"/>
              <a:t> and </a:t>
            </a:r>
            <a:r>
              <a:rPr lang="en-US" dirty="0"/>
              <a:t>macrophage</a:t>
            </a:r>
            <a:r>
              <a:rPr lang="ne-NP" dirty="0"/>
              <a:t>s</a:t>
            </a:r>
            <a:r>
              <a:rPr lang="en-US" dirty="0"/>
              <a:t>. Phagocytic cell</a:t>
            </a:r>
            <a:r>
              <a:rPr lang="ne-NP" dirty="0"/>
              <a:t>s are attracted to the site of infection by chemokines after which they engulf  the bacteria and lysis with the en</a:t>
            </a:r>
            <a:r>
              <a:rPr lang="en-US" dirty="0"/>
              <a:t>z</a:t>
            </a:r>
            <a:r>
              <a:rPr lang="ne-NP" dirty="0"/>
              <a:t>yme. </a:t>
            </a:r>
            <a:endParaRPr lang="en-US" dirty="0"/>
          </a:p>
          <a:p>
            <a:pPr marL="0" indent="0" algn="just">
              <a:buNone/>
            </a:pPr>
            <a:r>
              <a:rPr lang="en-US" dirty="0"/>
              <a:t> </a:t>
            </a:r>
          </a:p>
          <a:p>
            <a:endParaRPr lang="en-US" dirty="0"/>
          </a:p>
        </p:txBody>
      </p:sp>
    </p:spTree>
    <p:extLst>
      <p:ext uri="{BB962C8B-B14F-4D97-AF65-F5344CB8AC3E}">
        <p14:creationId xmlns:p14="http://schemas.microsoft.com/office/powerpoint/2010/main" val="175018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015"/>
            <a:ext cx="10515600" cy="5585948"/>
          </a:xfrm>
        </p:spPr>
        <p:txBody>
          <a:bodyPr>
            <a:normAutofit fontScale="92500" lnSpcReduction="20000"/>
          </a:bodyPr>
          <a:lstStyle/>
          <a:p>
            <a:r>
              <a:rPr lang="en-US" b="1" dirty="0"/>
              <a:t>Process of phagocytosis</a:t>
            </a:r>
            <a:endParaRPr lang="en-US" dirty="0"/>
          </a:p>
          <a:p>
            <a:pPr algn="just"/>
            <a:r>
              <a:rPr lang="en-US" dirty="0"/>
              <a:t>Neutrophils are attracted by and move toward a variety of substances generated in an immune response; this process is called </a:t>
            </a:r>
            <a:r>
              <a:rPr lang="en-US" i="1" dirty="0" err="1"/>
              <a:t>chemotaxis</a:t>
            </a:r>
            <a:r>
              <a:rPr lang="en-US" dirty="0"/>
              <a:t>. </a:t>
            </a:r>
          </a:p>
          <a:p>
            <a:pPr algn="just"/>
            <a:r>
              <a:rPr lang="en-US" dirty="0"/>
              <a:t>The next step in  phagocytosis is </a:t>
            </a:r>
            <a:r>
              <a:rPr lang="en-US" i="1" dirty="0"/>
              <a:t>adherence</a:t>
            </a:r>
            <a:r>
              <a:rPr lang="en-US" dirty="0"/>
              <a:t> of the antigen to the neutrophils cell membrane. </a:t>
            </a:r>
          </a:p>
          <a:p>
            <a:pPr algn="just"/>
            <a:r>
              <a:rPr lang="en-US" dirty="0"/>
              <a:t>Pseudopodia extend around the attached material</a:t>
            </a:r>
            <a:r>
              <a:rPr lang="en-US" i="1" dirty="0"/>
              <a:t>. </a:t>
            </a:r>
          </a:p>
          <a:p>
            <a:pPr algn="just"/>
            <a:r>
              <a:rPr lang="en-US" i="1" dirty="0"/>
              <a:t>Fusion</a:t>
            </a:r>
            <a:r>
              <a:rPr lang="en-US" dirty="0"/>
              <a:t> of the pseudopodia encloses the material within a membrane-bounded structure called a </a:t>
            </a:r>
            <a:r>
              <a:rPr lang="en-US" dirty="0" err="1"/>
              <a:t>phagosome</a:t>
            </a:r>
            <a:r>
              <a:rPr lang="en-US" dirty="0"/>
              <a:t>, which then enters the </a:t>
            </a:r>
            <a:r>
              <a:rPr lang="en-US" dirty="0" err="1"/>
              <a:t>endocytic</a:t>
            </a:r>
            <a:r>
              <a:rPr lang="en-US" dirty="0"/>
              <a:t> processing pathway.</a:t>
            </a:r>
          </a:p>
          <a:p>
            <a:pPr algn="just"/>
            <a:r>
              <a:rPr lang="en-US" dirty="0"/>
              <a:t> In this pathway, a </a:t>
            </a:r>
            <a:r>
              <a:rPr lang="en-US" dirty="0" err="1"/>
              <a:t>phagosome</a:t>
            </a:r>
            <a:r>
              <a:rPr lang="en-US" dirty="0"/>
              <a:t> moves toward the cell interior, where it fuses with a lysosome to form a </a:t>
            </a:r>
            <a:r>
              <a:rPr lang="en-US" dirty="0" err="1"/>
              <a:t>phagolysosome</a:t>
            </a:r>
            <a:r>
              <a:rPr lang="en-US" dirty="0"/>
              <a:t>. </a:t>
            </a:r>
          </a:p>
          <a:p>
            <a:pPr algn="just"/>
            <a:r>
              <a:rPr lang="en-US" dirty="0"/>
              <a:t>Lysosomes contain lysozyme</a:t>
            </a:r>
            <a:r>
              <a:rPr lang="ne-NP" dirty="0"/>
              <a:t> </a:t>
            </a:r>
            <a:r>
              <a:rPr lang="en-US" dirty="0"/>
              <a:t>and a variety of other hydrolytic enzymes</a:t>
            </a:r>
            <a:r>
              <a:rPr lang="ne-NP" dirty="0"/>
              <a:t> like acid hydrolases</a:t>
            </a:r>
            <a:r>
              <a:rPr lang="en-US" dirty="0"/>
              <a:t> that digest the ingested material. </a:t>
            </a:r>
          </a:p>
          <a:p>
            <a:pPr algn="just"/>
            <a:r>
              <a:rPr lang="en-US" dirty="0"/>
              <a:t>The digested contents of the </a:t>
            </a:r>
            <a:r>
              <a:rPr lang="en-US" dirty="0" err="1"/>
              <a:t>phagolysosome</a:t>
            </a:r>
            <a:r>
              <a:rPr lang="en-US" dirty="0"/>
              <a:t> are then eliminated in a process called </a:t>
            </a:r>
            <a:r>
              <a:rPr lang="en-US" i="1" dirty="0"/>
              <a:t>exocytosis</a:t>
            </a:r>
            <a:r>
              <a:rPr lang="en-US" dirty="0"/>
              <a:t>.</a:t>
            </a:r>
          </a:p>
          <a:p>
            <a:pPr algn="just"/>
            <a:endParaRPr lang="en-US" dirty="0"/>
          </a:p>
        </p:txBody>
      </p:sp>
    </p:spTree>
    <p:extLst>
      <p:ext uri="{BB962C8B-B14F-4D97-AF65-F5344CB8AC3E}">
        <p14:creationId xmlns:p14="http://schemas.microsoft.com/office/powerpoint/2010/main" val="368958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3030" y="492818"/>
            <a:ext cx="9382193" cy="6365182"/>
          </a:xfrm>
          <a:prstGeom prst="rect">
            <a:avLst/>
          </a:prstGeom>
        </p:spPr>
      </p:pic>
    </p:spTree>
    <p:extLst>
      <p:ext uri="{BB962C8B-B14F-4D97-AF65-F5344CB8AC3E}">
        <p14:creationId xmlns:p14="http://schemas.microsoft.com/office/powerpoint/2010/main" val="201355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468" y="799712"/>
            <a:ext cx="10515600" cy="4351338"/>
          </a:xfrm>
        </p:spPr>
        <p:txBody>
          <a:bodyPr/>
          <a:lstStyle/>
          <a:p>
            <a:pPr marL="0" indent="0">
              <a:buNone/>
            </a:pPr>
            <a:r>
              <a:rPr lang="en-US" b="1" dirty="0"/>
              <a:t>4. Inflammatory barrier</a:t>
            </a:r>
            <a:endParaRPr lang="en-US" dirty="0"/>
          </a:p>
          <a:p>
            <a:pPr algn="just"/>
            <a:r>
              <a:rPr lang="en-US" dirty="0"/>
              <a:t>Inflammation is the process by which cells of immune system and their products concentrate at the site of infection. During acute inflammatory response certain plasma proteins collectively known as acute phase proteins</a:t>
            </a:r>
            <a:r>
              <a:rPr lang="ne-NP" dirty="0"/>
              <a:t> like </a:t>
            </a:r>
            <a:r>
              <a:rPr lang="en-US" dirty="0"/>
              <a:t>C reactive protein (CRP) increase dramatically. These acute phase proteins are supposed to play defensive role </a:t>
            </a:r>
            <a:r>
              <a:rPr lang="ne-NP" dirty="0"/>
              <a:t>in </a:t>
            </a:r>
            <a:r>
              <a:rPr lang="en-US" dirty="0"/>
              <a:t>the body.</a:t>
            </a:r>
          </a:p>
          <a:p>
            <a:pPr algn="just"/>
            <a:endParaRPr lang="en-US" dirty="0"/>
          </a:p>
        </p:txBody>
      </p:sp>
    </p:spTree>
    <p:extLst>
      <p:ext uri="{BB962C8B-B14F-4D97-AF65-F5344CB8AC3E}">
        <p14:creationId xmlns:p14="http://schemas.microsoft.com/office/powerpoint/2010/main" val="157416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696"/>
            <a:ext cx="10515600" cy="1039929"/>
          </a:xfrm>
        </p:spPr>
        <p:txBody>
          <a:bodyPr>
            <a:normAutofit fontScale="90000"/>
          </a:bodyPr>
          <a:lstStyle/>
          <a:p>
            <a:r>
              <a:rPr lang="ne-NP" b="1" u="sng" dirty="0"/>
              <a:t>II.</a:t>
            </a:r>
            <a:r>
              <a:rPr lang="en-US" b="1" u="sng" dirty="0"/>
              <a:t>Adaptive immune system</a:t>
            </a:r>
            <a:r>
              <a:rPr lang="ne-NP" b="1" u="sng" dirty="0"/>
              <a:t>(Specific/acquried immunity)</a:t>
            </a:r>
            <a:br>
              <a:rPr lang="en-US" dirty="0"/>
            </a:br>
            <a:endParaRPr lang="en-US" dirty="0"/>
          </a:p>
        </p:txBody>
      </p:sp>
      <p:sp>
        <p:nvSpPr>
          <p:cNvPr id="3" name="Content Placeholder 2"/>
          <p:cNvSpPr>
            <a:spLocks noGrp="1"/>
          </p:cNvSpPr>
          <p:nvPr>
            <p:ph idx="1"/>
          </p:nvPr>
        </p:nvSpPr>
        <p:spPr>
          <a:xfrm>
            <a:off x="838200" y="1825624"/>
            <a:ext cx="10881732" cy="4597477"/>
          </a:xfrm>
        </p:spPr>
        <p:txBody>
          <a:bodyPr>
            <a:normAutofit/>
          </a:bodyPr>
          <a:lstStyle/>
          <a:p>
            <a:pPr algn="just"/>
            <a:r>
              <a:rPr lang="en-US" dirty="0"/>
              <a:t>This is an </a:t>
            </a:r>
            <a:r>
              <a:rPr lang="ne-NP" dirty="0"/>
              <a:t>immunity acquired </a:t>
            </a:r>
            <a:r>
              <a:rPr lang="en-US" dirty="0"/>
              <a:t>by a</a:t>
            </a:r>
            <a:r>
              <a:rPr lang="ne-NP" dirty="0"/>
              <a:t> person during life due to an antigenic stimul</a:t>
            </a:r>
            <a:r>
              <a:rPr lang="en-US" dirty="0"/>
              <a:t>u</a:t>
            </a:r>
            <a:r>
              <a:rPr lang="ne-NP" dirty="0"/>
              <a:t>s.Here the body responses actively and specifically to an foreign substances such as infectious microorganisms.</a:t>
            </a:r>
            <a:r>
              <a:rPr lang="en-US" dirty="0"/>
              <a:t> </a:t>
            </a:r>
            <a:r>
              <a:rPr lang="ne-NP" dirty="0"/>
              <a:t>Adaptive immunity provides second line of defence mechanisms</a:t>
            </a:r>
            <a:r>
              <a:rPr lang="en-US" dirty="0"/>
              <a:t>. </a:t>
            </a:r>
            <a:r>
              <a:rPr lang="ne-NP" dirty="0"/>
              <a:t>Adaptive immunity destroy or inactivate the micro organisms and record information about it</a:t>
            </a:r>
            <a:r>
              <a:rPr lang="en-US" dirty="0"/>
              <a:t> </a:t>
            </a:r>
            <a:r>
              <a:rPr lang="ne-NP" dirty="0"/>
              <a:t>i.e. memory .Adaptive immunity is  mediated either by antibody or the lymphoid tissues.</a:t>
            </a:r>
            <a:endParaRPr lang="en-US" dirty="0"/>
          </a:p>
          <a:p>
            <a:pPr marL="0" indent="0" algn="just">
              <a:buNone/>
            </a:pPr>
            <a:r>
              <a:rPr lang="en-US" dirty="0"/>
              <a:t>Types of adaptive immunity:</a:t>
            </a:r>
          </a:p>
          <a:p>
            <a:pPr lvl="0" algn="just"/>
            <a:r>
              <a:rPr lang="en-US" dirty="0"/>
              <a:t>Active immunity</a:t>
            </a:r>
          </a:p>
          <a:p>
            <a:pPr algn="just"/>
            <a:r>
              <a:rPr lang="en-US" dirty="0"/>
              <a:t>Passive immunity</a:t>
            </a:r>
          </a:p>
        </p:txBody>
      </p:sp>
    </p:spTree>
    <p:extLst>
      <p:ext uri="{BB962C8B-B14F-4D97-AF65-F5344CB8AC3E}">
        <p14:creationId xmlns:p14="http://schemas.microsoft.com/office/powerpoint/2010/main" val="40826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7626"/>
          </a:xfrm>
        </p:spPr>
        <p:txBody>
          <a:bodyPr>
            <a:normAutofit fontScale="90000"/>
          </a:bodyPr>
          <a:lstStyle/>
          <a:p>
            <a:pPr lvl="0"/>
            <a:r>
              <a:rPr lang="en-US" b="1" dirty="0"/>
              <a:t>Active immunity</a:t>
            </a:r>
            <a:br>
              <a:rPr lang="en-US" dirty="0"/>
            </a:br>
            <a:endParaRPr lang="en-US" dirty="0"/>
          </a:p>
        </p:txBody>
      </p:sp>
      <p:sp>
        <p:nvSpPr>
          <p:cNvPr id="3" name="Content Placeholder 2"/>
          <p:cNvSpPr>
            <a:spLocks noGrp="1"/>
          </p:cNvSpPr>
          <p:nvPr>
            <p:ph idx="1"/>
          </p:nvPr>
        </p:nvSpPr>
        <p:spPr>
          <a:xfrm>
            <a:off x="838200" y="880946"/>
            <a:ext cx="10515600" cy="5296017"/>
          </a:xfrm>
        </p:spPr>
        <p:txBody>
          <a:bodyPr>
            <a:normAutofit fontScale="92500" lnSpcReduction="10000"/>
          </a:bodyPr>
          <a:lstStyle/>
          <a:p>
            <a:pPr marL="0" indent="0" algn="just">
              <a:buNone/>
            </a:pPr>
            <a:r>
              <a:rPr lang="en-US" u="sng" dirty="0"/>
              <a:t>Active immunity</a:t>
            </a:r>
            <a:r>
              <a:rPr lang="en-US" dirty="0"/>
              <a:t>:</a:t>
            </a:r>
            <a:r>
              <a:rPr lang="ne-NP" dirty="0"/>
              <a:t> </a:t>
            </a:r>
            <a:r>
              <a:rPr lang="en-US" dirty="0"/>
              <a:t>This is when the body actively responds to a foreign substances or microorganisms by producing antibodies and often cell-mediated immunity. Active immunity develops slowly and persists for a long time. Active immunity occurs continuously naturally but can also be induced in a person by immunization or vaccination. Active immunity has 2 forms:</a:t>
            </a:r>
          </a:p>
          <a:p>
            <a:pPr lvl="0" algn="just"/>
            <a:r>
              <a:rPr lang="en-US" i="1" dirty="0" err="1"/>
              <a:t>Humoral</a:t>
            </a:r>
            <a:r>
              <a:rPr lang="en-US" i="1" dirty="0"/>
              <a:t> or antibody mediated immunity</a:t>
            </a:r>
            <a:r>
              <a:rPr lang="en-US" dirty="0"/>
              <a:t>= here specific antibodies produced in the host combines with the corresponding antigen and modify their activity i.e. clumping or lyse of antigen molecule, neutralization of toxins and removal after phagocytosis. Antibodies are produced following the antigenic</a:t>
            </a:r>
            <a:r>
              <a:rPr lang="ne-NP" dirty="0"/>
              <a:t> </a:t>
            </a:r>
            <a:r>
              <a:rPr lang="en-US" dirty="0"/>
              <a:t>stimulation of B lymphocytes. The antigen binding</a:t>
            </a:r>
            <a:r>
              <a:rPr lang="ne-NP" dirty="0"/>
              <a:t> </a:t>
            </a:r>
            <a:r>
              <a:rPr lang="en-US" dirty="0"/>
              <a:t>receptor on a B lymphocyte is an immunoglobulin(</a:t>
            </a:r>
            <a:r>
              <a:rPr lang="en-US" dirty="0" err="1"/>
              <a:t>Ig</a:t>
            </a:r>
            <a:r>
              <a:rPr lang="en-US" dirty="0"/>
              <a:t>). When ﬁrst stimulated the B cell proliferates and</a:t>
            </a:r>
            <a:r>
              <a:rPr lang="ne-NP" dirty="0"/>
              <a:t> </a:t>
            </a:r>
            <a:r>
              <a:rPr lang="en-US" dirty="0"/>
              <a:t>differentiates into:</a:t>
            </a:r>
          </a:p>
          <a:p>
            <a:pPr lvl="0" algn="just">
              <a:buFont typeface="Wingdings" panose="05000000000000000000" pitchFamily="2" charset="2"/>
              <a:buChar char="ü"/>
            </a:pPr>
            <a:r>
              <a:rPr lang="en-US" dirty="0"/>
              <a:t>plasma cells which produce speciﬁc antibody</a:t>
            </a:r>
          </a:p>
          <a:p>
            <a:pPr lvl="0" algn="just">
              <a:buFont typeface="Wingdings" panose="05000000000000000000" pitchFamily="2" charset="2"/>
              <a:buChar char="ü"/>
            </a:pPr>
            <a:r>
              <a:rPr lang="en-US" dirty="0"/>
              <a:t>memory B cells which enable the immune</a:t>
            </a:r>
            <a:r>
              <a:rPr lang="ne-NP" dirty="0"/>
              <a:t> </a:t>
            </a:r>
            <a:r>
              <a:rPr lang="en-US" dirty="0"/>
              <a:t>system to react rapidly when the same antigen</a:t>
            </a:r>
            <a:r>
              <a:rPr lang="ne-NP" dirty="0"/>
              <a:t> </a:t>
            </a:r>
            <a:r>
              <a:rPr lang="en-US" dirty="0"/>
              <a:t>be encountered in the future (secondary</a:t>
            </a:r>
            <a:r>
              <a:rPr lang="ne-NP" dirty="0"/>
              <a:t> </a:t>
            </a:r>
            <a:r>
              <a:rPr lang="en-US" dirty="0"/>
              <a:t>response)</a:t>
            </a:r>
          </a:p>
          <a:p>
            <a:pPr algn="just">
              <a:buFont typeface="Wingdings" panose="05000000000000000000" pitchFamily="2" charset="2"/>
              <a:buChar char="ü"/>
            </a:pPr>
            <a:endParaRPr lang="en-US" dirty="0"/>
          </a:p>
        </p:txBody>
      </p:sp>
    </p:spTree>
    <p:extLst>
      <p:ext uri="{BB962C8B-B14F-4D97-AF65-F5344CB8AC3E}">
        <p14:creationId xmlns:p14="http://schemas.microsoft.com/office/powerpoint/2010/main" val="9473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048" y="911225"/>
            <a:ext cx="10515600" cy="5277702"/>
          </a:xfrm>
        </p:spPr>
        <p:txBody>
          <a:bodyPr/>
          <a:lstStyle/>
          <a:p>
            <a:pPr algn="just"/>
            <a:r>
              <a:rPr lang="en-US" dirty="0"/>
              <a:t>Antibody mediated immunity is the body’s main</a:t>
            </a:r>
            <a:r>
              <a:rPr lang="ne-NP" dirty="0"/>
              <a:t> </a:t>
            </a:r>
            <a:r>
              <a:rPr lang="en-US" dirty="0" err="1"/>
              <a:t>defence</a:t>
            </a:r>
            <a:r>
              <a:rPr lang="en-US" dirty="0"/>
              <a:t> against extracellular pyogenic (pus-forming)</a:t>
            </a:r>
            <a:r>
              <a:rPr lang="ne-NP" dirty="0"/>
              <a:t> </a:t>
            </a:r>
            <a:r>
              <a:rPr lang="en-US" dirty="0"/>
              <a:t>bacteria such as staphylococci and streptococci,</a:t>
            </a:r>
            <a:r>
              <a:rPr lang="ne-NP" dirty="0"/>
              <a:t> </a:t>
            </a:r>
            <a:r>
              <a:rPr lang="en-US" dirty="0"/>
              <a:t>against capsulated bacteria such as pneumococci,</a:t>
            </a:r>
            <a:r>
              <a:rPr lang="ne-NP" dirty="0"/>
              <a:t> </a:t>
            </a:r>
            <a:r>
              <a:rPr lang="en-US" dirty="0" err="1"/>
              <a:t>Haemophilus</a:t>
            </a:r>
            <a:r>
              <a:rPr lang="en-US" dirty="0"/>
              <a:t> and  Neisseria species, and against</a:t>
            </a:r>
            <a:r>
              <a:rPr lang="ne-NP" dirty="0"/>
              <a:t> </a:t>
            </a:r>
            <a:r>
              <a:rPr lang="en-US" dirty="0"/>
              <a:t>toxin-producing bacteria such as </a:t>
            </a:r>
            <a:r>
              <a:rPr lang="en-US" i="1" dirty="0"/>
              <a:t>Clostridium </a:t>
            </a:r>
            <a:r>
              <a:rPr lang="en-US" i="1" dirty="0" err="1"/>
              <a:t>tetani</a:t>
            </a:r>
            <a:r>
              <a:rPr lang="en-US" i="1" dirty="0"/>
              <a:t>,</a:t>
            </a:r>
            <a:r>
              <a:rPr lang="ne-NP" i="1" dirty="0"/>
              <a:t> </a:t>
            </a:r>
            <a:r>
              <a:rPr lang="en-US" i="1" dirty="0"/>
              <a:t>Vibrio </a:t>
            </a:r>
            <a:r>
              <a:rPr lang="en-US" i="1" dirty="0" err="1"/>
              <a:t>cholerae</a:t>
            </a:r>
            <a:r>
              <a:rPr lang="en-US" i="1" dirty="0"/>
              <a:t>, and  </a:t>
            </a:r>
            <a:r>
              <a:rPr lang="en-US" i="1" dirty="0" err="1"/>
              <a:t>Corynebacterium</a:t>
            </a:r>
            <a:r>
              <a:rPr lang="en-US" i="1" dirty="0"/>
              <a:t> </a:t>
            </a:r>
            <a:r>
              <a:rPr lang="en-US" i="1" dirty="0" err="1"/>
              <a:t>diphtheriae</a:t>
            </a:r>
            <a:r>
              <a:rPr lang="en-US" dirty="0"/>
              <a:t>.</a:t>
            </a:r>
            <a:r>
              <a:rPr lang="ne-NP" dirty="0"/>
              <a:t> </a:t>
            </a:r>
            <a:r>
              <a:rPr lang="en-US" dirty="0"/>
              <a:t>Antibody immunity is also important in some virus</a:t>
            </a:r>
            <a:r>
              <a:rPr lang="ne-NP" dirty="0"/>
              <a:t> </a:t>
            </a:r>
            <a:r>
              <a:rPr lang="en-US" dirty="0"/>
              <a:t>infections, e.g. hepatitis B virus infection.</a:t>
            </a:r>
          </a:p>
          <a:p>
            <a:endParaRPr lang="en-US" dirty="0"/>
          </a:p>
        </p:txBody>
      </p:sp>
    </p:spTree>
    <p:extLst>
      <p:ext uri="{BB962C8B-B14F-4D97-AF65-F5344CB8AC3E}">
        <p14:creationId xmlns:p14="http://schemas.microsoft.com/office/powerpoint/2010/main" val="402044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629"/>
            <a:ext cx="10515600" cy="6255834"/>
          </a:xfrm>
        </p:spPr>
        <p:txBody>
          <a:bodyPr>
            <a:normAutofit fontScale="85000" lnSpcReduction="20000"/>
          </a:bodyPr>
          <a:lstStyle/>
          <a:p>
            <a:pPr lvl="0" algn="just"/>
            <a:r>
              <a:rPr lang="en-US" i="1" dirty="0"/>
              <a:t>Cell mediated immunity</a:t>
            </a:r>
            <a:r>
              <a:rPr lang="en-US" dirty="0"/>
              <a:t>= </a:t>
            </a:r>
            <a:r>
              <a:rPr lang="ne-NP" dirty="0"/>
              <a:t>Here t</a:t>
            </a:r>
            <a:r>
              <a:rPr lang="en-US" dirty="0"/>
              <a:t>he cells involved are macrophages, helper T</a:t>
            </a:r>
            <a:r>
              <a:rPr lang="ne-NP" dirty="0"/>
              <a:t> </a:t>
            </a:r>
            <a:r>
              <a:rPr lang="en-US" dirty="0"/>
              <a:t>lymphocytes and cytotoxic T lymphocytes. Cell-</a:t>
            </a:r>
            <a:r>
              <a:rPr lang="ne-NP" dirty="0"/>
              <a:t> </a:t>
            </a:r>
            <a:r>
              <a:rPr lang="en-US" dirty="0"/>
              <a:t>mediated immunity is mainly directed at virus</a:t>
            </a:r>
            <a:r>
              <a:rPr lang="ne-NP" dirty="0"/>
              <a:t> </a:t>
            </a:r>
            <a:r>
              <a:rPr lang="en-US" dirty="0"/>
              <a:t>infected cells, intracellular fungi, and intracellular</a:t>
            </a:r>
            <a:r>
              <a:rPr lang="ne-NP" dirty="0"/>
              <a:t> </a:t>
            </a:r>
            <a:r>
              <a:rPr lang="en-US" dirty="0"/>
              <a:t>bacteria such as  </a:t>
            </a:r>
            <a:r>
              <a:rPr lang="en-US" i="1" dirty="0"/>
              <a:t>Mycobacterium tuberculosis,</a:t>
            </a:r>
            <a:r>
              <a:rPr lang="ne-NP" i="1" dirty="0"/>
              <a:t> </a:t>
            </a:r>
            <a:r>
              <a:rPr lang="en-US" i="1" dirty="0"/>
              <a:t>Mycobacterium</a:t>
            </a:r>
            <a:r>
              <a:rPr lang="en-US" dirty="0"/>
              <a:t> </a:t>
            </a:r>
            <a:r>
              <a:rPr lang="en-US" i="1" dirty="0" err="1"/>
              <a:t>leprae</a:t>
            </a:r>
            <a:r>
              <a:rPr lang="en-US" i="1" dirty="0"/>
              <a:t>, </a:t>
            </a:r>
            <a:r>
              <a:rPr lang="en-US" dirty="0"/>
              <a:t>and </a:t>
            </a:r>
            <a:r>
              <a:rPr lang="en-US" i="1" dirty="0" err="1"/>
              <a:t>Brucella</a:t>
            </a:r>
            <a:r>
              <a:rPr lang="en-US" dirty="0"/>
              <a:t> species</a:t>
            </a:r>
            <a:r>
              <a:rPr lang="ne-NP" dirty="0"/>
              <a:t>. In cell mediated immunity,</a:t>
            </a:r>
            <a:r>
              <a:rPr lang="en-US" dirty="0"/>
              <a:t> sensitized T cells after attachment with antigen releases </a:t>
            </a:r>
            <a:r>
              <a:rPr lang="en-US" dirty="0" err="1"/>
              <a:t>lymphokines</a:t>
            </a:r>
            <a:r>
              <a:rPr lang="en-US" dirty="0"/>
              <a:t>. These </a:t>
            </a:r>
            <a:r>
              <a:rPr lang="en-US" dirty="0" err="1"/>
              <a:t>lymphokines</a:t>
            </a:r>
            <a:r>
              <a:rPr lang="en-US" dirty="0"/>
              <a:t> causes stimulation of innate immune system, attract macrophage to the cell containing macrophage and kill the cell containing antigen by releasing cytotoxic agents.</a:t>
            </a:r>
          </a:p>
          <a:p>
            <a:pPr marL="0" indent="0" algn="just">
              <a:buNone/>
            </a:pPr>
            <a:r>
              <a:rPr lang="en-US" b="1" dirty="0"/>
              <a:t>Types of active immunity</a:t>
            </a:r>
            <a:endParaRPr lang="en-US" dirty="0"/>
          </a:p>
          <a:p>
            <a:pPr algn="just"/>
            <a:r>
              <a:rPr lang="en-US" i="1" dirty="0"/>
              <a:t>Natural active immunity</a:t>
            </a:r>
            <a:r>
              <a:rPr lang="en-US" dirty="0"/>
              <a:t>= it is acquired by natural infection by the organisms predominately by subclinical infections after repeated exposure to small doses of infecting organisms which pass unnoticed. Such immunity is usually long lasting. Ex: poliomyelitis, </a:t>
            </a:r>
            <a:r>
              <a:rPr lang="ne-NP" dirty="0"/>
              <a:t>mumps</a:t>
            </a:r>
            <a:endParaRPr lang="en-US" dirty="0"/>
          </a:p>
          <a:p>
            <a:pPr algn="just"/>
            <a:r>
              <a:rPr lang="en-US" i="1" dirty="0"/>
              <a:t>Artificial active immunity= </a:t>
            </a:r>
            <a:r>
              <a:rPr lang="en-US" dirty="0"/>
              <a:t>it is the resistance produced by vaccination. Vaccines are the preparation of live, attenuated or killed microorganisms, or their antigen or active materials derived from them (</a:t>
            </a:r>
            <a:r>
              <a:rPr lang="en-US" dirty="0" err="1"/>
              <a:t>eg</a:t>
            </a:r>
            <a:r>
              <a:rPr lang="en-US" dirty="0"/>
              <a:t>: toxoids). Some commonly employed vaccines:</a:t>
            </a:r>
          </a:p>
          <a:p>
            <a:pPr algn="just"/>
            <a:r>
              <a:rPr lang="en-US" i="1" dirty="0"/>
              <a:t>-</a:t>
            </a:r>
            <a:r>
              <a:rPr lang="en-US" dirty="0"/>
              <a:t>bacterial vaccines (BCG, anthrax, plague and </a:t>
            </a:r>
            <a:r>
              <a:rPr lang="en-US" dirty="0" err="1"/>
              <a:t>brucella</a:t>
            </a:r>
            <a:r>
              <a:rPr lang="en-US" dirty="0"/>
              <a:t> vaccines)</a:t>
            </a:r>
          </a:p>
          <a:p>
            <a:pPr algn="just"/>
            <a:r>
              <a:rPr lang="en-US" i="1" dirty="0"/>
              <a:t>-</a:t>
            </a:r>
            <a:r>
              <a:rPr lang="en-US" dirty="0"/>
              <a:t>viral vaccines (small pox, measles, influenza, mumps, </a:t>
            </a:r>
            <a:r>
              <a:rPr lang="en-US" dirty="0" err="1"/>
              <a:t>sabin</a:t>
            </a:r>
            <a:r>
              <a:rPr lang="en-US" dirty="0"/>
              <a:t> poliomyelitis vaccine, </a:t>
            </a:r>
            <a:r>
              <a:rPr lang="en-US" dirty="0" err="1"/>
              <a:t>salk</a:t>
            </a:r>
            <a:r>
              <a:rPr lang="en-US" dirty="0"/>
              <a:t> vaccine for poliomyelitis)</a:t>
            </a:r>
          </a:p>
          <a:p>
            <a:pPr algn="just"/>
            <a:r>
              <a:rPr lang="en-US" i="1" dirty="0"/>
              <a:t>-</a:t>
            </a:r>
            <a:r>
              <a:rPr lang="en-US" dirty="0"/>
              <a:t>bacterial products ( toxins for tetanus and diphtheria)</a:t>
            </a:r>
          </a:p>
          <a:p>
            <a:pPr algn="just"/>
            <a:endParaRPr lang="en-US" dirty="0"/>
          </a:p>
        </p:txBody>
      </p:sp>
    </p:spTree>
    <p:extLst>
      <p:ext uri="{BB962C8B-B14F-4D97-AF65-F5344CB8AC3E}">
        <p14:creationId xmlns:p14="http://schemas.microsoft.com/office/powerpoint/2010/main" val="37354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887"/>
          </a:xfrm>
        </p:spPr>
        <p:txBody>
          <a:bodyPr/>
          <a:lstStyle/>
          <a:p>
            <a:r>
              <a:rPr lang="ne-NP" b="1" dirty="0"/>
              <a:t>Antigen:</a:t>
            </a:r>
            <a:endParaRPr lang="en-US" dirty="0"/>
          </a:p>
        </p:txBody>
      </p:sp>
      <p:sp>
        <p:nvSpPr>
          <p:cNvPr id="3" name="Content Placeholder 2"/>
          <p:cNvSpPr>
            <a:spLocks noGrp="1"/>
          </p:cNvSpPr>
          <p:nvPr>
            <p:ph idx="1"/>
          </p:nvPr>
        </p:nvSpPr>
        <p:spPr>
          <a:xfrm>
            <a:off x="838200" y="1362268"/>
            <a:ext cx="10515600" cy="4861249"/>
          </a:xfrm>
        </p:spPr>
        <p:txBody>
          <a:bodyPr>
            <a:normAutofit/>
          </a:bodyPr>
          <a:lstStyle/>
          <a:p>
            <a:pPr marL="0" indent="0" algn="just">
              <a:buNone/>
            </a:pPr>
            <a:r>
              <a:rPr lang="ne-NP" dirty="0"/>
              <a:t>Antigens are substances (usually proteins) which when introduced in our body causes immune responses i.e.evokes humaral and cell mediated immunity.</a:t>
            </a:r>
            <a:r>
              <a:rPr lang="en-US" dirty="0"/>
              <a:t> </a:t>
            </a:r>
            <a:r>
              <a:rPr lang="ne-NP" dirty="0"/>
              <a:t>Antigens have one or more regions to bind with antibody, such specific regions are known as epitop or antigenic determinants,</a:t>
            </a:r>
            <a:endParaRPr lang="en-US" dirty="0"/>
          </a:p>
          <a:p>
            <a:pPr marL="0" indent="0" algn="just">
              <a:buNone/>
            </a:pPr>
            <a:r>
              <a:rPr lang="ne-NP" dirty="0"/>
              <a:t>Inorder to became an antigen /immunogen a substance must be of </a:t>
            </a:r>
            <a:endParaRPr lang="en-US" dirty="0"/>
          </a:p>
          <a:p>
            <a:pPr lvl="0" algn="just"/>
            <a:r>
              <a:rPr lang="ne-NP" dirty="0"/>
              <a:t>Large size(&gt; 10,000 KiloDalton)</a:t>
            </a:r>
            <a:endParaRPr lang="en-US" dirty="0"/>
          </a:p>
          <a:p>
            <a:pPr lvl="0" algn="just"/>
            <a:r>
              <a:rPr lang="ne-NP" dirty="0"/>
              <a:t>chemical nature should be proteinous</a:t>
            </a:r>
            <a:endParaRPr lang="en-US" dirty="0"/>
          </a:p>
          <a:p>
            <a:pPr lvl="0" algn="just"/>
            <a:r>
              <a:rPr lang="ne-NP" dirty="0"/>
              <a:t>Forgien</a:t>
            </a:r>
            <a:endParaRPr lang="en-US" dirty="0"/>
          </a:p>
          <a:p>
            <a:pPr lvl="0" algn="just"/>
            <a:r>
              <a:rPr lang="ne-NP" dirty="0"/>
              <a:t>Degradation by enzymes</a:t>
            </a:r>
            <a:endParaRPr lang="en-US" dirty="0"/>
          </a:p>
          <a:p>
            <a:endParaRPr lang="en-US" dirty="0"/>
          </a:p>
        </p:txBody>
      </p:sp>
    </p:spTree>
    <p:extLst>
      <p:ext uri="{BB962C8B-B14F-4D97-AF65-F5344CB8AC3E}">
        <p14:creationId xmlns:p14="http://schemas.microsoft.com/office/powerpoint/2010/main" val="264029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67EDF4-7483-48FC-B8C8-0B1B6704EE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776535" y="-1185860"/>
            <a:ext cx="6248403" cy="9267825"/>
          </a:xfrm>
        </p:spPr>
      </p:pic>
    </p:spTree>
    <p:extLst>
      <p:ext uri="{BB962C8B-B14F-4D97-AF65-F5344CB8AC3E}">
        <p14:creationId xmlns:p14="http://schemas.microsoft.com/office/powerpoint/2010/main" val="237296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DEC484-59FA-4732-B677-E48A6D59FE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919413" y="-223836"/>
            <a:ext cx="6210301" cy="7362828"/>
          </a:xfrm>
        </p:spPr>
      </p:pic>
    </p:spTree>
    <p:extLst>
      <p:ext uri="{BB962C8B-B14F-4D97-AF65-F5344CB8AC3E}">
        <p14:creationId xmlns:p14="http://schemas.microsoft.com/office/powerpoint/2010/main" val="334980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502" y="278780"/>
            <a:ext cx="10515600" cy="5776332"/>
          </a:xfrm>
        </p:spPr>
        <p:txBody>
          <a:bodyPr>
            <a:normAutofit lnSpcReduction="10000"/>
          </a:bodyPr>
          <a:lstStyle/>
          <a:p>
            <a:pPr marL="0" lvl="0" indent="0">
              <a:buNone/>
            </a:pPr>
            <a:r>
              <a:rPr lang="en-US" b="1" dirty="0"/>
              <a:t>Passive immunity</a:t>
            </a:r>
            <a:endParaRPr lang="en-US" dirty="0"/>
          </a:p>
          <a:p>
            <a:pPr algn="just"/>
            <a:r>
              <a:rPr lang="en-US" dirty="0"/>
              <a:t>Immunity achieve when antibodies are introduced into the body. These antibodies have </a:t>
            </a:r>
            <a:r>
              <a:rPr lang="en-US"/>
              <a:t>been of another </a:t>
            </a:r>
            <a:r>
              <a:rPr lang="en-US" dirty="0"/>
              <a:t>human or animal they will protect body against foreign substances or microorganisms. Here, the immune system plays no role and the protective mechanism comes into force immediately after transfer of antibodies. This immunity is short lasting.</a:t>
            </a:r>
          </a:p>
          <a:p>
            <a:pPr algn="just"/>
            <a:r>
              <a:rPr lang="en-US" b="1" dirty="0"/>
              <a:t>Types of passive immunity</a:t>
            </a:r>
            <a:endParaRPr lang="en-US" dirty="0"/>
          </a:p>
          <a:p>
            <a:pPr algn="just"/>
            <a:r>
              <a:rPr lang="en-US" i="1" dirty="0"/>
              <a:t>Natural passive immunity=</a:t>
            </a:r>
            <a:r>
              <a:rPr lang="en-US" dirty="0"/>
              <a:t>resistance transferred from mother to </a:t>
            </a:r>
            <a:r>
              <a:rPr lang="en-US" dirty="0" err="1"/>
              <a:t>foetus</a:t>
            </a:r>
            <a:r>
              <a:rPr lang="en-US" dirty="0"/>
              <a:t> and infants. Ex; transfer of maternal antibody to </a:t>
            </a:r>
            <a:r>
              <a:rPr lang="en-US" dirty="0" err="1"/>
              <a:t>foetus</a:t>
            </a:r>
            <a:r>
              <a:rPr lang="en-US" dirty="0"/>
              <a:t> </a:t>
            </a:r>
            <a:r>
              <a:rPr lang="en-US" dirty="0" err="1"/>
              <a:t>transplacentally</a:t>
            </a:r>
            <a:r>
              <a:rPr lang="en-US" dirty="0"/>
              <a:t> and to infants through milk.</a:t>
            </a:r>
          </a:p>
          <a:p>
            <a:pPr algn="just"/>
            <a:r>
              <a:rPr lang="en-US" i="1" dirty="0"/>
              <a:t>Artificial passive immunity=</a:t>
            </a:r>
            <a:r>
              <a:rPr lang="en-US" dirty="0"/>
              <a:t> resistance transferred to a recipient </a:t>
            </a:r>
            <a:r>
              <a:rPr lang="en-US" dirty="0" err="1"/>
              <a:t>artifically</a:t>
            </a:r>
            <a:r>
              <a:rPr lang="en-US" dirty="0"/>
              <a:t> especially when the body doesn’t produce antibodies or does not produce rapidly enough.</a:t>
            </a:r>
            <a:r>
              <a:rPr lang="ne-NP" dirty="0"/>
              <a:t>Antibody rich serum are usually injected into patients circulation.</a:t>
            </a:r>
            <a:endParaRPr lang="en-US" dirty="0"/>
          </a:p>
          <a:p>
            <a:pPr algn="just"/>
            <a:endParaRPr lang="en-US" dirty="0"/>
          </a:p>
        </p:txBody>
      </p:sp>
    </p:spTree>
    <p:extLst>
      <p:ext uri="{BB962C8B-B14F-4D97-AF65-F5344CB8AC3E}">
        <p14:creationId xmlns:p14="http://schemas.microsoft.com/office/powerpoint/2010/main" val="239854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822"/>
            <a:ext cx="10515600" cy="1325563"/>
          </a:xfrm>
        </p:spPr>
        <p:txBody>
          <a:bodyPr/>
          <a:lstStyle/>
          <a:p>
            <a:r>
              <a:rPr lang="en-US" b="1" u="sng" dirty="0"/>
              <a:t>Factors influencing immunity</a:t>
            </a:r>
            <a:br>
              <a:rPr lang="en-US" dirty="0"/>
            </a:br>
            <a:endParaRPr lang="en-US" dirty="0"/>
          </a:p>
        </p:txBody>
      </p:sp>
      <p:sp>
        <p:nvSpPr>
          <p:cNvPr id="3" name="Content Placeholder 2"/>
          <p:cNvSpPr>
            <a:spLocks noGrp="1"/>
          </p:cNvSpPr>
          <p:nvPr>
            <p:ph idx="1"/>
          </p:nvPr>
        </p:nvSpPr>
        <p:spPr>
          <a:xfrm>
            <a:off x="838200" y="1405054"/>
            <a:ext cx="10515600" cy="5241073"/>
          </a:xfrm>
        </p:spPr>
        <p:txBody>
          <a:bodyPr>
            <a:normAutofit fontScale="85000" lnSpcReduction="20000"/>
          </a:bodyPr>
          <a:lstStyle/>
          <a:p>
            <a:pPr algn="just"/>
            <a:r>
              <a:rPr lang="en-US" i="1" dirty="0"/>
              <a:t>Age</a:t>
            </a:r>
            <a:r>
              <a:rPr lang="en-US" dirty="0"/>
              <a:t>=young children and people tend to be easily infected or suffer more serious infections</a:t>
            </a:r>
            <a:r>
              <a:rPr lang="ne-NP" dirty="0"/>
              <a:t> </a:t>
            </a:r>
            <a:r>
              <a:rPr lang="en-US" dirty="0"/>
              <a:t>Ex</a:t>
            </a:r>
            <a:r>
              <a:rPr lang="ne-NP" dirty="0"/>
              <a:t>ample</a:t>
            </a:r>
            <a:r>
              <a:rPr lang="en-US" dirty="0"/>
              <a:t>: babies who are not breast fed are more susceptible because they do</a:t>
            </a:r>
            <a:r>
              <a:rPr lang="ne-NP" dirty="0"/>
              <a:t> </a:t>
            </a:r>
            <a:r>
              <a:rPr lang="en-US" dirty="0"/>
              <a:t>not receive human milk which contains IgA antibody and other constituents like complement and lysozyme that help to protect from infection. In older people less active immunity is seen due to aging process, chronic </a:t>
            </a:r>
            <a:r>
              <a:rPr lang="en-US" dirty="0" err="1"/>
              <a:t>illhealth</a:t>
            </a:r>
            <a:r>
              <a:rPr lang="en-US" dirty="0"/>
              <a:t>,</a:t>
            </a:r>
            <a:r>
              <a:rPr lang="ne-NP" dirty="0"/>
              <a:t> </a:t>
            </a:r>
            <a:r>
              <a:rPr lang="en-US" dirty="0"/>
              <a:t>poor circulation and poor nutrition.</a:t>
            </a:r>
          </a:p>
          <a:p>
            <a:pPr algn="just"/>
            <a:r>
              <a:rPr lang="en-US" i="1" dirty="0"/>
              <a:t>Malnutrition and </a:t>
            </a:r>
            <a:r>
              <a:rPr lang="en-US" i="1" dirty="0" err="1"/>
              <a:t>undernutrition</a:t>
            </a:r>
            <a:r>
              <a:rPr lang="en-US" dirty="0"/>
              <a:t>= protein energy malnutrition and </a:t>
            </a:r>
            <a:r>
              <a:rPr lang="en-US" dirty="0" err="1"/>
              <a:t>undernutrition</a:t>
            </a:r>
            <a:r>
              <a:rPr lang="en-US" dirty="0"/>
              <a:t> often combined with chronic </a:t>
            </a:r>
            <a:r>
              <a:rPr lang="en-US" dirty="0" err="1"/>
              <a:t>diarrhoea</a:t>
            </a:r>
            <a:r>
              <a:rPr lang="en-US" dirty="0"/>
              <a:t>, greatly weakens immune response in children.  Vitamins deficiency also contributes to reduced immunity.</a:t>
            </a:r>
          </a:p>
          <a:p>
            <a:pPr algn="just"/>
            <a:r>
              <a:rPr lang="en-US" i="1" dirty="0"/>
              <a:t>Pregnancy</a:t>
            </a:r>
            <a:r>
              <a:rPr lang="en-US" dirty="0"/>
              <a:t>= immunity is lowered during pregnancy and risk of microbial infection increases especially in poorly nourished mothers.</a:t>
            </a:r>
          </a:p>
          <a:p>
            <a:pPr algn="just"/>
            <a:r>
              <a:rPr lang="en-US" i="1" dirty="0"/>
              <a:t>Infections</a:t>
            </a:r>
            <a:r>
              <a:rPr lang="en-US" dirty="0"/>
              <a:t>=many bacterial, viral and parasitic infections affect immunity. E</a:t>
            </a:r>
            <a:r>
              <a:rPr lang="ne-NP" dirty="0"/>
              <a:t>g</a:t>
            </a:r>
            <a:r>
              <a:rPr lang="en-US" dirty="0"/>
              <a:t>: HIV</a:t>
            </a:r>
          </a:p>
          <a:p>
            <a:pPr algn="just"/>
            <a:r>
              <a:rPr lang="en-US" i="1" dirty="0"/>
              <a:t>Genetic factors</a:t>
            </a:r>
            <a:r>
              <a:rPr lang="en-US" dirty="0"/>
              <a:t>=certain genes are responsible for immune disorders specially those genes that lead to the deficiency in the production of B and T lymphocytes, PMN and complement.</a:t>
            </a:r>
          </a:p>
          <a:p>
            <a:pPr algn="just"/>
            <a:r>
              <a:rPr lang="en-US" i="1" dirty="0"/>
              <a:t>Drugs</a:t>
            </a:r>
            <a:r>
              <a:rPr lang="en-US" dirty="0"/>
              <a:t>=</a:t>
            </a:r>
            <a:r>
              <a:rPr lang="en-US" dirty="0" err="1"/>
              <a:t>certains</a:t>
            </a:r>
            <a:r>
              <a:rPr lang="en-US" dirty="0"/>
              <a:t> drug are toxic not just to malignant cells but also to the cells involved in immunity.</a:t>
            </a:r>
          </a:p>
          <a:p>
            <a:pPr marL="0" indent="0" algn="just">
              <a:buNone/>
            </a:pPr>
            <a:endParaRPr lang="en-US" dirty="0"/>
          </a:p>
        </p:txBody>
      </p:sp>
    </p:spTree>
    <p:extLst>
      <p:ext uri="{BB962C8B-B14F-4D97-AF65-F5344CB8AC3E}">
        <p14:creationId xmlns:p14="http://schemas.microsoft.com/office/powerpoint/2010/main" val="164786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3948" y="450761"/>
            <a:ext cx="9453093" cy="5726202"/>
          </a:xfrm>
          <a:prstGeom prst="rect">
            <a:avLst/>
          </a:prstGeom>
        </p:spPr>
      </p:pic>
    </p:spTree>
    <p:extLst>
      <p:ext uri="{BB962C8B-B14F-4D97-AF65-F5344CB8AC3E}">
        <p14:creationId xmlns:p14="http://schemas.microsoft.com/office/powerpoint/2010/main" val="371130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35" y="426921"/>
            <a:ext cx="7291309" cy="64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25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B-lymphocytes</a:t>
            </a:r>
          </a:p>
        </p:txBody>
      </p:sp>
      <p:pic>
        <p:nvPicPr>
          <p:cNvPr id="4" name="Content Placeholder 3"/>
          <p:cNvPicPr>
            <a:picLocks noGrp="1" noChangeAspect="1"/>
          </p:cNvPicPr>
          <p:nvPr>
            <p:ph idx="1"/>
          </p:nvPr>
        </p:nvPicPr>
        <p:blipFill>
          <a:blip r:embed="rId2"/>
          <a:stretch>
            <a:fillRect/>
          </a:stretch>
        </p:blipFill>
        <p:spPr>
          <a:xfrm>
            <a:off x="1313646" y="1378039"/>
            <a:ext cx="8770512" cy="4647317"/>
          </a:xfrm>
          <a:prstGeom prst="rect">
            <a:avLst/>
          </a:prstGeom>
        </p:spPr>
      </p:pic>
    </p:spTree>
    <p:extLst>
      <p:ext uri="{BB962C8B-B14F-4D97-AF65-F5344CB8AC3E}">
        <p14:creationId xmlns:p14="http://schemas.microsoft.com/office/powerpoint/2010/main" val="278868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Other natural immunity:</a:t>
            </a:r>
            <a:endParaRPr lang="en-US" dirty="0"/>
          </a:p>
        </p:txBody>
      </p:sp>
      <p:sp>
        <p:nvSpPr>
          <p:cNvPr id="3" name="Content Placeholder 2"/>
          <p:cNvSpPr>
            <a:spLocks noGrp="1"/>
          </p:cNvSpPr>
          <p:nvPr>
            <p:ph idx="1"/>
          </p:nvPr>
        </p:nvSpPr>
        <p:spPr/>
        <p:txBody>
          <a:bodyPr>
            <a:normAutofit fontScale="85000" lnSpcReduction="10000"/>
          </a:bodyPr>
          <a:lstStyle/>
          <a:p>
            <a:pPr algn="just"/>
            <a:r>
              <a:rPr lang="ne-NP" b="1" dirty="0"/>
              <a:t>Species immunity:</a:t>
            </a:r>
            <a:endParaRPr lang="en-US" dirty="0"/>
          </a:p>
          <a:p>
            <a:pPr algn="just"/>
            <a:r>
              <a:rPr lang="ne-NP" dirty="0"/>
              <a:t>A micro organisms pathogenic to one species of animal may not be pathogenic to another species .Example </a:t>
            </a:r>
            <a:r>
              <a:rPr lang="ne-NP" i="1" dirty="0"/>
              <a:t>Neisseria gonorrhoea </a:t>
            </a:r>
            <a:r>
              <a:rPr lang="ne-NP" dirty="0"/>
              <a:t>can infect humans and chimpanzees but other animal.</a:t>
            </a:r>
            <a:endParaRPr lang="en-US" dirty="0"/>
          </a:p>
          <a:p>
            <a:pPr algn="just"/>
            <a:r>
              <a:rPr lang="ne-NP" b="1" dirty="0"/>
              <a:t>Racial immunity:</a:t>
            </a:r>
            <a:endParaRPr lang="en-US" dirty="0"/>
          </a:p>
          <a:p>
            <a:pPr algn="just"/>
            <a:r>
              <a:rPr lang="ne-NP" dirty="0"/>
              <a:t>With one species such as humans, there may be  marked differences in susceptibility based on racial and genetic  differences.Example Black people show a relative high  resistance to tropical diseases such as malaria and yellow fever.</a:t>
            </a:r>
            <a:endParaRPr lang="en-US" dirty="0"/>
          </a:p>
          <a:p>
            <a:pPr algn="just"/>
            <a:r>
              <a:rPr lang="ne-NP" b="1" dirty="0"/>
              <a:t>Individual immunity:</a:t>
            </a:r>
            <a:r>
              <a:rPr lang="ne-NP" dirty="0"/>
              <a:t>Some people experience fewer infection than other though they are of same racial background and are equally exposed to the infections.Example Young individuals are susceptible to measles and chickenpox similarly aged people are susceptible to diseases like pneumonia.</a:t>
            </a:r>
            <a:endParaRPr lang="en-US" dirty="0"/>
          </a:p>
          <a:p>
            <a:endParaRPr lang="en-US" dirty="0"/>
          </a:p>
        </p:txBody>
      </p:sp>
    </p:spTree>
    <p:extLst>
      <p:ext uri="{BB962C8B-B14F-4D97-AF65-F5344CB8AC3E}">
        <p14:creationId xmlns:p14="http://schemas.microsoft.com/office/powerpoint/2010/main" val="96732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Immune system</a:t>
            </a:r>
          </a:p>
        </p:txBody>
      </p:sp>
      <p:sp>
        <p:nvSpPr>
          <p:cNvPr id="3" name="Content Placeholder 2"/>
          <p:cNvSpPr>
            <a:spLocks noGrp="1"/>
          </p:cNvSpPr>
          <p:nvPr>
            <p:ph idx="1"/>
          </p:nvPr>
        </p:nvSpPr>
        <p:spPr/>
        <p:txBody>
          <a:bodyPr/>
          <a:lstStyle/>
          <a:p>
            <a:pPr algn="just"/>
            <a:r>
              <a:rPr lang="en-US" dirty="0"/>
              <a:t>Organization of cells, factors and process</a:t>
            </a:r>
          </a:p>
          <a:p>
            <a:pPr algn="just"/>
            <a:r>
              <a:rPr lang="en-US" dirty="0"/>
              <a:t>Basically  cells called lymphocytes are involved</a:t>
            </a:r>
          </a:p>
          <a:p>
            <a:pPr algn="just"/>
            <a:r>
              <a:rPr lang="en-US" dirty="0"/>
              <a:t>Present all over the body n comprises lymphoid system , small size cell 10- 20 micrometer with centrally located nucleus that cover maximum area of the cell cytoplasm</a:t>
            </a:r>
          </a:p>
          <a:p>
            <a:pPr algn="just"/>
            <a:r>
              <a:rPr lang="en-US" dirty="0"/>
              <a:t>Microscopically all lymphocytes are same but according to development history, cellular function and unique biological functions two types- B lymphocytes and T lymphocytes</a:t>
            </a:r>
          </a:p>
          <a:p>
            <a:endParaRPr lang="en-US" dirty="0"/>
          </a:p>
          <a:p>
            <a:endParaRPr lang="en-US" dirty="0"/>
          </a:p>
          <a:p>
            <a:endParaRPr lang="en-US" dirty="0"/>
          </a:p>
        </p:txBody>
      </p:sp>
    </p:spTree>
    <p:extLst>
      <p:ext uri="{BB962C8B-B14F-4D97-AF65-F5344CB8AC3E}">
        <p14:creationId xmlns:p14="http://schemas.microsoft.com/office/powerpoint/2010/main" val="427824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a:t>B- lymphocytes provide immune resistance by production of antibodies and T lymphocytes- by cell to cell interactions</a:t>
            </a:r>
          </a:p>
          <a:p>
            <a:endParaRPr lang="en-US" dirty="0"/>
          </a:p>
        </p:txBody>
      </p:sp>
    </p:spTree>
    <p:extLst>
      <p:ext uri="{BB962C8B-B14F-4D97-AF65-F5344CB8AC3E}">
        <p14:creationId xmlns:p14="http://schemas.microsoft.com/office/powerpoint/2010/main" val="375059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273"/>
            <a:ext cx="10515600" cy="951723"/>
          </a:xfrm>
        </p:spPr>
        <p:txBody>
          <a:bodyPr>
            <a:normAutofit fontScale="90000"/>
          </a:bodyPr>
          <a:lstStyle/>
          <a:p>
            <a:r>
              <a:rPr lang="ne-NP" b="1" dirty="0"/>
              <a:t>Types of antigen</a:t>
            </a:r>
            <a:br>
              <a:rPr lang="en-US" dirty="0"/>
            </a:br>
            <a:endParaRPr lang="en-US" dirty="0"/>
          </a:p>
        </p:txBody>
      </p:sp>
      <p:sp>
        <p:nvSpPr>
          <p:cNvPr id="3" name="Content Placeholder 2"/>
          <p:cNvSpPr>
            <a:spLocks noGrp="1"/>
          </p:cNvSpPr>
          <p:nvPr>
            <p:ph idx="1"/>
          </p:nvPr>
        </p:nvSpPr>
        <p:spPr>
          <a:xfrm>
            <a:off x="838200" y="970384"/>
            <a:ext cx="10515600" cy="5710334"/>
          </a:xfrm>
        </p:spPr>
        <p:txBody>
          <a:bodyPr>
            <a:normAutofit fontScale="92500" lnSpcReduction="10000"/>
          </a:bodyPr>
          <a:lstStyle/>
          <a:p>
            <a:pPr marL="0" indent="0" algn="just">
              <a:buNone/>
            </a:pPr>
            <a:r>
              <a:rPr lang="ne-NP" dirty="0"/>
              <a:t>1)Complete antigen:These are large molecular sized(&gt;10,000 KiloDalton), proteinous substances that ev</a:t>
            </a:r>
            <a:r>
              <a:rPr lang="en-US" dirty="0"/>
              <a:t>o</a:t>
            </a:r>
            <a:r>
              <a:rPr lang="ne-NP" dirty="0"/>
              <a:t>kes both humoral and cellular immunity</a:t>
            </a:r>
            <a:endParaRPr lang="en-US" dirty="0"/>
          </a:p>
          <a:p>
            <a:pPr marL="0" indent="0" algn="just">
              <a:buNone/>
            </a:pPr>
            <a:r>
              <a:rPr lang="ne-NP" dirty="0"/>
              <a:t>2)Incomplete antigens(also known as haptens):these are usually small molecules (&lt;10,000 KDa) non proteinous substances.That can bind especially to antibodies but can’t evokes the cellular and humoral immunity.</a:t>
            </a:r>
            <a:r>
              <a:rPr lang="en-US" dirty="0"/>
              <a:t> </a:t>
            </a:r>
            <a:r>
              <a:rPr lang="ne-NP" dirty="0"/>
              <a:t>So, for the haptens to became immunogens they need to bind with the carrier molecules(eg serum proteins</a:t>
            </a:r>
            <a:r>
              <a:rPr lang="en-US" dirty="0"/>
              <a:t>)</a:t>
            </a:r>
          </a:p>
          <a:p>
            <a:pPr marL="0" indent="0" algn="just">
              <a:buNone/>
            </a:pPr>
            <a:r>
              <a:rPr lang="ne-NP" dirty="0"/>
              <a:t>examples of haptens are capsular polysaccharides, chemicals, drugs and lipids.</a:t>
            </a:r>
            <a:endParaRPr lang="en-US" dirty="0"/>
          </a:p>
          <a:p>
            <a:pPr marL="0" indent="0" algn="just">
              <a:buNone/>
            </a:pPr>
            <a:r>
              <a:rPr lang="ne-NP" dirty="0"/>
              <a:t>3)Microbial antigen:Example flagella, capsules, pilli etc</a:t>
            </a:r>
            <a:endParaRPr lang="en-US" dirty="0"/>
          </a:p>
          <a:p>
            <a:pPr marL="0" indent="0" algn="just">
              <a:buNone/>
            </a:pPr>
            <a:r>
              <a:rPr lang="ne-NP" dirty="0"/>
              <a:t>4)Heterophile antigen: These are the antigen that occur in unrelated organisms but are similar in the structures.</a:t>
            </a:r>
            <a:r>
              <a:rPr lang="en-US" dirty="0"/>
              <a:t> </a:t>
            </a:r>
            <a:r>
              <a:rPr lang="ne-NP" dirty="0"/>
              <a:t>Thus specific antibody produced against one antigen binds with another antigen i.e.cross reaction.Example A</a:t>
            </a:r>
            <a:r>
              <a:rPr lang="en-US" dirty="0"/>
              <a:t> </a:t>
            </a:r>
            <a:r>
              <a:rPr lang="ne-NP" dirty="0"/>
              <a:t>heterophil antigen present in Rickettsiae are shared by certain strain of Proteus.</a:t>
            </a:r>
            <a:endParaRPr lang="en-US" dirty="0"/>
          </a:p>
          <a:p>
            <a:pPr algn="just"/>
            <a:endParaRPr lang="en-US" dirty="0"/>
          </a:p>
        </p:txBody>
      </p:sp>
    </p:spTree>
    <p:extLst>
      <p:ext uri="{BB962C8B-B14F-4D97-AF65-F5344CB8AC3E}">
        <p14:creationId xmlns:p14="http://schemas.microsoft.com/office/powerpoint/2010/main" val="263747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940157"/>
          </a:xfrm>
        </p:spPr>
        <p:txBody>
          <a:bodyPr/>
          <a:lstStyle/>
          <a:p>
            <a:r>
              <a:rPr lang="en-US" dirty="0"/>
              <a:t>Development</a:t>
            </a:r>
          </a:p>
        </p:txBody>
      </p:sp>
      <p:sp>
        <p:nvSpPr>
          <p:cNvPr id="3" name="Content Placeholder 2"/>
          <p:cNvSpPr>
            <a:spLocks noGrp="1"/>
          </p:cNvSpPr>
          <p:nvPr>
            <p:ph idx="1"/>
          </p:nvPr>
        </p:nvSpPr>
        <p:spPr>
          <a:xfrm>
            <a:off x="838200" y="940158"/>
            <a:ext cx="10515600" cy="5628067"/>
          </a:xfrm>
        </p:spPr>
        <p:txBody>
          <a:bodyPr/>
          <a:lstStyle/>
          <a:p>
            <a:pPr algn="just"/>
            <a:r>
              <a:rPr lang="en-US" dirty="0"/>
              <a:t>After Fetus conceive of </a:t>
            </a:r>
            <a:r>
              <a:rPr lang="en-US"/>
              <a:t>two months immune </a:t>
            </a:r>
            <a:r>
              <a:rPr lang="en-US" dirty="0"/>
              <a:t>system arises.</a:t>
            </a:r>
          </a:p>
          <a:p>
            <a:pPr algn="just"/>
            <a:r>
              <a:rPr lang="en-US" dirty="0"/>
              <a:t>Lymphocytes originates from primitive cells  of yolk and </a:t>
            </a:r>
            <a:r>
              <a:rPr lang="en-US" dirty="0" err="1"/>
              <a:t>bonemarrow</a:t>
            </a:r>
            <a:r>
              <a:rPr lang="en-US" dirty="0"/>
              <a:t>  called as hematopoietic stem cell.</a:t>
            </a:r>
          </a:p>
          <a:p>
            <a:pPr algn="just"/>
            <a:r>
              <a:rPr lang="en-US" dirty="0"/>
              <a:t>These cell differentiate into two-myeloid progenitor cell and lymphoid progenitor cell</a:t>
            </a:r>
          </a:p>
          <a:p>
            <a:pPr algn="just"/>
            <a:r>
              <a:rPr lang="en-US" dirty="0"/>
              <a:t>Myeloid develops into RBC and WBC </a:t>
            </a:r>
          </a:p>
          <a:p>
            <a:pPr algn="just"/>
            <a:r>
              <a:rPr lang="en-US" dirty="0"/>
              <a:t>Lymphoid develops into lymphocytes that is B cell and </a:t>
            </a:r>
            <a:r>
              <a:rPr lang="en-US" dirty="0" err="1"/>
              <a:t>Tcells</a:t>
            </a:r>
            <a:endParaRPr lang="en-US" dirty="0"/>
          </a:p>
          <a:p>
            <a:pPr algn="just"/>
            <a:endParaRPr lang="en-US" dirty="0"/>
          </a:p>
        </p:txBody>
      </p:sp>
    </p:spTree>
    <p:extLst>
      <p:ext uri="{BB962C8B-B14F-4D97-AF65-F5344CB8AC3E}">
        <p14:creationId xmlns:p14="http://schemas.microsoft.com/office/powerpoint/2010/main" val="90538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 lymphocytes</a:t>
            </a:r>
          </a:p>
        </p:txBody>
      </p:sp>
      <p:sp>
        <p:nvSpPr>
          <p:cNvPr id="3" name="Content Placeholder 2"/>
          <p:cNvSpPr>
            <a:spLocks noGrp="1"/>
          </p:cNvSpPr>
          <p:nvPr>
            <p:ph idx="1"/>
          </p:nvPr>
        </p:nvSpPr>
        <p:spPr/>
        <p:txBody>
          <a:bodyPr/>
          <a:lstStyle/>
          <a:p>
            <a:r>
              <a:rPr lang="en-US" dirty="0"/>
              <a:t>some lymphoid progenitors leaves the </a:t>
            </a:r>
            <a:r>
              <a:rPr lang="en-US" dirty="0" err="1"/>
              <a:t>bonemarrow</a:t>
            </a:r>
            <a:r>
              <a:rPr lang="en-US" dirty="0"/>
              <a:t> and proceed to the organ of thoracic cavity called thymus</a:t>
            </a:r>
          </a:p>
          <a:p>
            <a:r>
              <a:rPr lang="en-US" dirty="0"/>
              <a:t>It’ s the </a:t>
            </a:r>
            <a:r>
              <a:rPr lang="en-US" dirty="0" err="1"/>
              <a:t>bilobed</a:t>
            </a:r>
            <a:r>
              <a:rPr lang="en-US" dirty="0"/>
              <a:t> organ present just below the thyroid gland near the top of the heart.</a:t>
            </a:r>
          </a:p>
          <a:p>
            <a:r>
              <a:rPr lang="en-US" dirty="0"/>
              <a:t>Within the thymus the progenitor cells mature with two to three days  </a:t>
            </a:r>
            <a:r>
              <a:rPr lang="en-US" dirty="0" err="1"/>
              <a:t>nad</a:t>
            </a:r>
            <a:r>
              <a:rPr lang="en-US" dirty="0"/>
              <a:t> modified by addition of cell surface receptor.</a:t>
            </a:r>
          </a:p>
          <a:p>
            <a:r>
              <a:rPr lang="en-US" dirty="0"/>
              <a:t>Than spread on the lymph nodes, spleen, tonsils other lymph organ</a:t>
            </a:r>
          </a:p>
          <a:p>
            <a:r>
              <a:rPr lang="en-US" dirty="0"/>
              <a:t>Present on medulla</a:t>
            </a:r>
          </a:p>
        </p:txBody>
      </p:sp>
    </p:spTree>
    <p:extLst>
      <p:ext uri="{BB962C8B-B14F-4D97-AF65-F5344CB8AC3E}">
        <p14:creationId xmlns:p14="http://schemas.microsoft.com/office/powerpoint/2010/main" val="1344349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a:t>B lymphocytes</a:t>
            </a:r>
          </a:p>
        </p:txBody>
      </p:sp>
      <p:sp>
        <p:nvSpPr>
          <p:cNvPr id="3" name="Content Placeholder 2"/>
          <p:cNvSpPr>
            <a:spLocks noGrp="1"/>
          </p:cNvSpPr>
          <p:nvPr>
            <p:ph idx="1"/>
          </p:nvPr>
        </p:nvSpPr>
        <p:spPr>
          <a:xfrm>
            <a:off x="838200" y="888642"/>
            <a:ext cx="10515600" cy="5288321"/>
          </a:xfrm>
        </p:spPr>
        <p:txBody>
          <a:bodyPr/>
          <a:lstStyle/>
          <a:p>
            <a:r>
              <a:rPr lang="en-US" dirty="0"/>
              <a:t>Mature in the Bone marrow and called B lymphocytes</a:t>
            </a:r>
          </a:p>
          <a:p>
            <a:r>
              <a:rPr lang="en-US" dirty="0"/>
              <a:t>Posses surface receptor proteins.</a:t>
            </a:r>
          </a:p>
          <a:p>
            <a:r>
              <a:rPr lang="en-US" dirty="0"/>
              <a:t>Than spread on the lymph nodes, spleen, tonsils other lymph organ</a:t>
            </a:r>
          </a:p>
          <a:p>
            <a:r>
              <a:rPr lang="en-US" dirty="0"/>
              <a:t>Present on the cortex </a:t>
            </a:r>
          </a:p>
          <a:p>
            <a:endParaRPr lang="en-US" dirty="0"/>
          </a:p>
          <a:p>
            <a:endParaRPr lang="en-US" dirty="0"/>
          </a:p>
        </p:txBody>
      </p:sp>
    </p:spTree>
    <p:extLst>
      <p:ext uri="{BB962C8B-B14F-4D97-AF65-F5344CB8AC3E}">
        <p14:creationId xmlns:p14="http://schemas.microsoft.com/office/powerpoint/2010/main" val="341140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7"/>
            <a:ext cx="10515600" cy="933061"/>
          </a:xfrm>
        </p:spPr>
        <p:txBody>
          <a:bodyPr>
            <a:normAutofit fontScale="90000"/>
          </a:bodyPr>
          <a:lstStyle/>
          <a:p>
            <a:r>
              <a:rPr lang="ne-NP" b="1" dirty="0"/>
              <a:t>Antibody(Immunoglobulin)</a:t>
            </a:r>
            <a:br>
              <a:rPr lang="en-US" dirty="0"/>
            </a:br>
            <a:endParaRPr lang="en-US" dirty="0"/>
          </a:p>
        </p:txBody>
      </p:sp>
      <p:sp>
        <p:nvSpPr>
          <p:cNvPr id="3" name="Content Placeholder 2"/>
          <p:cNvSpPr>
            <a:spLocks noGrp="1"/>
          </p:cNvSpPr>
          <p:nvPr>
            <p:ph idx="1"/>
          </p:nvPr>
        </p:nvSpPr>
        <p:spPr>
          <a:xfrm>
            <a:off x="838200" y="709127"/>
            <a:ext cx="10515600" cy="5766318"/>
          </a:xfrm>
        </p:spPr>
        <p:txBody>
          <a:bodyPr/>
          <a:lstStyle/>
          <a:p>
            <a:pPr algn="just"/>
            <a:r>
              <a:rPr lang="ne-NP" dirty="0"/>
              <a:t>Antibodies are proteinous substances which are produced specifically after an antigen enters the body.i.e. antibodies are produce against the antigen.The region of antibody that binds with antigen is called paratops.</a:t>
            </a:r>
            <a:endParaRPr lang="en-US" dirty="0"/>
          </a:p>
          <a:p>
            <a:pPr algn="just"/>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0" y="2351314"/>
            <a:ext cx="9293290" cy="450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07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imple antibody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369" y="-1"/>
            <a:ext cx="10058399" cy="641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0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393"/>
            <a:ext cx="10515600" cy="5654449"/>
          </a:xfrm>
        </p:spPr>
        <p:txBody>
          <a:bodyPr>
            <a:normAutofit/>
          </a:bodyPr>
          <a:lstStyle/>
          <a:p>
            <a:endParaRPr lang="en-US" dirty="0"/>
          </a:p>
          <a:p>
            <a:pPr algn="just"/>
            <a:r>
              <a:rPr lang="ne-NP" dirty="0"/>
              <a:t>Structure of antibody is Y or T shaped.It contains two identical heavy chains and two identical light chains attached to each other by disulfide linkage.</a:t>
            </a:r>
            <a:r>
              <a:rPr lang="en-US" dirty="0"/>
              <a:t> </a:t>
            </a:r>
            <a:r>
              <a:rPr lang="ne-NP" dirty="0"/>
              <a:t>Each heavy chain and light chain is divided into upper variable region and lower constants region.</a:t>
            </a:r>
            <a:endParaRPr lang="en-US" dirty="0"/>
          </a:p>
          <a:p>
            <a:pPr algn="just"/>
            <a:r>
              <a:rPr lang="ne-NP" dirty="0"/>
              <a:t>F</a:t>
            </a:r>
            <a:r>
              <a:rPr lang="ne-NP" baseline="-25000" dirty="0"/>
              <a:t>ab</a:t>
            </a:r>
            <a:r>
              <a:rPr lang="en-US" dirty="0"/>
              <a:t>(fragment antigen binding)</a:t>
            </a:r>
            <a:r>
              <a:rPr lang="ne-NP" dirty="0"/>
              <a:t> portion binds to antigen and F</a:t>
            </a:r>
            <a:r>
              <a:rPr lang="ne-NP" baseline="-25000" dirty="0"/>
              <a:t>c</a:t>
            </a:r>
            <a:r>
              <a:rPr lang="en-US" dirty="0"/>
              <a:t>( fragments crystallization)</a:t>
            </a:r>
            <a:r>
              <a:rPr lang="ne-NP" dirty="0"/>
              <a:t> portion is responsible for secondary biological functions like</a:t>
            </a:r>
            <a:endParaRPr lang="en-US" dirty="0"/>
          </a:p>
          <a:p>
            <a:pPr lvl="0" algn="just"/>
            <a:r>
              <a:rPr lang="ne-NP" dirty="0"/>
              <a:t>activation of macrophages</a:t>
            </a:r>
            <a:endParaRPr lang="en-US" dirty="0"/>
          </a:p>
          <a:p>
            <a:pPr lvl="0" algn="just"/>
            <a:r>
              <a:rPr lang="ne-NP" dirty="0"/>
              <a:t>activation of complements</a:t>
            </a:r>
            <a:endParaRPr lang="en-US" dirty="0"/>
          </a:p>
          <a:p>
            <a:pPr lvl="0" algn="just"/>
            <a:r>
              <a:rPr lang="ne-NP" dirty="0"/>
              <a:t>Clearance of antigen-antibody complex</a:t>
            </a:r>
            <a:endParaRPr lang="en-US" dirty="0"/>
          </a:p>
          <a:p>
            <a:endParaRPr lang="en-US" dirty="0"/>
          </a:p>
        </p:txBody>
      </p:sp>
    </p:spTree>
    <p:extLst>
      <p:ext uri="{BB962C8B-B14F-4D97-AF65-F5344CB8AC3E}">
        <p14:creationId xmlns:p14="http://schemas.microsoft.com/office/powerpoint/2010/main" val="376841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549" y="566670"/>
            <a:ext cx="10663707" cy="570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25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368" y="888642"/>
            <a:ext cx="10547797" cy="560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6013548"/>
          </a:xfrm>
        </p:spPr>
        <p:txBody>
          <a:bodyPr>
            <a:normAutofit/>
          </a:bodyPr>
          <a:lstStyle/>
          <a:p>
            <a:pPr marL="0" indent="0" algn="just">
              <a:buNone/>
            </a:pPr>
            <a:r>
              <a:rPr lang="ne-NP" b="1" dirty="0"/>
              <a:t>Immunology:</a:t>
            </a:r>
            <a:r>
              <a:rPr lang="ne-NP" dirty="0"/>
              <a:t>Immunology is the sceince,which involves the study of specific  and non specific body defence mechanism and how the immune system respond against the infectious agent.</a:t>
            </a:r>
            <a:r>
              <a:rPr lang="en-US" dirty="0"/>
              <a:t> </a:t>
            </a:r>
            <a:r>
              <a:rPr lang="ne-NP" dirty="0"/>
              <a:t>Simply immunology is the study of different aspects of immunity.</a:t>
            </a:r>
            <a:endParaRPr lang="en-US" dirty="0"/>
          </a:p>
          <a:p>
            <a:pPr marL="0" indent="0" algn="just">
              <a:buNone/>
            </a:pPr>
            <a:r>
              <a:rPr lang="ne-NP" b="1" dirty="0"/>
              <a:t>Immunity:</a:t>
            </a:r>
            <a:endParaRPr lang="en-US" dirty="0"/>
          </a:p>
          <a:p>
            <a:pPr algn="just"/>
            <a:r>
              <a:rPr lang="en-US" dirty="0"/>
              <a:t>Immunity can be defined as the way in which body can protect itself from invasion by pathogenic microorganisms, toxic molecules and foreign cells and provide defense against their harmful effect. </a:t>
            </a:r>
          </a:p>
          <a:p>
            <a:pPr marL="0" indent="0" algn="just">
              <a:buNone/>
            </a:pPr>
            <a:r>
              <a:rPr lang="en-US" u="sng" dirty="0"/>
              <a:t>Types of immunity</a:t>
            </a:r>
            <a:endParaRPr lang="en-US" dirty="0"/>
          </a:p>
          <a:p>
            <a:pPr lvl="0" algn="just"/>
            <a:r>
              <a:rPr lang="en-US" dirty="0"/>
              <a:t>Innate immunity</a:t>
            </a:r>
          </a:p>
          <a:p>
            <a:pPr lvl="0" algn="just"/>
            <a:r>
              <a:rPr lang="en-US" dirty="0"/>
              <a:t>Adaptive immunity</a:t>
            </a:r>
          </a:p>
          <a:p>
            <a:pPr algn="just"/>
            <a:endParaRPr lang="en-US" dirty="0"/>
          </a:p>
        </p:txBody>
      </p:sp>
    </p:spTree>
    <p:extLst>
      <p:ext uri="{BB962C8B-B14F-4D97-AF65-F5344CB8AC3E}">
        <p14:creationId xmlns:p14="http://schemas.microsoft.com/office/powerpoint/2010/main" val="217710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2274</Words>
  <Application>Microsoft Office PowerPoint</Application>
  <PresentationFormat>Widescreen</PresentationFormat>
  <Paragraphs>118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Immunity</vt:lpstr>
      <vt:lpstr>Antigen:</vt:lpstr>
      <vt:lpstr>Types of antigen </vt:lpstr>
      <vt:lpstr>Antibody(Immunoglobulin) </vt:lpstr>
      <vt:lpstr>PowerPoint Presentation</vt:lpstr>
      <vt:lpstr>PowerPoint Presentation</vt:lpstr>
      <vt:lpstr>PowerPoint Presentation</vt:lpstr>
      <vt:lpstr>PowerPoint Presentation</vt:lpstr>
      <vt:lpstr>PowerPoint Presentation</vt:lpstr>
      <vt:lpstr>I. Innate immunity(Non specific/Natural immunity) </vt:lpstr>
      <vt:lpstr>Anatomic barrier</vt:lpstr>
      <vt:lpstr>PowerPoint Presentation</vt:lpstr>
      <vt:lpstr>PowerPoint Presentation</vt:lpstr>
      <vt:lpstr>PowerPoint Presentation</vt:lpstr>
      <vt:lpstr>PowerPoint Presentation</vt:lpstr>
      <vt:lpstr>II.Adaptive immune system(Specific/acquried immunity) </vt:lpstr>
      <vt:lpstr>Active immunity </vt:lpstr>
      <vt:lpstr>PowerPoint Presentation</vt:lpstr>
      <vt:lpstr>PowerPoint Presentation</vt:lpstr>
      <vt:lpstr>PowerPoint Presentation</vt:lpstr>
      <vt:lpstr>PowerPoint Presentation</vt:lpstr>
      <vt:lpstr>PowerPoint Presentation</vt:lpstr>
      <vt:lpstr>Factors influencing immunity </vt:lpstr>
      <vt:lpstr>PowerPoint Presentation</vt:lpstr>
      <vt:lpstr>PowerPoint Presentation</vt:lpstr>
      <vt:lpstr>B-lymphocytes</vt:lpstr>
      <vt:lpstr>Other natural immunity:</vt:lpstr>
      <vt:lpstr>Immune system</vt:lpstr>
      <vt:lpstr>PowerPoint Presentation</vt:lpstr>
      <vt:lpstr>Development</vt:lpstr>
      <vt:lpstr>T lymphocytes</vt:lpstr>
      <vt:lpstr>B lymphocytes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Immunity</dc:title>
  <dc:creator>Mamata</dc:creator>
  <cp:lastModifiedBy>Mamita Khaling Rai</cp:lastModifiedBy>
  <cp:revision>59</cp:revision>
  <dcterms:created xsi:type="dcterms:W3CDTF">2016-07-07T15:55:30Z</dcterms:created>
  <dcterms:modified xsi:type="dcterms:W3CDTF">2022-02-10T03:11:25Z</dcterms:modified>
</cp:coreProperties>
</file>