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8" r:id="rId4"/>
    <p:sldId id="261" r:id="rId5"/>
    <p:sldId id="263" r:id="rId6"/>
    <p:sldId id="264" r:id="rId7"/>
    <p:sldId id="259" r:id="rId8"/>
    <p:sldId id="258" r:id="rId9"/>
    <p:sldId id="260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9F2E6-2331-42B8-9DA7-38E94885BD1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30104-02F0-45EC-AD66-6237AB25A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4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30104-02F0-45EC-AD66-6237AB25A6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7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30104-02F0-45EC-AD66-6237AB25A6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C2A-DDB4-4EB1-A9F5-959C1F733E53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249F-3A06-43E4-833D-7ED3B847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C2A-DDB4-4EB1-A9F5-959C1F733E53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249F-3A06-43E4-833D-7ED3B847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C2A-DDB4-4EB1-A9F5-959C1F733E53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249F-3A06-43E4-833D-7ED3B847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C2A-DDB4-4EB1-A9F5-959C1F733E53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249F-3A06-43E4-833D-7ED3B847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C2A-DDB4-4EB1-A9F5-959C1F733E53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249F-3A06-43E4-833D-7ED3B847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C2A-DDB4-4EB1-A9F5-959C1F733E53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249F-3A06-43E4-833D-7ED3B847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C2A-DDB4-4EB1-A9F5-959C1F733E53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249F-3A06-43E4-833D-7ED3B847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C2A-DDB4-4EB1-A9F5-959C1F733E53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249F-3A06-43E4-833D-7ED3B847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C2A-DDB4-4EB1-A9F5-959C1F733E53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249F-3A06-43E4-833D-7ED3B847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C2A-DDB4-4EB1-A9F5-959C1F733E53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249F-3A06-43E4-833D-7ED3B847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C2A-DDB4-4EB1-A9F5-959C1F733E53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249F-3A06-43E4-833D-7ED3B847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B7C2A-DDB4-4EB1-A9F5-959C1F733E53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F249F-3A06-43E4-833D-7ED3B84735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Meningitis</a:t>
            </a:r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Fungal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Fungal meningitis  is usually uncommon in those with a normal immune system</a:t>
            </a:r>
            <a:r>
              <a:rPr lang="en-US" baseline="30000" dirty="0"/>
              <a:t>.</a:t>
            </a:r>
          </a:p>
          <a:p>
            <a:pPr algn="just"/>
            <a:r>
              <a:rPr lang="en-US" dirty="0"/>
              <a:t>However it is found associated  with </a:t>
            </a:r>
            <a:r>
              <a:rPr lang="en-US" dirty="0" err="1"/>
              <a:t>immunosuppressants</a:t>
            </a:r>
            <a:r>
              <a:rPr lang="en-US" dirty="0"/>
              <a:t> (such as after organ transplantation), HIV/AIDS</a:t>
            </a:r>
            <a:r>
              <a:rPr lang="en-US" baseline="30000" dirty="0"/>
              <a:t> </a:t>
            </a:r>
            <a:r>
              <a:rPr lang="en-US" dirty="0"/>
              <a:t>and the loss of immunity associated with aging. And  medication  contamination</a:t>
            </a:r>
            <a:endParaRPr lang="en-US" baseline="30000" dirty="0"/>
          </a:p>
          <a:p>
            <a:pPr algn="just"/>
            <a:r>
              <a:rPr lang="en-US" dirty="0"/>
              <a:t>The most common fungal meningitis is </a:t>
            </a:r>
            <a:r>
              <a:rPr lang="en-US" dirty="0" err="1"/>
              <a:t>cryptococcal</a:t>
            </a:r>
            <a:r>
              <a:rPr lang="en-US" dirty="0"/>
              <a:t> meningitis due to </a:t>
            </a:r>
            <a:r>
              <a:rPr lang="en-US" i="1" dirty="0"/>
              <a:t>Cryptococcus </a:t>
            </a:r>
            <a:r>
              <a:rPr lang="en-US" i="1" dirty="0" err="1"/>
              <a:t>neoformans</a:t>
            </a:r>
            <a:endParaRPr lang="en-US" dirty="0"/>
          </a:p>
          <a:p>
            <a:pPr algn="just"/>
            <a:r>
              <a:rPr lang="en-US" dirty="0"/>
              <a:t>Other common fungal agents include </a:t>
            </a:r>
            <a:r>
              <a:rPr lang="en-US" i="1" dirty="0" err="1"/>
              <a:t>Histoplasma</a:t>
            </a:r>
            <a:r>
              <a:rPr lang="en-US" i="1" dirty="0"/>
              <a:t> </a:t>
            </a:r>
            <a:r>
              <a:rPr lang="en-US" i="1" dirty="0" err="1"/>
              <a:t>capsulatum</a:t>
            </a:r>
            <a:r>
              <a:rPr lang="en-US" dirty="0"/>
              <a:t>, </a:t>
            </a:r>
            <a:r>
              <a:rPr lang="en-US" i="1" dirty="0" err="1"/>
              <a:t>Coccidioides</a:t>
            </a:r>
            <a:r>
              <a:rPr lang="en-US" i="1" dirty="0"/>
              <a:t> </a:t>
            </a:r>
            <a:r>
              <a:rPr lang="en-US" i="1" dirty="0" err="1"/>
              <a:t>immitis</a:t>
            </a:r>
            <a:r>
              <a:rPr lang="en-US" dirty="0"/>
              <a:t>, </a:t>
            </a:r>
            <a:r>
              <a:rPr lang="en-US" i="1" dirty="0" err="1"/>
              <a:t>Blastomyces</a:t>
            </a:r>
            <a:r>
              <a:rPr lang="en-US" i="1" dirty="0"/>
              <a:t> </a:t>
            </a:r>
            <a:r>
              <a:rPr lang="en-US" i="1" dirty="0" err="1"/>
              <a:t>dermatitidis</a:t>
            </a:r>
            <a:r>
              <a:rPr lang="en-US" dirty="0"/>
              <a:t>, and </a:t>
            </a:r>
            <a:r>
              <a:rPr lang="en-US" i="1" dirty="0"/>
              <a:t>Candida</a:t>
            </a:r>
            <a:r>
              <a:rPr lang="en-US" dirty="0"/>
              <a:t> species.</a:t>
            </a:r>
            <a:endParaRPr lang="en-US" baseline="30000" dirty="0"/>
          </a:p>
          <a:p>
            <a:pPr algn="just"/>
            <a:r>
              <a:rPr lang="en-US" dirty="0"/>
              <a:t>There are a number of risk factors for fungal meningitis </a:t>
            </a:r>
          </a:p>
          <a:p>
            <a:pPr algn="just"/>
            <a:r>
              <a:rPr lang="en-US" dirty="0"/>
              <a:t>Symptom onset is typically more gradual, with headaches and fever being present for at least a couple of weeks before diagnosis.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Parasitic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most common parasites implicated are </a:t>
            </a:r>
            <a:r>
              <a:rPr lang="en-US" i="1" dirty="0" err="1"/>
              <a:t>Angiostrongylus</a:t>
            </a:r>
            <a:r>
              <a:rPr lang="en-US" i="1" dirty="0"/>
              <a:t> </a:t>
            </a:r>
            <a:r>
              <a:rPr lang="en-US" i="1" dirty="0" err="1"/>
              <a:t>cantonensis</a:t>
            </a:r>
            <a:r>
              <a:rPr lang="en-US" dirty="0"/>
              <a:t>, </a:t>
            </a:r>
            <a:r>
              <a:rPr lang="en-US" i="1" dirty="0" err="1"/>
              <a:t>Gnathostom</a:t>
            </a:r>
            <a:r>
              <a:rPr lang="en-US" i="1" dirty="0"/>
              <a:t> </a:t>
            </a:r>
            <a:r>
              <a:rPr lang="en-US" i="1" dirty="0" err="1"/>
              <a:t>spinigerum</a:t>
            </a:r>
            <a:r>
              <a:rPr lang="en-US" dirty="0"/>
              <a:t>, </a:t>
            </a:r>
            <a:r>
              <a:rPr lang="en-US" i="1" dirty="0" err="1"/>
              <a:t>Schistosoma</a:t>
            </a:r>
            <a:r>
              <a:rPr lang="en-US" dirty="0"/>
              <a:t> etc</a:t>
            </a:r>
            <a:endParaRPr lang="en-US" baseline="30000" dirty="0"/>
          </a:p>
          <a:p>
            <a:pPr algn="just"/>
            <a:r>
              <a:rPr lang="en-US" dirty="0"/>
              <a:t>A parasitic cause is often assumed when there is a predominance of </a:t>
            </a:r>
            <a:r>
              <a:rPr lang="en-US" dirty="0" err="1"/>
              <a:t>eosinophils</a:t>
            </a:r>
            <a:r>
              <a:rPr lang="en-US" dirty="0"/>
              <a:t> (a type of white blood cell) in the CSF.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Non-infectious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/>
              <a:t>Meningitis may occur as the result of several non-infectious causes:</a:t>
            </a:r>
          </a:p>
          <a:p>
            <a:pPr algn="just"/>
            <a:r>
              <a:rPr lang="en-US" dirty="0"/>
              <a:t>Spread of cancer to the meninges (</a:t>
            </a:r>
            <a:r>
              <a:rPr lang="en-US" i="1" dirty="0"/>
              <a:t>malignant or neoplastic meningitis</a:t>
            </a:r>
            <a:r>
              <a:rPr lang="en-US" dirty="0"/>
              <a:t>)</a:t>
            </a:r>
            <a:r>
              <a:rPr lang="en-US" baseline="30000" dirty="0"/>
              <a:t> </a:t>
            </a:r>
            <a:r>
              <a:rPr lang="en-US" dirty="0"/>
              <a:t>and </a:t>
            </a:r>
          </a:p>
          <a:p>
            <a:pPr algn="just"/>
            <a:r>
              <a:rPr lang="en-US" dirty="0"/>
              <a:t>Certain drugs: mainly non-steroidal anti-inflammatory drugs, antibiotics and intravenous </a:t>
            </a:r>
            <a:r>
              <a:rPr lang="en-US" dirty="0" err="1"/>
              <a:t>immunoglobulins</a:t>
            </a:r>
            <a:r>
              <a:rPr lang="en-US" dirty="0"/>
              <a:t>.</a:t>
            </a:r>
            <a:endParaRPr lang="en-US" baseline="30000" dirty="0"/>
          </a:p>
          <a:p>
            <a:pPr algn="just"/>
            <a:r>
              <a:rPr lang="en-US" dirty="0"/>
              <a:t>It may also be caused by several inflammatory conditions:  such as </a:t>
            </a:r>
            <a:r>
              <a:rPr lang="en-US" dirty="0" err="1"/>
              <a:t>sarcoidosis</a:t>
            </a:r>
            <a:r>
              <a:rPr lang="en-US" dirty="0"/>
              <a:t> (which is then called </a:t>
            </a:r>
            <a:r>
              <a:rPr lang="en-US" dirty="0" err="1"/>
              <a:t>neurosarcoidosis</a:t>
            </a:r>
            <a:r>
              <a:rPr lang="en-US" dirty="0"/>
              <a:t>), connective tissue disorders such as systemic lupus </a:t>
            </a:r>
            <a:r>
              <a:rPr lang="en-US" dirty="0" err="1"/>
              <a:t>erythematosus</a:t>
            </a:r>
            <a:r>
              <a:rPr lang="en-US" dirty="0"/>
              <a:t>, and certain forms of </a:t>
            </a:r>
            <a:r>
              <a:rPr lang="en-US" dirty="0" err="1"/>
              <a:t>vasculitis</a:t>
            </a:r>
            <a:r>
              <a:rPr lang="en-US" dirty="0"/>
              <a:t> (inflammatory conditions of the blood vessel wall)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Signs and symptoms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 most common symptoms of meningitis are 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headache and neck stiffness associated with fever, 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confusion or altered consciousness,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vomiting,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and an inability to tolerate light (photophobia) or loud noises (phonophobia). </a:t>
            </a:r>
          </a:p>
          <a:p>
            <a:pPr algn="just"/>
            <a:r>
              <a:rPr lang="en-US" dirty="0"/>
              <a:t>Children often exhibit only nonspecific symptoms, such as irritability and drowsiness. </a:t>
            </a:r>
          </a:p>
          <a:p>
            <a:pPr marL="0" indent="0" algn="just">
              <a:buNone/>
            </a:pPr>
            <a:r>
              <a:rPr lang="en-US" dirty="0"/>
              <a:t>If a rash is present, it may indicate a particular cause of meningitis; for instance, meningitis caused by meningococcal bacteria may be accompanied by a characteristic rash.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Laboratory diagnosis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Lumbar puncture: </a:t>
            </a:r>
            <a:r>
              <a:rPr lang="en-US" dirty="0"/>
              <a:t>Sample CSF, collected by inserting a needle into the </a:t>
            </a:r>
            <a:r>
              <a:rPr lang="en-US" dirty="0" err="1"/>
              <a:t>dural</a:t>
            </a:r>
            <a:r>
              <a:rPr lang="en-US" dirty="0"/>
              <a:t> sac (a sac around the spinal cord) </a:t>
            </a:r>
          </a:p>
          <a:p>
            <a:pPr algn="just"/>
            <a:r>
              <a:rPr lang="en-US" dirty="0"/>
              <a:t>The CSF sample is examined for presence and types of white blood cells, red blood cells, protein content and glucose level.(WBC,RBC increases, protein level increases and CSF glucose decreases)</a:t>
            </a:r>
          </a:p>
          <a:p>
            <a:pPr algn="just"/>
            <a:r>
              <a:rPr lang="en-US" dirty="0"/>
              <a:t>Gram staining of the sample may demonstrate bacteria in bacterial meningitis, but absence of bacteria does not exclude bacterial meningitis as they are only seen in 60% of cases.</a:t>
            </a:r>
          </a:p>
          <a:p>
            <a:pPr algn="just"/>
            <a:r>
              <a:rPr lang="en-US" dirty="0"/>
              <a:t>Microbiological culture of the sample is more sensitive (it identifies the organism in 70–85% of cases)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553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Various other specialized tests may be used to distinguish between different types of meningitis.</a:t>
            </a:r>
          </a:p>
          <a:p>
            <a:pPr algn="just"/>
            <a:r>
              <a:rPr lang="en-US" dirty="0"/>
              <a:t> A latex agglutination test: may be positive in meningitis caused by </a:t>
            </a:r>
            <a:r>
              <a:rPr lang="en-US" i="1" dirty="0"/>
              <a:t>Streptococcus </a:t>
            </a:r>
            <a:r>
              <a:rPr lang="en-US" i="1" dirty="0" err="1"/>
              <a:t>pneumoniae</a:t>
            </a:r>
            <a:r>
              <a:rPr lang="en-US" dirty="0" err="1"/>
              <a:t>,</a:t>
            </a:r>
            <a:r>
              <a:rPr lang="en-US" i="1" dirty="0" err="1"/>
              <a:t>Neisseria</a:t>
            </a:r>
            <a:r>
              <a:rPr lang="en-US" i="1" dirty="0"/>
              <a:t> </a:t>
            </a:r>
            <a:r>
              <a:rPr lang="en-US" i="1" dirty="0" err="1"/>
              <a:t>meningitidis</a:t>
            </a:r>
            <a:r>
              <a:rPr lang="en-US" dirty="0"/>
              <a:t>, </a:t>
            </a:r>
            <a:r>
              <a:rPr lang="en-US" i="1" dirty="0" err="1"/>
              <a:t>Haemophilus</a:t>
            </a:r>
            <a:r>
              <a:rPr lang="en-US" i="1" dirty="0"/>
              <a:t> </a:t>
            </a:r>
            <a:r>
              <a:rPr lang="en-US" i="1" dirty="0" err="1"/>
              <a:t>influenzae</a:t>
            </a:r>
            <a:r>
              <a:rPr lang="en-US" dirty="0"/>
              <a:t>, </a:t>
            </a:r>
            <a:r>
              <a:rPr lang="en-US" i="1" dirty="0"/>
              <a:t>Escherichia coli</a:t>
            </a:r>
            <a:r>
              <a:rPr lang="en-US" dirty="0"/>
              <a:t> and </a:t>
            </a:r>
            <a:r>
              <a:rPr lang="en-US" i="1" dirty="0"/>
              <a:t>group B streptococci</a:t>
            </a:r>
            <a:r>
              <a:rPr lang="en-US" dirty="0"/>
              <a:t>,</a:t>
            </a:r>
          </a:p>
          <a:p>
            <a:pPr algn="just"/>
            <a:r>
              <a:rPr lang="en-US" dirty="0"/>
              <a:t>Serology (identification of antibodies to viruses) may be useful in viral meningitis.</a:t>
            </a:r>
          </a:p>
          <a:p>
            <a:pPr algn="just"/>
            <a:r>
              <a:rPr lang="en-US" dirty="0"/>
              <a:t>Polymerase chain reaction (PCR): detect the presence of bacterial or viral DNA in cerebrospinal fluid</a:t>
            </a:r>
          </a:p>
          <a:p>
            <a:pPr algn="just"/>
            <a:r>
              <a:rPr lang="en-US" dirty="0"/>
              <a:t>If </a:t>
            </a:r>
            <a:r>
              <a:rPr lang="en-US" dirty="0" err="1"/>
              <a:t>tuberculous</a:t>
            </a:r>
            <a:r>
              <a:rPr lang="en-US" dirty="0"/>
              <a:t> meningitis is suspected, the sample is processed for </a:t>
            </a:r>
            <a:r>
              <a:rPr lang="en-US" dirty="0" err="1"/>
              <a:t>Ziehl-Neelsen</a:t>
            </a:r>
            <a:r>
              <a:rPr lang="en-US" dirty="0"/>
              <a:t> stain,</a:t>
            </a:r>
          </a:p>
          <a:p>
            <a:pPr algn="just"/>
            <a:r>
              <a:rPr lang="en-US" dirty="0"/>
              <a:t>Diagnosis of </a:t>
            </a:r>
            <a:r>
              <a:rPr lang="en-US" dirty="0" err="1"/>
              <a:t>cryptococcal</a:t>
            </a:r>
            <a:r>
              <a:rPr lang="en-US" dirty="0"/>
              <a:t> meningitis can be made at low cost using an India ink stain of the CSF; however, testing for </a:t>
            </a:r>
            <a:r>
              <a:rPr lang="en-US" dirty="0" err="1"/>
              <a:t>cryptococcal</a:t>
            </a:r>
            <a:r>
              <a:rPr lang="en-US" dirty="0"/>
              <a:t> antigen in blood or CSF is more sensitive, particularly in people with AIDS.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just"/>
            <a:r>
              <a:rPr lang="en-US" b="1" dirty="0"/>
              <a:t>Blood tests : </a:t>
            </a:r>
            <a:r>
              <a:rPr lang="en-US" dirty="0"/>
              <a:t>In someone suspected of having meningitis, blood tests are performed for markers of inflammation (e.g. C-reactive protein, complete blood count), as well as blood cultures</a:t>
            </a:r>
          </a:p>
          <a:p>
            <a:pPr algn="just"/>
            <a:r>
              <a:rPr lang="en-US" b="1" dirty="0"/>
              <a:t>Imaging: </a:t>
            </a:r>
            <a:r>
              <a:rPr lang="en-US" dirty="0"/>
              <a:t>CT scan and MRI(Magnetic resonance imaging </a:t>
            </a:r>
          </a:p>
          <a:p>
            <a:pPr algn="just"/>
            <a:r>
              <a:rPr lang="en-US" b="1" dirty="0"/>
              <a:t>Postmortem:</a:t>
            </a:r>
            <a:r>
              <a:rPr lang="en-US" dirty="0"/>
              <a:t> Meningitis can be diagnosed after death has occurred. inflammation of the </a:t>
            </a:r>
            <a:r>
              <a:rPr lang="en-US" dirty="0" err="1"/>
              <a:t>pia</a:t>
            </a:r>
            <a:r>
              <a:rPr lang="en-US" dirty="0"/>
              <a:t> mater and </a:t>
            </a:r>
            <a:r>
              <a:rPr lang="en-US" dirty="0" err="1"/>
              <a:t>arachnoid</a:t>
            </a:r>
            <a:r>
              <a:rPr lang="en-US" dirty="0"/>
              <a:t> layers of the </a:t>
            </a:r>
            <a:r>
              <a:rPr lang="en-US" dirty="0" err="1"/>
              <a:t>meninges</a:t>
            </a:r>
            <a:r>
              <a:rPr lang="en-US" dirty="0"/>
              <a:t>. 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Is an acute </a:t>
            </a:r>
            <a:r>
              <a:rPr lang="en-US" dirty="0" err="1"/>
              <a:t>inflammatiom</a:t>
            </a:r>
            <a:r>
              <a:rPr lang="en-US" dirty="0"/>
              <a:t>  of the protective membranes covering the brain and spinal cord, known collectively as the meninges. (The </a:t>
            </a:r>
            <a:r>
              <a:rPr lang="en-US" b="1" dirty="0"/>
              <a:t>meninges</a:t>
            </a:r>
            <a:r>
              <a:rPr lang="en-US" dirty="0"/>
              <a:t> are three layers of protective tissue called the </a:t>
            </a:r>
            <a:r>
              <a:rPr lang="en-US" dirty="0" err="1"/>
              <a:t>dura</a:t>
            </a:r>
            <a:r>
              <a:rPr lang="en-US" dirty="0"/>
              <a:t> mater, arachnoid mater, and </a:t>
            </a:r>
            <a:r>
              <a:rPr lang="en-US" dirty="0" err="1"/>
              <a:t>pia</a:t>
            </a:r>
            <a:r>
              <a:rPr lang="en-US" dirty="0"/>
              <a:t> mater) </a:t>
            </a:r>
          </a:p>
          <a:p>
            <a:pPr marL="0" indent="0" algn="ctr">
              <a:buNone/>
            </a:pPr>
            <a:r>
              <a:rPr lang="en-US" dirty="0"/>
              <a:t>or</a:t>
            </a:r>
          </a:p>
          <a:p>
            <a:pPr algn="just"/>
            <a:r>
              <a:rPr lang="en-US" dirty="0"/>
              <a:t>Meningitis is an infection of the </a:t>
            </a:r>
            <a:r>
              <a:rPr lang="en-US" dirty="0" err="1"/>
              <a:t>meninges</a:t>
            </a:r>
            <a:r>
              <a:rPr lang="en-US" dirty="0"/>
              <a:t>, usually the </a:t>
            </a:r>
            <a:r>
              <a:rPr lang="en-US" dirty="0" err="1"/>
              <a:t>leptomeninges</a:t>
            </a:r>
            <a:r>
              <a:rPr lang="en-US" dirty="0"/>
              <a:t>.</a:t>
            </a:r>
          </a:p>
          <a:p>
            <a:pPr algn="just"/>
            <a:endParaRPr lang="en-US" baseline="30000" dirty="0"/>
          </a:p>
          <a:p>
            <a:pPr algn="just"/>
            <a:r>
              <a:rPr lang="en-US" dirty="0"/>
              <a:t>The inflammation may be caused by infection with viruses, bacteria, or other microorganisms, and less commonly by certain drugs.</a:t>
            </a:r>
            <a:endParaRPr lang="en-US" baseline="30000" dirty="0"/>
          </a:p>
          <a:p>
            <a:pPr algn="just"/>
            <a:r>
              <a:rPr lang="en-US" dirty="0"/>
              <a:t>Meningitis can be life-threatening because of the inflammation's proximity to the brain and spinal cord; therefore, the condition is classified as a medical emergency.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dirty="0"/>
              <a:t>Several different types of meningitis exist, and the differences are based on manifestations, etiology, and the age of the patient. The four types of meningitis are</a:t>
            </a:r>
          </a:p>
          <a:p>
            <a:r>
              <a:rPr lang="en-US" dirty="0"/>
              <a:t>Aseptic (viral) meningitis, </a:t>
            </a:r>
          </a:p>
          <a:p>
            <a:r>
              <a:rPr lang="en-US" dirty="0"/>
              <a:t>Infant meningitis, </a:t>
            </a:r>
          </a:p>
          <a:p>
            <a:r>
              <a:rPr lang="en-US" dirty="0"/>
              <a:t>Acute  bacterial meningitis, and </a:t>
            </a:r>
          </a:p>
          <a:p>
            <a:r>
              <a:rPr lang="en-US" dirty="0"/>
              <a:t>Chronic meningitis.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451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Aseptic meningitis </a:t>
            </a:r>
            <a:r>
              <a:rPr lang="en-US" dirty="0"/>
              <a:t>is the most common type of meningitis caused by Viruses</a:t>
            </a:r>
          </a:p>
          <a:p>
            <a:pPr algn="just"/>
            <a:r>
              <a:rPr lang="en-US" b="1" dirty="0"/>
              <a:t>Infant meningitis: </a:t>
            </a:r>
            <a:r>
              <a:rPr lang="en-US" dirty="0"/>
              <a:t>Caused by viruses, bacteria, and parasites. Transmitted by the mother acquired during her pregnancy to infant. Bacteria are common causes of infant meningitis acquired within 1 month following birth.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Acute bacterial meningitis</a:t>
            </a:r>
          </a:p>
          <a:p>
            <a:pPr algn="just">
              <a:buNone/>
            </a:pPr>
            <a:r>
              <a:rPr lang="en-US" b="1" dirty="0"/>
              <a:t>    </a:t>
            </a:r>
            <a:r>
              <a:rPr lang="en-US" dirty="0"/>
              <a:t>The common causes of acute bacterial meningitis depend on age, immune status, and whether the infection is community acquired or nosocomial. 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Chronic meningitis</a:t>
            </a:r>
          </a:p>
          <a:p>
            <a:pPr algn="just">
              <a:buNone/>
            </a:pPr>
            <a:r>
              <a:rPr lang="en-US" dirty="0"/>
              <a:t>    The most common cause of chronic meningitis in immunocompromised persons and persons with normal immune status are by </a:t>
            </a:r>
            <a:r>
              <a:rPr lang="en-US" i="1" dirty="0"/>
              <a:t>Mycobacterium tuberculosis </a:t>
            </a:r>
            <a:r>
              <a:rPr lang="en-US" dirty="0"/>
              <a:t>and  </a:t>
            </a:r>
            <a:r>
              <a:rPr lang="en-US" i="1" dirty="0"/>
              <a:t>Cryptococcus neoformans</a:t>
            </a:r>
            <a:r>
              <a:rPr lang="en-US" dirty="0"/>
              <a:t> . Virus can also cause chronic meningitis in AIDS patients.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Causative agents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Meningitis is typically caused by an infection with microorganisms.</a:t>
            </a:r>
          </a:p>
          <a:p>
            <a:pPr algn="just"/>
            <a:r>
              <a:rPr lang="en-US" dirty="0"/>
              <a:t>Most infections are due to viruses followed by bacteria, fungi, and protozoa being the next most common causes.</a:t>
            </a:r>
          </a:p>
          <a:p>
            <a:pPr algn="just"/>
            <a:r>
              <a:rPr lang="en-US" dirty="0"/>
              <a:t>It may also result from various non-infectious causes like drugs.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Viruses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Aseptic meningitis </a:t>
            </a:r>
            <a:r>
              <a:rPr lang="en-US" dirty="0"/>
              <a:t>is the most common type of meningitis caused by Viruses, </a:t>
            </a:r>
          </a:p>
          <a:p>
            <a:r>
              <a:rPr lang="en-US" dirty="0" err="1"/>
              <a:t>Enteroviruses</a:t>
            </a:r>
            <a:r>
              <a:rPr lang="en-US" dirty="0"/>
              <a:t> </a:t>
            </a:r>
          </a:p>
          <a:p>
            <a:r>
              <a:rPr lang="en-US" dirty="0"/>
              <a:t>herpes simplex virus type 2(and less commonly type 1), </a:t>
            </a:r>
          </a:p>
          <a:p>
            <a:r>
              <a:rPr lang="en-US" dirty="0" err="1"/>
              <a:t>varicella</a:t>
            </a:r>
            <a:r>
              <a:rPr lang="en-US" dirty="0"/>
              <a:t> zoster virus</a:t>
            </a:r>
          </a:p>
          <a:p>
            <a:r>
              <a:rPr lang="en-US" dirty="0"/>
              <a:t>mumps virus </a:t>
            </a:r>
          </a:p>
          <a:p>
            <a:r>
              <a:rPr lang="en-US" dirty="0"/>
              <a:t>Human immunodeficiency virus (HIV)</a:t>
            </a:r>
          </a:p>
          <a:p>
            <a:r>
              <a:rPr lang="en-US" dirty="0"/>
              <a:t>Epstein-Barr virus (EBV), and</a:t>
            </a:r>
          </a:p>
          <a:p>
            <a:r>
              <a:rPr lang="en-US" dirty="0"/>
              <a:t>cytomegalovirus (CMV)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Bacteria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The types of bacteria that cause bacterial meningitis vary according to the infected individual's age group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In premature babies and newborns up to three months old, common causes are </a:t>
            </a:r>
            <a:r>
              <a:rPr lang="en-US" i="1" dirty="0"/>
              <a:t>group B streptococci</a:t>
            </a:r>
            <a:r>
              <a:rPr lang="en-US" dirty="0"/>
              <a:t> and </a:t>
            </a:r>
            <a:r>
              <a:rPr lang="en-US" i="1" dirty="0"/>
              <a:t>Escherichia coli</a:t>
            </a:r>
            <a:r>
              <a:rPr lang="en-US" dirty="0"/>
              <a:t>. </a:t>
            </a:r>
            <a:r>
              <a:rPr lang="en-US" i="1" dirty="0" err="1"/>
              <a:t>Listeria</a:t>
            </a:r>
            <a:r>
              <a:rPr lang="en-US" i="1" dirty="0"/>
              <a:t> </a:t>
            </a:r>
            <a:r>
              <a:rPr lang="en-US" i="1" dirty="0" err="1"/>
              <a:t>monocytogenes</a:t>
            </a:r>
            <a:r>
              <a:rPr lang="en-US" dirty="0"/>
              <a:t> may affect the newborn and occurs in epidemics.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Older children are more commonly affected by </a:t>
            </a:r>
            <a:r>
              <a:rPr lang="en-US" i="1" dirty="0" err="1"/>
              <a:t>Neisseria</a:t>
            </a:r>
            <a:r>
              <a:rPr lang="en-US" i="1" dirty="0"/>
              <a:t> </a:t>
            </a:r>
            <a:r>
              <a:rPr lang="en-US" i="1" dirty="0" err="1"/>
              <a:t>meningitidis</a:t>
            </a:r>
            <a:r>
              <a:rPr lang="en-US" dirty="0"/>
              <a:t> (</a:t>
            </a:r>
            <a:r>
              <a:rPr lang="en-US" dirty="0" err="1"/>
              <a:t>meningococcus</a:t>
            </a:r>
            <a:r>
              <a:rPr lang="en-US" dirty="0"/>
              <a:t>) and </a:t>
            </a:r>
            <a:r>
              <a:rPr lang="en-US" i="1" dirty="0"/>
              <a:t>Streptococcus </a:t>
            </a:r>
            <a:r>
              <a:rPr lang="en-US" i="1" dirty="0" err="1"/>
              <a:t>pneumoniae</a:t>
            </a:r>
            <a:r>
              <a:rPr lang="en-US" dirty="0"/>
              <a:t>(serotypes 6, 9, 14, 18 and 23) and those under five by </a:t>
            </a:r>
            <a:r>
              <a:rPr lang="en-US" i="1" dirty="0" err="1"/>
              <a:t>Haemophilus</a:t>
            </a:r>
            <a:r>
              <a:rPr lang="en-US" i="1" dirty="0"/>
              <a:t> </a:t>
            </a:r>
            <a:r>
              <a:rPr lang="en-US" i="1" dirty="0" err="1"/>
              <a:t>influenzae</a:t>
            </a:r>
            <a:r>
              <a:rPr lang="en-US" dirty="0"/>
              <a:t> type B(in countries that do not offer vaccination).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In adults, </a:t>
            </a:r>
            <a:r>
              <a:rPr lang="en-US" i="1" dirty="0" err="1"/>
              <a:t>Neisseria</a:t>
            </a:r>
            <a:r>
              <a:rPr lang="en-US" i="1" dirty="0"/>
              <a:t> </a:t>
            </a:r>
            <a:r>
              <a:rPr lang="en-US" i="1" dirty="0" err="1"/>
              <a:t>meningitidis</a:t>
            </a:r>
            <a:r>
              <a:rPr lang="en-US" dirty="0"/>
              <a:t> and </a:t>
            </a:r>
            <a:r>
              <a:rPr lang="en-US" i="1" dirty="0"/>
              <a:t>Streptococcus </a:t>
            </a:r>
            <a:r>
              <a:rPr lang="en-US" i="1" dirty="0" err="1"/>
              <a:t>pneumoniae</a:t>
            </a:r>
            <a:r>
              <a:rPr lang="en-US" dirty="0"/>
              <a:t> together cause 80% of bacterial meningitis cases. Risk of infection with </a:t>
            </a:r>
            <a:r>
              <a:rPr lang="en-US" i="1" dirty="0"/>
              <a:t>Listeria </a:t>
            </a:r>
            <a:r>
              <a:rPr lang="en-US" i="1" dirty="0" err="1"/>
              <a:t>monocytogenes</a:t>
            </a:r>
            <a:r>
              <a:rPr lang="en-US" dirty="0"/>
              <a:t> is increased in persons over 50 years old.</a:t>
            </a:r>
            <a:r>
              <a:rPr lang="en-US" baseline="30000" dirty="0"/>
              <a:t> </a:t>
            </a:r>
          </a:p>
          <a:p>
            <a:pPr marL="514350" indent="-514350" algn="just">
              <a:buNone/>
            </a:pPr>
            <a:r>
              <a:rPr lang="en-US" i="1" dirty="0"/>
              <a:t>Mycobacterium tuberculosis </a:t>
            </a:r>
            <a:r>
              <a:rPr lang="en-US" dirty="0"/>
              <a:t>causes the chronic meningitis.</a:t>
            </a:r>
          </a:p>
          <a:p>
            <a:pPr marL="514350" indent="-514350" algn="just">
              <a:buNone/>
            </a:pPr>
            <a:r>
              <a:rPr lang="en-US" dirty="0"/>
              <a:t>The introduction of pneumococcal vaccine has lowered rates of pneumococcal meningitis in both children and adults.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1138</Words>
  <Application>Microsoft Office PowerPoint</Application>
  <PresentationFormat>On-screen Show (4:3)</PresentationFormat>
  <Paragraphs>79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Meningitis </vt:lpstr>
      <vt:lpstr>Defination</vt:lpstr>
      <vt:lpstr>PowerPoint Presentation</vt:lpstr>
      <vt:lpstr>PowerPoint Presentation</vt:lpstr>
      <vt:lpstr>PowerPoint Presentation</vt:lpstr>
      <vt:lpstr>PowerPoint Presentation</vt:lpstr>
      <vt:lpstr>Causative agents </vt:lpstr>
      <vt:lpstr>Viruses</vt:lpstr>
      <vt:lpstr>Bacteria</vt:lpstr>
      <vt:lpstr>Fungal </vt:lpstr>
      <vt:lpstr>Parasitic </vt:lpstr>
      <vt:lpstr>Non-infectious </vt:lpstr>
      <vt:lpstr>Signs and symptoms </vt:lpstr>
      <vt:lpstr>Laboratory diagnosis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Meningitis </dc:title>
  <dc:creator>Krishna Gurung</dc:creator>
  <cp:lastModifiedBy>Mamita Khaling Rai</cp:lastModifiedBy>
  <cp:revision>56</cp:revision>
  <dcterms:created xsi:type="dcterms:W3CDTF">2014-08-12T15:01:48Z</dcterms:created>
  <dcterms:modified xsi:type="dcterms:W3CDTF">2020-07-21T04:15:36Z</dcterms:modified>
</cp:coreProperties>
</file>