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0F2FF-F348-4F1B-8B47-81EDC3131023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738A6E-E950-4485-8505-44D6DA7E4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46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MDT are a combination of </a:t>
            </a:r>
            <a:r>
              <a:rPr lang="en-US" dirty="0" err="1" smtClean="0"/>
              <a:t>rifampicin,clofazimine</a:t>
            </a:r>
            <a:r>
              <a:rPr lang="en-US" dirty="0" smtClean="0"/>
              <a:t> and </a:t>
            </a:r>
            <a:r>
              <a:rPr lang="en-US" dirty="0" err="1" smtClean="0"/>
              <a:t>dapsone</a:t>
            </a:r>
            <a:r>
              <a:rPr lang="en-US" dirty="0" smtClean="0"/>
              <a:t> for MB </a:t>
            </a:r>
            <a:r>
              <a:rPr lang="en-US" smtClean="0"/>
              <a:t>leprosy patients.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38A6E-E950-4485-8505-44D6DA7E47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432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EC11-2D80-4503-A771-8ADC9DAFB2D1}" type="datetimeFigureOut">
              <a:rPr lang="en-US" smtClean="0"/>
              <a:pPr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29E2-981E-4261-89C2-A2E96F47B4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EC11-2D80-4503-A771-8ADC9DAFB2D1}" type="datetimeFigureOut">
              <a:rPr lang="en-US" smtClean="0"/>
              <a:pPr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29E2-981E-4261-89C2-A2E96F47B4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EC11-2D80-4503-A771-8ADC9DAFB2D1}" type="datetimeFigureOut">
              <a:rPr lang="en-US" smtClean="0"/>
              <a:pPr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29E2-981E-4261-89C2-A2E96F47B4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EC11-2D80-4503-A771-8ADC9DAFB2D1}" type="datetimeFigureOut">
              <a:rPr lang="en-US" smtClean="0"/>
              <a:pPr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29E2-981E-4261-89C2-A2E96F47B4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EC11-2D80-4503-A771-8ADC9DAFB2D1}" type="datetimeFigureOut">
              <a:rPr lang="en-US" smtClean="0"/>
              <a:pPr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29E2-981E-4261-89C2-A2E96F47B4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EC11-2D80-4503-A771-8ADC9DAFB2D1}" type="datetimeFigureOut">
              <a:rPr lang="en-US" smtClean="0"/>
              <a:pPr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29E2-981E-4261-89C2-A2E96F47B4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EC11-2D80-4503-A771-8ADC9DAFB2D1}" type="datetimeFigureOut">
              <a:rPr lang="en-US" smtClean="0"/>
              <a:pPr/>
              <a:t>5/23/2019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29E2-981E-4261-89C2-A2E96F47B4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EC11-2D80-4503-A771-8ADC9DAFB2D1}" type="datetimeFigureOut">
              <a:rPr lang="en-US" smtClean="0"/>
              <a:pPr/>
              <a:t>5/23/2019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29E2-981E-4261-89C2-A2E96F47B4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EC11-2D80-4503-A771-8ADC9DAFB2D1}" type="datetimeFigureOut">
              <a:rPr lang="en-US" smtClean="0"/>
              <a:pPr/>
              <a:t>5/23/2019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29E2-981E-4261-89C2-A2E96F47B4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EC11-2D80-4503-A771-8ADC9DAFB2D1}" type="datetimeFigureOut">
              <a:rPr lang="en-US" smtClean="0"/>
              <a:pPr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29E2-981E-4261-89C2-A2E96F47B4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EC11-2D80-4503-A771-8ADC9DAFB2D1}" type="datetimeFigureOut">
              <a:rPr lang="en-US" smtClean="0"/>
              <a:pPr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29E2-981E-4261-89C2-A2E96F47B4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DEC11-2D80-4503-A771-8ADC9DAFB2D1}" type="datetimeFigureOut">
              <a:rPr lang="en-US" smtClean="0"/>
              <a:pPr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629E2-981E-4261-89C2-A2E96F47B4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 smtClean="0"/>
              <a:t>Mycobacterium</a:t>
            </a:r>
            <a:br>
              <a:rPr lang="en-US" i="1" dirty="0" smtClean="0"/>
            </a:br>
            <a:r>
              <a:rPr lang="en-US" i="1" dirty="0" err="1" smtClean="0"/>
              <a:t>leprae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ne-NP" dirty="0" smtClean="0"/>
              <a:t>Mrs. Mamita Rai Gurung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e-NP" dirty="0" smtClean="0"/>
              <a:t>Morphology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i="1" dirty="0" smtClean="0"/>
              <a:t>M. </a:t>
            </a:r>
            <a:r>
              <a:rPr lang="ne-NP" i="1" dirty="0" err="1"/>
              <a:t>l</a:t>
            </a:r>
            <a:r>
              <a:rPr lang="en-US" i="1" dirty="0" err="1" smtClean="0"/>
              <a:t>eprae</a:t>
            </a:r>
            <a:r>
              <a:rPr lang="ne-NP" i="1" dirty="0" smtClean="0"/>
              <a:t> </a:t>
            </a:r>
            <a:r>
              <a:rPr lang="en-US" dirty="0" smtClean="0"/>
              <a:t>is a non-motile, non-</a:t>
            </a:r>
            <a:r>
              <a:rPr lang="en-US" dirty="0" err="1" smtClean="0"/>
              <a:t>sporing</a:t>
            </a:r>
            <a:r>
              <a:rPr lang="en-US" dirty="0" smtClean="0"/>
              <a:t>, straight or</a:t>
            </a:r>
            <a:r>
              <a:rPr lang="ne-NP" dirty="0" smtClean="0"/>
              <a:t> </a:t>
            </a:r>
            <a:r>
              <a:rPr lang="en-US" dirty="0" smtClean="0"/>
              <a:t>slightly curved rod measuring 0.2–0.5</a:t>
            </a:r>
            <a:r>
              <a:rPr lang="ne-NP" dirty="0" smtClean="0"/>
              <a:t> by </a:t>
            </a:r>
            <a:r>
              <a:rPr lang="en-US" dirty="0" smtClean="0"/>
              <a:t>5–8 µm.</a:t>
            </a:r>
            <a:endParaRPr lang="ne-NP" dirty="0" smtClean="0"/>
          </a:p>
          <a:p>
            <a:pPr algn="just"/>
            <a:r>
              <a:rPr lang="en-US" i="1" dirty="0" smtClean="0"/>
              <a:t>M. </a:t>
            </a:r>
            <a:r>
              <a:rPr lang="ne-NP" i="1" dirty="0" err="1"/>
              <a:t>l</a:t>
            </a:r>
            <a:r>
              <a:rPr lang="en-US" i="1" dirty="0" err="1" smtClean="0"/>
              <a:t>eprae</a:t>
            </a:r>
            <a:r>
              <a:rPr lang="ne-NP" i="1" dirty="0" smtClean="0"/>
              <a:t> </a:t>
            </a:r>
            <a:r>
              <a:rPr lang="en-US" dirty="0" smtClean="0"/>
              <a:t>is acid fast when stained by the </a:t>
            </a:r>
            <a:r>
              <a:rPr lang="en-US" dirty="0" err="1" smtClean="0"/>
              <a:t>Ziehl</a:t>
            </a:r>
            <a:r>
              <a:rPr lang="ne-NP" dirty="0" smtClean="0"/>
              <a:t> </a:t>
            </a:r>
            <a:r>
              <a:rPr lang="en-US" dirty="0" err="1" smtClean="0"/>
              <a:t>Neelsen</a:t>
            </a:r>
            <a:r>
              <a:rPr lang="en-US" dirty="0" smtClean="0"/>
              <a:t> technique</a:t>
            </a:r>
            <a:r>
              <a:rPr lang="ne-NP" dirty="0" smtClean="0"/>
              <a:t> but less </a:t>
            </a:r>
            <a:r>
              <a:rPr lang="en-US" dirty="0" smtClean="0"/>
              <a:t>acid </a:t>
            </a:r>
            <a:r>
              <a:rPr lang="en-US" dirty="0" err="1" smtClean="0"/>
              <a:t>fa</a:t>
            </a:r>
            <a:r>
              <a:rPr lang="ne-NP" dirty="0" smtClean="0"/>
              <a:t>st than </a:t>
            </a:r>
            <a:r>
              <a:rPr lang="en-US" dirty="0" smtClean="0"/>
              <a:t>tubercle bacillus</a:t>
            </a:r>
            <a:r>
              <a:rPr lang="ne-NP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ne-NP" dirty="0" smtClean="0"/>
              <a:t>And </a:t>
            </a:r>
            <a:r>
              <a:rPr lang="en-US" dirty="0" smtClean="0"/>
              <a:t>less heat</a:t>
            </a:r>
            <a:r>
              <a:rPr lang="ne-NP" dirty="0" smtClean="0"/>
              <a:t> </a:t>
            </a:r>
            <a:r>
              <a:rPr lang="en-US" dirty="0" smtClean="0"/>
              <a:t>resistant </a:t>
            </a:r>
            <a:r>
              <a:rPr lang="ne-NP" dirty="0" smtClean="0"/>
              <a:t>than </a:t>
            </a:r>
            <a:r>
              <a:rPr lang="en-US" dirty="0" smtClean="0"/>
              <a:t>tubercle bacillus</a:t>
            </a:r>
            <a:r>
              <a:rPr lang="ne-NP" dirty="0" smtClean="0"/>
              <a:t>.</a:t>
            </a:r>
            <a:endParaRPr lang="en-US" dirty="0" smtClean="0"/>
          </a:p>
          <a:p>
            <a:pPr algn="just"/>
            <a:r>
              <a:rPr lang="en-US" dirty="0" smtClean="0"/>
              <a:t>The organisms can be found singly, in</a:t>
            </a:r>
            <a:r>
              <a:rPr lang="ne-NP" dirty="0" smtClean="0"/>
              <a:t> </a:t>
            </a:r>
            <a:r>
              <a:rPr lang="en-US" dirty="0" smtClean="0"/>
              <a:t>clusters, and in large groups within macrophage</a:t>
            </a:r>
            <a:r>
              <a:rPr lang="ne-NP" dirty="0" smtClean="0"/>
              <a:t> </a:t>
            </a:r>
            <a:r>
              <a:rPr lang="en-US" dirty="0" smtClean="0"/>
              <a:t>cells. </a:t>
            </a:r>
            <a:endParaRPr lang="ne-NP" dirty="0" smtClean="0"/>
          </a:p>
          <a:p>
            <a:pPr algn="just"/>
            <a:r>
              <a:rPr lang="en-US" dirty="0" smtClean="0"/>
              <a:t>Organisms in large groups are called </a:t>
            </a:r>
            <a:r>
              <a:rPr lang="en-US" dirty="0" err="1" smtClean="0"/>
              <a:t>globi</a:t>
            </a:r>
            <a:r>
              <a:rPr lang="en-US" dirty="0" smtClean="0"/>
              <a:t>.</a:t>
            </a:r>
            <a:endParaRPr lang="ne-N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Contd</a:t>
            </a:r>
            <a:r>
              <a:rPr lang="en-US" dirty="0" smtClean="0"/>
              <a:t>………….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i="1" dirty="0"/>
              <a:t>M. </a:t>
            </a:r>
            <a:r>
              <a:rPr lang="ne-NP" i="1" dirty="0"/>
              <a:t>l</a:t>
            </a:r>
            <a:r>
              <a:rPr lang="en-US" i="1" dirty="0" err="1"/>
              <a:t>eprae</a:t>
            </a:r>
            <a:r>
              <a:rPr lang="ne-NP" i="1" dirty="0"/>
              <a:t> </a:t>
            </a:r>
            <a:r>
              <a:rPr lang="en-US" dirty="0"/>
              <a:t>causes leprosy or Hansen’s disease, a </a:t>
            </a:r>
            <a:r>
              <a:rPr lang="en-US" dirty="0" smtClean="0"/>
              <a:t>contagious, chronic </a:t>
            </a:r>
            <a:r>
              <a:rPr lang="en-US" dirty="0"/>
              <a:t>infectious</a:t>
            </a:r>
            <a:r>
              <a:rPr lang="ne-NP" dirty="0"/>
              <a:t> </a:t>
            </a:r>
            <a:r>
              <a:rPr lang="en-US" dirty="0"/>
              <a:t>disease that affects the skin, peripheral nerves,</a:t>
            </a:r>
            <a:r>
              <a:rPr lang="ne-NP" dirty="0"/>
              <a:t> </a:t>
            </a:r>
            <a:r>
              <a:rPr lang="en-US" dirty="0"/>
              <a:t>mucosa of the upper respiratory tract</a:t>
            </a:r>
            <a:r>
              <a:rPr lang="ne-NP" dirty="0"/>
              <a:t>, </a:t>
            </a:r>
            <a:r>
              <a:rPr lang="en-US" dirty="0"/>
              <a:t>eyes</a:t>
            </a:r>
            <a:r>
              <a:rPr lang="ne-NP" dirty="0"/>
              <a:t> and testicles</a:t>
            </a:r>
            <a:r>
              <a:rPr lang="en-US" dirty="0" smtClean="0"/>
              <a:t>.</a:t>
            </a:r>
          </a:p>
          <a:p>
            <a:pPr algn="just"/>
            <a:r>
              <a:rPr lang="ne-NP" dirty="0" smtClean="0"/>
              <a:t>N</a:t>
            </a:r>
            <a:r>
              <a:rPr lang="en-US" dirty="0" err="1"/>
              <a:t>erve</a:t>
            </a:r>
            <a:r>
              <a:rPr lang="en-US" dirty="0"/>
              <a:t> damage</a:t>
            </a:r>
            <a:r>
              <a:rPr lang="ne-NP" dirty="0"/>
              <a:t> leads to the l</a:t>
            </a:r>
            <a:r>
              <a:rPr lang="en-US" dirty="0" err="1"/>
              <a:t>oss</a:t>
            </a:r>
            <a:r>
              <a:rPr lang="en-US" dirty="0"/>
              <a:t> of sensation and insensitivity to </a:t>
            </a:r>
            <a:r>
              <a:rPr lang="en-US" dirty="0" err="1"/>
              <a:t>pai</a:t>
            </a:r>
            <a:r>
              <a:rPr lang="ne-NP" dirty="0"/>
              <a:t>n</a:t>
            </a:r>
            <a:r>
              <a:rPr lang="ne-NP" dirty="0" smtClean="0"/>
              <a:t>.</a:t>
            </a:r>
            <a:endParaRPr lang="en-US" dirty="0" smtClean="0"/>
          </a:p>
          <a:p>
            <a:pPr algn="just"/>
            <a:r>
              <a:rPr lang="en-US" dirty="0"/>
              <a:t>In severe </a:t>
            </a:r>
            <a:r>
              <a:rPr lang="en-US" dirty="0" smtClean="0"/>
              <a:t>cases, causes discoloration </a:t>
            </a:r>
            <a:r>
              <a:rPr lang="en-US" dirty="0"/>
              <a:t>and lumps in </a:t>
            </a:r>
            <a:r>
              <a:rPr lang="en-US" dirty="0" smtClean="0"/>
              <a:t>the </a:t>
            </a:r>
            <a:r>
              <a:rPr lang="en-US" dirty="0"/>
              <a:t>skin</a:t>
            </a:r>
          </a:p>
          <a:p>
            <a:pPr algn="just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66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e-NP" dirty="0" smtClean="0"/>
              <a:t>Pathogenesis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mode of transmission of </a:t>
            </a:r>
            <a:r>
              <a:rPr lang="en-US" i="1" dirty="0"/>
              <a:t>M. </a:t>
            </a:r>
            <a:r>
              <a:rPr lang="en-US" i="1" dirty="0" err="1"/>
              <a:t>leprae</a:t>
            </a:r>
            <a:r>
              <a:rPr lang="en-US" dirty="0"/>
              <a:t> has not been absolutely proven; however, the most common mechanism is thought to occur through the respiratory route in a manner similar to that of tuberculosis. </a:t>
            </a:r>
            <a:endParaRPr lang="ne-NP" dirty="0" smtClean="0"/>
          </a:p>
          <a:p>
            <a:pPr algn="just"/>
            <a:r>
              <a:rPr lang="ne-NP" dirty="0" smtClean="0"/>
              <a:t>Transmission </a:t>
            </a:r>
            <a:r>
              <a:rPr lang="en-US" dirty="0" smtClean="0"/>
              <a:t>of </a:t>
            </a:r>
            <a:r>
              <a:rPr lang="en-US" dirty="0"/>
              <a:t>bacilli through broken skin and other close physical contact has also been </a:t>
            </a:r>
            <a:r>
              <a:rPr lang="ne-NP" dirty="0" smtClean="0"/>
              <a:t>reported</a:t>
            </a:r>
            <a:r>
              <a:rPr lang="en-US" dirty="0" smtClean="0"/>
              <a:t>. </a:t>
            </a:r>
            <a:endParaRPr lang="ne-N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The pathogenesis of infection with </a:t>
            </a:r>
            <a:r>
              <a:rPr lang="en-US" i="1" dirty="0"/>
              <a:t>M. </a:t>
            </a:r>
            <a:r>
              <a:rPr lang="en-US" i="1" dirty="0" err="1"/>
              <a:t>leprae</a:t>
            </a:r>
            <a:r>
              <a:rPr lang="en-US" dirty="0"/>
              <a:t> is poorly understood, but most evidence suggests that clinical manifestations of infection result primarily from host immune responses to the leprosy bacillus. </a:t>
            </a:r>
            <a:endParaRPr lang="ne-NP" dirty="0" smtClean="0"/>
          </a:p>
          <a:p>
            <a:pPr algn="just"/>
            <a:r>
              <a:rPr lang="en-US" i="1" dirty="0" smtClean="0"/>
              <a:t>M. </a:t>
            </a:r>
            <a:r>
              <a:rPr lang="en-US" i="1" dirty="0" err="1" smtClean="0"/>
              <a:t>leprae</a:t>
            </a:r>
            <a:r>
              <a:rPr lang="en-US" dirty="0" smtClean="0"/>
              <a:t> </a:t>
            </a:r>
            <a:r>
              <a:rPr lang="ne-NP" dirty="0" smtClean="0"/>
              <a:t> is </a:t>
            </a:r>
            <a:r>
              <a:rPr lang="en-US" dirty="0" smtClean="0"/>
              <a:t>responsible for the heterogeneous clinical appearance </a:t>
            </a:r>
            <a:r>
              <a:rPr lang="ne-NP" dirty="0" smtClean="0"/>
              <a:t>based on </a:t>
            </a:r>
            <a:r>
              <a:rPr lang="en-US" dirty="0" smtClean="0"/>
              <a:t>combine clinical, immunologic, and </a:t>
            </a:r>
            <a:r>
              <a:rPr lang="en-US" dirty="0" err="1" smtClean="0"/>
              <a:t>histopathologic</a:t>
            </a:r>
            <a:r>
              <a:rPr lang="en-US" dirty="0" smtClean="0"/>
              <a:t> evidence</a:t>
            </a:r>
            <a:r>
              <a:rPr lang="ne-NP" dirty="0" smtClean="0"/>
              <a:t>, classified into</a:t>
            </a:r>
            <a:r>
              <a:rPr lang="en-US" dirty="0" smtClean="0"/>
              <a:t> five </a:t>
            </a:r>
            <a:r>
              <a:rPr lang="en-US" dirty="0"/>
              <a:t>forms of </a:t>
            </a:r>
            <a:r>
              <a:rPr lang="en-US" dirty="0" smtClean="0"/>
              <a:t>leprosy</a:t>
            </a:r>
            <a:r>
              <a:rPr lang="ne-NP" dirty="0" smtClean="0"/>
              <a:t> </a:t>
            </a:r>
            <a:r>
              <a:rPr lang="en-US" dirty="0" smtClean="0"/>
              <a:t>: </a:t>
            </a:r>
            <a:r>
              <a:rPr lang="en-US" dirty="0" err="1"/>
              <a:t>tuberculoid</a:t>
            </a:r>
            <a:r>
              <a:rPr lang="en-US" dirty="0"/>
              <a:t>, borderline </a:t>
            </a:r>
            <a:r>
              <a:rPr lang="en-US" dirty="0" err="1"/>
              <a:t>tuberculoid</a:t>
            </a:r>
            <a:r>
              <a:rPr lang="en-US" dirty="0"/>
              <a:t>, </a:t>
            </a:r>
            <a:r>
              <a:rPr lang="en-US" dirty="0" err="1"/>
              <a:t>midborderline</a:t>
            </a:r>
            <a:r>
              <a:rPr lang="en-US" dirty="0"/>
              <a:t>, borderline </a:t>
            </a:r>
            <a:r>
              <a:rPr lang="en-US" dirty="0" err="1"/>
              <a:t>lepromatous</a:t>
            </a:r>
            <a:r>
              <a:rPr lang="en-US" dirty="0"/>
              <a:t>, and </a:t>
            </a:r>
            <a:r>
              <a:rPr lang="en-US" dirty="0" err="1"/>
              <a:t>lepromatous</a:t>
            </a:r>
            <a:r>
              <a:rPr lang="en-US" dirty="0"/>
              <a:t> leprosy. </a:t>
            </a:r>
            <a:endParaRPr lang="ne-NP" dirty="0" smtClean="0"/>
          </a:p>
          <a:p>
            <a:pPr algn="just"/>
            <a:r>
              <a:rPr lang="ne-NP" dirty="0" smtClean="0"/>
              <a:t>Based on </a:t>
            </a:r>
            <a:r>
              <a:rPr lang="en-US" dirty="0" smtClean="0"/>
              <a:t>multidrug therapy regime</a:t>
            </a:r>
            <a:r>
              <a:rPr lang="ne-NP" dirty="0"/>
              <a:t> </a:t>
            </a:r>
            <a:r>
              <a:rPr lang="ne-NP" dirty="0" smtClean="0"/>
              <a:t>t</a:t>
            </a:r>
            <a:r>
              <a:rPr lang="en-US" dirty="0" smtClean="0"/>
              <a:t>he </a:t>
            </a:r>
            <a:r>
              <a:rPr lang="en-US" dirty="0"/>
              <a:t>WHO </a:t>
            </a:r>
            <a:r>
              <a:rPr lang="ne-NP" dirty="0" smtClean="0"/>
              <a:t>has classified into </a:t>
            </a:r>
            <a:r>
              <a:rPr lang="en-US" dirty="0" smtClean="0"/>
              <a:t>two </a:t>
            </a:r>
            <a:r>
              <a:rPr lang="en-US" dirty="0"/>
              <a:t>broad categories: </a:t>
            </a:r>
            <a:endParaRPr lang="ne-NP" dirty="0" smtClean="0"/>
          </a:p>
          <a:p>
            <a:pPr algn="just">
              <a:buFont typeface="Wingdings" pitchFamily="2" charset="2"/>
              <a:buChar char="ü"/>
            </a:pPr>
            <a:r>
              <a:rPr lang="en-US" dirty="0" err="1" smtClean="0"/>
              <a:t>paucibacillary</a:t>
            </a:r>
            <a:r>
              <a:rPr lang="en-US" dirty="0" smtClean="0"/>
              <a:t> </a:t>
            </a:r>
            <a:r>
              <a:rPr lang="en-US" dirty="0"/>
              <a:t>disease, which includes the </a:t>
            </a:r>
            <a:r>
              <a:rPr lang="en-US" dirty="0" err="1"/>
              <a:t>tuberculoid</a:t>
            </a:r>
            <a:r>
              <a:rPr lang="en-US" dirty="0"/>
              <a:t> and borderline </a:t>
            </a:r>
            <a:r>
              <a:rPr lang="en-US" dirty="0" err="1"/>
              <a:t>tuberculoid</a:t>
            </a:r>
            <a:r>
              <a:rPr lang="en-US" dirty="0"/>
              <a:t> forms, and </a:t>
            </a:r>
            <a:endParaRPr lang="ne-NP" dirty="0" smtClean="0"/>
          </a:p>
          <a:p>
            <a:pPr algn="just">
              <a:buFont typeface="Wingdings" pitchFamily="2" charset="2"/>
              <a:buChar char="ü"/>
            </a:pPr>
            <a:r>
              <a:rPr lang="en-US" dirty="0" err="1" smtClean="0"/>
              <a:t>multibacillary</a:t>
            </a:r>
            <a:r>
              <a:rPr lang="en-US" dirty="0" smtClean="0"/>
              <a:t> </a:t>
            </a:r>
            <a:r>
              <a:rPr lang="en-US" dirty="0"/>
              <a:t>disease, which includes the </a:t>
            </a:r>
            <a:r>
              <a:rPr lang="en-US" dirty="0" err="1"/>
              <a:t>midborderline</a:t>
            </a:r>
            <a:r>
              <a:rPr lang="en-US" dirty="0"/>
              <a:t>, borderline </a:t>
            </a:r>
            <a:r>
              <a:rPr lang="en-US" dirty="0" err="1"/>
              <a:t>lepromatous</a:t>
            </a:r>
            <a:r>
              <a:rPr lang="en-US" dirty="0"/>
              <a:t>, and </a:t>
            </a:r>
            <a:r>
              <a:rPr lang="en-US" dirty="0" err="1"/>
              <a:t>lepromatous</a:t>
            </a:r>
            <a:r>
              <a:rPr lang="en-US" dirty="0"/>
              <a:t> </a:t>
            </a:r>
            <a:r>
              <a:rPr lang="en-US" dirty="0" smtClean="0"/>
              <a:t>forms</a:t>
            </a:r>
            <a:r>
              <a:rPr lang="ne-NP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algn="just"/>
            <a:r>
              <a:rPr lang="ne-NP" dirty="0" smtClean="0"/>
              <a:t>In </a:t>
            </a:r>
            <a:r>
              <a:rPr lang="en-US" dirty="0" err="1" smtClean="0"/>
              <a:t>paucibacillary</a:t>
            </a:r>
            <a:r>
              <a:rPr lang="en-US" dirty="0" smtClean="0"/>
              <a:t> </a:t>
            </a:r>
            <a:r>
              <a:rPr lang="en-US" dirty="0" err="1" smtClean="0"/>
              <a:t>tuberculoid</a:t>
            </a:r>
            <a:r>
              <a:rPr lang="ne-NP" dirty="0" smtClean="0"/>
              <a:t>: few </a:t>
            </a:r>
            <a:r>
              <a:rPr lang="en-US" dirty="0" smtClean="0"/>
              <a:t>skin </a:t>
            </a:r>
            <a:r>
              <a:rPr lang="en-US" dirty="0"/>
              <a:t>and nerve </a:t>
            </a:r>
            <a:r>
              <a:rPr lang="en-US" dirty="0" smtClean="0"/>
              <a:t>lesion</a:t>
            </a:r>
            <a:r>
              <a:rPr lang="ne-NP" dirty="0" smtClean="0"/>
              <a:t>s appear which posses </a:t>
            </a:r>
            <a:r>
              <a:rPr lang="en-US" dirty="0" smtClean="0"/>
              <a:t>low </a:t>
            </a:r>
            <a:r>
              <a:rPr lang="ne-NP" dirty="0" smtClean="0"/>
              <a:t> number of </a:t>
            </a:r>
            <a:r>
              <a:rPr lang="en-US" dirty="0" smtClean="0"/>
              <a:t>organisms </a:t>
            </a:r>
            <a:r>
              <a:rPr lang="ne-NP" dirty="0" smtClean="0"/>
              <a:t>within</a:t>
            </a:r>
            <a:r>
              <a:rPr lang="en-US" dirty="0" smtClean="0"/>
              <a:t> </a:t>
            </a:r>
            <a:r>
              <a:rPr lang="en-US" dirty="0"/>
              <a:t>lesions</a:t>
            </a:r>
            <a:r>
              <a:rPr lang="en-US" dirty="0" smtClean="0"/>
              <a:t>.</a:t>
            </a:r>
            <a:endParaRPr lang="ne-NP" dirty="0" smtClean="0"/>
          </a:p>
          <a:p>
            <a:pPr algn="just"/>
            <a:r>
              <a:rPr lang="en-US" dirty="0" smtClean="0"/>
              <a:t> </a:t>
            </a:r>
            <a:r>
              <a:rPr lang="en-US" dirty="0"/>
              <a:t>In </a:t>
            </a:r>
            <a:r>
              <a:rPr lang="en-US" dirty="0" err="1" smtClean="0"/>
              <a:t>multibacillary</a:t>
            </a:r>
            <a:r>
              <a:rPr lang="en-US" dirty="0" smtClean="0"/>
              <a:t> </a:t>
            </a:r>
            <a:r>
              <a:rPr lang="en-US" dirty="0" err="1" smtClean="0"/>
              <a:t>lepromatou</a:t>
            </a:r>
            <a:r>
              <a:rPr lang="ne-NP" dirty="0" smtClean="0"/>
              <a:t>s: the </a:t>
            </a:r>
            <a:r>
              <a:rPr lang="en-US" dirty="0" smtClean="0"/>
              <a:t> </a:t>
            </a:r>
            <a:r>
              <a:rPr lang="en-US" dirty="0"/>
              <a:t>infection results in multiple progressive skin lesions and </a:t>
            </a:r>
            <a:r>
              <a:rPr lang="en-US" dirty="0" smtClean="0"/>
              <a:t>extensive involve</a:t>
            </a:r>
            <a:r>
              <a:rPr lang="ne-NP" dirty="0" smtClean="0"/>
              <a:t>ment of </a:t>
            </a:r>
            <a:r>
              <a:rPr lang="en-US" dirty="0" smtClean="0"/>
              <a:t> </a:t>
            </a:r>
            <a:r>
              <a:rPr lang="en-US" dirty="0"/>
              <a:t>peripheral </a:t>
            </a:r>
            <a:r>
              <a:rPr lang="en-US" dirty="0" smtClean="0"/>
              <a:t>nerves</a:t>
            </a:r>
            <a:r>
              <a:rPr lang="ne-NP" dirty="0" smtClean="0"/>
              <a:t> with </a:t>
            </a:r>
            <a:r>
              <a:rPr lang="en-US" dirty="0" smtClean="0"/>
              <a:t>many acid-fast bacilli</a:t>
            </a:r>
            <a:r>
              <a:rPr lang="ne-NP" dirty="0" smtClean="0"/>
              <a:t> within lesion.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L</a:t>
            </a:r>
            <a:r>
              <a:rPr lang="ne-NP" dirty="0" smtClean="0"/>
              <a:t>aboratory diagnosis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85000" lnSpcReduction="10000"/>
          </a:bodyPr>
          <a:lstStyle/>
          <a:p>
            <a:r>
              <a:rPr lang="ne-NP" dirty="0" smtClean="0"/>
              <a:t>Sample: Skin scraping , nasal smear and biopsies</a:t>
            </a:r>
          </a:p>
          <a:p>
            <a:pPr>
              <a:buNone/>
            </a:pPr>
            <a:r>
              <a:rPr lang="ne-NP" dirty="0" smtClean="0"/>
              <a:t>1. Microscopy:</a:t>
            </a:r>
          </a:p>
          <a:p>
            <a:pPr algn="just"/>
            <a:r>
              <a:rPr lang="en-US" dirty="0" smtClean="0"/>
              <a:t>S</a:t>
            </a:r>
            <a:r>
              <a:rPr lang="ne-NP" dirty="0" smtClean="0"/>
              <a:t>tained by</a:t>
            </a:r>
            <a:r>
              <a:rPr lang="ne-NP" dirty="0"/>
              <a:t> </a:t>
            </a:r>
            <a:r>
              <a:rPr lang="en-US" dirty="0" err="1" smtClean="0"/>
              <a:t>Ziehl</a:t>
            </a:r>
            <a:r>
              <a:rPr lang="ne-NP" dirty="0" smtClean="0"/>
              <a:t> </a:t>
            </a:r>
            <a:r>
              <a:rPr lang="en-US" dirty="0" err="1" smtClean="0"/>
              <a:t>Neelsen</a:t>
            </a:r>
            <a:r>
              <a:rPr lang="en-US" dirty="0" smtClean="0"/>
              <a:t> technique </a:t>
            </a:r>
            <a:r>
              <a:rPr lang="en-US" i="1" dirty="0" smtClean="0"/>
              <a:t>M. </a:t>
            </a:r>
            <a:r>
              <a:rPr lang="ne-NP" i="1" dirty="0" smtClean="0"/>
              <a:t>l</a:t>
            </a:r>
            <a:r>
              <a:rPr lang="en-US" i="1" dirty="0" err="1" smtClean="0"/>
              <a:t>eprae</a:t>
            </a:r>
            <a:r>
              <a:rPr lang="ne-NP" i="1" dirty="0" smtClean="0"/>
              <a:t> </a:t>
            </a:r>
            <a:r>
              <a:rPr lang="ne-NP" dirty="0" smtClean="0"/>
              <a:t>is less </a:t>
            </a:r>
            <a:r>
              <a:rPr lang="en-US" dirty="0" smtClean="0"/>
              <a:t>acid </a:t>
            </a:r>
            <a:r>
              <a:rPr lang="en-US" dirty="0" err="1" smtClean="0"/>
              <a:t>fa</a:t>
            </a:r>
            <a:r>
              <a:rPr lang="ne-NP" dirty="0" smtClean="0"/>
              <a:t>st than </a:t>
            </a:r>
            <a:r>
              <a:rPr lang="en-US" dirty="0" smtClean="0"/>
              <a:t>tubercle </a:t>
            </a:r>
            <a:r>
              <a:rPr lang="en-US" dirty="0" err="1" smtClean="0"/>
              <a:t>bacill</a:t>
            </a:r>
            <a:r>
              <a:rPr lang="ne-NP" dirty="0" smtClean="0"/>
              <a:t>i and </a:t>
            </a:r>
            <a:r>
              <a:rPr lang="en-US" dirty="0" smtClean="0"/>
              <a:t>non-motile, non-</a:t>
            </a:r>
            <a:r>
              <a:rPr lang="en-US" dirty="0" err="1" smtClean="0"/>
              <a:t>sporing</a:t>
            </a:r>
            <a:r>
              <a:rPr lang="en-US" dirty="0" smtClean="0"/>
              <a:t>, straight or</a:t>
            </a:r>
            <a:r>
              <a:rPr lang="ne-NP" dirty="0" smtClean="0"/>
              <a:t> </a:t>
            </a:r>
            <a:r>
              <a:rPr lang="en-US" dirty="0" smtClean="0"/>
              <a:t>slightly curved rod</a:t>
            </a:r>
            <a:r>
              <a:rPr lang="ne-NP" dirty="0" smtClean="0"/>
              <a:t>.</a:t>
            </a:r>
            <a:r>
              <a:rPr lang="en-US" dirty="0" smtClean="0"/>
              <a:t> </a:t>
            </a:r>
            <a:endParaRPr lang="ne-NP" dirty="0" smtClean="0"/>
          </a:p>
          <a:p>
            <a:pPr algn="just">
              <a:buNone/>
            </a:pPr>
            <a:r>
              <a:rPr lang="ne-NP" dirty="0"/>
              <a:t>(</a:t>
            </a:r>
            <a:r>
              <a:rPr lang="en-US" dirty="0" smtClean="0"/>
              <a:t>smear for the examination of </a:t>
            </a:r>
            <a:r>
              <a:rPr lang="en-US" i="1" dirty="0" smtClean="0"/>
              <a:t>M. </a:t>
            </a:r>
            <a:r>
              <a:rPr lang="ne-NP" i="1" dirty="0" err="1"/>
              <a:t>l</a:t>
            </a:r>
            <a:r>
              <a:rPr lang="en-US" i="1" dirty="0" err="1" smtClean="0"/>
              <a:t>eprae</a:t>
            </a:r>
            <a:r>
              <a:rPr lang="ne-NP" i="1" dirty="0" smtClean="0"/>
              <a:t> </a:t>
            </a:r>
            <a:r>
              <a:rPr lang="en-US" dirty="0" smtClean="0"/>
              <a:t>must be</a:t>
            </a:r>
            <a:r>
              <a:rPr lang="ne-NP" dirty="0" smtClean="0"/>
              <a:t> </a:t>
            </a:r>
            <a:r>
              <a:rPr lang="en-US" dirty="0" smtClean="0"/>
              <a:t>collected by a trained and experienced observer</a:t>
            </a:r>
            <a:r>
              <a:rPr lang="ne-NP" dirty="0" smtClean="0"/>
              <a:t> </a:t>
            </a:r>
            <a:r>
              <a:rPr lang="en-US" dirty="0" smtClean="0"/>
              <a:t>using an aseptic and safe technique. The site</a:t>
            </a:r>
            <a:r>
              <a:rPr lang="ne-NP" dirty="0" smtClean="0"/>
              <a:t> </a:t>
            </a:r>
            <a:r>
              <a:rPr lang="en-US" dirty="0" smtClean="0"/>
              <a:t>sampled should be the edge of a leprosy lesion</a:t>
            </a:r>
            <a:r>
              <a:rPr lang="ne-NP" dirty="0" smtClean="0"/>
              <a:t>)</a:t>
            </a:r>
          </a:p>
          <a:p>
            <a:pPr algn="just">
              <a:buNone/>
            </a:pPr>
            <a:r>
              <a:rPr lang="ne-NP" dirty="0" smtClean="0"/>
              <a:t>2.Culture: Culture in artifical media is not done.However bacteria can be grown  on mouse and rat.</a:t>
            </a:r>
          </a:p>
          <a:p>
            <a:pPr algn="just"/>
            <a:endParaRPr lang="ne-NP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e-NP" dirty="0" smtClean="0"/>
              <a:t>Treatment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Leprosy is curable and treatment provided in the early stages averts disability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Multidrug therapy (MDT) treatment has been made available by WHO free of charge to all patients worldwide since 1995, and provides a simple yet highly effective cure for all types of leprosy.</a:t>
            </a:r>
          </a:p>
          <a:p>
            <a:pPr algn="just"/>
            <a:r>
              <a:rPr lang="en-US" dirty="0"/>
              <a:t>Elimination of leprosy globally was achieved in the year 2000 (i.e. a prevalence rate of leprosy less than 1 case per 10 000 persons at the global level). </a:t>
            </a:r>
            <a:endParaRPr lang="en-US" dirty="0" smtClean="0"/>
          </a:p>
          <a:p>
            <a:pPr algn="just"/>
            <a:r>
              <a:rPr lang="en-US" dirty="0" smtClean="0"/>
              <a:t>Nearly </a:t>
            </a:r>
            <a:r>
              <a:rPr lang="en-US" dirty="0"/>
              <a:t>16 million leprosy patients have been cured with MDT over the past 20 years</a:t>
            </a:r>
            <a:r>
              <a:rPr lang="en-US" dirty="0" smtClean="0"/>
              <a:t>.</a:t>
            </a:r>
          </a:p>
          <a:p>
            <a:pPr algn="just"/>
            <a:r>
              <a:rPr lang="ne-NP" dirty="0" smtClean="0"/>
              <a:t>D</a:t>
            </a:r>
            <a:r>
              <a:rPr lang="en-US" dirty="0" err="1" smtClean="0"/>
              <a:t>apsone</a:t>
            </a:r>
            <a:r>
              <a:rPr lang="en-US" dirty="0" smtClean="0"/>
              <a:t> (</a:t>
            </a:r>
            <a:r>
              <a:rPr lang="en-US" dirty="0" err="1" smtClean="0"/>
              <a:t>diaminodiphenylsulphone</a:t>
            </a:r>
            <a:r>
              <a:rPr lang="en-US" dirty="0" smtClean="0"/>
              <a:t>, or DDS), </a:t>
            </a:r>
            <a:r>
              <a:rPr lang="en-US" dirty="0" err="1" smtClean="0"/>
              <a:t>rifampicin</a:t>
            </a:r>
            <a:r>
              <a:rPr lang="en-US" dirty="0" smtClean="0"/>
              <a:t>, and</a:t>
            </a:r>
            <a:r>
              <a:rPr lang="ne-NP" dirty="0" smtClean="0"/>
              <a:t> </a:t>
            </a:r>
            <a:r>
              <a:rPr lang="en-US" dirty="0" err="1" smtClean="0"/>
              <a:t>clofazimine</a:t>
            </a:r>
            <a:r>
              <a:rPr lang="en-US" dirty="0" smtClean="0"/>
              <a:t>. </a:t>
            </a:r>
            <a:endParaRPr lang="ne-NP" dirty="0" smtClean="0"/>
          </a:p>
          <a:p>
            <a:pPr algn="just"/>
            <a:r>
              <a:rPr lang="en-US" dirty="0" smtClean="0"/>
              <a:t>To prevent the development of </a:t>
            </a:r>
            <a:r>
              <a:rPr lang="en-US" dirty="0" err="1" smtClean="0"/>
              <a:t>dapsone</a:t>
            </a:r>
            <a:r>
              <a:rPr lang="ne-NP" dirty="0"/>
              <a:t> </a:t>
            </a:r>
            <a:r>
              <a:rPr lang="en-US" dirty="0" smtClean="0"/>
              <a:t>resistance, a combination of drugs is used. </a:t>
            </a:r>
            <a:endParaRPr lang="ne-NP" dirty="0" smtClean="0"/>
          </a:p>
          <a:p>
            <a:pPr algn="just"/>
            <a:r>
              <a:rPr lang="en-US" dirty="0" smtClean="0"/>
              <a:t>A ‘one-time’ single dose</a:t>
            </a:r>
            <a:r>
              <a:rPr lang="ne-NP" dirty="0" smtClean="0"/>
              <a:t> </a:t>
            </a:r>
            <a:r>
              <a:rPr lang="en-US" dirty="0" smtClean="0"/>
              <a:t>treatment of </a:t>
            </a:r>
            <a:r>
              <a:rPr lang="en-US" dirty="0" err="1" smtClean="0"/>
              <a:t>rifampicin</a:t>
            </a:r>
            <a:r>
              <a:rPr lang="en-US" dirty="0" smtClean="0"/>
              <a:t>, </a:t>
            </a:r>
            <a:r>
              <a:rPr lang="en-US" dirty="0" err="1" smtClean="0"/>
              <a:t>oxfloxacin</a:t>
            </a:r>
            <a:r>
              <a:rPr lang="en-US" dirty="0" smtClean="0"/>
              <a:t> and </a:t>
            </a:r>
            <a:r>
              <a:rPr lang="en-US" dirty="0" err="1" smtClean="0"/>
              <a:t>minocycline</a:t>
            </a:r>
            <a:r>
              <a:rPr lang="ne-NP" dirty="0"/>
              <a:t> </a:t>
            </a:r>
            <a:r>
              <a:rPr lang="en-US" dirty="0" smtClean="0"/>
              <a:t>(ROM) is used for patients with a single skin lesion.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</TotalTime>
  <Words>476</Words>
  <Application>Microsoft Office PowerPoint</Application>
  <PresentationFormat>On-screen Show (4:3)</PresentationFormat>
  <Paragraphs>38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Mycobacterium leprae</vt:lpstr>
      <vt:lpstr>Morphology</vt:lpstr>
      <vt:lpstr>Contd………….</vt:lpstr>
      <vt:lpstr>Pathogenesis</vt:lpstr>
      <vt:lpstr>PowerPoint Presentation</vt:lpstr>
      <vt:lpstr>PowerPoint Presentation</vt:lpstr>
      <vt:lpstr>Laboratory diagnosis</vt:lpstr>
      <vt:lpstr>Treatment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Mycobacterium leprae</dc:title>
  <dc:creator>krishna</dc:creator>
  <cp:lastModifiedBy>user</cp:lastModifiedBy>
  <cp:revision>45</cp:revision>
  <dcterms:created xsi:type="dcterms:W3CDTF">2014-06-03T16:08:12Z</dcterms:created>
  <dcterms:modified xsi:type="dcterms:W3CDTF">2019-05-23T03:30:13Z</dcterms:modified>
</cp:coreProperties>
</file>