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7" r:id="rId6"/>
    <p:sldId id="268" r:id="rId7"/>
    <p:sldId id="277" r:id="rId8"/>
    <p:sldId id="274" r:id="rId9"/>
    <p:sldId id="276" r:id="rId10"/>
    <p:sldId id="269" r:id="rId11"/>
    <p:sldId id="290" r:id="rId12"/>
    <p:sldId id="270" r:id="rId13"/>
    <p:sldId id="279" r:id="rId14"/>
    <p:sldId id="282" r:id="rId15"/>
    <p:sldId id="291" r:id="rId16"/>
    <p:sldId id="292" r:id="rId17"/>
    <p:sldId id="273" r:id="rId18"/>
    <p:sldId id="280" r:id="rId19"/>
    <p:sldId id="289" r:id="rId20"/>
    <p:sldId id="261" r:id="rId21"/>
    <p:sldId id="278" r:id="rId22"/>
    <p:sldId id="26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p:cViewPr varScale="1">
        <p:scale>
          <a:sx n="69" d="100"/>
          <a:sy n="69" d="100"/>
        </p:scale>
        <p:origin x="-144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30F2C1-3C47-4DD5-B5C2-596FFCDDAF26}" type="datetimeFigureOut">
              <a:rPr lang="en-US" smtClean="0"/>
              <a:pPr/>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2DAEC-61BA-4B9D-B3C9-CDC75689C87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0F2C1-3C47-4DD5-B5C2-596FFCDDAF26}" type="datetimeFigureOut">
              <a:rPr lang="en-US" smtClean="0"/>
              <a:pPr/>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2DAEC-61BA-4B9D-B3C9-CDC75689C8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0F2C1-3C47-4DD5-B5C2-596FFCDDAF26}" type="datetimeFigureOut">
              <a:rPr lang="en-US" smtClean="0"/>
              <a:pPr/>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2DAEC-61BA-4B9D-B3C9-CDC75689C8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0F2C1-3C47-4DD5-B5C2-596FFCDDAF26}" type="datetimeFigureOut">
              <a:rPr lang="en-US" smtClean="0"/>
              <a:pPr/>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2DAEC-61BA-4B9D-B3C9-CDC75689C87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30F2C1-3C47-4DD5-B5C2-596FFCDDAF26}" type="datetimeFigureOut">
              <a:rPr lang="en-US" smtClean="0"/>
              <a:pPr/>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2DAEC-61BA-4B9D-B3C9-CDC75689C87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30F2C1-3C47-4DD5-B5C2-596FFCDDAF26}" type="datetimeFigureOut">
              <a:rPr lang="en-US" smtClean="0"/>
              <a:pPr/>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2DAEC-61BA-4B9D-B3C9-CDC75689C8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30F2C1-3C47-4DD5-B5C2-596FFCDDAF26}" type="datetimeFigureOut">
              <a:rPr lang="en-US" smtClean="0"/>
              <a:pPr/>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C2DAEC-61BA-4B9D-B3C9-CDC75689C8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30F2C1-3C47-4DD5-B5C2-596FFCDDAF26}" type="datetimeFigureOut">
              <a:rPr lang="en-US" smtClean="0"/>
              <a:pPr/>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C2DAEC-61BA-4B9D-B3C9-CDC75689C8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0F2C1-3C47-4DD5-B5C2-596FFCDDAF26}" type="datetimeFigureOut">
              <a:rPr lang="en-US" smtClean="0"/>
              <a:pPr/>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C2DAEC-61BA-4B9D-B3C9-CDC75689C8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0F2C1-3C47-4DD5-B5C2-596FFCDDAF26}" type="datetimeFigureOut">
              <a:rPr lang="en-US" smtClean="0"/>
              <a:pPr/>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2DAEC-61BA-4B9D-B3C9-CDC75689C8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0F2C1-3C47-4DD5-B5C2-596FFCDDAF26}" type="datetimeFigureOut">
              <a:rPr lang="en-US" smtClean="0"/>
              <a:pPr/>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2DAEC-61BA-4B9D-B3C9-CDC75689C87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0F2C1-3C47-4DD5-B5C2-596FFCDDAF26}" type="datetimeFigureOut">
              <a:rPr lang="en-US" smtClean="0"/>
              <a:pPr/>
              <a:t>6/6/2019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2DAEC-61BA-4B9D-B3C9-CDC75689C8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1924-09_Mtuberculosis_1.jpg%20%20%20%20%20%20%20%20%20%20%20%20%20%20%20%20%20%20%20%20%20%20%20%20%20%20%20%20%20%20%20%20%20%20%20%20%20%20000163BE%0cMacintosh%20HD%20%20%20%20%20%20%20%20%20%20%20%20%20%20%20%20%20%20%20ABA78158:" TargetMode="External"/><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1a24-10_Tuberculosis-1_1.jpg%20%20%20%20%20%20%20%20%20%20%20%20%20%20%20%20%20%20%20%20%20%20%20%20%20%20%20%20%20%20%20%20%20%20%20%20%20000163BE%0cMacintosh%20HD%20%20%20%20%20%20%20%20%20%20%20%20%20%20%20%20%20%20%20ABA78158:"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1a24-10_Tuberculosis-2_1.jpg%20%20%20%20%20%20%20%20%20%20%20%20%20%20%20%20%20%20%20%20%20%20%20%20%20%20%20%20%20%20%20%20%20%20%20%20%20000163BE%0cMacintosh%20HD%20%20%20%20%20%20%20%20%20%20%20%20%20%20%20%20%20%20%20ABA78158:"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1a24-10_Tuberculosis-3_1.jpg%20%20%20%20%20%20%20%20%20%20%20%20%20%20%20%20%20%20%20%20%20%20%20%20%20%20%20%20%20%20%20%20%20%20%20%20%20000163BE%0cMacintosh%20HD%20%20%20%20%20%20%20%20%20%20%20%20%20%20%20%20%20%20%20ABA78158:" TargetMode="External"/><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990599"/>
          </a:xfrm>
        </p:spPr>
        <p:txBody>
          <a:bodyPr/>
          <a:lstStyle/>
          <a:p>
            <a:r>
              <a:rPr lang="ne-NP" i="1" smtClean="0"/>
              <a:t>Mycobacterium tuberculosis</a:t>
            </a:r>
            <a:endParaRPr lang="en-US" i="1" dirty="0"/>
          </a:p>
        </p:txBody>
      </p:sp>
      <p:sp>
        <p:nvSpPr>
          <p:cNvPr id="3" name="Subtitle 2"/>
          <p:cNvSpPr>
            <a:spLocks noGrp="1"/>
          </p:cNvSpPr>
          <p:nvPr>
            <p:ph type="subTitle" idx="1"/>
          </p:nvPr>
        </p:nvSpPr>
        <p:spPr/>
        <p:txBody>
          <a:bodyPr/>
          <a:lstStyle/>
          <a:p>
            <a:endParaRPr lang="en-US" dirty="0"/>
          </a:p>
        </p:txBody>
      </p:sp>
      <p:pic>
        <p:nvPicPr>
          <p:cNvPr id="7" name="Picture 4"/>
          <p:cNvPicPr>
            <a:picLocks noChangeAspect="1" noChangeArrowheads="1"/>
          </p:cNvPicPr>
          <p:nvPr/>
        </p:nvPicPr>
        <p:blipFill>
          <a:blip r:embed="rId2" cstate="print"/>
          <a:srcRect/>
          <a:stretch>
            <a:fillRect/>
          </a:stretch>
        </p:blipFill>
        <p:spPr bwMode="auto">
          <a:xfrm>
            <a:off x="762000" y="1600201"/>
            <a:ext cx="73152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ne-NP" dirty="0" smtClean="0"/>
              <a:t>Clinical manifestation</a:t>
            </a:r>
            <a:endParaRPr lang="en-US" dirty="0"/>
          </a:p>
        </p:txBody>
      </p:sp>
      <p:sp>
        <p:nvSpPr>
          <p:cNvPr id="3" name="Content Placeholder 2"/>
          <p:cNvSpPr>
            <a:spLocks noGrp="1"/>
          </p:cNvSpPr>
          <p:nvPr>
            <p:ph sz="half" idx="1"/>
          </p:nvPr>
        </p:nvSpPr>
        <p:spPr>
          <a:xfrm>
            <a:off x="228600" y="914400"/>
            <a:ext cx="8610600" cy="5486400"/>
          </a:xfrm>
        </p:spPr>
        <p:txBody>
          <a:bodyPr>
            <a:normAutofit/>
          </a:bodyPr>
          <a:lstStyle/>
          <a:p>
            <a:r>
              <a:rPr lang="ne-NP" dirty="0" smtClean="0"/>
              <a:t>Pulmonary TB: chronic cough with production of mucoid and mucopurulent sputum which may be blood stained, loss of weight, tiredness, chest pain, fever and sweatening at night. </a:t>
            </a:r>
          </a:p>
          <a:p>
            <a:r>
              <a:rPr lang="ne-NP" dirty="0" smtClean="0"/>
              <a:t>Complications: lung collaspe, pleural effusion, meningitis, renal and urogenital TB, infertility, P</a:t>
            </a:r>
            <a:r>
              <a:rPr lang="en-US" dirty="0" err="1" smtClean="0"/>
              <a:t>elvic</a:t>
            </a:r>
            <a:r>
              <a:rPr lang="en-US" dirty="0" smtClean="0"/>
              <a:t> inflammatory Disease </a:t>
            </a:r>
            <a:r>
              <a:rPr lang="ne-NP" dirty="0" smtClean="0"/>
              <a:t> etc.</a:t>
            </a:r>
          </a:p>
          <a:p>
            <a:r>
              <a:rPr lang="ne-NP" dirty="0" smtClean="0"/>
              <a:t>TB is common in HIV infected patients and is an AIDS defining condition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krishna\Desktop\TB.jpg"/>
          <p:cNvPicPr>
            <a:picLocks noChangeAspect="1" noChangeArrowheads="1"/>
          </p:cNvPicPr>
          <p:nvPr/>
        </p:nvPicPr>
        <p:blipFill>
          <a:blip r:embed="rId2" cstate="print"/>
          <a:srcRect/>
          <a:stretch>
            <a:fillRect/>
          </a:stretch>
        </p:blipFill>
        <p:spPr bwMode="auto">
          <a:xfrm>
            <a:off x="838200" y="381000"/>
            <a:ext cx="8077200" cy="6248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ne-NP" dirty="0" smtClean="0"/>
              <a:t>Lab diagnosis</a:t>
            </a:r>
            <a:endParaRPr lang="en-US" dirty="0"/>
          </a:p>
        </p:txBody>
      </p:sp>
      <p:sp>
        <p:nvSpPr>
          <p:cNvPr id="3" name="Content Placeholder 2"/>
          <p:cNvSpPr>
            <a:spLocks noGrp="1"/>
          </p:cNvSpPr>
          <p:nvPr>
            <p:ph idx="1"/>
          </p:nvPr>
        </p:nvSpPr>
        <p:spPr>
          <a:xfrm>
            <a:off x="457200" y="990600"/>
            <a:ext cx="8229600" cy="5334000"/>
          </a:xfrm>
        </p:spPr>
        <p:txBody>
          <a:bodyPr>
            <a:normAutofit fontScale="92500" lnSpcReduction="20000"/>
          </a:bodyPr>
          <a:lstStyle/>
          <a:p>
            <a:r>
              <a:rPr lang="ne-NP" sz="2800" dirty="0" smtClean="0"/>
              <a:t>SAMPLE: sputum, lymph node aspirates, urine sediments</a:t>
            </a:r>
          </a:p>
          <a:p>
            <a:pPr lvl="1"/>
            <a:r>
              <a:rPr lang="en-US" sz="2400" dirty="0" smtClean="0"/>
              <a:t>Macroscopic view of sputum-</a:t>
            </a:r>
            <a:r>
              <a:rPr lang="en-US" sz="2400" dirty="0" err="1" smtClean="0"/>
              <a:t>purulant</a:t>
            </a:r>
            <a:r>
              <a:rPr lang="en-US" sz="2400" dirty="0" smtClean="0"/>
              <a:t>, </a:t>
            </a:r>
            <a:r>
              <a:rPr lang="en-US" sz="2400" dirty="0" err="1" smtClean="0"/>
              <a:t>mucopurulent</a:t>
            </a:r>
            <a:r>
              <a:rPr lang="en-US" sz="2400" dirty="0" smtClean="0"/>
              <a:t>  and blood stain in </a:t>
            </a:r>
            <a:r>
              <a:rPr lang="en-US" sz="2400" smtClean="0"/>
              <a:t>the sputum.</a:t>
            </a:r>
          </a:p>
          <a:p>
            <a:r>
              <a:rPr lang="ne-NP" sz="2800" dirty="0" smtClean="0"/>
              <a:t>Microscopy examination</a:t>
            </a:r>
          </a:p>
          <a:p>
            <a:pPr>
              <a:buFontTx/>
              <a:buChar char="-"/>
            </a:pPr>
            <a:r>
              <a:rPr lang="ne-NP" sz="2800" dirty="0" smtClean="0"/>
              <a:t>AFB staining</a:t>
            </a:r>
          </a:p>
          <a:p>
            <a:r>
              <a:rPr lang="ne-NP" sz="2800" dirty="0" smtClean="0"/>
              <a:t>Tuberculin skin test</a:t>
            </a:r>
          </a:p>
          <a:p>
            <a:pPr algn="just">
              <a:buFontTx/>
              <a:buChar char="-"/>
            </a:pPr>
            <a:r>
              <a:rPr lang="ne-NP" sz="2800" dirty="0" smtClean="0"/>
              <a:t>Mantoux test:</a:t>
            </a:r>
            <a:r>
              <a:rPr lang="en-US" sz="2800" dirty="0" smtClean="0"/>
              <a:t>Purified protein derivative (PPD) tuberculin</a:t>
            </a:r>
            <a:r>
              <a:rPr lang="ne-NP" sz="2800" dirty="0" smtClean="0"/>
              <a:t>, it </a:t>
            </a:r>
            <a:r>
              <a:rPr lang="en-US" sz="2800" dirty="0" smtClean="0"/>
              <a:t> is a precipitate of species-nonspecific molecules obtained from filtrates of sterilized, concentrated cultures. 0.1 ml is injected </a:t>
            </a:r>
            <a:r>
              <a:rPr lang="en-US" sz="2800" dirty="0" err="1" smtClean="0"/>
              <a:t>intradermally</a:t>
            </a:r>
            <a:r>
              <a:rPr lang="en-US" sz="2800" dirty="0" smtClean="0"/>
              <a:t> (between the layers of dermis) and read 48 to 72 hours later. 5 mm, 10 mm, or 15 mm of </a:t>
            </a:r>
            <a:r>
              <a:rPr lang="en-US" sz="2800" dirty="0" err="1" smtClean="0"/>
              <a:t>induration</a:t>
            </a:r>
            <a:r>
              <a:rPr lang="ne-NP" sz="2800" dirty="0" smtClean="0"/>
              <a:t> is if observed, he/she has been exposed to TB.</a:t>
            </a:r>
          </a:p>
          <a:p>
            <a:r>
              <a:rPr lang="ne-NP" dirty="0" smtClean="0"/>
              <a:t>Chest X-ray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4800" y="1"/>
            <a:ext cx="8601075" cy="36576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457200" y="3581400"/>
            <a:ext cx="83820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57200" y="228600"/>
            <a:ext cx="8305800" cy="3505200"/>
          </a:xfrm>
          <a:prstGeom prst="rect">
            <a:avLst/>
          </a:prstGeom>
          <a:noFill/>
          <a:ln w="9525">
            <a:noFill/>
            <a:miter lim="800000"/>
            <a:headEnd/>
            <a:tailEnd/>
          </a:ln>
          <a:effectLst/>
        </p:spPr>
      </p:pic>
      <p:pic>
        <p:nvPicPr>
          <p:cNvPr id="3" name="Picture 3"/>
          <p:cNvPicPr>
            <a:picLocks noChangeAspect="1" noChangeArrowheads="1"/>
          </p:cNvPicPr>
          <p:nvPr/>
        </p:nvPicPr>
        <p:blipFill>
          <a:blip r:embed="rId3" cstate="print"/>
          <a:srcRect/>
          <a:stretch>
            <a:fillRect/>
          </a:stretch>
        </p:blipFill>
        <p:spPr bwMode="auto">
          <a:xfrm>
            <a:off x="228600" y="3581400"/>
            <a:ext cx="868680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38200"/>
            <a:ext cx="8153400" cy="4832092"/>
          </a:xfrm>
          <a:prstGeom prst="rect">
            <a:avLst/>
          </a:prstGeom>
        </p:spPr>
        <p:txBody>
          <a:bodyPr wrap="square">
            <a:spAutoFit/>
          </a:bodyPr>
          <a:lstStyle/>
          <a:p>
            <a:pPr algn="just"/>
            <a:r>
              <a:rPr lang="en-US" sz="2800" dirty="0"/>
              <a:t>The </a:t>
            </a:r>
            <a:r>
              <a:rPr lang="en-US" sz="2800" dirty="0" err="1"/>
              <a:t>G</a:t>
            </a:r>
            <a:r>
              <a:rPr lang="en-US" sz="2800" dirty="0" err="1" smtClean="0"/>
              <a:t>eneXpert</a:t>
            </a:r>
            <a:r>
              <a:rPr lang="en-US" sz="2800" dirty="0" smtClean="0"/>
              <a:t> </a:t>
            </a:r>
            <a:r>
              <a:rPr lang="en-US" sz="2800" dirty="0"/>
              <a:t>MTB/RIF is a cartridge-based nucleic acid amplification test for simultaneous rapid tuberculosis diagnosis and rapid antibiotic sensitivity test. It is an automated diagnostic test that can identify Mycobacterium tuberculosis DNA and resistance to rifampicin</a:t>
            </a:r>
            <a:r>
              <a:rPr lang="en-US" sz="2800" dirty="0" smtClean="0"/>
              <a:t>.</a:t>
            </a:r>
          </a:p>
          <a:p>
            <a:pPr algn="just"/>
            <a:r>
              <a:rPr lang="en-US" sz="2800" dirty="0"/>
              <a:t>The </a:t>
            </a:r>
            <a:r>
              <a:rPr lang="en-US" sz="2800" dirty="0" err="1"/>
              <a:t>Xpert</a:t>
            </a:r>
            <a:r>
              <a:rPr lang="en-US" sz="2800" dirty="0"/>
              <a:t> MTB/RIF detects DNA sequences specific for </a:t>
            </a:r>
            <a:r>
              <a:rPr lang="en-US" sz="2800" i="1" dirty="0"/>
              <a:t>Mycobacterium tuberculosis</a:t>
            </a:r>
            <a:r>
              <a:rPr lang="en-US" sz="2800" dirty="0"/>
              <a:t> and rifampicin resistance by polymerase chain </a:t>
            </a:r>
            <a:r>
              <a:rPr lang="en-US" sz="2800" dirty="0" smtClean="0"/>
              <a:t>reaction</a:t>
            </a:r>
            <a:r>
              <a:rPr lang="en-US" sz="2800" baseline="30000" dirty="0"/>
              <a:t> </a:t>
            </a:r>
            <a:r>
              <a:rPr lang="en-US" sz="2800" baseline="30000" dirty="0" smtClean="0"/>
              <a:t>.</a:t>
            </a:r>
            <a:r>
              <a:rPr lang="en-US" sz="2800" dirty="0" smtClean="0"/>
              <a:t> It </a:t>
            </a:r>
            <a:r>
              <a:rPr lang="en-US" sz="2800" dirty="0"/>
              <a:t>is based on the Cepheid </a:t>
            </a:r>
            <a:r>
              <a:rPr lang="en-US" sz="2800" dirty="0" err="1"/>
              <a:t>GeneXpert</a:t>
            </a:r>
            <a:r>
              <a:rPr lang="en-US" sz="2800" dirty="0"/>
              <a:t> system, a rapid, simple-to-use nucleic acid amplification </a:t>
            </a:r>
            <a:r>
              <a:rPr lang="en-US" sz="2800" dirty="0" smtClean="0"/>
              <a:t>tests (NAAT</a:t>
            </a:r>
            <a:r>
              <a:rPr lang="en-US" sz="2800" dirty="0"/>
              <a:t>). </a:t>
            </a:r>
          </a:p>
        </p:txBody>
      </p:sp>
    </p:spTree>
    <p:extLst>
      <p:ext uri="{BB962C8B-B14F-4D97-AF65-F5344CB8AC3E}">
        <p14:creationId xmlns:p14="http://schemas.microsoft.com/office/powerpoint/2010/main" val="41337911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download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62000"/>
            <a:ext cx="73152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424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ne-NP" dirty="0" smtClean="0"/>
              <a:t>Culture:</a:t>
            </a:r>
            <a:r>
              <a:rPr lang="en-US" dirty="0" smtClean="0"/>
              <a:t/>
            </a:r>
            <a:br>
              <a:rPr lang="en-US" dirty="0" smtClean="0"/>
            </a:br>
            <a:endParaRPr lang="en-US" dirty="0"/>
          </a:p>
        </p:txBody>
      </p:sp>
      <p:sp>
        <p:nvSpPr>
          <p:cNvPr id="3" name="Content Placeholder 2"/>
          <p:cNvSpPr>
            <a:spLocks noGrp="1"/>
          </p:cNvSpPr>
          <p:nvPr>
            <p:ph idx="1"/>
          </p:nvPr>
        </p:nvSpPr>
        <p:spPr>
          <a:xfrm>
            <a:off x="457199" y="990600"/>
            <a:ext cx="8686801" cy="5135563"/>
          </a:xfrm>
        </p:spPr>
        <p:txBody>
          <a:bodyPr/>
          <a:lstStyle/>
          <a:p>
            <a:r>
              <a:rPr lang="ne-NP" sz="2400" dirty="0" smtClean="0">
                <a:latin typeface="Times" pitchFamily="18" charset="0"/>
              </a:rPr>
              <a:t>Media:Lowenstein Jensen Media,Ogawa Media,Bactec Media (incubated at 37 degree cecius for 6-8 weeks</a:t>
            </a:r>
            <a:r>
              <a:rPr lang="en-US" sz="2400" dirty="0" smtClean="0">
                <a:latin typeface="Times" pitchFamily="18" charset="0"/>
              </a:rPr>
              <a:t>)</a:t>
            </a:r>
            <a:r>
              <a:rPr lang="ne-NP" sz="2400" dirty="0" smtClean="0">
                <a:latin typeface="Times" pitchFamily="18" charset="0"/>
              </a:rPr>
              <a:t>.</a:t>
            </a:r>
          </a:p>
          <a:p>
            <a:r>
              <a:rPr lang="en-US" sz="2400" dirty="0" smtClean="0">
                <a:latin typeface="Times" pitchFamily="18" charset="0"/>
              </a:rPr>
              <a:t>S</a:t>
            </a:r>
            <a:r>
              <a:rPr lang="ne-NP" sz="2400" dirty="0" smtClean="0">
                <a:latin typeface="Times" pitchFamily="18" charset="0"/>
              </a:rPr>
              <a:t>low growers, may take upto at</a:t>
            </a:r>
            <a:r>
              <a:rPr lang="en-US" sz="2400" dirty="0" smtClean="0">
                <a:latin typeface="Times" pitchFamily="18" charset="0"/>
              </a:rPr>
              <a:t> </a:t>
            </a:r>
            <a:r>
              <a:rPr lang="ne-NP" sz="2400" dirty="0" smtClean="0">
                <a:latin typeface="Times" pitchFamily="18" charset="0"/>
              </a:rPr>
              <a:t>least 7</a:t>
            </a:r>
            <a:r>
              <a:rPr lang="en-US" sz="2400" dirty="0" smtClean="0">
                <a:latin typeface="Times" pitchFamily="18" charset="0"/>
              </a:rPr>
              <a:t> days</a:t>
            </a:r>
            <a:r>
              <a:rPr lang="ne-NP" sz="2400" dirty="0" smtClean="0">
                <a:latin typeface="Times" pitchFamily="18" charset="0"/>
              </a:rPr>
              <a:t> of incubation to produce visible colonies</a:t>
            </a:r>
          </a:p>
          <a:p>
            <a:r>
              <a:rPr lang="ne-NP" sz="2400" dirty="0" smtClean="0">
                <a:latin typeface="Times" pitchFamily="18" charset="0"/>
              </a:rPr>
              <a:t>Colony characteristics:Dry, rough, raised 3-4 mm in diameter, irregular, first creamy white latter it becomes yellowish or buff colour </a:t>
            </a:r>
          </a:p>
          <a:p>
            <a:r>
              <a:rPr lang="ne-NP" sz="2400" dirty="0" smtClean="0">
                <a:latin typeface="Times" pitchFamily="18" charset="0"/>
              </a:rPr>
              <a:t>Biochemical:  </a:t>
            </a:r>
            <a:r>
              <a:rPr lang="ne-NP" sz="2400" i="1" dirty="0" smtClean="0">
                <a:latin typeface="Times" pitchFamily="18" charset="0"/>
              </a:rPr>
              <a:t>M. tuberculosis </a:t>
            </a:r>
            <a:r>
              <a:rPr lang="ne-NP" sz="2400" dirty="0" smtClean="0">
                <a:latin typeface="Times" pitchFamily="18" charset="0"/>
              </a:rPr>
              <a:t>shows positive in niacin, arylsulphatase, nitrate reduction tests.</a:t>
            </a:r>
          </a:p>
          <a:p>
            <a:pPr>
              <a:buNone/>
            </a:pPr>
            <a:endParaRPr lang="en-US" dirty="0">
              <a:latin typeface="Times" pitchFamily="18" charset="0"/>
            </a:endParaRPr>
          </a:p>
        </p:txBody>
      </p:sp>
      <p:pic>
        <p:nvPicPr>
          <p:cNvPr id="5" name="Picture 3" descr="C:\Users\krishna\Desktop\download.jpg"/>
          <p:cNvPicPr>
            <a:picLocks noChangeAspect="1" noChangeArrowheads="1"/>
          </p:cNvPicPr>
          <p:nvPr/>
        </p:nvPicPr>
        <p:blipFill>
          <a:blip r:embed="rId2" cstate="print"/>
          <a:srcRect/>
          <a:stretch>
            <a:fillRect/>
          </a:stretch>
        </p:blipFill>
        <p:spPr bwMode="auto">
          <a:xfrm>
            <a:off x="838200" y="4724400"/>
            <a:ext cx="5389034" cy="19812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10"/>
          <p:cNvPicPr>
            <a:picLocks noChangeAspect="1" noChangeArrowheads="1"/>
          </p:cNvPicPr>
          <p:nvPr/>
        </p:nvPicPr>
        <p:blipFill>
          <a:blip r:embed="rId2" cstate="print"/>
          <a:srcRect/>
          <a:stretch>
            <a:fillRect/>
          </a:stretch>
        </p:blipFill>
        <p:spPr bwMode="auto">
          <a:xfrm>
            <a:off x="457200" y="609600"/>
            <a:ext cx="80772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krishna\Desktop\images.jpg"/>
          <p:cNvPicPr>
            <a:picLocks noGrp="1" noChangeAspect="1" noChangeArrowheads="1"/>
          </p:cNvPicPr>
          <p:nvPr>
            <p:ph idx="1"/>
          </p:nvPr>
        </p:nvPicPr>
        <p:blipFill>
          <a:blip r:embed="rId2" cstate="print"/>
          <a:srcRect/>
          <a:stretch>
            <a:fillRect/>
          </a:stretch>
        </p:blipFill>
        <p:spPr bwMode="auto">
          <a:xfrm>
            <a:off x="2209800" y="685800"/>
            <a:ext cx="4191000" cy="2362200"/>
          </a:xfrm>
          <a:prstGeom prst="rect">
            <a:avLst/>
          </a:prstGeom>
          <a:noFill/>
        </p:spPr>
      </p:pic>
      <p:pic>
        <p:nvPicPr>
          <p:cNvPr id="5" name="Picture 4"/>
          <p:cNvPicPr>
            <a:picLocks noChangeAspect="1" noChangeArrowheads="1"/>
          </p:cNvPicPr>
          <p:nvPr/>
        </p:nvPicPr>
        <p:blipFill>
          <a:blip r:embed="rId3" cstate="print"/>
          <a:srcRect/>
          <a:stretch>
            <a:fillRect/>
          </a:stretch>
        </p:blipFill>
        <p:spPr bwMode="auto">
          <a:xfrm>
            <a:off x="2209800" y="3810000"/>
            <a:ext cx="415290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dirty="0" smtClean="0"/>
              <a:t>Introduction</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i="1" dirty="0" smtClean="0"/>
              <a:t>M. tuberculosis</a:t>
            </a:r>
            <a:r>
              <a:rPr lang="ne-NP" i="1" dirty="0" smtClean="0"/>
              <a:t> </a:t>
            </a:r>
            <a:r>
              <a:rPr lang="en-US" dirty="0" smtClean="0"/>
              <a:t>causes tuberculosis. </a:t>
            </a:r>
            <a:endParaRPr lang="ne-NP" dirty="0" smtClean="0"/>
          </a:p>
          <a:p>
            <a:pPr algn="just"/>
            <a:r>
              <a:rPr lang="en-US" dirty="0" smtClean="0"/>
              <a:t>It infects a third of</a:t>
            </a:r>
            <a:r>
              <a:rPr lang="ne-NP" dirty="0" smtClean="0"/>
              <a:t> </a:t>
            </a:r>
            <a:r>
              <a:rPr lang="en-US" dirty="0" smtClean="0"/>
              <a:t>the world’s population with 95% of those infected living</a:t>
            </a:r>
            <a:r>
              <a:rPr lang="ne-NP" dirty="0" smtClean="0"/>
              <a:t> </a:t>
            </a:r>
            <a:r>
              <a:rPr lang="en-US" dirty="0" smtClean="0"/>
              <a:t>in developing countries. </a:t>
            </a:r>
            <a:endParaRPr lang="ne-NP" dirty="0" smtClean="0"/>
          </a:p>
          <a:p>
            <a:pPr algn="just"/>
            <a:r>
              <a:rPr lang="en-US" dirty="0" smtClean="0"/>
              <a:t>Factors contributing to the high prevalence of tuberculosis in developing countries and problems in its control</a:t>
            </a:r>
            <a:r>
              <a:rPr lang="ne-NP" dirty="0" smtClean="0"/>
              <a:t> </a:t>
            </a:r>
            <a:r>
              <a:rPr lang="en-US" dirty="0" smtClean="0"/>
              <a:t>include </a:t>
            </a:r>
            <a:endParaRPr lang="ne-NP" dirty="0" smtClean="0"/>
          </a:p>
          <a:p>
            <a:pPr algn="just">
              <a:buNone/>
            </a:pPr>
            <a:r>
              <a:rPr lang="ne-NP" dirty="0" smtClean="0"/>
              <a:t>: </a:t>
            </a:r>
            <a:r>
              <a:rPr lang="en-US" dirty="0" smtClean="0"/>
              <a:t>co-infection with HIV (single most important</a:t>
            </a:r>
            <a:r>
              <a:rPr lang="ne-NP" dirty="0" smtClean="0"/>
              <a:t> </a:t>
            </a:r>
            <a:r>
              <a:rPr lang="en-US" dirty="0" smtClean="0"/>
              <a:t>factor),</a:t>
            </a:r>
            <a:endParaRPr lang="ne-NP" dirty="0" smtClean="0"/>
          </a:p>
          <a:p>
            <a:pPr algn="just">
              <a:buNone/>
            </a:pPr>
            <a:r>
              <a:rPr lang="ne-NP" dirty="0" smtClean="0"/>
              <a:t>: </a:t>
            </a:r>
            <a:r>
              <a:rPr lang="en-US" dirty="0" smtClean="0"/>
              <a:t>emergence of multi-drug resistant tuberculosis,</a:t>
            </a:r>
          </a:p>
          <a:p>
            <a:pPr algn="just">
              <a:buNone/>
            </a:pPr>
            <a:r>
              <a:rPr lang="ne-NP" dirty="0" smtClean="0"/>
              <a:t>: </a:t>
            </a:r>
            <a:r>
              <a:rPr lang="en-US" dirty="0" smtClean="0"/>
              <a:t>inadequate treatment</a:t>
            </a:r>
            <a:endParaRPr lang="ne-NP" dirty="0" smtClean="0"/>
          </a:p>
          <a:p>
            <a:pPr algn="just">
              <a:buNone/>
            </a:pPr>
            <a:r>
              <a:rPr lang="ne-NP" dirty="0" smtClean="0"/>
              <a:t>: </a:t>
            </a:r>
            <a:r>
              <a:rPr lang="en-US" dirty="0" smtClean="0"/>
              <a:t>continuing poverty</a:t>
            </a:r>
            <a:endParaRPr lang="ne-NP" dirty="0" smtClean="0"/>
          </a:p>
          <a:p>
            <a:pPr algn="just">
              <a:buNone/>
            </a:pPr>
            <a:r>
              <a:rPr lang="ne-NP" dirty="0" smtClean="0"/>
              <a:t>: </a:t>
            </a:r>
            <a:r>
              <a:rPr lang="en-US" dirty="0" smtClean="0"/>
              <a:t> malnutrition, overcrowding, armed conflict, and increasing</a:t>
            </a:r>
          </a:p>
          <a:p>
            <a:pPr algn="just">
              <a:buNone/>
            </a:pPr>
            <a:r>
              <a:rPr lang="ne-NP" dirty="0" smtClean="0"/>
              <a:t>  </a:t>
            </a:r>
            <a:r>
              <a:rPr lang="en-US" dirty="0" smtClean="0"/>
              <a:t>numbers of displaced persons.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dirty="0" smtClean="0"/>
              <a:t>Treatement</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1524001"/>
            <a:ext cx="8229600" cy="3124199"/>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381000" y="3810000"/>
            <a:ext cx="8229600" cy="27432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457200"/>
            <a:ext cx="8229600" cy="5668963"/>
          </a:xfrm>
        </p:spPr>
        <p:txBody>
          <a:bodyPr/>
          <a:lstStyle/>
          <a:p>
            <a:pPr algn="just"/>
            <a:r>
              <a:rPr lang="en-US" dirty="0" smtClean="0"/>
              <a:t>DOTS Plus strategy - includes monthly monitoring of patients for presence of resistant strains and changing drug regimen as resistance status changes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krishna\Desktop\Slide28.jpg"/>
          <p:cNvPicPr>
            <a:picLocks noGrp="1" noChangeAspect="1" noChangeArrowheads="1"/>
          </p:cNvPicPr>
          <p:nvPr>
            <p:ph idx="1"/>
          </p:nvPr>
        </p:nvPicPr>
        <p:blipFill>
          <a:blip r:embed="rId2" cstate="print"/>
          <a:srcRect/>
          <a:stretch>
            <a:fillRect/>
          </a:stretch>
        </p:blipFill>
        <p:spPr bwMode="auto">
          <a:xfrm>
            <a:off x="381000" y="304800"/>
            <a:ext cx="7924800" cy="6095999"/>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M</a:t>
            </a:r>
            <a:r>
              <a:rPr lang="ne-NP" dirty="0" smtClean="0"/>
              <a:t>orphology </a:t>
            </a:r>
            <a:endParaRPr lang="en-US" dirty="0"/>
          </a:p>
        </p:txBody>
      </p:sp>
      <p:sp>
        <p:nvSpPr>
          <p:cNvPr id="3" name="Content Placeholder 2"/>
          <p:cNvSpPr>
            <a:spLocks noGrp="1"/>
          </p:cNvSpPr>
          <p:nvPr>
            <p:ph sz="half" idx="1"/>
          </p:nvPr>
        </p:nvSpPr>
        <p:spPr>
          <a:xfrm>
            <a:off x="457200" y="762000"/>
            <a:ext cx="4038600" cy="5364163"/>
          </a:xfrm>
        </p:spPr>
        <p:txBody>
          <a:bodyPr>
            <a:normAutofit fontScale="92500" lnSpcReduction="10000"/>
          </a:bodyPr>
          <a:lstStyle/>
          <a:p>
            <a:r>
              <a:rPr lang="en-US" sz="2400" dirty="0" smtClean="0"/>
              <a:t>TB</a:t>
            </a:r>
            <a:r>
              <a:rPr lang="ne-NP" sz="2400" dirty="0" smtClean="0"/>
              <a:t> </a:t>
            </a:r>
            <a:r>
              <a:rPr lang="en-US" sz="2400" dirty="0" smtClean="0"/>
              <a:t>are</a:t>
            </a:r>
            <a:r>
              <a:rPr lang="ne-NP" sz="2400" dirty="0" smtClean="0"/>
              <a:t> </a:t>
            </a:r>
            <a:r>
              <a:rPr lang="en-US" sz="2400" dirty="0" smtClean="0"/>
              <a:t>slender, acid-fast</a:t>
            </a:r>
            <a:r>
              <a:rPr lang="ne-NP" sz="2400" dirty="0" smtClean="0"/>
              <a:t> </a:t>
            </a:r>
            <a:r>
              <a:rPr lang="en-US" sz="2400" dirty="0" smtClean="0"/>
              <a:t>rods,</a:t>
            </a:r>
            <a:r>
              <a:rPr lang="ne-NP" sz="2400" dirty="0" smtClean="0"/>
              <a:t> </a:t>
            </a:r>
            <a:r>
              <a:rPr lang="en-US" sz="2400" dirty="0" smtClean="0"/>
              <a:t>0.4</a:t>
            </a:r>
            <a:r>
              <a:rPr lang="ne-NP" sz="2400" dirty="0" smtClean="0"/>
              <a:t> </a:t>
            </a:r>
            <a:r>
              <a:rPr lang="en-US" sz="2400" dirty="0"/>
              <a:t>µ</a:t>
            </a:r>
            <a:r>
              <a:rPr lang="en-US" sz="2400" dirty="0" smtClean="0"/>
              <a:t>m</a:t>
            </a:r>
            <a:r>
              <a:rPr lang="ne-NP" sz="2400" dirty="0" smtClean="0"/>
              <a:t> </a:t>
            </a:r>
            <a:r>
              <a:rPr lang="en-US" sz="2400" dirty="0" smtClean="0"/>
              <a:t>wide,</a:t>
            </a:r>
            <a:r>
              <a:rPr lang="ne-NP" sz="2400" dirty="0" smtClean="0"/>
              <a:t> </a:t>
            </a:r>
            <a:r>
              <a:rPr lang="en-US" sz="2400" dirty="0" smtClean="0"/>
              <a:t>and</a:t>
            </a:r>
            <a:r>
              <a:rPr lang="ne-NP" sz="2400" dirty="0" smtClean="0"/>
              <a:t> </a:t>
            </a:r>
            <a:r>
              <a:rPr lang="en-US" sz="2400" dirty="0" smtClean="0"/>
              <a:t>3–4</a:t>
            </a:r>
            <a:r>
              <a:rPr lang="ne-NP" sz="2400" dirty="0" smtClean="0"/>
              <a:t> </a:t>
            </a:r>
            <a:r>
              <a:rPr lang="en-US" sz="2400" dirty="0" smtClean="0"/>
              <a:t>µm</a:t>
            </a:r>
            <a:r>
              <a:rPr lang="ne-NP" sz="2400" dirty="0"/>
              <a:t> </a:t>
            </a:r>
            <a:r>
              <a:rPr lang="ne-NP" sz="2400" dirty="0" smtClean="0"/>
              <a:t> </a:t>
            </a:r>
            <a:r>
              <a:rPr lang="en-US" sz="2400" dirty="0" smtClean="0"/>
              <a:t>long,</a:t>
            </a:r>
            <a:r>
              <a:rPr lang="ne-NP" sz="2400" dirty="0" smtClean="0"/>
              <a:t> </a:t>
            </a:r>
            <a:r>
              <a:rPr lang="en-US" sz="2400" dirty="0" smtClean="0"/>
              <a:t>non</a:t>
            </a:r>
            <a:r>
              <a:rPr lang="ne-NP" sz="2400" dirty="0" smtClean="0"/>
              <a:t> </a:t>
            </a:r>
            <a:r>
              <a:rPr lang="en-US" sz="2400" dirty="0" err="1" smtClean="0"/>
              <a:t>sporing</a:t>
            </a:r>
            <a:r>
              <a:rPr lang="ne-NP" sz="2400" dirty="0" smtClean="0"/>
              <a:t>, non capsulated </a:t>
            </a:r>
            <a:r>
              <a:rPr lang="en-US" sz="2400" dirty="0" smtClean="0"/>
              <a:t>and</a:t>
            </a:r>
            <a:r>
              <a:rPr lang="ne-NP" sz="2400" dirty="0" smtClean="0"/>
              <a:t> </a:t>
            </a:r>
            <a:r>
              <a:rPr lang="en-US" sz="2400" dirty="0" smtClean="0"/>
              <a:t>non</a:t>
            </a:r>
            <a:r>
              <a:rPr lang="ne-NP" sz="2400" dirty="0" smtClean="0"/>
              <a:t> </a:t>
            </a:r>
            <a:r>
              <a:rPr lang="en-US" sz="2400" dirty="0" smtClean="0"/>
              <a:t>motile.</a:t>
            </a:r>
            <a:endParaRPr lang="ne-NP" sz="2400" dirty="0" smtClean="0"/>
          </a:p>
          <a:p>
            <a:r>
              <a:rPr lang="ne-NP" sz="2400" dirty="0" smtClean="0"/>
              <a:t>Arranged singly, in pairs or in small clumps.</a:t>
            </a:r>
          </a:p>
          <a:p>
            <a:r>
              <a:rPr lang="ne-NP" sz="2400" dirty="0" smtClean="0"/>
              <a:t>It is not stained easily by Gram method if stained takes colour of gram positive.</a:t>
            </a:r>
          </a:p>
          <a:p>
            <a:r>
              <a:rPr lang="ne-NP" sz="2400" dirty="0" smtClean="0"/>
              <a:t>Hence widely </a:t>
            </a:r>
            <a:r>
              <a:rPr lang="en-US" sz="2400" dirty="0" smtClean="0"/>
              <a:t>stained</a:t>
            </a:r>
            <a:r>
              <a:rPr lang="ne-NP" sz="2400" dirty="0" smtClean="0"/>
              <a:t> </a:t>
            </a:r>
            <a:r>
              <a:rPr lang="en-US" sz="2400" dirty="0" smtClean="0"/>
              <a:t>with</a:t>
            </a:r>
            <a:r>
              <a:rPr lang="ne-NP" sz="2400" dirty="0" smtClean="0"/>
              <a:t> </a:t>
            </a:r>
            <a:r>
              <a:rPr lang="en-US" sz="2400" dirty="0" smtClean="0"/>
              <a:t>special</a:t>
            </a:r>
            <a:r>
              <a:rPr lang="ne-NP" sz="2400" dirty="0"/>
              <a:t> </a:t>
            </a:r>
            <a:r>
              <a:rPr lang="en-US" sz="2400" dirty="0" smtClean="0"/>
              <a:t>agents</a:t>
            </a:r>
            <a:r>
              <a:rPr lang="ne-NP" sz="2400" dirty="0" smtClean="0"/>
              <a:t> </a:t>
            </a:r>
            <a:r>
              <a:rPr lang="en-US" sz="2400" dirty="0" smtClean="0"/>
              <a:t>(</a:t>
            </a:r>
            <a:r>
              <a:rPr lang="ne-NP" sz="2400" dirty="0" smtClean="0"/>
              <a:t> </a:t>
            </a:r>
            <a:r>
              <a:rPr lang="en-US" sz="2400" dirty="0" err="1" smtClean="0"/>
              <a:t>Ziehl-Neelsen</a:t>
            </a:r>
            <a:r>
              <a:rPr lang="en-US" sz="2400" dirty="0" smtClean="0"/>
              <a:t>,</a:t>
            </a:r>
            <a:r>
              <a:rPr lang="ne-NP" sz="2400" dirty="0" smtClean="0"/>
              <a:t> </a:t>
            </a:r>
            <a:r>
              <a:rPr lang="en-US" sz="2400" dirty="0" err="1" smtClean="0"/>
              <a:t>Kinyoun</a:t>
            </a:r>
            <a:r>
              <a:rPr lang="en-US" sz="2400" dirty="0" smtClean="0"/>
              <a:t>,</a:t>
            </a:r>
            <a:r>
              <a:rPr lang="ne-NP" sz="2400" dirty="0" smtClean="0"/>
              <a:t> </a:t>
            </a:r>
            <a:r>
              <a:rPr lang="en-US" sz="2400" dirty="0" smtClean="0"/>
              <a:t>fluorescence</a:t>
            </a:r>
            <a:r>
              <a:rPr lang="ne-NP" sz="2400" dirty="0" smtClean="0"/>
              <a:t>)</a:t>
            </a:r>
          </a:p>
          <a:p>
            <a:r>
              <a:rPr lang="ne-NP" sz="2400" dirty="0" smtClean="0"/>
              <a:t>T</a:t>
            </a:r>
            <a:r>
              <a:rPr lang="en-US" sz="2400" dirty="0" smtClean="0"/>
              <a:t>heir cell envelope contain high amount (60-70%)</a:t>
            </a:r>
            <a:r>
              <a:rPr lang="ne-NP" sz="2400" dirty="0" smtClean="0"/>
              <a:t> </a:t>
            </a:r>
            <a:r>
              <a:rPr lang="en-US" sz="2400" dirty="0" smtClean="0"/>
              <a:t>of</a:t>
            </a:r>
            <a:r>
              <a:rPr lang="ne-NP" sz="2400" dirty="0" smtClean="0"/>
              <a:t> </a:t>
            </a:r>
            <a:r>
              <a:rPr lang="en-US" sz="2400" dirty="0" smtClean="0"/>
              <a:t>complex lipids: </a:t>
            </a:r>
            <a:r>
              <a:rPr lang="en-US" sz="2400" dirty="0" err="1" smtClean="0"/>
              <a:t>mycolic</a:t>
            </a:r>
            <a:r>
              <a:rPr lang="en-US" sz="2400" dirty="0" smtClean="0"/>
              <a:t> acid and chord factor</a:t>
            </a:r>
            <a:r>
              <a:rPr lang="ne-NP" sz="2400" dirty="0" smtClean="0"/>
              <a:t>.</a:t>
            </a:r>
            <a:endParaRPr lang="en-US" sz="2400" dirty="0" smtClean="0"/>
          </a:p>
          <a:p>
            <a:endParaRPr lang="ne-NP" dirty="0" smtClean="0"/>
          </a:p>
          <a:p>
            <a:endParaRPr lang="en-US" dirty="0"/>
          </a:p>
        </p:txBody>
      </p:sp>
      <p:sp>
        <p:nvSpPr>
          <p:cNvPr id="4" name="Content Placeholder 3"/>
          <p:cNvSpPr>
            <a:spLocks noGrp="1"/>
          </p:cNvSpPr>
          <p:nvPr>
            <p:ph sz="half" idx="2"/>
          </p:nvPr>
        </p:nvSpPr>
        <p:spPr/>
        <p:txBody>
          <a:bodyPr>
            <a:normAutofit fontScale="92500" lnSpcReduction="10000"/>
          </a:bodyPr>
          <a:lstStyle/>
          <a:p>
            <a:endParaRPr lang="en-US" dirty="0"/>
          </a:p>
        </p:txBody>
      </p:sp>
      <p:pic>
        <p:nvPicPr>
          <p:cNvPr id="5" name="Picture 4" descr="24-09_Mtuberculosis_1.jpg                                      000163BEMacintosh HD                   ABA78158:"/>
          <p:cNvPicPr preferRelativeResize="0">
            <a:picLocks noChangeAspect="1" noChangeArrowheads="1"/>
          </p:cNvPicPr>
          <p:nvPr/>
        </p:nvPicPr>
        <p:blipFill>
          <a:blip r:embed="rId2" r:link="rId3" cstate="print"/>
          <a:srcRect/>
          <a:stretch>
            <a:fillRect/>
          </a:stretch>
        </p:blipFill>
        <p:spPr bwMode="auto">
          <a:xfrm>
            <a:off x="4495800" y="3733800"/>
            <a:ext cx="4267200" cy="2590800"/>
          </a:xfrm>
          <a:prstGeom prst="rect">
            <a:avLst/>
          </a:prstGeom>
          <a:noFill/>
          <a:ln w="9525">
            <a:noFill/>
            <a:miter lim="800000"/>
            <a:headEnd/>
            <a:tailEnd/>
          </a:ln>
        </p:spPr>
      </p:pic>
      <p:pic>
        <p:nvPicPr>
          <p:cNvPr id="9218" name="Picture 2" descr="C:\Users\krishna\Desktop\images (1).jpg"/>
          <p:cNvPicPr>
            <a:picLocks noChangeAspect="1" noChangeArrowheads="1"/>
          </p:cNvPicPr>
          <p:nvPr/>
        </p:nvPicPr>
        <p:blipFill>
          <a:blip r:embed="rId4" cstate="print"/>
          <a:srcRect/>
          <a:stretch>
            <a:fillRect/>
          </a:stretch>
        </p:blipFill>
        <p:spPr bwMode="auto">
          <a:xfrm>
            <a:off x="4572000" y="1066800"/>
            <a:ext cx="4114800" cy="25908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ne-NP" dirty="0" smtClean="0"/>
              <a:t>characteristics</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algn="just"/>
            <a:r>
              <a:rPr lang="en-US" dirty="0" smtClean="0"/>
              <a:t>Culture done on </a:t>
            </a:r>
            <a:r>
              <a:rPr lang="en-US" dirty="0" err="1" smtClean="0"/>
              <a:t>Löwenstein</a:t>
            </a:r>
            <a:r>
              <a:rPr lang="en-US" dirty="0" smtClean="0"/>
              <a:t>-Jensen medium– have to grow for 6-8 weeks. </a:t>
            </a:r>
          </a:p>
          <a:p>
            <a:pPr algn="just"/>
            <a:r>
              <a:rPr lang="en-US" dirty="0" smtClean="0"/>
              <a:t>Their antigenic structure is complex– each type of mycobacterium has several proteins and polysaccharides. </a:t>
            </a:r>
          </a:p>
          <a:p>
            <a:pPr algn="just"/>
            <a:r>
              <a:rPr lang="en-US" dirty="0" smtClean="0"/>
              <a:t>Virulence factors: Cord factor</a:t>
            </a:r>
            <a:r>
              <a:rPr lang="ne-NP" dirty="0" smtClean="0"/>
              <a:t> </a:t>
            </a:r>
            <a:r>
              <a:rPr lang="en-US" dirty="0" smtClean="0"/>
              <a:t>and </a:t>
            </a:r>
            <a:r>
              <a:rPr lang="en-US" dirty="0" err="1" smtClean="0"/>
              <a:t>Mycolic</a:t>
            </a:r>
            <a:r>
              <a:rPr lang="en-US" dirty="0" smtClean="0"/>
              <a:t> acid(long chain fatty acid). </a:t>
            </a:r>
            <a:endParaRPr lang="ne-NP"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ne-NP" dirty="0" smtClean="0"/>
              <a:t>Pathogenesis</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lgn="just"/>
            <a:r>
              <a:rPr lang="ne-NP" sz="1800" dirty="0" smtClean="0"/>
              <a:t>Modes of transmission:Air borne transmission i.e. </a:t>
            </a:r>
            <a:r>
              <a:rPr lang="en-US" sz="1800" dirty="0" smtClean="0"/>
              <a:t>I</a:t>
            </a:r>
            <a:r>
              <a:rPr lang="ne-NP" sz="1800" dirty="0" smtClean="0"/>
              <a:t>t is transmitted by infected person by coughing and spitting which are inhaled by others.</a:t>
            </a:r>
          </a:p>
          <a:p>
            <a:pPr algn="just"/>
            <a:r>
              <a:rPr lang="en-US" sz="1800" dirty="0" smtClean="0"/>
              <a:t>The bacterium is facultative intracellular</a:t>
            </a:r>
            <a:r>
              <a:rPr lang="ne-NP" sz="1800" dirty="0" smtClean="0"/>
              <a:t> </a:t>
            </a:r>
            <a:r>
              <a:rPr lang="en-US" sz="1800" dirty="0" smtClean="0"/>
              <a:t>and may occur within cells or </a:t>
            </a:r>
            <a:r>
              <a:rPr lang="en-US" sz="1800" dirty="0" err="1" smtClean="0"/>
              <a:t>reticulo</a:t>
            </a:r>
            <a:r>
              <a:rPr lang="en-US" sz="1800" dirty="0" smtClean="0"/>
              <a:t> endothelial system RES, especially </a:t>
            </a:r>
            <a:r>
              <a:rPr lang="en-US" sz="1800" dirty="0" err="1" smtClean="0"/>
              <a:t>monoc</a:t>
            </a:r>
            <a:r>
              <a:rPr lang="ne-NP" sz="1800" dirty="0" smtClean="0"/>
              <a:t>y</a:t>
            </a:r>
            <a:r>
              <a:rPr lang="en-US" sz="1800" dirty="0" err="1" smtClean="0"/>
              <a:t>tes</a:t>
            </a:r>
            <a:r>
              <a:rPr lang="ne-NP" sz="1800" dirty="0" smtClean="0"/>
              <a:t> </a:t>
            </a:r>
            <a:r>
              <a:rPr lang="en-US" sz="1800" dirty="0" smtClean="0"/>
              <a:t>and macrophages</a:t>
            </a:r>
            <a:endParaRPr lang="ne-NP" sz="1800" dirty="0" smtClean="0"/>
          </a:p>
          <a:p>
            <a:pPr algn="just"/>
            <a:r>
              <a:rPr lang="ne-NP" sz="1800" b="1" dirty="0" smtClean="0"/>
              <a:t>Primary tuberculosis infection: </a:t>
            </a:r>
            <a:r>
              <a:rPr lang="ne-NP" sz="1800" dirty="0" smtClean="0"/>
              <a:t>After infection, </a:t>
            </a:r>
            <a:r>
              <a:rPr lang="ne-NP" sz="1800" i="1" dirty="0" smtClean="0"/>
              <a:t>M tuberculosis </a:t>
            </a:r>
            <a:r>
              <a:rPr lang="ne-NP" sz="1800" dirty="0" smtClean="0"/>
              <a:t>bacilli multiplies in lungs and lymph glands.The bacilli is engulfed by machrophages where they multiply and forms initial lesion called Gohn’s complex usually in most people, the primary infection is self healing.Although not all the bacilli may be destroyed, some remains dormant in lymph nodes and may be reactive causing post primary disease. </a:t>
            </a:r>
          </a:p>
          <a:p>
            <a:pPr algn="just"/>
            <a:r>
              <a:rPr lang="ne-NP" sz="1800" b="1" dirty="0" smtClean="0"/>
              <a:t>Pulmonary tuberculosis: </a:t>
            </a:r>
            <a:r>
              <a:rPr lang="ne-NP" sz="1800" dirty="0" smtClean="0"/>
              <a:t>When primary infection doesnot heal completely or when there is continuous multiplication or reactivation of the organism in lungs, pulmonary tuberculosis occurs. Reactivation may occur due to immunosupression, poor health, malnutrition etc. In this case, there is destruction of lung tissue leading to caseation. Erosion in the walls of bronchi leads to discharge of liquified tissue and formation of cavity. Bacilli multiply in the cavity and can be found in the sputum.</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ne-NP" b="1" dirty="0" smtClean="0"/>
              <a:t>Miliary tuberculosis</a:t>
            </a:r>
            <a:r>
              <a:rPr lang="ne-NP" dirty="0" smtClean="0"/>
              <a:t>: It is widespread infection caused due to rupture of primary infection through the blood vessel. The liver, spleen and lymph gland may be enlarged and the meninges may also become infected.</a:t>
            </a:r>
            <a:endParaRPr lang="en-US" dirty="0"/>
          </a:p>
        </p:txBody>
      </p:sp>
      <p:pic>
        <p:nvPicPr>
          <p:cNvPr id="6146" name="Picture 2" descr="C:\Users\krishna\Desktop\fig33_4.JPG"/>
          <p:cNvPicPr>
            <a:picLocks noChangeAspect="1" noChangeArrowheads="1"/>
          </p:cNvPicPr>
          <p:nvPr/>
        </p:nvPicPr>
        <p:blipFill>
          <a:blip r:embed="rId2" cstate="print"/>
          <a:srcRect/>
          <a:stretch>
            <a:fillRect/>
          </a:stretch>
        </p:blipFill>
        <p:spPr bwMode="auto">
          <a:xfrm>
            <a:off x="457200" y="3124200"/>
            <a:ext cx="4876801" cy="2895600"/>
          </a:xfrm>
          <a:prstGeom prst="rect">
            <a:avLst/>
          </a:prstGeom>
          <a:noFill/>
        </p:spPr>
      </p:pic>
      <p:pic>
        <p:nvPicPr>
          <p:cNvPr id="5" name="Picture 2"/>
          <p:cNvPicPr>
            <a:picLocks noChangeAspect="1" noChangeArrowheads="1"/>
          </p:cNvPicPr>
          <p:nvPr/>
        </p:nvPicPr>
        <p:blipFill>
          <a:blip r:embed="rId3" cstate="print"/>
          <a:srcRect/>
          <a:stretch>
            <a:fillRect/>
          </a:stretch>
        </p:blipFill>
        <p:spPr bwMode="auto">
          <a:xfrm>
            <a:off x="5257800" y="3352800"/>
            <a:ext cx="3448050" cy="2543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ne-NP" dirty="0" smtClean="0"/>
              <a:t>Progession </a:t>
            </a:r>
            <a:endParaRPr lang="en-US" dirty="0"/>
          </a:p>
        </p:txBody>
      </p:sp>
      <p:pic>
        <p:nvPicPr>
          <p:cNvPr id="4" name="Content Placeholder 3" descr="24-10_Tuberculosis-1_1.jpg                                     000163BEMacintosh HD                   ABA78158:"/>
          <p:cNvPicPr preferRelativeResize="0">
            <a:picLocks noGrp="1" noChangeAspect="1" noChangeArrowheads="1"/>
          </p:cNvPicPr>
          <p:nvPr>
            <p:ph idx="1"/>
          </p:nvPr>
        </p:nvPicPr>
        <p:blipFill>
          <a:blip r:embed="rId2" r:link="rId3" cstate="print"/>
          <a:srcRect/>
          <a:stretch>
            <a:fillRect/>
          </a:stretch>
        </p:blipFill>
        <p:spPr bwMode="auto">
          <a:xfrm>
            <a:off x="979966" y="914400"/>
            <a:ext cx="8011634"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ne-NP" dirty="0" smtClean="0"/>
              <a:t>cntd</a:t>
            </a:r>
            <a:endParaRPr lang="en-US" dirty="0"/>
          </a:p>
        </p:txBody>
      </p:sp>
      <p:pic>
        <p:nvPicPr>
          <p:cNvPr id="4" name="Content Placeholder 3" descr="24-10_Tuberculosis-2_1.jpg                                     000163BEMacintosh HD                   ABA78158:"/>
          <p:cNvPicPr preferRelativeResize="0">
            <a:picLocks noGrp="1" noChangeAspect="1" noChangeArrowheads="1"/>
          </p:cNvPicPr>
          <p:nvPr>
            <p:ph idx="1"/>
          </p:nvPr>
        </p:nvPicPr>
        <p:blipFill>
          <a:blip r:embed="rId2" r:link="rId3" cstate="print"/>
          <a:srcRect/>
          <a:stretch>
            <a:fillRect/>
          </a:stretch>
        </p:blipFill>
        <p:spPr bwMode="auto">
          <a:xfrm>
            <a:off x="457200" y="1219200"/>
            <a:ext cx="8458200" cy="4724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57200" y="685800"/>
            <a:ext cx="8229600" cy="369332"/>
          </a:xfrm>
          <a:prstGeom prst="rect">
            <a:avLst/>
          </a:prstGeom>
          <a:noFill/>
          <a:ln w="9525">
            <a:noFill/>
            <a:miter lim="800000"/>
            <a:headEnd/>
            <a:tailEnd/>
          </a:ln>
        </p:spPr>
        <p:txBody>
          <a:bodyPr>
            <a:spAutoFit/>
          </a:bodyPr>
          <a:lstStyle/>
          <a:p>
            <a:pPr>
              <a:spcBef>
                <a:spcPct val="50000"/>
              </a:spcBef>
            </a:pPr>
            <a:r>
              <a:rPr lang="ne-NP" b="1" dirty="0" smtClean="0"/>
              <a:t>contd</a:t>
            </a:r>
            <a:endParaRPr lang="en-US" b="1" dirty="0"/>
          </a:p>
        </p:txBody>
      </p:sp>
      <p:pic>
        <p:nvPicPr>
          <p:cNvPr id="20483" name="Picture 3" descr="24-10_Tuberculosis-3_1.jpg                                     000163BEMacintosh HD                   ABA78158:"/>
          <p:cNvPicPr preferRelativeResize="0">
            <a:picLocks noChangeAspect="1" noChangeArrowheads="1"/>
          </p:cNvPicPr>
          <p:nvPr/>
        </p:nvPicPr>
        <p:blipFill>
          <a:blip r:embed="rId2" r:link="rId3" cstate="print"/>
          <a:srcRect/>
          <a:stretch>
            <a:fillRect/>
          </a:stretch>
        </p:blipFill>
        <p:spPr bwMode="auto">
          <a:xfrm>
            <a:off x="381000" y="533400"/>
            <a:ext cx="8458200" cy="590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TotalTime>
  <Words>741</Words>
  <Application>Microsoft Office PowerPoint</Application>
  <PresentationFormat>On-screen Show (4:3)</PresentationFormat>
  <Paragraphs>51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Mycobacterium tuberculosis</vt:lpstr>
      <vt:lpstr>Introduction</vt:lpstr>
      <vt:lpstr>Morphology </vt:lpstr>
      <vt:lpstr>characteristics</vt:lpstr>
      <vt:lpstr>Pathogenesis</vt:lpstr>
      <vt:lpstr>PowerPoint Presentation</vt:lpstr>
      <vt:lpstr>Progession </vt:lpstr>
      <vt:lpstr>cntd</vt:lpstr>
      <vt:lpstr>PowerPoint Presentation</vt:lpstr>
      <vt:lpstr>Clinical manifestation</vt:lpstr>
      <vt:lpstr>PowerPoint Presentation</vt:lpstr>
      <vt:lpstr>Lab diagnosis</vt:lpstr>
      <vt:lpstr>PowerPoint Presentation</vt:lpstr>
      <vt:lpstr>PowerPoint Presentation</vt:lpstr>
      <vt:lpstr>PowerPoint Presentation</vt:lpstr>
      <vt:lpstr>PowerPoint Presentation</vt:lpstr>
      <vt:lpstr>Culture: </vt:lpstr>
      <vt:lpstr>PowerPoint Presentation</vt:lpstr>
      <vt:lpstr>PowerPoint Presentation</vt:lpstr>
      <vt:lpstr>Treatement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Mycobacterium tubercullosis</dc:title>
  <dc:creator>krishna</dc:creator>
  <cp:lastModifiedBy>user</cp:lastModifiedBy>
  <cp:revision>61</cp:revision>
  <dcterms:created xsi:type="dcterms:W3CDTF">2014-01-27T13:54:23Z</dcterms:created>
  <dcterms:modified xsi:type="dcterms:W3CDTF">2019-06-06T05:17:10Z</dcterms:modified>
</cp:coreProperties>
</file>