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6" r:id="rId5"/>
    <p:sldId id="274" r:id="rId6"/>
    <p:sldId id="275" r:id="rId7"/>
    <p:sldId id="259" r:id="rId8"/>
    <p:sldId id="260" r:id="rId9"/>
    <p:sldId id="261" r:id="rId10"/>
    <p:sldId id="262" r:id="rId11"/>
    <p:sldId id="277" r:id="rId12"/>
    <p:sldId id="263" r:id="rId13"/>
    <p:sldId id="278" r:id="rId14"/>
    <p:sldId id="270" r:id="rId15"/>
    <p:sldId id="271" r:id="rId16"/>
    <p:sldId id="264" r:id="rId17"/>
    <p:sldId id="279" r:id="rId18"/>
    <p:sldId id="272" r:id="rId19"/>
    <p:sldId id="280" r:id="rId20"/>
    <p:sldId id="266" r:id="rId21"/>
    <p:sldId id="267" r:id="rId22"/>
    <p:sldId id="283" r:id="rId23"/>
    <p:sldId id="282" r:id="rId24"/>
    <p:sldId id="268" r:id="rId25"/>
    <p:sldId id="269" r:id="rId26"/>
    <p:sldId id="265" r:id="rId27"/>
    <p:sldId id="273" r:id="rId28"/>
    <p:sldId id="281" r:id="rId29"/>
    <p:sldId id="284"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38" autoAdjust="0"/>
    <p:restoredTop sz="94660"/>
  </p:normalViewPr>
  <p:slideViewPr>
    <p:cSldViewPr>
      <p:cViewPr varScale="1">
        <p:scale>
          <a:sx n="63" d="100"/>
          <a:sy n="63" d="100"/>
        </p:scale>
        <p:origin x="1332"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637A5C5-6740-48EE-BBD7-DB778E88493B}" type="datetimeFigureOut">
              <a:rPr lang="en-US" smtClean="0"/>
              <a:pPr/>
              <a:t>7/26/2020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9BD0B7-5C50-4152-973B-F7B4E7CBABF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37A5C5-6740-48EE-BBD7-DB778E88493B}" type="datetimeFigureOut">
              <a:rPr lang="en-US" smtClean="0"/>
              <a:pPr/>
              <a:t>7/26/2020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9BD0B7-5C50-4152-973B-F7B4E7CBABF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37A5C5-6740-48EE-BBD7-DB778E88493B}" type="datetimeFigureOut">
              <a:rPr lang="en-US" smtClean="0"/>
              <a:pPr/>
              <a:t>7/26/2020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9BD0B7-5C50-4152-973B-F7B4E7CBABF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37A5C5-6740-48EE-BBD7-DB778E88493B}" type="datetimeFigureOut">
              <a:rPr lang="en-US" smtClean="0"/>
              <a:pPr/>
              <a:t>7/26/2020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9BD0B7-5C50-4152-973B-F7B4E7CBABF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37A5C5-6740-48EE-BBD7-DB778E88493B}" type="datetimeFigureOut">
              <a:rPr lang="en-US" smtClean="0"/>
              <a:pPr/>
              <a:t>7/26/2020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9BD0B7-5C50-4152-973B-F7B4E7CBABF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637A5C5-6740-48EE-BBD7-DB778E88493B}" type="datetimeFigureOut">
              <a:rPr lang="en-US" smtClean="0"/>
              <a:pPr/>
              <a:t>7/26/2020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9BD0B7-5C50-4152-973B-F7B4E7CBABF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637A5C5-6740-48EE-BBD7-DB778E88493B}" type="datetimeFigureOut">
              <a:rPr lang="en-US" smtClean="0"/>
              <a:pPr/>
              <a:t>7/26/2020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9BD0B7-5C50-4152-973B-F7B4E7CBABF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637A5C5-6740-48EE-BBD7-DB778E88493B}" type="datetimeFigureOut">
              <a:rPr lang="en-US" smtClean="0"/>
              <a:pPr/>
              <a:t>7/26/2020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9BD0B7-5C50-4152-973B-F7B4E7CBABF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37A5C5-6740-48EE-BBD7-DB778E88493B}" type="datetimeFigureOut">
              <a:rPr lang="en-US" smtClean="0"/>
              <a:pPr/>
              <a:t>7/26/2020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9BD0B7-5C50-4152-973B-F7B4E7CBABF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37A5C5-6740-48EE-BBD7-DB778E88493B}" type="datetimeFigureOut">
              <a:rPr lang="en-US" smtClean="0"/>
              <a:pPr/>
              <a:t>7/26/2020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9BD0B7-5C50-4152-973B-F7B4E7CBABF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37A5C5-6740-48EE-BBD7-DB778E88493B}" type="datetimeFigureOut">
              <a:rPr lang="en-US" smtClean="0"/>
              <a:pPr/>
              <a:t>7/26/2020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9BD0B7-5C50-4152-973B-F7B4E7CBABF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37A5C5-6740-48EE-BBD7-DB778E88493B}" type="datetimeFigureOut">
              <a:rPr lang="en-US" smtClean="0"/>
              <a:pPr/>
              <a:t>7/26/2020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9BD0B7-5C50-4152-973B-F7B4E7CBABF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Organisms causing skin infections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COMMON BACTERIA CAUSING SKIN INFECTIONS</a:t>
            </a:r>
          </a:p>
        </p:txBody>
      </p:sp>
      <p:sp>
        <p:nvSpPr>
          <p:cNvPr id="3" name="Content Placeholder 2"/>
          <p:cNvSpPr>
            <a:spLocks noGrp="1"/>
          </p:cNvSpPr>
          <p:nvPr>
            <p:ph idx="1"/>
          </p:nvPr>
        </p:nvSpPr>
        <p:spPr>
          <a:xfrm>
            <a:off x="457200" y="1600200"/>
            <a:ext cx="8229600" cy="5410200"/>
          </a:xfrm>
        </p:spPr>
        <p:txBody>
          <a:bodyPr>
            <a:normAutofit fontScale="70000" lnSpcReduction="20000"/>
          </a:bodyPr>
          <a:lstStyle/>
          <a:p>
            <a:pPr algn="just"/>
            <a:r>
              <a:rPr lang="en-US" dirty="0"/>
              <a:t>The most common bacteria causing  skin infection are </a:t>
            </a:r>
            <a:r>
              <a:rPr lang="en-US" i="1" dirty="0"/>
              <a:t>Staphylococcus aureus</a:t>
            </a:r>
            <a:r>
              <a:rPr lang="en-US" dirty="0"/>
              <a:t>, </a:t>
            </a:r>
            <a:r>
              <a:rPr lang="en-US" i="1" dirty="0"/>
              <a:t>Streptococcus pyogenes</a:t>
            </a:r>
            <a:r>
              <a:rPr lang="en-US" dirty="0"/>
              <a:t>, and </a:t>
            </a:r>
            <a:r>
              <a:rPr lang="en-US" i="1" dirty="0"/>
              <a:t>Propionibacterium acne.</a:t>
            </a:r>
          </a:p>
          <a:p>
            <a:pPr algn="just">
              <a:buNone/>
            </a:pPr>
            <a:r>
              <a:rPr lang="en-US" i="1" dirty="0"/>
              <a:t>S </a:t>
            </a:r>
            <a:r>
              <a:rPr lang="en-US" i="1" dirty="0" err="1"/>
              <a:t>aureus</a:t>
            </a:r>
            <a:r>
              <a:rPr lang="en-US" dirty="0"/>
              <a:t>:- can cause bullous impetigo, folliculitis, furuncles, carbuncles, cellulitis (appears as a swollen, red area of skin that feels hot and tender), myositis(inflammation and degeneration of muscle tissue). scalded skin syndrome, and toxic shock syndrome (TSS). Most of these staphylococcal </a:t>
            </a:r>
            <a:r>
              <a:rPr lang="en-US" dirty="0" err="1"/>
              <a:t>diseasesresult</a:t>
            </a:r>
            <a:r>
              <a:rPr lang="en-US" dirty="0"/>
              <a:t> from invasion and destruction of the skin. Scalded skin syndrome and TSS are examples of bacterial diseases due primarily to toxins such as </a:t>
            </a:r>
            <a:r>
              <a:rPr lang="en-US" dirty="0" err="1"/>
              <a:t>exfoliative</a:t>
            </a:r>
            <a:r>
              <a:rPr lang="en-US" dirty="0"/>
              <a:t> or </a:t>
            </a:r>
            <a:r>
              <a:rPr lang="en-US" dirty="0" err="1"/>
              <a:t>epidermolytic</a:t>
            </a:r>
            <a:r>
              <a:rPr lang="en-US" dirty="0"/>
              <a:t> toxins and TSS toxin, respectively.</a:t>
            </a:r>
          </a:p>
          <a:p>
            <a:pPr algn="just">
              <a:buNone/>
            </a:pPr>
            <a:r>
              <a:rPr lang="en-US" i="1" dirty="0"/>
              <a:t>S </a:t>
            </a:r>
            <a:r>
              <a:rPr lang="en-US" i="1" dirty="0" err="1"/>
              <a:t>pyogenes</a:t>
            </a:r>
            <a:r>
              <a:rPr lang="en-US" i="1" dirty="0"/>
              <a:t> </a:t>
            </a:r>
            <a:r>
              <a:rPr lang="en-US" dirty="0"/>
              <a:t>:- can cause impetigo, scarlet fever, erysipelas, necrotizing fasciitis, and streptococcal TSS. Impetigo, erysipelas, and necrotizing fasciitis are caused by invasion or colonization of the skin, whereas scarlet fever and streptococcal TSS are primarily the result of toxin (streptococcal pyogenic exotoxin [SPE] or erythrogenic toxin) production.</a:t>
            </a:r>
          </a:p>
          <a:p>
            <a:pPr algn="just">
              <a:buNone/>
            </a:pPr>
            <a:r>
              <a:rPr lang="en-US" i="1" dirty="0" err="1"/>
              <a:t>Propionibacterium</a:t>
            </a:r>
            <a:r>
              <a:rPr lang="en-US" i="1" dirty="0"/>
              <a:t> acne</a:t>
            </a:r>
            <a:r>
              <a:rPr lang="en-US" dirty="0"/>
              <a:t>:-colonizes the hair follicles and is important in contributing to the formation of acne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2490" y="1092444"/>
            <a:ext cx="2476500" cy="184785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1219200"/>
            <a:ext cx="2466975" cy="184785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490" y="4159494"/>
            <a:ext cx="2619375" cy="174307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2000" y="4159494"/>
            <a:ext cx="2590799" cy="1555506"/>
          </a:xfrm>
          <a:prstGeom prst="rect">
            <a:avLst/>
          </a:prstGeom>
        </p:spPr>
      </p:pic>
      <p:sp>
        <p:nvSpPr>
          <p:cNvPr id="8" name="Rectangle 7"/>
          <p:cNvSpPr/>
          <p:nvPr/>
        </p:nvSpPr>
        <p:spPr>
          <a:xfrm>
            <a:off x="1053486" y="6076162"/>
            <a:ext cx="1003801" cy="369332"/>
          </a:xfrm>
          <a:prstGeom prst="rect">
            <a:avLst/>
          </a:prstGeom>
        </p:spPr>
        <p:txBody>
          <a:bodyPr wrap="none">
            <a:spAutoFit/>
          </a:bodyPr>
          <a:lstStyle/>
          <a:p>
            <a:r>
              <a:rPr lang="en-US" dirty="0"/>
              <a:t>cellulitis </a:t>
            </a:r>
          </a:p>
        </p:txBody>
      </p:sp>
      <p:sp>
        <p:nvSpPr>
          <p:cNvPr id="11" name="Rectangle 10"/>
          <p:cNvSpPr/>
          <p:nvPr/>
        </p:nvSpPr>
        <p:spPr>
          <a:xfrm>
            <a:off x="1053486" y="3244334"/>
            <a:ext cx="1808893" cy="369332"/>
          </a:xfrm>
          <a:prstGeom prst="rect">
            <a:avLst/>
          </a:prstGeom>
        </p:spPr>
        <p:txBody>
          <a:bodyPr wrap="none">
            <a:spAutoFit/>
          </a:bodyPr>
          <a:lstStyle/>
          <a:p>
            <a:r>
              <a:rPr lang="en-US" dirty="0"/>
              <a:t>Bullous impetigo </a:t>
            </a:r>
          </a:p>
        </p:txBody>
      </p:sp>
      <p:sp>
        <p:nvSpPr>
          <p:cNvPr id="12" name="Rectangle 11"/>
          <p:cNvSpPr/>
          <p:nvPr/>
        </p:nvSpPr>
        <p:spPr>
          <a:xfrm>
            <a:off x="4838419" y="3243546"/>
            <a:ext cx="1075872" cy="369332"/>
          </a:xfrm>
          <a:prstGeom prst="rect">
            <a:avLst/>
          </a:prstGeom>
        </p:spPr>
        <p:txBody>
          <a:bodyPr wrap="none">
            <a:spAutoFit/>
          </a:bodyPr>
          <a:lstStyle/>
          <a:p>
            <a:r>
              <a:rPr lang="en-US" dirty="0"/>
              <a:t>folliculitis</a:t>
            </a:r>
          </a:p>
        </p:txBody>
      </p:sp>
      <p:sp>
        <p:nvSpPr>
          <p:cNvPr id="13" name="Rectangle 12"/>
          <p:cNvSpPr/>
          <p:nvPr/>
        </p:nvSpPr>
        <p:spPr>
          <a:xfrm>
            <a:off x="5376355" y="5906177"/>
            <a:ext cx="950325" cy="369332"/>
          </a:xfrm>
          <a:prstGeom prst="rect">
            <a:avLst/>
          </a:prstGeom>
        </p:spPr>
        <p:txBody>
          <a:bodyPr wrap="none">
            <a:spAutoFit/>
          </a:bodyPr>
          <a:lstStyle/>
          <a:p>
            <a:r>
              <a:rPr lang="en-US" dirty="0"/>
              <a:t>myositis</a:t>
            </a:r>
          </a:p>
        </p:txBody>
      </p:sp>
    </p:spTree>
    <p:extLst>
      <p:ext uri="{BB962C8B-B14F-4D97-AF65-F5344CB8AC3E}">
        <p14:creationId xmlns:p14="http://schemas.microsoft.com/office/powerpoint/2010/main" val="665829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VIRAL INFECTIONS</a:t>
            </a:r>
          </a:p>
        </p:txBody>
      </p:sp>
      <p:sp>
        <p:nvSpPr>
          <p:cNvPr id="3" name="Content Placeholder 2"/>
          <p:cNvSpPr>
            <a:spLocks noGrp="1"/>
          </p:cNvSpPr>
          <p:nvPr>
            <p:ph idx="1"/>
          </p:nvPr>
        </p:nvSpPr>
        <p:spPr>
          <a:xfrm>
            <a:off x="457200" y="1417638"/>
            <a:ext cx="8229600" cy="5059362"/>
          </a:xfrm>
        </p:spPr>
        <p:txBody>
          <a:bodyPr>
            <a:normAutofit/>
          </a:bodyPr>
          <a:lstStyle/>
          <a:p>
            <a:pPr algn="just">
              <a:buNone/>
            </a:pPr>
            <a:r>
              <a:rPr lang="en-US" dirty="0"/>
              <a:t>Herpes simplex Virus:- Causes oral and genital herpes, either herpes simplex virus type 1 (HSV-1) or HSV-2. </a:t>
            </a:r>
          </a:p>
          <a:p>
            <a:pPr algn="just">
              <a:buNone/>
            </a:pPr>
            <a:r>
              <a:rPr lang="en-US" dirty="0" err="1"/>
              <a:t>Papilloma</a:t>
            </a:r>
            <a:r>
              <a:rPr lang="en-US" dirty="0"/>
              <a:t> Virus:-Causes several types of wart. Infect millions of people each year worldwide.</a:t>
            </a:r>
          </a:p>
          <a:p>
            <a:pPr algn="just">
              <a:buNone/>
            </a:pPr>
            <a:r>
              <a:rPr lang="en-US" dirty="0"/>
              <a:t>The common childhood </a:t>
            </a:r>
            <a:r>
              <a:rPr lang="en-US" dirty="0" err="1"/>
              <a:t>exanthems</a:t>
            </a:r>
            <a:r>
              <a:rPr lang="en-US" dirty="0"/>
              <a:t> are caused by viruses. </a:t>
            </a:r>
            <a:r>
              <a:rPr lang="en-US" dirty="0" err="1"/>
              <a:t>Exanthems</a:t>
            </a:r>
            <a:r>
              <a:rPr lang="en-US" dirty="0"/>
              <a:t> are widespread rashes that are usually accompanied by systemic symptoms of fever, malaise, and headache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0" y="990600"/>
            <a:ext cx="1933575" cy="2362200"/>
          </a:xfrm>
        </p:spPr>
      </p:pic>
      <p:sp>
        <p:nvSpPr>
          <p:cNvPr id="5" name="Rectangle 4"/>
          <p:cNvSpPr/>
          <p:nvPr/>
        </p:nvSpPr>
        <p:spPr>
          <a:xfrm>
            <a:off x="1295400" y="3962400"/>
            <a:ext cx="1210460" cy="369332"/>
          </a:xfrm>
          <a:prstGeom prst="rect">
            <a:avLst/>
          </a:prstGeom>
        </p:spPr>
        <p:txBody>
          <a:bodyPr wrap="none">
            <a:spAutoFit/>
          </a:bodyPr>
          <a:lstStyle/>
          <a:p>
            <a:r>
              <a:rPr lang="en-US" dirty="0" err="1"/>
              <a:t>exanthems</a:t>
            </a:r>
            <a:endParaRPr lang="en-US" dirty="0"/>
          </a:p>
        </p:txBody>
      </p:sp>
    </p:spTree>
    <p:extLst>
      <p:ext uri="{BB962C8B-B14F-4D97-AF65-F5344CB8AC3E}">
        <p14:creationId xmlns:p14="http://schemas.microsoft.com/office/powerpoint/2010/main" val="2850274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a:stretch>
            <a:fillRect/>
          </a:stretch>
        </p:blipFill>
        <p:spPr bwMode="auto">
          <a:xfrm>
            <a:off x="990600" y="457200"/>
            <a:ext cx="7315200" cy="60960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srcRect/>
          <a:stretch>
            <a:fillRect/>
          </a:stretch>
        </p:blipFill>
        <p:spPr bwMode="auto">
          <a:xfrm>
            <a:off x="762000" y="2286000"/>
            <a:ext cx="2628900" cy="1438275"/>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4343400" y="1524000"/>
            <a:ext cx="3886200" cy="4572000"/>
          </a:xfrm>
          <a:prstGeom prst="rect">
            <a:avLst/>
          </a:prstGeom>
          <a:noFill/>
          <a:ln w="9525">
            <a:noFill/>
            <a:miter lim="800000"/>
            <a:headEnd/>
            <a:tailEnd/>
          </a:ln>
        </p:spPr>
      </p:pic>
      <p:sp>
        <p:nvSpPr>
          <p:cNvPr id="6" name="Rectangle 5"/>
          <p:cNvSpPr/>
          <p:nvPr/>
        </p:nvSpPr>
        <p:spPr>
          <a:xfrm>
            <a:off x="762000" y="4038600"/>
            <a:ext cx="2058818" cy="369332"/>
          </a:xfrm>
          <a:prstGeom prst="rect">
            <a:avLst/>
          </a:prstGeom>
        </p:spPr>
        <p:txBody>
          <a:bodyPr wrap="square">
            <a:spAutoFit/>
          </a:bodyPr>
          <a:lstStyle/>
          <a:p>
            <a:r>
              <a:rPr lang="en-US" dirty="0"/>
              <a:t>Fig: Common wart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FUNGAL INFECTIONS</a:t>
            </a:r>
          </a:p>
        </p:txBody>
      </p:sp>
      <p:sp>
        <p:nvSpPr>
          <p:cNvPr id="3" name="Content Placeholder 2"/>
          <p:cNvSpPr>
            <a:spLocks noGrp="1"/>
          </p:cNvSpPr>
          <p:nvPr>
            <p:ph idx="1"/>
          </p:nvPr>
        </p:nvSpPr>
        <p:spPr>
          <a:xfrm>
            <a:off x="457200" y="1295400"/>
            <a:ext cx="8229600" cy="5562600"/>
          </a:xfrm>
        </p:spPr>
        <p:txBody>
          <a:bodyPr>
            <a:normAutofit fontScale="77500" lnSpcReduction="20000"/>
          </a:bodyPr>
          <a:lstStyle/>
          <a:p>
            <a:pPr algn="just"/>
            <a:r>
              <a:rPr lang="en-US" i="1" dirty="0" err="1"/>
              <a:t>Malassezia</a:t>
            </a:r>
            <a:r>
              <a:rPr lang="en-US" i="1" dirty="0"/>
              <a:t> </a:t>
            </a:r>
            <a:r>
              <a:rPr lang="en-US" i="1" dirty="0" err="1"/>
              <a:t>furfur</a:t>
            </a:r>
            <a:r>
              <a:rPr lang="en-US" i="1" dirty="0"/>
              <a:t> </a:t>
            </a:r>
            <a:r>
              <a:rPr lang="en-US" dirty="0"/>
              <a:t>and </a:t>
            </a:r>
            <a:r>
              <a:rPr lang="en-US" dirty="0" err="1"/>
              <a:t>Microsporum</a:t>
            </a:r>
            <a:r>
              <a:rPr lang="en-US" dirty="0"/>
              <a:t>, </a:t>
            </a:r>
            <a:r>
              <a:rPr lang="en-US" dirty="0" err="1"/>
              <a:t>Trichophyton</a:t>
            </a:r>
            <a:r>
              <a:rPr lang="en-US" dirty="0"/>
              <a:t>, and </a:t>
            </a:r>
            <a:r>
              <a:rPr lang="en-US" dirty="0" err="1"/>
              <a:t>Epidermophyton</a:t>
            </a:r>
            <a:r>
              <a:rPr lang="en-US" dirty="0"/>
              <a:t> (often called </a:t>
            </a:r>
            <a:r>
              <a:rPr lang="en-US" dirty="0" err="1"/>
              <a:t>dermatophytes</a:t>
            </a:r>
            <a:r>
              <a:rPr lang="en-US" dirty="0"/>
              <a:t>) and </a:t>
            </a:r>
            <a:r>
              <a:rPr lang="en-US" i="1" dirty="0"/>
              <a:t>Candida </a:t>
            </a:r>
            <a:r>
              <a:rPr lang="en-US" i="1" dirty="0" err="1"/>
              <a:t>albicans</a:t>
            </a:r>
            <a:r>
              <a:rPr lang="en-US" i="1" dirty="0"/>
              <a:t> </a:t>
            </a:r>
            <a:r>
              <a:rPr lang="en-US" dirty="0"/>
              <a:t>are the most common causes of skin infections, most of which are limited to the epidermis.</a:t>
            </a:r>
          </a:p>
          <a:p>
            <a:pPr algn="just"/>
            <a:r>
              <a:rPr lang="en-US" dirty="0"/>
              <a:t> </a:t>
            </a:r>
            <a:r>
              <a:rPr lang="en-US" i="1" dirty="0"/>
              <a:t>M furfur </a:t>
            </a:r>
            <a:r>
              <a:rPr lang="en-US" dirty="0"/>
              <a:t>and the </a:t>
            </a:r>
            <a:r>
              <a:rPr lang="en-US" dirty="0" err="1"/>
              <a:t>dermatophytes</a:t>
            </a:r>
            <a:r>
              <a:rPr lang="en-US" dirty="0"/>
              <a:t> are only able to infect the superficial keratinized layers of the epidermis. The </a:t>
            </a:r>
            <a:r>
              <a:rPr lang="en-US" dirty="0" err="1"/>
              <a:t>dermatophytes</a:t>
            </a:r>
            <a:r>
              <a:rPr lang="en-US" dirty="0"/>
              <a:t> can also infect the hair and nails. </a:t>
            </a:r>
          </a:p>
          <a:p>
            <a:pPr algn="just"/>
            <a:r>
              <a:rPr lang="en-US" i="1" dirty="0"/>
              <a:t>C </a:t>
            </a:r>
            <a:r>
              <a:rPr lang="en-US" i="1" dirty="0" err="1"/>
              <a:t>albicans</a:t>
            </a:r>
            <a:r>
              <a:rPr lang="en-US" i="1" dirty="0"/>
              <a:t> </a:t>
            </a:r>
            <a:r>
              <a:rPr lang="en-US" dirty="0"/>
              <a:t>infections are usually restricted to the epidermis and cause </a:t>
            </a:r>
          </a:p>
          <a:p>
            <a:pPr algn="just">
              <a:buFont typeface="Wingdings" panose="05000000000000000000" pitchFamily="2" charset="2"/>
              <a:buChar char="ü"/>
            </a:pPr>
            <a:r>
              <a:rPr lang="en-US" dirty="0" err="1"/>
              <a:t>intertrigo</a:t>
            </a:r>
            <a:r>
              <a:rPr lang="en-US" dirty="0"/>
              <a:t>-is an inflammation (rash) of the body folds (adjacent areas of skin)., </a:t>
            </a:r>
          </a:p>
          <a:p>
            <a:pPr algn="just">
              <a:buFont typeface="Wingdings" panose="05000000000000000000" pitchFamily="2" charset="2"/>
              <a:buChar char="ü"/>
            </a:pPr>
            <a:r>
              <a:rPr lang="en-US" dirty="0"/>
              <a:t>folliculitis, </a:t>
            </a:r>
          </a:p>
          <a:p>
            <a:pPr algn="just">
              <a:buFont typeface="Wingdings" panose="05000000000000000000" pitchFamily="2" charset="2"/>
              <a:buChar char="ü"/>
            </a:pPr>
            <a:r>
              <a:rPr lang="en-US" dirty="0"/>
              <a:t>Paronychia-is a soft tissue infection around a fingernail.</a:t>
            </a:r>
          </a:p>
          <a:p>
            <a:pPr algn="just">
              <a:buFont typeface="Wingdings" panose="05000000000000000000" pitchFamily="2" charset="2"/>
              <a:buChar char="ü"/>
            </a:pPr>
            <a:r>
              <a:rPr lang="en-US" dirty="0" err="1"/>
              <a:t>Onychomycosis</a:t>
            </a:r>
            <a:r>
              <a:rPr lang="en-US" dirty="0"/>
              <a:t>-It is the most common disease of the nails and constitutes about half of all nail abnormalities.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914400"/>
            <a:ext cx="2286000" cy="1543050"/>
          </a:xfrm>
        </p:spPr>
      </p:pic>
      <p:sp>
        <p:nvSpPr>
          <p:cNvPr id="5" name="Rectangle 4"/>
          <p:cNvSpPr/>
          <p:nvPr/>
        </p:nvSpPr>
        <p:spPr>
          <a:xfrm>
            <a:off x="1143000" y="2743200"/>
            <a:ext cx="1066510" cy="369332"/>
          </a:xfrm>
          <a:prstGeom prst="rect">
            <a:avLst/>
          </a:prstGeom>
        </p:spPr>
        <p:txBody>
          <a:bodyPr wrap="none">
            <a:spAutoFit/>
          </a:bodyPr>
          <a:lstStyle/>
          <a:p>
            <a:r>
              <a:rPr lang="en-US" dirty="0" err="1"/>
              <a:t>intertrigo</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0" y="949569"/>
            <a:ext cx="2657475" cy="1714500"/>
          </a:xfrm>
          <a:prstGeom prst="rect">
            <a:avLst/>
          </a:prstGeom>
        </p:spPr>
      </p:pic>
      <p:sp>
        <p:nvSpPr>
          <p:cNvPr id="7" name="Rectangle 6"/>
          <p:cNvSpPr/>
          <p:nvPr/>
        </p:nvSpPr>
        <p:spPr>
          <a:xfrm>
            <a:off x="4362263" y="2678778"/>
            <a:ext cx="1628587" cy="369332"/>
          </a:xfrm>
          <a:prstGeom prst="rect">
            <a:avLst/>
          </a:prstGeom>
        </p:spPr>
        <p:txBody>
          <a:bodyPr wrap="none">
            <a:spAutoFit/>
          </a:bodyPr>
          <a:lstStyle/>
          <a:p>
            <a:r>
              <a:rPr lang="en-US" dirty="0" err="1"/>
              <a:t>Onychomycosis</a:t>
            </a:r>
            <a:endParaRPr lang="en-US"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7990" y="3733800"/>
            <a:ext cx="2390775" cy="1905000"/>
          </a:xfrm>
          <a:prstGeom prst="rect">
            <a:avLst/>
          </a:prstGeom>
        </p:spPr>
      </p:pic>
      <p:sp>
        <p:nvSpPr>
          <p:cNvPr id="9" name="Rectangle 8"/>
          <p:cNvSpPr/>
          <p:nvPr/>
        </p:nvSpPr>
        <p:spPr>
          <a:xfrm>
            <a:off x="1932671" y="5917113"/>
            <a:ext cx="1209114" cy="369332"/>
          </a:xfrm>
          <a:prstGeom prst="rect">
            <a:avLst/>
          </a:prstGeom>
        </p:spPr>
        <p:txBody>
          <a:bodyPr wrap="none">
            <a:spAutoFit/>
          </a:bodyPr>
          <a:lstStyle/>
          <a:p>
            <a:r>
              <a:rPr lang="en-US" dirty="0"/>
              <a:t>Paronychia</a:t>
            </a:r>
          </a:p>
        </p:txBody>
      </p:sp>
    </p:spTree>
    <p:extLst>
      <p:ext uri="{BB962C8B-B14F-4D97-AF65-F5344CB8AC3E}">
        <p14:creationId xmlns:p14="http://schemas.microsoft.com/office/powerpoint/2010/main" val="42072329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Dermatophytes</a:t>
            </a:r>
            <a:endParaRPr lang="en-US" dirty="0"/>
          </a:p>
        </p:txBody>
      </p:sp>
      <p:sp>
        <p:nvSpPr>
          <p:cNvPr id="3" name="Content Placeholder 2"/>
          <p:cNvSpPr>
            <a:spLocks noGrp="1"/>
          </p:cNvSpPr>
          <p:nvPr>
            <p:ph idx="1"/>
          </p:nvPr>
        </p:nvSpPr>
        <p:spPr>
          <a:xfrm>
            <a:off x="457200" y="1219200"/>
            <a:ext cx="8229600" cy="5257800"/>
          </a:xfrm>
        </p:spPr>
        <p:txBody>
          <a:bodyPr>
            <a:normAutofit fontScale="92500" lnSpcReduction="20000"/>
          </a:bodyPr>
          <a:lstStyle/>
          <a:p>
            <a:pPr algn="just"/>
            <a:r>
              <a:rPr lang="en-US" dirty="0" err="1"/>
              <a:t>Microsporum</a:t>
            </a:r>
            <a:r>
              <a:rPr lang="en-US" dirty="0"/>
              <a:t>, </a:t>
            </a:r>
            <a:r>
              <a:rPr lang="en-US" dirty="0" err="1"/>
              <a:t>Trichophyton</a:t>
            </a:r>
            <a:r>
              <a:rPr lang="en-US" dirty="0"/>
              <a:t>, and  </a:t>
            </a:r>
            <a:r>
              <a:rPr lang="en-US" dirty="0" err="1"/>
              <a:t>Epidermophyton</a:t>
            </a:r>
            <a:r>
              <a:rPr lang="en-US" dirty="0"/>
              <a:t>  are called as </a:t>
            </a:r>
            <a:r>
              <a:rPr lang="en-US" dirty="0" err="1"/>
              <a:t>dermatophytes</a:t>
            </a:r>
            <a:r>
              <a:rPr lang="en-US" dirty="0"/>
              <a:t> are the most common causes of </a:t>
            </a:r>
            <a:r>
              <a:rPr lang="en-US" dirty="0" err="1"/>
              <a:t>dermatophytoses</a:t>
            </a:r>
            <a:r>
              <a:rPr lang="en-US" dirty="0"/>
              <a:t>. </a:t>
            </a:r>
          </a:p>
          <a:p>
            <a:pPr algn="just"/>
            <a:r>
              <a:rPr lang="en-US" dirty="0" err="1"/>
              <a:t>Dermatophytoses</a:t>
            </a:r>
            <a:r>
              <a:rPr lang="en-US" dirty="0"/>
              <a:t> are superficial fungal skin infections that can occur on nearly every part of the body. </a:t>
            </a:r>
          </a:p>
          <a:p>
            <a:pPr algn="just"/>
            <a:r>
              <a:rPr lang="en-US" dirty="0"/>
              <a:t>Diagnosis often includes the location of the body affected by the organism—</a:t>
            </a:r>
          </a:p>
          <a:p>
            <a:pPr algn="just"/>
            <a:r>
              <a:rPr lang="en-US" dirty="0" err="1"/>
              <a:t>tinea</a:t>
            </a:r>
            <a:r>
              <a:rPr lang="en-US" dirty="0"/>
              <a:t> </a:t>
            </a:r>
            <a:r>
              <a:rPr lang="en-US" dirty="0" err="1"/>
              <a:t>capitis</a:t>
            </a:r>
            <a:r>
              <a:rPr lang="en-US" dirty="0"/>
              <a:t> (head), </a:t>
            </a:r>
            <a:r>
              <a:rPr lang="en-US" dirty="0" err="1"/>
              <a:t>tinea</a:t>
            </a:r>
            <a:r>
              <a:rPr lang="en-US" dirty="0"/>
              <a:t> </a:t>
            </a:r>
            <a:r>
              <a:rPr lang="en-US" dirty="0" err="1"/>
              <a:t>cruris</a:t>
            </a:r>
            <a:r>
              <a:rPr lang="en-US" dirty="0"/>
              <a:t> (groin), </a:t>
            </a:r>
            <a:r>
              <a:rPr lang="en-US" dirty="0" err="1"/>
              <a:t>tinea</a:t>
            </a:r>
            <a:r>
              <a:rPr lang="en-US" dirty="0"/>
              <a:t> </a:t>
            </a:r>
            <a:r>
              <a:rPr lang="en-US" dirty="0" err="1"/>
              <a:t>pedis</a:t>
            </a:r>
            <a:r>
              <a:rPr lang="en-US" dirty="0"/>
              <a:t> (foot), </a:t>
            </a:r>
            <a:r>
              <a:rPr lang="en-US" dirty="0" err="1"/>
              <a:t>tinea</a:t>
            </a:r>
            <a:r>
              <a:rPr lang="en-US" dirty="0"/>
              <a:t> </a:t>
            </a:r>
            <a:r>
              <a:rPr lang="en-US" dirty="0" err="1"/>
              <a:t>manus</a:t>
            </a:r>
            <a:r>
              <a:rPr lang="en-US" dirty="0"/>
              <a:t> (hand), </a:t>
            </a:r>
            <a:r>
              <a:rPr lang="en-US" dirty="0" err="1"/>
              <a:t>tinea</a:t>
            </a:r>
            <a:r>
              <a:rPr lang="en-US" dirty="0"/>
              <a:t> </a:t>
            </a:r>
            <a:r>
              <a:rPr lang="en-US" dirty="0" err="1"/>
              <a:t>barbae</a:t>
            </a:r>
            <a:r>
              <a:rPr lang="en-US" dirty="0"/>
              <a:t> (beard), </a:t>
            </a:r>
            <a:r>
              <a:rPr lang="en-US" dirty="0" err="1"/>
              <a:t>tinea</a:t>
            </a:r>
            <a:r>
              <a:rPr lang="en-US" dirty="0"/>
              <a:t> </a:t>
            </a:r>
            <a:r>
              <a:rPr lang="en-US" dirty="0" err="1"/>
              <a:t>faciei</a:t>
            </a:r>
            <a:r>
              <a:rPr lang="en-US" dirty="0"/>
              <a:t> (face), and </a:t>
            </a:r>
            <a:r>
              <a:rPr lang="en-US" dirty="0" err="1"/>
              <a:t>tinea</a:t>
            </a:r>
            <a:r>
              <a:rPr lang="en-US" dirty="0"/>
              <a:t> </a:t>
            </a:r>
            <a:r>
              <a:rPr lang="en-US" dirty="0" err="1"/>
              <a:t>unguium</a:t>
            </a:r>
            <a:r>
              <a:rPr lang="en-US" dirty="0"/>
              <a:t>, or </a:t>
            </a:r>
            <a:r>
              <a:rPr lang="en-US" dirty="0" err="1"/>
              <a:t>onychomycosis</a:t>
            </a:r>
            <a:r>
              <a:rPr lang="en-US" dirty="0"/>
              <a:t> (nail).</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52400" y="309562"/>
            <a:ext cx="4419600" cy="2886075"/>
          </a:xfrm>
          <a:prstGeom prst="rect">
            <a:avLst/>
          </a:prstGeom>
        </p:spPr>
      </p:pic>
      <p:pic>
        <p:nvPicPr>
          <p:cNvPr id="5" name="Picture 4"/>
          <p:cNvPicPr>
            <a:picLocks noChangeAspect="1"/>
          </p:cNvPicPr>
          <p:nvPr/>
        </p:nvPicPr>
        <p:blipFill>
          <a:blip r:embed="rId3"/>
          <a:stretch>
            <a:fillRect/>
          </a:stretch>
        </p:blipFill>
        <p:spPr>
          <a:xfrm>
            <a:off x="4876800" y="228599"/>
            <a:ext cx="3657600" cy="2967037"/>
          </a:xfrm>
          <a:prstGeom prst="rect">
            <a:avLst/>
          </a:prstGeom>
        </p:spPr>
      </p:pic>
      <p:pic>
        <p:nvPicPr>
          <p:cNvPr id="6" name="Picture 5"/>
          <p:cNvPicPr>
            <a:picLocks noChangeAspect="1"/>
          </p:cNvPicPr>
          <p:nvPr/>
        </p:nvPicPr>
        <p:blipFill>
          <a:blip r:embed="rId4"/>
          <a:stretch>
            <a:fillRect/>
          </a:stretch>
        </p:blipFill>
        <p:spPr>
          <a:xfrm>
            <a:off x="152400" y="3276600"/>
            <a:ext cx="4190999" cy="3305175"/>
          </a:xfrm>
          <a:prstGeom prst="rect">
            <a:avLst/>
          </a:prstGeom>
        </p:spPr>
      </p:pic>
      <p:pic>
        <p:nvPicPr>
          <p:cNvPr id="7" name="Picture 6"/>
          <p:cNvPicPr>
            <a:picLocks noChangeAspect="1"/>
          </p:cNvPicPr>
          <p:nvPr/>
        </p:nvPicPr>
        <p:blipFill>
          <a:blip r:embed="rId5"/>
          <a:stretch>
            <a:fillRect/>
          </a:stretch>
        </p:blipFill>
        <p:spPr>
          <a:xfrm>
            <a:off x="4724400" y="3505199"/>
            <a:ext cx="4191000" cy="3076575"/>
          </a:xfrm>
          <a:prstGeom prst="rect">
            <a:avLst/>
          </a:prstGeom>
        </p:spPr>
      </p:pic>
    </p:spTree>
    <p:extLst>
      <p:ext uri="{BB962C8B-B14F-4D97-AF65-F5344CB8AC3E}">
        <p14:creationId xmlns:p14="http://schemas.microsoft.com/office/powerpoint/2010/main" val="2409062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sp>
        <p:nvSpPr>
          <p:cNvPr id="3" name="Content Placeholder 2"/>
          <p:cNvSpPr>
            <a:spLocks noGrp="1"/>
          </p:cNvSpPr>
          <p:nvPr>
            <p:ph idx="1"/>
          </p:nvPr>
        </p:nvSpPr>
        <p:spPr>
          <a:xfrm>
            <a:off x="457200" y="1219200"/>
            <a:ext cx="8229600" cy="5486400"/>
          </a:xfrm>
        </p:spPr>
        <p:txBody>
          <a:bodyPr>
            <a:normAutofit fontScale="92500"/>
          </a:bodyPr>
          <a:lstStyle/>
          <a:p>
            <a:pPr algn="just"/>
            <a:r>
              <a:rPr lang="en-US" dirty="0"/>
              <a:t>The skin, the mucous membranes (e.g., gastrointestinal, respiratory, and </a:t>
            </a:r>
            <a:r>
              <a:rPr lang="en-US" dirty="0" err="1"/>
              <a:t>urogenital</a:t>
            </a:r>
            <a:r>
              <a:rPr lang="en-US" dirty="0"/>
              <a:t> tracts), and other membranous surfaces(e.g., eye) form a barrier that protects the body daily from microbial infections.</a:t>
            </a:r>
          </a:p>
          <a:p>
            <a:pPr algn="just"/>
            <a:r>
              <a:rPr lang="en-US" dirty="0"/>
              <a:t>The skin is the largest of these barriers and is the largest organ of the body.</a:t>
            </a:r>
          </a:p>
          <a:p>
            <a:pPr algn="just"/>
            <a:r>
              <a:rPr lang="en-US" dirty="0"/>
              <a:t> It provides a physical, chemical, and mechanical barrier that protects the body from dehydration, helps maintain proper body temperature, and protects the body from infectious agents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diagnosis of </a:t>
            </a:r>
            <a:r>
              <a:rPr lang="en-US" dirty="0" err="1"/>
              <a:t>dermatophytes</a:t>
            </a:r>
            <a:r>
              <a:rPr lang="en-US" dirty="0"/>
              <a:t> </a:t>
            </a:r>
          </a:p>
        </p:txBody>
      </p:sp>
      <p:sp>
        <p:nvSpPr>
          <p:cNvPr id="3" name="Content Placeholder 2"/>
          <p:cNvSpPr>
            <a:spLocks noGrp="1"/>
          </p:cNvSpPr>
          <p:nvPr>
            <p:ph idx="1"/>
          </p:nvPr>
        </p:nvSpPr>
        <p:spPr/>
        <p:txBody>
          <a:bodyPr>
            <a:normAutofit fontScale="92500" lnSpcReduction="20000"/>
          </a:bodyPr>
          <a:lstStyle/>
          <a:p>
            <a:pPr algn="just"/>
            <a:r>
              <a:rPr lang="en-US" dirty="0"/>
              <a:t>Ringworm is caused by </a:t>
            </a:r>
            <a:r>
              <a:rPr lang="en-US" dirty="0" err="1"/>
              <a:t>dermatophyte</a:t>
            </a:r>
            <a:r>
              <a:rPr lang="en-US" dirty="0"/>
              <a:t> moulds of the genera </a:t>
            </a:r>
            <a:r>
              <a:rPr lang="en-US" dirty="0" err="1"/>
              <a:t>Microsporum</a:t>
            </a:r>
            <a:r>
              <a:rPr lang="en-US" dirty="0"/>
              <a:t>, and </a:t>
            </a:r>
            <a:r>
              <a:rPr lang="en-US" dirty="0" err="1"/>
              <a:t>Trichophyton</a:t>
            </a:r>
            <a:r>
              <a:rPr lang="en-US" dirty="0"/>
              <a:t> and species.</a:t>
            </a:r>
          </a:p>
          <a:p>
            <a:pPr algn="just"/>
            <a:r>
              <a:rPr lang="en-US" dirty="0"/>
              <a:t>Ringworm fungi infect only the keratinized layers of the skin, hair, and nails.</a:t>
            </a:r>
          </a:p>
          <a:p>
            <a:pPr algn="just"/>
            <a:r>
              <a:rPr lang="en-US" dirty="0"/>
              <a:t>Infections are acquired from active ringworm lesions on humans (</a:t>
            </a:r>
            <a:r>
              <a:rPr lang="en-US" dirty="0" err="1"/>
              <a:t>anthropophilic</a:t>
            </a:r>
            <a:r>
              <a:rPr lang="en-US" dirty="0"/>
              <a:t>), animals (</a:t>
            </a:r>
            <a:r>
              <a:rPr lang="en-US" dirty="0" err="1"/>
              <a:t>zoophilic</a:t>
            </a:r>
            <a:r>
              <a:rPr lang="en-US" dirty="0"/>
              <a:t>) or sometimes from soil (</a:t>
            </a:r>
            <a:r>
              <a:rPr lang="en-US" dirty="0" err="1"/>
              <a:t>geophilic</a:t>
            </a:r>
            <a:r>
              <a:rPr lang="en-US" dirty="0"/>
              <a:t>).</a:t>
            </a:r>
          </a:p>
          <a:p>
            <a:pPr algn="just"/>
            <a:r>
              <a:rPr lang="en-US" dirty="0"/>
              <a:t>The fungus settles on the skin, germinates and forms a mass of branching </a:t>
            </a:r>
            <a:r>
              <a:rPr lang="en-US" dirty="0" err="1"/>
              <a:t>hyphae</a:t>
            </a:r>
            <a:r>
              <a:rPr lang="en-US" dirty="0"/>
              <a:t>, which grows out </a:t>
            </a:r>
            <a:r>
              <a:rPr lang="en-US" dirty="0" err="1"/>
              <a:t>radially</a:t>
            </a:r>
            <a:r>
              <a:rPr lang="en-US" dirty="0"/>
              <a:t> to produce circular lesions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dirty="0"/>
              <a:t>							Laboratory diagnosis</a:t>
            </a:r>
          </a:p>
        </p:txBody>
      </p:sp>
      <p:sp>
        <p:nvSpPr>
          <p:cNvPr id="3" name="Content Placeholder 2"/>
          <p:cNvSpPr>
            <a:spLocks noGrp="1"/>
          </p:cNvSpPr>
          <p:nvPr>
            <p:ph idx="1"/>
          </p:nvPr>
        </p:nvSpPr>
        <p:spPr>
          <a:xfrm>
            <a:off x="457200" y="1295400"/>
            <a:ext cx="8229600" cy="5105400"/>
          </a:xfrm>
        </p:spPr>
        <p:txBody>
          <a:bodyPr>
            <a:normAutofit/>
          </a:bodyPr>
          <a:lstStyle/>
          <a:p>
            <a:pPr algn="just"/>
            <a:r>
              <a:rPr lang="en-US" dirty="0"/>
              <a:t>Samples: skin scales, crusts, nail pieces, or hair</a:t>
            </a:r>
          </a:p>
          <a:p>
            <a:pPr algn="just"/>
            <a:r>
              <a:rPr lang="en-US" dirty="0"/>
              <a:t>Culture is required when needing to identify the infecting </a:t>
            </a:r>
            <a:r>
              <a:rPr lang="en-US" dirty="0" err="1"/>
              <a:t>dermatophyte</a:t>
            </a:r>
            <a:r>
              <a:rPr lang="en-US" dirty="0"/>
              <a:t>.</a:t>
            </a:r>
          </a:p>
          <a:p>
            <a:pPr algn="just"/>
            <a:r>
              <a:rPr lang="en-US" dirty="0"/>
              <a:t>Methods of sample collection:-</a:t>
            </a:r>
          </a:p>
          <a:p>
            <a:pPr algn="just"/>
            <a:r>
              <a:rPr lang="en-US" dirty="0"/>
              <a:t>Depending on the infected areas:-</a:t>
            </a:r>
          </a:p>
          <a:p>
            <a:pPr algn="just"/>
            <a:r>
              <a:rPr lang="en-US" dirty="0"/>
              <a:t>Nail scrapping</a:t>
            </a:r>
          </a:p>
          <a:p>
            <a:pPr algn="just"/>
            <a:r>
              <a:rPr lang="en-US" dirty="0"/>
              <a:t>Hair plugging</a:t>
            </a:r>
          </a:p>
          <a:p>
            <a:pPr algn="just"/>
            <a:r>
              <a:rPr lang="en-US" dirty="0"/>
              <a:t>Lesions scrapings </a:t>
            </a:r>
          </a:p>
          <a:p>
            <a:pPr algn="just"/>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Specimen collection</a:t>
            </a:r>
          </a:p>
        </p:txBody>
      </p:sp>
      <p:sp>
        <p:nvSpPr>
          <p:cNvPr id="3" name="Content Placeholder 2"/>
          <p:cNvSpPr>
            <a:spLocks noGrp="1"/>
          </p:cNvSpPr>
          <p:nvPr>
            <p:ph idx="1"/>
          </p:nvPr>
        </p:nvSpPr>
        <p:spPr/>
        <p:txBody>
          <a:bodyPr/>
          <a:lstStyle/>
          <a:p>
            <a:r>
              <a:rPr lang="en-US" dirty="0"/>
              <a:t>Cleanse the affected area with 70% v/v ethanol.</a:t>
            </a:r>
          </a:p>
          <a:p>
            <a:r>
              <a:rPr lang="en-US" dirty="0"/>
              <a:t>Collect skin scales, crust, pieces of nail or hairs on a clean piece of paper about  5cm square usually dark paper is used  so that specimen is easy to see.</a:t>
            </a:r>
          </a:p>
        </p:txBody>
      </p:sp>
    </p:spTree>
    <p:extLst>
      <p:ext uri="{BB962C8B-B14F-4D97-AF65-F5344CB8AC3E}">
        <p14:creationId xmlns:p14="http://schemas.microsoft.com/office/powerpoint/2010/main" val="36774691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Laboratory diagnosis of </a:t>
            </a:r>
            <a:r>
              <a:rPr lang="en-US" dirty="0" err="1"/>
              <a:t>dermatophytes</a:t>
            </a:r>
            <a:endParaRPr lang="en-US" dirty="0"/>
          </a:p>
        </p:txBody>
      </p:sp>
      <p:sp>
        <p:nvSpPr>
          <p:cNvPr id="3" name="Content Placeholder 2"/>
          <p:cNvSpPr>
            <a:spLocks noGrp="1"/>
          </p:cNvSpPr>
          <p:nvPr>
            <p:ph idx="1"/>
          </p:nvPr>
        </p:nvSpPr>
        <p:spPr/>
        <p:txBody>
          <a:bodyPr/>
          <a:lstStyle/>
          <a:p>
            <a:pPr algn="just">
              <a:buFontTx/>
              <a:buChar char="-"/>
            </a:pPr>
            <a:r>
              <a:rPr lang="en-US" dirty="0"/>
              <a:t>Direct microscopic examination</a:t>
            </a:r>
          </a:p>
          <a:p>
            <a:pPr algn="just">
              <a:buNone/>
            </a:pPr>
            <a:r>
              <a:rPr lang="en-US" dirty="0"/>
              <a:t>(</a:t>
            </a:r>
            <a:r>
              <a:rPr lang="en-US" i="1" dirty="0"/>
              <a:t>shows whether fungal elements are present or not but don’t identify the species of ringworm fungus</a:t>
            </a:r>
            <a:r>
              <a:rPr lang="en-US" dirty="0"/>
              <a:t>.)</a:t>
            </a:r>
          </a:p>
          <a:p>
            <a:pPr algn="just">
              <a:buFontTx/>
              <a:buChar char="-"/>
            </a:pPr>
            <a:r>
              <a:rPr lang="en-US" dirty="0"/>
              <a:t>Culture ( </a:t>
            </a:r>
            <a:r>
              <a:rPr lang="en-US" i="1" dirty="0"/>
              <a:t>to identify the species of ringworm fungus. Usually done in </a:t>
            </a:r>
            <a:r>
              <a:rPr lang="en-US" i="1" dirty="0" err="1"/>
              <a:t>Dermatophyte</a:t>
            </a:r>
            <a:r>
              <a:rPr lang="en-US" i="1" dirty="0"/>
              <a:t> testing medium</a:t>
            </a:r>
            <a:r>
              <a:rPr lang="en-US" dirty="0"/>
              <a:t>)</a:t>
            </a:r>
          </a:p>
          <a:p>
            <a:endParaRPr lang="en-US" dirty="0"/>
          </a:p>
        </p:txBody>
      </p:sp>
    </p:spTree>
    <p:extLst>
      <p:ext uri="{BB962C8B-B14F-4D97-AF65-F5344CB8AC3E}">
        <p14:creationId xmlns:p14="http://schemas.microsoft.com/office/powerpoint/2010/main" val="18507801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dirty="0"/>
              <a:t>Direct microscopic examination</a:t>
            </a:r>
          </a:p>
        </p:txBody>
      </p:sp>
      <p:sp>
        <p:nvSpPr>
          <p:cNvPr id="3" name="Content Placeholder 2"/>
          <p:cNvSpPr>
            <a:spLocks noGrp="1"/>
          </p:cNvSpPr>
          <p:nvPr>
            <p:ph idx="1"/>
          </p:nvPr>
        </p:nvSpPr>
        <p:spPr>
          <a:xfrm>
            <a:off x="228600" y="838200"/>
            <a:ext cx="8915400" cy="5287963"/>
          </a:xfrm>
        </p:spPr>
        <p:txBody>
          <a:bodyPr>
            <a:normAutofit/>
          </a:bodyPr>
          <a:lstStyle/>
          <a:p>
            <a:r>
              <a:rPr lang="en-US" dirty="0"/>
              <a:t>Place a drop of 10%potassium hydroxide solution on a slide.</a:t>
            </a:r>
          </a:p>
          <a:p>
            <a:r>
              <a:rPr lang="en-US" dirty="0"/>
              <a:t>Transfer the specimen (small pieces) to the drop of KOH, and cover with a cover glass.</a:t>
            </a:r>
          </a:p>
          <a:p>
            <a:pPr>
              <a:buNone/>
            </a:pPr>
            <a:r>
              <a:rPr lang="en-US" sz="1800" dirty="0"/>
              <a:t>(Hairs clear within 5–10 minutes. Skin scales and crust usually take 20–30 minutes. Pieces of nail, however, may take several hours to clear. Clearing can be hastened by gently heating)</a:t>
            </a:r>
          </a:p>
          <a:p>
            <a:r>
              <a:rPr lang="en-US" dirty="0"/>
              <a:t> examine it microscopically using the 10x and 40x objectives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dirty="0"/>
              <a:t>Result </a:t>
            </a:r>
          </a:p>
        </p:txBody>
      </p:sp>
      <p:sp>
        <p:nvSpPr>
          <p:cNvPr id="3" name="Content Placeholder 2"/>
          <p:cNvSpPr>
            <a:spLocks noGrp="1"/>
          </p:cNvSpPr>
          <p:nvPr>
            <p:ph idx="1"/>
          </p:nvPr>
        </p:nvSpPr>
        <p:spPr>
          <a:xfrm>
            <a:off x="457200" y="1066800"/>
            <a:ext cx="8229600" cy="5410200"/>
          </a:xfrm>
        </p:spPr>
        <p:txBody>
          <a:bodyPr/>
          <a:lstStyle/>
          <a:p>
            <a:pPr algn="just"/>
            <a:r>
              <a:rPr lang="en-US" dirty="0"/>
              <a:t>Look for fungal elements i.e. branching </a:t>
            </a:r>
            <a:r>
              <a:rPr lang="en-US" dirty="0" err="1"/>
              <a:t>septate</a:t>
            </a:r>
            <a:r>
              <a:rPr lang="en-US" dirty="0"/>
              <a:t> </a:t>
            </a:r>
            <a:r>
              <a:rPr lang="en-US" dirty="0" err="1"/>
              <a:t>hyphae</a:t>
            </a:r>
            <a:r>
              <a:rPr lang="en-US" dirty="0"/>
              <a:t> with angular or spherical </a:t>
            </a:r>
            <a:r>
              <a:rPr lang="en-US" dirty="0" err="1"/>
              <a:t>arthroconidia</a:t>
            </a:r>
            <a:r>
              <a:rPr lang="en-US" dirty="0"/>
              <a:t> (</a:t>
            </a:r>
            <a:r>
              <a:rPr lang="en-US" dirty="0" err="1"/>
              <a:t>arthrospores</a:t>
            </a:r>
            <a:r>
              <a:rPr lang="en-US" dirty="0"/>
              <a:t>), usually in chains.</a:t>
            </a:r>
          </a:p>
          <a:p>
            <a:pPr algn="just"/>
            <a:r>
              <a:rPr lang="en-US" dirty="0"/>
              <a:t>Presence of fungal elements indicates </a:t>
            </a:r>
            <a:r>
              <a:rPr lang="en-US" dirty="0" err="1"/>
              <a:t>dermatophyte</a:t>
            </a:r>
            <a:r>
              <a:rPr lang="en-US" dirty="0"/>
              <a:t> present in sample.</a:t>
            </a:r>
          </a:p>
          <a:p>
            <a:pPr algn="just"/>
            <a:r>
              <a:rPr lang="en-US" dirty="0"/>
              <a:t>All species of ringworm fungi have a similar appearance</a:t>
            </a:r>
          </a:p>
          <a:p>
            <a:pPr algn="just"/>
            <a:r>
              <a:rPr lang="en-US" dirty="0"/>
              <a:t>Do not identify the species (so culture should be done for species identification)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228600" y="1447800"/>
            <a:ext cx="4267200" cy="3038475"/>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4495800" y="1447800"/>
            <a:ext cx="4400550" cy="3686175"/>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247650" y="4543425"/>
            <a:ext cx="3495675" cy="2314575"/>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Culture</a:t>
            </a:r>
          </a:p>
        </p:txBody>
      </p:sp>
      <p:sp>
        <p:nvSpPr>
          <p:cNvPr id="3" name="Content Placeholder 2"/>
          <p:cNvSpPr>
            <a:spLocks noGrp="1"/>
          </p:cNvSpPr>
          <p:nvPr>
            <p:ph idx="1"/>
          </p:nvPr>
        </p:nvSpPr>
        <p:spPr>
          <a:xfrm>
            <a:off x="457200" y="1143000"/>
            <a:ext cx="8229600" cy="4983163"/>
          </a:xfrm>
        </p:spPr>
        <p:txBody>
          <a:bodyPr/>
          <a:lstStyle/>
          <a:p>
            <a:pPr algn="just"/>
            <a:r>
              <a:rPr lang="en-US" dirty="0"/>
              <a:t>SDA(</a:t>
            </a:r>
            <a:r>
              <a:rPr lang="en-US" dirty="0" err="1"/>
              <a:t>Saboroud</a:t>
            </a:r>
            <a:r>
              <a:rPr lang="en-US" dirty="0"/>
              <a:t> Dextrose Agar) and PDA(</a:t>
            </a:r>
            <a:r>
              <a:rPr lang="en-US" dirty="0" err="1"/>
              <a:t>Potatos</a:t>
            </a:r>
            <a:r>
              <a:rPr lang="en-US" dirty="0"/>
              <a:t> Dextrose Agar)  media are used</a:t>
            </a:r>
          </a:p>
          <a:p>
            <a:pPr algn="just"/>
            <a:r>
              <a:rPr lang="en-US" dirty="0"/>
              <a:t>Incubated at 30 degree </a:t>
            </a:r>
            <a:r>
              <a:rPr lang="en-US" dirty="0" err="1"/>
              <a:t>celcius</a:t>
            </a:r>
            <a:r>
              <a:rPr lang="en-US" dirty="0"/>
              <a:t> for 48-72 hrs</a:t>
            </a:r>
          </a:p>
          <a:p>
            <a:pPr algn="just"/>
            <a:r>
              <a:rPr lang="en-US" dirty="0"/>
              <a:t>After incubation colony morphology studied and  cellophane tape method performed for identification.</a:t>
            </a:r>
          </a:p>
          <a:p>
            <a:pPr algn="just"/>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lstStyle/>
          <a:p>
            <a:r>
              <a:rPr lang="en-US" dirty="0"/>
              <a:t>Cellophane Tape method</a:t>
            </a:r>
          </a:p>
        </p:txBody>
      </p:sp>
      <p:sp>
        <p:nvSpPr>
          <p:cNvPr id="3" name="Content Placeholder 2"/>
          <p:cNvSpPr>
            <a:spLocks noGrp="1"/>
          </p:cNvSpPr>
          <p:nvPr>
            <p:ph idx="1"/>
          </p:nvPr>
        </p:nvSpPr>
        <p:spPr>
          <a:xfrm>
            <a:off x="457200" y="1066800"/>
            <a:ext cx="8382000" cy="5638800"/>
          </a:xfrm>
        </p:spPr>
        <p:txBody>
          <a:bodyPr/>
          <a:lstStyle/>
          <a:p>
            <a:pPr algn="just"/>
            <a:r>
              <a:rPr lang="en-US" dirty="0"/>
              <a:t>A clean grease free slide was taken.</a:t>
            </a:r>
          </a:p>
          <a:p>
            <a:pPr algn="just"/>
            <a:r>
              <a:rPr lang="en-US" dirty="0"/>
              <a:t>Few drops of </a:t>
            </a:r>
            <a:r>
              <a:rPr lang="en-US" dirty="0" err="1"/>
              <a:t>lactophenol</a:t>
            </a:r>
            <a:r>
              <a:rPr lang="en-US" dirty="0"/>
              <a:t> </a:t>
            </a:r>
            <a:r>
              <a:rPr lang="en-US" dirty="0" err="1"/>
              <a:t>cutton</a:t>
            </a:r>
            <a:r>
              <a:rPr lang="en-US" dirty="0"/>
              <a:t> blue placed at the </a:t>
            </a:r>
            <a:r>
              <a:rPr lang="en-US" dirty="0" err="1"/>
              <a:t>centre</a:t>
            </a:r>
            <a:r>
              <a:rPr lang="en-US" dirty="0"/>
              <a:t> of the slide.</a:t>
            </a:r>
          </a:p>
          <a:p>
            <a:pPr algn="just"/>
            <a:r>
              <a:rPr lang="en-US" dirty="0"/>
              <a:t>Small length </a:t>
            </a:r>
            <a:r>
              <a:rPr lang="en-US" dirty="0" err="1"/>
              <a:t>cellotape</a:t>
            </a:r>
            <a:r>
              <a:rPr lang="en-US" dirty="0"/>
              <a:t> was taken with the adhesive portion facing downward pressed over fungal colony, transfer and placed over the slide.</a:t>
            </a:r>
          </a:p>
          <a:p>
            <a:pPr algn="just"/>
            <a:r>
              <a:rPr lang="en-US" dirty="0"/>
              <a:t>Observe under microscope at 10X and 40X.</a:t>
            </a:r>
          </a:p>
        </p:txBody>
      </p:sp>
    </p:spTree>
    <p:extLst>
      <p:ext uri="{BB962C8B-B14F-4D97-AF65-F5344CB8AC3E}">
        <p14:creationId xmlns:p14="http://schemas.microsoft.com/office/powerpoint/2010/main" val="35296455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user\Desktop\download (3).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29200" y="1219200"/>
            <a:ext cx="3657600" cy="334883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C:\Users\user\Desktop\download (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371600"/>
            <a:ext cx="3733800" cy="358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976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400800"/>
          </a:xfrm>
        </p:spPr>
        <p:txBody>
          <a:bodyPr>
            <a:normAutofit fontScale="77500" lnSpcReduction="20000"/>
          </a:bodyPr>
          <a:lstStyle/>
          <a:p>
            <a:pPr algn="just"/>
            <a:r>
              <a:rPr lang="en-US" dirty="0"/>
              <a:t>The skin consists of two layers, </a:t>
            </a:r>
          </a:p>
          <a:p>
            <a:pPr algn="just">
              <a:buFont typeface="Wingdings" pitchFamily="2" charset="2"/>
              <a:buChar char="Ø"/>
            </a:pPr>
            <a:r>
              <a:rPr lang="en-US" dirty="0"/>
              <a:t>Epidermis</a:t>
            </a:r>
          </a:p>
          <a:p>
            <a:pPr algn="just">
              <a:buFont typeface="Wingdings" pitchFamily="2" charset="2"/>
              <a:buChar char="Ø"/>
            </a:pPr>
            <a:r>
              <a:rPr lang="en-US" dirty="0"/>
              <a:t>Dermis.</a:t>
            </a:r>
          </a:p>
          <a:p>
            <a:pPr algn="just">
              <a:buNone/>
            </a:pPr>
            <a:r>
              <a:rPr lang="en-US" dirty="0"/>
              <a:t>Epidermis:-</a:t>
            </a:r>
          </a:p>
          <a:p>
            <a:pPr algn="just"/>
            <a:r>
              <a:rPr lang="en-US" dirty="0"/>
              <a:t>The epidermis consists of an outer layer of </a:t>
            </a:r>
            <a:r>
              <a:rPr lang="en-US" dirty="0" err="1"/>
              <a:t>cornified</a:t>
            </a:r>
            <a:r>
              <a:rPr lang="en-US" dirty="0"/>
              <a:t> keratinocytes called the stratum </a:t>
            </a:r>
            <a:r>
              <a:rPr lang="en-US" dirty="0" err="1"/>
              <a:t>corneum</a:t>
            </a:r>
            <a:r>
              <a:rPr lang="en-US" dirty="0"/>
              <a:t>. </a:t>
            </a:r>
          </a:p>
          <a:p>
            <a:pPr algn="just"/>
            <a:r>
              <a:rPr lang="en-US" dirty="0"/>
              <a:t>The most common fungal infections of the skin, the </a:t>
            </a:r>
            <a:r>
              <a:rPr lang="en-US" dirty="0" err="1"/>
              <a:t>dermatophytic</a:t>
            </a:r>
            <a:r>
              <a:rPr lang="en-US" dirty="0"/>
              <a:t> infections (e.g., </a:t>
            </a:r>
            <a:r>
              <a:rPr lang="en-US" dirty="0" err="1"/>
              <a:t>tinea</a:t>
            </a:r>
            <a:r>
              <a:rPr lang="en-US" dirty="0"/>
              <a:t> [ringworm]), are seen on and in this layer.</a:t>
            </a:r>
          </a:p>
          <a:p>
            <a:pPr algn="just">
              <a:buNone/>
            </a:pPr>
            <a:r>
              <a:rPr lang="en-US" dirty="0"/>
              <a:t>Dermis:-</a:t>
            </a:r>
          </a:p>
          <a:p>
            <a:pPr algn="just"/>
            <a:r>
              <a:rPr lang="en-US" dirty="0"/>
              <a:t>The dermis is composed of dense connective tissue with many white </a:t>
            </a:r>
            <a:r>
              <a:rPr lang="en-US" dirty="0" err="1"/>
              <a:t>collagenous</a:t>
            </a:r>
            <a:r>
              <a:rPr lang="en-US" dirty="0"/>
              <a:t> and elastic fibers. It is much thicker than the epidermis and contains many blood vessels, nerve endings, sebaceous glands, and hair follicles. </a:t>
            </a:r>
          </a:p>
          <a:p>
            <a:pPr algn="just"/>
            <a:r>
              <a:rPr lang="en-US" dirty="0"/>
              <a:t>Furuncles, carbuncles, and erysipelas are examples of diseases that can penetrate this region of the skin following a break in the protective epidermis.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838200"/>
            <a:ext cx="7696200" cy="5562600"/>
          </a:xfrm>
        </p:spPr>
      </p:pic>
    </p:spTree>
    <p:extLst>
      <p:ext uri="{BB962C8B-B14F-4D97-AF65-F5344CB8AC3E}">
        <p14:creationId xmlns:p14="http://schemas.microsoft.com/office/powerpoint/2010/main" val="2361676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762000"/>
            <a:ext cx="7924800" cy="5486400"/>
          </a:xfrm>
        </p:spPr>
      </p:pic>
    </p:spTree>
    <p:extLst>
      <p:ext uri="{BB962C8B-B14F-4D97-AF65-F5344CB8AC3E}">
        <p14:creationId xmlns:p14="http://schemas.microsoft.com/office/powerpoint/2010/main" val="2127003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Erysipelas in legs and face</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0" y="1600200"/>
            <a:ext cx="3048000" cy="3810000"/>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48200" y="1600200"/>
            <a:ext cx="3657600" cy="3657599"/>
          </a:xfrm>
          <a:prstGeom prst="rect">
            <a:avLst/>
          </a:prstGeom>
        </p:spPr>
      </p:pic>
    </p:spTree>
    <p:extLst>
      <p:ext uri="{BB962C8B-B14F-4D97-AF65-F5344CB8AC3E}">
        <p14:creationId xmlns:p14="http://schemas.microsoft.com/office/powerpoint/2010/main" val="2276082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SKIN PREVENTS MICROBIAL INFECTIONS</a:t>
            </a:r>
          </a:p>
        </p:txBody>
      </p:sp>
      <p:sp>
        <p:nvSpPr>
          <p:cNvPr id="3" name="Content Placeholder 2"/>
          <p:cNvSpPr>
            <a:spLocks noGrp="1"/>
          </p:cNvSpPr>
          <p:nvPr>
            <p:ph idx="1"/>
          </p:nvPr>
        </p:nvSpPr>
        <p:spPr>
          <a:xfrm>
            <a:off x="457200" y="1417638"/>
            <a:ext cx="8229600" cy="5059362"/>
          </a:xfrm>
        </p:spPr>
        <p:txBody>
          <a:bodyPr>
            <a:normAutofit fontScale="77500" lnSpcReduction="20000"/>
          </a:bodyPr>
          <a:lstStyle/>
          <a:p>
            <a:pPr algn="just"/>
            <a:r>
              <a:rPr lang="en-US" dirty="0"/>
              <a:t>The arid nature of skin prevents many microorganisms from colonizing on it (e.g., gram-negative bacteria). </a:t>
            </a:r>
          </a:p>
          <a:p>
            <a:pPr algn="just"/>
            <a:r>
              <a:rPr lang="en-US" dirty="0"/>
              <a:t>The continuous sloughing off of keratinocytes from the surface of the epidermis does not allow colonizers to overgrow and cause disease.</a:t>
            </a:r>
          </a:p>
          <a:p>
            <a:pPr algn="just"/>
            <a:r>
              <a:rPr lang="en-US" dirty="0"/>
              <a:t>The </a:t>
            </a:r>
            <a:r>
              <a:rPr lang="en-US" dirty="0" err="1"/>
              <a:t>keratinocytes</a:t>
            </a:r>
            <a:r>
              <a:rPr lang="en-US" dirty="0"/>
              <a:t> also provide a waterproof barrier that prevents entry of infectious agents into the body.</a:t>
            </a:r>
          </a:p>
          <a:p>
            <a:pPr algn="just"/>
            <a:r>
              <a:rPr lang="en-US" dirty="0"/>
              <a:t>The sebaceous glands and the sweat glands secrete substances that inhibit the growth of many organisms. </a:t>
            </a:r>
          </a:p>
          <a:p>
            <a:pPr algn="just">
              <a:buNone/>
            </a:pPr>
            <a:r>
              <a:rPr lang="en-US" dirty="0"/>
              <a:t>Sebaceous glands:-</a:t>
            </a:r>
          </a:p>
          <a:p>
            <a:pPr algn="just">
              <a:buNone/>
            </a:pPr>
            <a:r>
              <a:rPr lang="en-US" dirty="0"/>
              <a:t> In the dermis secrete sebum, which contains a variety of fatty acids and lactic acid. Fatty acids kill most gram-positive bacteria and gram-negative </a:t>
            </a:r>
            <a:r>
              <a:rPr lang="en-US" dirty="0" err="1"/>
              <a:t>cocci</a:t>
            </a:r>
            <a:r>
              <a:rPr lang="en-US" dirty="0"/>
              <a:t> (</a:t>
            </a:r>
            <a:r>
              <a:rPr lang="en-US" dirty="0" err="1"/>
              <a:t>e.g.,Neisseria</a:t>
            </a:r>
            <a:r>
              <a:rPr lang="en-US" dirty="0"/>
              <a:t> sp.). Lactic acid in the sebum reduces the pH of the skin surface and inhibits the growth of many microorganisms.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229600" cy="5287963"/>
          </a:xfrm>
        </p:spPr>
        <p:txBody>
          <a:bodyPr>
            <a:normAutofit lnSpcReduction="10000"/>
          </a:bodyPr>
          <a:lstStyle/>
          <a:p>
            <a:pPr>
              <a:buNone/>
            </a:pPr>
            <a:r>
              <a:rPr lang="en-US" dirty="0"/>
              <a:t>Sweat glands:- </a:t>
            </a:r>
          </a:p>
          <a:p>
            <a:pPr algn="just">
              <a:buNone/>
            </a:pPr>
            <a:r>
              <a:rPr lang="en-US" dirty="0"/>
              <a:t>Secrete a substance that contains lysozyme and high concentrations of sodium chloride. Lysozyme can catalyze the degradation of bacterial cell walls of certain bacteria, and the high content of sodium chloride in sweat can inhibit the growth of many bacteria. </a:t>
            </a:r>
          </a:p>
          <a:p>
            <a:pPr algn="just">
              <a:buNone/>
            </a:pPr>
            <a:r>
              <a:rPr lang="en-US" dirty="0"/>
              <a:t>Skin secretions also contain </a:t>
            </a:r>
            <a:r>
              <a:rPr lang="en-US" dirty="0" err="1"/>
              <a:t>microcidal</a:t>
            </a:r>
            <a:r>
              <a:rPr lang="en-US" dirty="0"/>
              <a:t> peptides called beta </a:t>
            </a:r>
            <a:r>
              <a:rPr lang="en-US" dirty="0" err="1"/>
              <a:t>defensins</a:t>
            </a:r>
            <a:r>
              <a:rPr lang="en-US" dirty="0"/>
              <a:t>, which kill microorganisms by disrupting their membranes.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a:t>In spite of being a hostile residence for microorganisms, skin is still colonized by a number of microorganisms some are normal flora some are pathogens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521</TotalTime>
  <Words>1392</Words>
  <Application>Microsoft Office PowerPoint</Application>
  <PresentationFormat>On-screen Show (4:3)</PresentationFormat>
  <Paragraphs>96</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Wingdings</vt:lpstr>
      <vt:lpstr>Office Theme</vt:lpstr>
      <vt:lpstr>Organisms causing skin infections</vt:lpstr>
      <vt:lpstr>Background</vt:lpstr>
      <vt:lpstr>PowerPoint Presentation</vt:lpstr>
      <vt:lpstr>PowerPoint Presentation</vt:lpstr>
      <vt:lpstr>PowerPoint Presentation</vt:lpstr>
      <vt:lpstr>Erysipelas in legs and face</vt:lpstr>
      <vt:lpstr> SKIN PREVENTS MICROBIAL INFECTIONS</vt:lpstr>
      <vt:lpstr>PowerPoint Presentation</vt:lpstr>
      <vt:lpstr>PowerPoint Presentation</vt:lpstr>
      <vt:lpstr>COMMON BACTERIA CAUSING SKIN INFECTIONS</vt:lpstr>
      <vt:lpstr>PowerPoint Presentation</vt:lpstr>
      <vt:lpstr>COMMON VIRAL INFECTIONS</vt:lpstr>
      <vt:lpstr>PowerPoint Presentation</vt:lpstr>
      <vt:lpstr>PowerPoint Presentation</vt:lpstr>
      <vt:lpstr>PowerPoint Presentation</vt:lpstr>
      <vt:lpstr>COMMON FUNGAL INFECTIONS</vt:lpstr>
      <vt:lpstr>PowerPoint Presentation</vt:lpstr>
      <vt:lpstr>Dermatophytes</vt:lpstr>
      <vt:lpstr>PowerPoint Presentation</vt:lpstr>
      <vt:lpstr>Lab diagnosis of dermatophytes </vt:lpstr>
      <vt:lpstr>       Laboratory diagnosis</vt:lpstr>
      <vt:lpstr>Specimen collection</vt:lpstr>
      <vt:lpstr>Laboratory diagnosis of dermatophytes</vt:lpstr>
      <vt:lpstr>Direct microscopic examination</vt:lpstr>
      <vt:lpstr>Result </vt:lpstr>
      <vt:lpstr>PowerPoint Presentation</vt:lpstr>
      <vt:lpstr>Culture</vt:lpstr>
      <vt:lpstr>Cellophane Tape method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Organisms causing skin infections</dc:title>
  <dc:creator>Krishna Gurung</dc:creator>
  <cp:lastModifiedBy>Mamita Khaling Rai</cp:lastModifiedBy>
  <cp:revision>84</cp:revision>
  <dcterms:created xsi:type="dcterms:W3CDTF">2014-08-17T15:26:37Z</dcterms:created>
  <dcterms:modified xsi:type="dcterms:W3CDTF">2020-07-26T07:08:36Z</dcterms:modified>
</cp:coreProperties>
</file>