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75" r:id="rId10"/>
    <p:sldId id="269" r:id="rId11"/>
    <p:sldId id="274" r:id="rId12"/>
    <p:sldId id="270" r:id="rId13"/>
    <p:sldId id="271" r:id="rId14"/>
    <p:sldId id="273" r:id="rId15"/>
    <p:sldId id="272"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3BC7B0-F417-4B69-B361-81B09F4ADF1D}"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3BC7B0-F417-4B69-B361-81B09F4ADF1D}"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3BC7B0-F417-4B69-B361-81B09F4ADF1D}"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3BC7B0-F417-4B69-B361-81B09F4ADF1D}"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3BC7B0-F417-4B69-B361-81B09F4ADF1D}"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3BC7B0-F417-4B69-B361-81B09F4ADF1D}"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3BC7B0-F417-4B69-B361-81B09F4ADF1D}" type="datetimeFigureOut">
              <a:rPr lang="en-US" smtClean="0"/>
              <a:pPr/>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3BC7B0-F417-4B69-B361-81B09F4ADF1D}" type="datetimeFigureOut">
              <a:rPr lang="en-US" smtClean="0"/>
              <a:pPr/>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BC7B0-F417-4B69-B361-81B09F4ADF1D}" type="datetimeFigureOut">
              <a:rPr lang="en-US" smtClean="0"/>
              <a:pPr/>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3BC7B0-F417-4B69-B361-81B09F4ADF1D}"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3BC7B0-F417-4B69-B361-81B09F4ADF1D}"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6AEF9-DC54-4709-BDFD-388FA1F376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BC7B0-F417-4B69-B361-81B09F4ADF1D}" type="datetimeFigureOut">
              <a:rPr lang="en-US" smtClean="0"/>
              <a:pPr/>
              <a:t>3/16/2023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6AEF9-DC54-4709-BDFD-388FA1F376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e-NP" dirty="0"/>
              <a:t>Reproductive system</a:t>
            </a:r>
            <a:endParaRPr lang="en-US" dirty="0"/>
          </a:p>
        </p:txBody>
      </p:sp>
      <p:sp>
        <p:nvSpPr>
          <p:cNvPr id="3" name="Subtitle 2"/>
          <p:cNvSpPr>
            <a:spLocks noGrp="1"/>
          </p:cNvSpPr>
          <p:nvPr>
            <p:ph type="subTitle" idx="1"/>
          </p:nvPr>
        </p:nvSpPr>
        <p:spPr/>
        <p:txBody>
          <a:bodyPr/>
          <a:lstStyle/>
          <a:p>
            <a:pPr algn="r"/>
            <a:r>
              <a:rPr lang="ne-NP" dirty="0"/>
              <a:t>Mrs. Mamita Rai 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Chlamydia</a:t>
            </a:r>
            <a:r>
              <a:rPr lang="ne-NP" dirty="0"/>
              <a:t>l disease</a:t>
            </a: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ne-NP" dirty="0"/>
              <a:t>Caused by </a:t>
            </a:r>
            <a:r>
              <a:rPr lang="en-US" i="1" dirty="0"/>
              <a:t>Chlamydia trachomatis.</a:t>
            </a:r>
          </a:p>
          <a:p>
            <a:pPr algn="just"/>
            <a:r>
              <a:rPr lang="en-US" i="1" dirty="0"/>
              <a:t>Chlamydia trachomatis </a:t>
            </a:r>
            <a:r>
              <a:rPr lang="en-US" dirty="0"/>
              <a:t>is a Gram-negative obligate intracellular bacterium.</a:t>
            </a:r>
          </a:p>
          <a:p>
            <a:pPr algn="just"/>
            <a:r>
              <a:rPr lang="en-US" dirty="0"/>
              <a:t>The most common pathogen associated with NGU</a:t>
            </a:r>
            <a:r>
              <a:rPr lang="ne-NP" dirty="0"/>
              <a:t>(Non gonorrhoeal urithritis)</a:t>
            </a:r>
            <a:endParaRPr lang="en-US" dirty="0"/>
          </a:p>
          <a:p>
            <a:pPr algn="just"/>
            <a:r>
              <a:rPr lang="en-US" dirty="0"/>
              <a:t>Many people suffering from gonorrhea are </a:t>
            </a:r>
            <a:r>
              <a:rPr lang="en-US" dirty="0" err="1"/>
              <a:t>coinfected</a:t>
            </a:r>
            <a:r>
              <a:rPr lang="en-US" dirty="0"/>
              <a:t> with </a:t>
            </a:r>
            <a:r>
              <a:rPr lang="en-US" i="1" dirty="0"/>
              <a:t>C. </a:t>
            </a:r>
            <a:r>
              <a:rPr lang="en-US" i="1" dirty="0" err="1"/>
              <a:t>trachomatis</a:t>
            </a:r>
            <a:r>
              <a:rPr lang="en-US" dirty="0"/>
              <a:t>,  which infects the same columnar epithelial cells as the gonococcus.</a:t>
            </a:r>
            <a:endParaRPr lang="ne-NP" dirty="0"/>
          </a:p>
          <a:p>
            <a:pPr algn="just"/>
            <a:r>
              <a:rPr lang="en-US" i="1" dirty="0"/>
              <a:t>C. t</a:t>
            </a:r>
            <a:r>
              <a:rPr lang="ne-NP" i="1" dirty="0"/>
              <a:t>rac</a:t>
            </a:r>
            <a:r>
              <a:rPr lang="en-US" i="1" dirty="0" err="1"/>
              <a:t>homatis</a:t>
            </a:r>
            <a:r>
              <a:rPr lang="en-US" i="1" dirty="0"/>
              <a:t> </a:t>
            </a:r>
            <a:r>
              <a:rPr lang="en-US" dirty="0"/>
              <a:t>is also responsible for the Genital </a:t>
            </a:r>
            <a:r>
              <a:rPr lang="en-US" dirty="0" err="1"/>
              <a:t>chlamydial</a:t>
            </a:r>
            <a:r>
              <a:rPr lang="en-US" dirty="0"/>
              <a:t> infections </a:t>
            </a:r>
            <a:r>
              <a:rPr lang="ne-NP" dirty="0"/>
              <a:t>a</a:t>
            </a:r>
            <a:r>
              <a:rPr lang="en-US" dirty="0" err="1"/>
              <a:t>nd</a:t>
            </a:r>
            <a:r>
              <a:rPr lang="ne-NP" dirty="0"/>
              <a:t> </a:t>
            </a:r>
            <a:r>
              <a:rPr lang="en-US" dirty="0"/>
              <a:t>also associated with an increased risk of cervical cancer.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8F15-B336-0431-64B8-C239A625F2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D3A64C-F881-8341-A22E-6D6CD27AB9DA}"/>
              </a:ext>
            </a:extLst>
          </p:cNvPr>
          <p:cNvSpPr>
            <a:spLocks noGrp="1"/>
          </p:cNvSpPr>
          <p:nvPr>
            <p:ph idx="1"/>
          </p:nvPr>
        </p:nvSpPr>
        <p:spPr/>
        <p:txBody>
          <a:bodyPr/>
          <a:lstStyle/>
          <a:p>
            <a:pPr algn="l"/>
            <a:r>
              <a:rPr lang="en-US" b="1" i="0" dirty="0">
                <a:solidFill>
                  <a:srgbClr val="202124"/>
                </a:solidFill>
                <a:effectLst/>
                <a:latin typeface="Google Sans"/>
              </a:rPr>
              <a:t>The two most commonly prescribed antibiotics for chlamydia are:</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doxycycline – taken every day for a week.</a:t>
            </a:r>
          </a:p>
          <a:p>
            <a:pPr algn="l">
              <a:buFont typeface="Arial" panose="020B0604020202020204" pitchFamily="34" charset="0"/>
              <a:buChar char="•"/>
            </a:pPr>
            <a:r>
              <a:rPr lang="en-US" b="0" i="0" dirty="0">
                <a:solidFill>
                  <a:srgbClr val="202124"/>
                </a:solidFill>
                <a:effectLst/>
                <a:latin typeface="arial" panose="020B0604020202020204" pitchFamily="34" charset="0"/>
              </a:rPr>
              <a:t>azithromycin – one dose of 1g, followed by 500mg once a day for 2 days.</a:t>
            </a:r>
          </a:p>
          <a:p>
            <a:endParaRPr lang="en-US" dirty="0"/>
          </a:p>
        </p:txBody>
      </p:sp>
    </p:spTree>
    <p:extLst>
      <p:ext uri="{BB962C8B-B14F-4D97-AF65-F5344CB8AC3E}">
        <p14:creationId xmlns:p14="http://schemas.microsoft.com/office/powerpoint/2010/main" val="154165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Viral Diseases</a:t>
            </a:r>
          </a:p>
        </p:txBody>
      </p:sp>
      <p:sp>
        <p:nvSpPr>
          <p:cNvPr id="3" name="Content Placeholder 2"/>
          <p:cNvSpPr>
            <a:spLocks noGrp="1"/>
          </p:cNvSpPr>
          <p:nvPr>
            <p:ph idx="1"/>
          </p:nvPr>
        </p:nvSpPr>
        <p:spPr>
          <a:xfrm>
            <a:off x="457200" y="990600"/>
            <a:ext cx="8229600" cy="5410200"/>
          </a:xfrm>
        </p:spPr>
        <p:txBody>
          <a:bodyPr>
            <a:normAutofit fontScale="92500" lnSpcReduction="20000"/>
          </a:bodyPr>
          <a:lstStyle/>
          <a:p>
            <a:pPr>
              <a:buNone/>
            </a:pPr>
            <a:r>
              <a:rPr lang="en-US" dirty="0"/>
              <a:t>Genital Herpes </a:t>
            </a:r>
            <a:r>
              <a:rPr lang="ne-NP" dirty="0"/>
              <a:t>:-</a:t>
            </a:r>
            <a:endParaRPr lang="en-US" dirty="0"/>
          </a:p>
          <a:p>
            <a:pPr algn="just"/>
            <a:r>
              <a:rPr lang="en-US" dirty="0"/>
              <a:t>A much publicized STI is  genital herpes, usually caused by </a:t>
            </a:r>
            <a:r>
              <a:rPr lang="ne-NP" dirty="0"/>
              <a:t>H</a:t>
            </a:r>
            <a:r>
              <a:rPr lang="en-US" dirty="0" err="1"/>
              <a:t>erpes</a:t>
            </a:r>
            <a:r>
              <a:rPr lang="en-US" dirty="0"/>
              <a:t> simplex virus type 2 (HSV-</a:t>
            </a:r>
            <a:r>
              <a:rPr lang="ne-NP" dirty="0"/>
              <a:t>2)</a:t>
            </a:r>
            <a:r>
              <a:rPr lang="en-US" dirty="0"/>
              <a:t>. </a:t>
            </a:r>
            <a:endParaRPr lang="ne-NP" dirty="0"/>
          </a:p>
          <a:p>
            <a:pPr algn="just"/>
            <a:r>
              <a:rPr lang="en-US" dirty="0"/>
              <a:t>which is usually acquired by oral-genital contact</a:t>
            </a:r>
            <a:r>
              <a:rPr lang="ne-NP" dirty="0"/>
              <a:t>.</a:t>
            </a:r>
            <a:r>
              <a:rPr lang="en-US" dirty="0"/>
              <a:t> </a:t>
            </a:r>
            <a:endParaRPr lang="ne-NP" dirty="0"/>
          </a:p>
          <a:p>
            <a:pPr algn="just"/>
            <a:r>
              <a:rPr lang="en-US" dirty="0"/>
              <a:t>Genital herpes lesions </a:t>
            </a:r>
            <a:r>
              <a:rPr lang="ne-NP" dirty="0"/>
              <a:t> are </a:t>
            </a:r>
            <a:r>
              <a:rPr lang="en-US" dirty="0"/>
              <a:t>appear </a:t>
            </a:r>
            <a:r>
              <a:rPr lang="ne-NP" dirty="0"/>
              <a:t>.</a:t>
            </a:r>
          </a:p>
          <a:p>
            <a:pPr algn="just"/>
            <a:r>
              <a:rPr lang="en-US" dirty="0"/>
              <a:t> </a:t>
            </a:r>
            <a:r>
              <a:rPr lang="ne-NP" dirty="0"/>
              <a:t>I</a:t>
            </a:r>
            <a:r>
              <a:rPr lang="en-US" dirty="0"/>
              <a:t>n women the vesicles are usually on the external genitals (seldom on the cervix or within the vagina) and in men the vesicles may be on the base of the penis. </a:t>
            </a:r>
            <a:r>
              <a:rPr lang="ne-NP" dirty="0"/>
              <a:t> </a:t>
            </a:r>
          </a:p>
          <a:p>
            <a:pPr algn="just"/>
            <a:r>
              <a:rPr lang="en-US" dirty="0"/>
              <a:t>In both men and women, urination can be painful, </a:t>
            </a:r>
            <a:r>
              <a:rPr lang="ne-NP" dirty="0"/>
              <a:t> </a:t>
            </a:r>
            <a:r>
              <a:rPr lang="en-US" dirty="0"/>
              <a:t>and walking is quite uncomfortable; the patient is even irritated by clothing. Usually, the vesicles heal in a couple of weeks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US" dirty="0"/>
              <a:t>Neonatal Herpes </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r>
              <a:rPr lang="en-US" dirty="0"/>
              <a:t>Neonatal herpes is  a serious </a:t>
            </a:r>
            <a:r>
              <a:rPr lang="ne-NP" dirty="0"/>
              <a:t>disease of </a:t>
            </a:r>
            <a:r>
              <a:rPr lang="en-US" dirty="0"/>
              <a:t>women of childbearing age. </a:t>
            </a:r>
            <a:endParaRPr lang="ne-NP" dirty="0"/>
          </a:p>
          <a:p>
            <a:r>
              <a:rPr lang="en-US" dirty="0"/>
              <a:t>The virus can cross the placental barrier and affect </a:t>
            </a:r>
            <a:r>
              <a:rPr lang="ne-NP" dirty="0"/>
              <a:t> </a:t>
            </a:r>
            <a:r>
              <a:rPr lang="en-US" dirty="0"/>
              <a:t>the fetus.</a:t>
            </a:r>
            <a:endParaRPr lang="ne-NP" dirty="0"/>
          </a:p>
          <a:p>
            <a:r>
              <a:rPr lang="en-US" dirty="0"/>
              <a:t>Th</a:t>
            </a:r>
            <a:r>
              <a:rPr lang="ne-NP" dirty="0"/>
              <a:t>is</a:t>
            </a:r>
            <a:r>
              <a:rPr lang="en-US" dirty="0"/>
              <a:t> result</a:t>
            </a:r>
            <a:r>
              <a:rPr lang="ne-NP" dirty="0"/>
              <a:t> </a:t>
            </a:r>
            <a:r>
              <a:rPr lang="en-US" dirty="0"/>
              <a:t>spontaneous abortion or serious fetal damage</a:t>
            </a:r>
            <a:r>
              <a:rPr lang="ne-NP" dirty="0"/>
              <a:t> of fetus</a:t>
            </a:r>
            <a:r>
              <a:rPr lang="en-US" dirty="0"/>
              <a:t>, such as mental retardation and defective vision and hearing. </a:t>
            </a:r>
            <a:endParaRPr lang="ne-NP" dirty="0"/>
          </a:p>
          <a:p>
            <a:r>
              <a:rPr lang="en-US" dirty="0"/>
              <a:t>Therefore, any pregnant woman without a history of genital herpes should avoid sexual contact with anyone who might be carrying the virus.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a:t>Genital Warts </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pPr algn="just"/>
            <a:r>
              <a:rPr lang="en-US" dirty="0"/>
              <a:t>Warts are </a:t>
            </a:r>
            <a:r>
              <a:rPr lang="ne-NP" dirty="0"/>
              <a:t>viral </a:t>
            </a:r>
            <a:r>
              <a:rPr lang="en-US" dirty="0"/>
              <a:t> infectious disease</a:t>
            </a:r>
            <a:r>
              <a:rPr lang="ne-NP" dirty="0"/>
              <a:t> caused by </a:t>
            </a:r>
            <a:r>
              <a:rPr lang="en-US" dirty="0"/>
              <a:t>viruses known as </a:t>
            </a:r>
            <a:r>
              <a:rPr lang="en-US" dirty="0" err="1"/>
              <a:t>papillomaviruses</a:t>
            </a:r>
            <a:r>
              <a:rPr lang="en-US" dirty="0"/>
              <a:t>. </a:t>
            </a:r>
            <a:r>
              <a:rPr lang="ne-NP" dirty="0"/>
              <a:t>(Human Papilloma viruse HPV)</a:t>
            </a:r>
          </a:p>
          <a:p>
            <a:pPr algn="just"/>
            <a:r>
              <a:rPr lang="ne-NP" dirty="0"/>
              <a:t>It </a:t>
            </a:r>
            <a:r>
              <a:rPr lang="en-US" dirty="0"/>
              <a:t>can be transmitted sexually </a:t>
            </a:r>
            <a:r>
              <a:rPr lang="ne-NP" dirty="0"/>
              <a:t>.</a:t>
            </a:r>
          </a:p>
          <a:p>
            <a:pPr algn="just"/>
            <a:r>
              <a:rPr lang="ne-NP" dirty="0"/>
              <a:t>It produces visible warts in the genital areas.</a:t>
            </a:r>
          </a:p>
          <a:p>
            <a:pPr algn="just"/>
            <a:r>
              <a:rPr lang="en-US" dirty="0"/>
              <a:t>There are more than 60 serotypes of human </a:t>
            </a:r>
            <a:r>
              <a:rPr lang="en-US" dirty="0" err="1"/>
              <a:t>papillomaviruses</a:t>
            </a:r>
            <a:r>
              <a:rPr lang="en-US" dirty="0"/>
              <a:t> (HPV), and certain serotypes </a:t>
            </a:r>
            <a:r>
              <a:rPr lang="ne-NP" dirty="0"/>
              <a:t>caused</a:t>
            </a:r>
            <a:r>
              <a:rPr lang="en-US" dirty="0"/>
              <a:t> genital  warts</a:t>
            </a:r>
            <a:r>
              <a:rPr lang="ne-NP" dirty="0"/>
              <a:t>.</a:t>
            </a:r>
          </a:p>
          <a:p>
            <a:pPr algn="just"/>
            <a:r>
              <a:rPr lang="en-US" dirty="0"/>
              <a:t>Visible genital warts are usually caused by serotypes 6 and  II. </a:t>
            </a:r>
          </a:p>
          <a:p>
            <a:pPr algn="just"/>
            <a:r>
              <a:rPr lang="en-US" dirty="0"/>
              <a:t>The </a:t>
            </a:r>
            <a:r>
              <a:rPr lang="ne-NP" dirty="0"/>
              <a:t>sero</a:t>
            </a:r>
            <a:r>
              <a:rPr lang="en-US" dirty="0"/>
              <a:t>types</a:t>
            </a:r>
            <a:r>
              <a:rPr lang="ne-NP" dirty="0"/>
              <a:t> 16 and 18 </a:t>
            </a:r>
            <a:r>
              <a:rPr lang="en-US" dirty="0"/>
              <a:t> most likely to cause </a:t>
            </a:r>
            <a:r>
              <a:rPr lang="ne-NP" dirty="0"/>
              <a:t> cervical warts.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AIDS</a:t>
            </a: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buNone/>
            </a:pPr>
            <a:endParaRPr lang="en-US" dirty="0"/>
          </a:p>
          <a:p>
            <a:pPr algn="just"/>
            <a:r>
              <a:rPr lang="en-US" dirty="0"/>
              <a:t>AIDS (Acquired immunodeficiency syndrome) Human Immunodeficiency  Virus (HIV) is the etiologic agent of AIDS.</a:t>
            </a:r>
            <a:endParaRPr lang="ne-NP" dirty="0"/>
          </a:p>
          <a:p>
            <a:pPr algn="just"/>
            <a:r>
              <a:rPr lang="en-US" dirty="0"/>
              <a:t>AIDS, or HIV infection, is a viral disease that is frequently transmitted by sexual contact. However, its pathogen</a:t>
            </a:r>
            <a:r>
              <a:rPr lang="ne-NP" dirty="0"/>
              <a:t>i</a:t>
            </a:r>
            <a:r>
              <a:rPr lang="en-US" dirty="0"/>
              <a:t>city is  based on damage to  the  immune system</a:t>
            </a:r>
            <a:r>
              <a:rPr lang="ne-NP" dirty="0"/>
              <a:t>.</a:t>
            </a:r>
          </a:p>
          <a:p>
            <a:pPr algn="just"/>
            <a:r>
              <a:rPr lang="en-US" dirty="0"/>
              <a:t>It is  important to remember that  the lesions resulting from many of the diseases of bacterial and viral origin facilitate the transmission of HIV.</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ne-NP" dirty="0"/>
              <a:t>Parasitic disease</a:t>
            </a:r>
            <a:endParaRPr lang="en-US" dirty="0"/>
          </a:p>
        </p:txBody>
      </p:sp>
      <p:sp>
        <p:nvSpPr>
          <p:cNvPr id="3" name="Content Placeholder 2"/>
          <p:cNvSpPr>
            <a:spLocks noGrp="1"/>
          </p:cNvSpPr>
          <p:nvPr>
            <p:ph idx="1"/>
          </p:nvPr>
        </p:nvSpPr>
        <p:spPr>
          <a:xfrm>
            <a:off x="457200" y="1414121"/>
            <a:ext cx="8229600" cy="5062879"/>
          </a:xfrm>
        </p:spPr>
        <p:txBody>
          <a:bodyPr>
            <a:normAutofit fontScale="85000" lnSpcReduction="20000"/>
          </a:bodyPr>
          <a:lstStyle/>
          <a:p>
            <a:pPr marL="0" indent="0">
              <a:buNone/>
            </a:pPr>
            <a:r>
              <a:rPr lang="ne-NP" dirty="0"/>
              <a:t>T</a:t>
            </a:r>
            <a:r>
              <a:rPr lang="en-US" dirty="0" err="1"/>
              <a:t>richomoniasis</a:t>
            </a:r>
            <a:endParaRPr lang="en-US" dirty="0"/>
          </a:p>
          <a:p>
            <a:pPr algn="just"/>
            <a:r>
              <a:rPr lang="en-US" dirty="0"/>
              <a:t>This is caused by  </a:t>
            </a:r>
            <a:r>
              <a:rPr lang="en-US" i="1" dirty="0" err="1"/>
              <a:t>Trichomonas</a:t>
            </a:r>
            <a:r>
              <a:rPr lang="en-US" i="1" dirty="0"/>
              <a:t> </a:t>
            </a:r>
            <a:r>
              <a:rPr lang="en-US" i="1" dirty="0" err="1"/>
              <a:t>vaginalis</a:t>
            </a:r>
            <a:r>
              <a:rPr lang="en-US" dirty="0"/>
              <a:t>.  </a:t>
            </a:r>
            <a:r>
              <a:rPr lang="ne-NP" dirty="0"/>
              <a:t>They </a:t>
            </a:r>
            <a:r>
              <a:rPr lang="en-US" dirty="0"/>
              <a:t>are flagellate protozoa with 3-5 anterior flagella</a:t>
            </a:r>
            <a:r>
              <a:rPr lang="ne-NP" dirty="0"/>
              <a:t>.</a:t>
            </a:r>
            <a:endParaRPr lang="en-US" dirty="0"/>
          </a:p>
          <a:p>
            <a:pPr algn="just"/>
            <a:r>
              <a:rPr lang="en-US" dirty="0"/>
              <a:t>In female the infection is limited to vulva, vagina and cervix. It usually does not extend to uterus. The mucosal surface may be painful, inflamed, eroded and covered with a frothy yellow or cream colored</a:t>
            </a:r>
            <a:r>
              <a:rPr lang="ne-NP" dirty="0"/>
              <a:t> </a:t>
            </a:r>
            <a:r>
              <a:rPr lang="en-US" dirty="0"/>
              <a:t>discharge. </a:t>
            </a:r>
            <a:endParaRPr lang="ne-NP" dirty="0"/>
          </a:p>
          <a:p>
            <a:pPr algn="just"/>
            <a:r>
              <a:rPr lang="en-US" dirty="0"/>
              <a:t>In males the prostate, seminal vesicle and the urethra may</a:t>
            </a:r>
            <a:r>
              <a:rPr lang="ne-NP" dirty="0"/>
              <a:t>    </a:t>
            </a:r>
            <a:r>
              <a:rPr lang="en-US" dirty="0"/>
              <a:t>be infected.</a:t>
            </a:r>
          </a:p>
          <a:p>
            <a:pPr algn="just"/>
            <a:r>
              <a:rPr lang="en-US" dirty="0" err="1"/>
              <a:t>Trichomoniasis</a:t>
            </a:r>
            <a:r>
              <a:rPr lang="en-US" dirty="0"/>
              <a:t> is treated with topical and systemic </a:t>
            </a:r>
            <a:r>
              <a:rPr lang="en-US" dirty="0" err="1"/>
              <a:t>metronidazole</a:t>
            </a:r>
            <a:r>
              <a:rPr lang="en-US" dirty="0"/>
              <a:t>. The patients sexual partner should be examined and treated simultaneously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ne-NP" dirty="0"/>
              <a:t>Fungal disease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ne-NP" dirty="0"/>
              <a:t>G</a:t>
            </a:r>
            <a:r>
              <a:rPr lang="en-US" dirty="0" err="1"/>
              <a:t>enital</a:t>
            </a:r>
            <a:r>
              <a:rPr lang="en-US" dirty="0"/>
              <a:t> </a:t>
            </a:r>
            <a:r>
              <a:rPr lang="en-US" dirty="0" err="1"/>
              <a:t>candidiasis</a:t>
            </a:r>
            <a:endParaRPr lang="en-US" dirty="0"/>
          </a:p>
          <a:p>
            <a:pPr algn="just"/>
            <a:r>
              <a:rPr lang="en-US" dirty="0"/>
              <a:t>The most common cause of genital </a:t>
            </a:r>
            <a:r>
              <a:rPr lang="en-US" dirty="0" err="1"/>
              <a:t>candidiasis</a:t>
            </a:r>
            <a:r>
              <a:rPr lang="en-US" dirty="0"/>
              <a:t> is due to </a:t>
            </a:r>
            <a:r>
              <a:rPr lang="en-US" i="1" dirty="0"/>
              <a:t>Candida</a:t>
            </a:r>
            <a:r>
              <a:rPr lang="ne-NP" i="1" dirty="0"/>
              <a:t> </a:t>
            </a:r>
            <a:r>
              <a:rPr lang="en-US" i="1" dirty="0" err="1"/>
              <a:t>albicans</a:t>
            </a:r>
            <a:r>
              <a:rPr lang="en-US" dirty="0"/>
              <a:t>. </a:t>
            </a:r>
            <a:endParaRPr lang="ne-NP" dirty="0"/>
          </a:p>
          <a:p>
            <a:pPr algn="just"/>
            <a:r>
              <a:rPr lang="en-US" dirty="0"/>
              <a:t>Generally it is a </a:t>
            </a:r>
            <a:r>
              <a:rPr lang="en-US" dirty="0" err="1"/>
              <a:t>commensal</a:t>
            </a:r>
            <a:r>
              <a:rPr lang="en-US" dirty="0"/>
              <a:t> in the vagina. When infection occurs white membranous patches are produced in the vagina and vulva.</a:t>
            </a:r>
          </a:p>
          <a:p>
            <a:pPr algn="just"/>
            <a:r>
              <a:rPr lang="en-US" dirty="0"/>
              <a:t>Thick or watery vaginal discharge is seen.</a:t>
            </a:r>
            <a:endParaRPr lang="ne-NP" dirty="0"/>
          </a:p>
          <a:p>
            <a:pPr algn="just"/>
            <a:r>
              <a:rPr lang="en-US" dirty="0"/>
              <a:t> Gram’ s stain can identify the</a:t>
            </a:r>
            <a:r>
              <a:rPr lang="ne-NP" dirty="0"/>
              <a:t> </a:t>
            </a:r>
            <a:r>
              <a:rPr lang="en-US" dirty="0"/>
              <a:t>yeast like cells. </a:t>
            </a:r>
            <a:r>
              <a:rPr lang="en-US" dirty="0" err="1"/>
              <a:t>Nystatin</a:t>
            </a:r>
            <a:r>
              <a:rPr lang="en-US" dirty="0"/>
              <a:t> or </a:t>
            </a:r>
            <a:r>
              <a:rPr lang="en-US" dirty="0" err="1"/>
              <a:t>miconazole</a:t>
            </a:r>
            <a:r>
              <a:rPr lang="en-US" dirty="0"/>
              <a:t> or </a:t>
            </a:r>
            <a:r>
              <a:rPr lang="en-US" dirty="0" err="1"/>
              <a:t>ketoconazole</a:t>
            </a:r>
            <a:r>
              <a:rPr lang="en-US" dirty="0"/>
              <a:t> are used.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a:t>
            </a:r>
            <a:r>
              <a:rPr lang="en-US" b="1" dirty="0"/>
              <a:t>reproductive system</a:t>
            </a:r>
            <a:r>
              <a:rPr lang="en-US" dirty="0"/>
              <a:t> or </a:t>
            </a:r>
            <a:r>
              <a:rPr lang="en-US" b="1" dirty="0"/>
              <a:t>genital system</a:t>
            </a:r>
            <a:r>
              <a:rPr lang="en-US" dirty="0"/>
              <a:t> is a system of sex organs within </a:t>
            </a:r>
            <a:r>
              <a:rPr lang="ne-NP" dirty="0"/>
              <a:t> </a:t>
            </a:r>
            <a:r>
              <a:rPr lang="en-US" dirty="0"/>
              <a:t>an organism which work together for the purpose of</a:t>
            </a:r>
            <a:r>
              <a:rPr lang="ne-NP" dirty="0"/>
              <a:t> </a:t>
            </a:r>
            <a:r>
              <a:rPr lang="en-US" dirty="0"/>
              <a:t>sexual reproduction</a:t>
            </a:r>
            <a:r>
              <a:rPr lang="ne-NP" dirty="0"/>
              <a:t>.</a:t>
            </a:r>
          </a:p>
          <a:p>
            <a:pPr algn="just">
              <a:buFont typeface="Wingdings" pitchFamily="2" charset="2"/>
              <a:buChar char="v"/>
            </a:pPr>
            <a:r>
              <a:rPr lang="en-US" dirty="0"/>
              <a:t>The female reproductive system includes the ovaries, fallopian tubes, uterus, vagina, vulva, </a:t>
            </a:r>
            <a:r>
              <a:rPr lang="en-US" dirty="0" err="1"/>
              <a:t>mam</a:t>
            </a:r>
            <a:r>
              <a:rPr lang="ne-NP" dirty="0"/>
              <a:t>mary glands and breast.</a:t>
            </a:r>
          </a:p>
          <a:p>
            <a:pPr algn="just">
              <a:buFont typeface="Wingdings" pitchFamily="2" charset="2"/>
              <a:buChar char="v"/>
            </a:pPr>
            <a:r>
              <a:rPr lang="en-US" dirty="0"/>
              <a:t>The male reproductive system includes the penis, scrotum, and testicles</a:t>
            </a:r>
            <a:r>
              <a:rPr lang="ne-NP" dirty="0"/>
              <a:t>. </a:t>
            </a:r>
            <a:endParaRPr lang="en-US" dirty="0"/>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Diseases of Reproductive system</a:t>
            </a:r>
            <a:endParaRPr lang="en-US" dirty="0"/>
          </a:p>
        </p:txBody>
      </p:sp>
      <p:sp>
        <p:nvSpPr>
          <p:cNvPr id="3" name="Content Placeholder 2"/>
          <p:cNvSpPr>
            <a:spLocks noGrp="1"/>
          </p:cNvSpPr>
          <p:nvPr>
            <p:ph idx="1"/>
          </p:nvPr>
        </p:nvSpPr>
        <p:spPr/>
        <p:txBody>
          <a:bodyPr>
            <a:normAutofit/>
          </a:bodyPr>
          <a:lstStyle/>
          <a:p>
            <a:pPr algn="just"/>
            <a:r>
              <a:rPr lang="en-US" dirty="0"/>
              <a:t>Most diseases of the reproductive systems transmitted by sexual </a:t>
            </a:r>
            <a:r>
              <a:rPr lang="ne-NP" dirty="0"/>
              <a:t> </a:t>
            </a:r>
            <a:r>
              <a:rPr lang="en-US" dirty="0"/>
              <a:t>activity have been called sexually transmitted diseases (STDs). </a:t>
            </a:r>
          </a:p>
          <a:p>
            <a:pPr algn="just"/>
            <a:r>
              <a:rPr lang="en-US" dirty="0"/>
              <a:t>In  recent  years there has been a  movement to  replace this terminology with sexually transmitted infections  (STIs),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ne-NP" dirty="0"/>
            </a:br>
            <a:r>
              <a:rPr lang="ne-NP" dirty="0"/>
              <a:t>S</a:t>
            </a:r>
            <a:r>
              <a:rPr lang="en-US" dirty="0"/>
              <a:t>EXUALL Y  TRANSMITTED DISEASES</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endParaRPr lang="en-US" dirty="0"/>
          </a:p>
          <a:p>
            <a:pPr algn="just"/>
            <a:r>
              <a:rPr lang="en-US" dirty="0"/>
              <a:t>Sexually transmitted diseases are the most common communicable diseases after common cold. They are transmitted through sexual</a:t>
            </a:r>
            <a:r>
              <a:rPr lang="ne-NP" dirty="0"/>
              <a:t> </a:t>
            </a:r>
            <a:r>
              <a:rPr lang="en-US" dirty="0"/>
              <a:t>contact. </a:t>
            </a:r>
            <a:endParaRPr lang="ne-NP" dirty="0"/>
          </a:p>
          <a:p>
            <a:pPr algn="just"/>
            <a:r>
              <a:rPr lang="en-US" dirty="0"/>
              <a:t>They </a:t>
            </a:r>
            <a:r>
              <a:rPr lang="ne-NP" dirty="0"/>
              <a:t>are</a:t>
            </a:r>
            <a:r>
              <a:rPr lang="en-US" dirty="0"/>
              <a:t> classified into the following: </a:t>
            </a:r>
            <a:endParaRPr lang="ne-NP" dirty="0"/>
          </a:p>
          <a:p>
            <a:pPr algn="just">
              <a:buFont typeface="Courier New" pitchFamily="49" charset="0"/>
              <a:buChar char="o"/>
            </a:pPr>
            <a:r>
              <a:rPr lang="en-US" dirty="0"/>
              <a:t>Bacterial</a:t>
            </a:r>
            <a:r>
              <a:rPr lang="ne-NP" dirty="0"/>
              <a:t> disease</a:t>
            </a:r>
          </a:p>
          <a:p>
            <a:pPr algn="just">
              <a:buFont typeface="Courier New" pitchFamily="49" charset="0"/>
              <a:buChar char="o"/>
            </a:pPr>
            <a:r>
              <a:rPr lang="en-US" dirty="0"/>
              <a:t> Viral</a:t>
            </a:r>
            <a:r>
              <a:rPr lang="ne-NP" dirty="0"/>
              <a:t> disease</a:t>
            </a:r>
          </a:p>
          <a:p>
            <a:pPr algn="just">
              <a:buFont typeface="Courier New" pitchFamily="49" charset="0"/>
              <a:buChar char="o"/>
            </a:pPr>
            <a:r>
              <a:rPr lang="en-US" dirty="0"/>
              <a:t> Parasitic </a:t>
            </a:r>
            <a:r>
              <a:rPr lang="ne-NP" dirty="0"/>
              <a:t>disease, and </a:t>
            </a:r>
          </a:p>
          <a:p>
            <a:pPr algn="just">
              <a:buFont typeface="Courier New" pitchFamily="49" charset="0"/>
              <a:buChar char="o"/>
            </a:pPr>
            <a:r>
              <a:rPr lang="en-US" dirty="0"/>
              <a:t> Fungal diseases.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Bacterial diseases</a:t>
            </a:r>
            <a:br>
              <a:rPr lang="en-US" dirty="0"/>
            </a:br>
            <a:endParaRPr lang="en-US" dirty="0"/>
          </a:p>
        </p:txBody>
      </p:sp>
      <p:sp>
        <p:nvSpPr>
          <p:cNvPr id="3" name="Content Placeholder 2"/>
          <p:cNvSpPr>
            <a:spLocks noGrp="1"/>
          </p:cNvSpPr>
          <p:nvPr>
            <p:ph idx="1"/>
          </p:nvPr>
        </p:nvSpPr>
        <p:spPr/>
        <p:txBody>
          <a:bodyPr>
            <a:normAutofit/>
          </a:bodyPr>
          <a:lstStyle/>
          <a:p>
            <a:r>
              <a:rPr lang="en-US" dirty="0"/>
              <a:t>The following are some of the sexually transmitted bacterial diseases. </a:t>
            </a:r>
            <a:endParaRPr lang="ne-NP" dirty="0"/>
          </a:p>
          <a:p>
            <a:pPr marL="0" indent="0">
              <a:buNone/>
            </a:pPr>
            <a:r>
              <a:rPr lang="en-US" dirty="0"/>
              <a:t>1. Syphilis </a:t>
            </a:r>
            <a:endParaRPr lang="ne-NP" dirty="0"/>
          </a:p>
          <a:p>
            <a:pPr marL="0" indent="0">
              <a:buNone/>
            </a:pPr>
            <a:r>
              <a:rPr lang="en-US" dirty="0"/>
              <a:t>2. Gonorrhea </a:t>
            </a:r>
            <a:endParaRPr lang="ne-NP" dirty="0"/>
          </a:p>
          <a:p>
            <a:pPr marL="0" indent="0">
              <a:buNone/>
            </a:pPr>
            <a:r>
              <a:rPr lang="en-US" dirty="0"/>
              <a:t>3. </a:t>
            </a:r>
            <a:r>
              <a:rPr lang="en-US" dirty="0" err="1"/>
              <a:t>Chancroid</a:t>
            </a:r>
            <a:r>
              <a:rPr lang="en-US" dirty="0"/>
              <a:t> </a:t>
            </a:r>
            <a:endParaRPr lang="ne-NP" dirty="0"/>
          </a:p>
          <a:p>
            <a:pPr marL="0" indent="0">
              <a:buNone/>
            </a:pPr>
            <a:r>
              <a:rPr lang="en-US" dirty="0"/>
              <a:t>4. </a:t>
            </a:r>
            <a:r>
              <a:rPr lang="en-US" dirty="0" err="1"/>
              <a:t>Chlamydial</a:t>
            </a:r>
            <a:r>
              <a:rPr lang="en-US" dirty="0"/>
              <a:t> diseases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dirty="0"/>
              <a:t>S</a:t>
            </a:r>
            <a:r>
              <a:rPr lang="en-US" dirty="0" err="1"/>
              <a:t>yphilis</a:t>
            </a:r>
            <a:br>
              <a:rPr lang="en-US" dirty="0"/>
            </a:br>
            <a:endParaRPr lang="en-US" dirty="0"/>
          </a:p>
        </p:txBody>
      </p:sp>
      <p:sp>
        <p:nvSpPr>
          <p:cNvPr id="3" name="Content Placeholder 2"/>
          <p:cNvSpPr>
            <a:spLocks noGrp="1"/>
          </p:cNvSpPr>
          <p:nvPr>
            <p:ph idx="1"/>
          </p:nvPr>
        </p:nvSpPr>
        <p:spPr/>
        <p:txBody>
          <a:bodyPr/>
          <a:lstStyle/>
          <a:p>
            <a:pPr algn="just"/>
            <a:r>
              <a:rPr lang="ne-NP" dirty="0"/>
              <a:t>Caused by </a:t>
            </a:r>
            <a:r>
              <a:rPr lang="en-US" i="1" dirty="0" err="1"/>
              <a:t>Treponema</a:t>
            </a:r>
            <a:r>
              <a:rPr lang="en-US" i="1" dirty="0"/>
              <a:t> </a:t>
            </a:r>
            <a:r>
              <a:rPr lang="en-US" i="1" dirty="0" err="1"/>
              <a:t>pallidum</a:t>
            </a:r>
            <a:r>
              <a:rPr lang="en-US" i="1" dirty="0"/>
              <a:t>.  </a:t>
            </a:r>
            <a:r>
              <a:rPr lang="en-US" dirty="0" err="1"/>
              <a:t>Treponemes</a:t>
            </a:r>
            <a:r>
              <a:rPr lang="en-US" dirty="0"/>
              <a:t> are slender spirochetes with fine spirals and pointed or round</a:t>
            </a:r>
            <a:r>
              <a:rPr lang="ne-NP" dirty="0"/>
              <a:t> </a:t>
            </a:r>
            <a:r>
              <a:rPr lang="en-US" dirty="0"/>
              <a:t>ends. </a:t>
            </a:r>
            <a:r>
              <a:rPr lang="ne-NP" dirty="0"/>
              <a:t>It is one of the popular sexually transmitted disease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dirty="0"/>
              <a:t>G</a:t>
            </a:r>
            <a:r>
              <a:rPr lang="en-US" dirty="0" err="1"/>
              <a:t>onorrhea</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dirty="0"/>
              <a:t>Gonorrhea is a sexually transmitted infection of columnar and</a:t>
            </a:r>
            <a:r>
              <a:rPr lang="ne-NP" dirty="0"/>
              <a:t> </a:t>
            </a:r>
            <a:r>
              <a:rPr lang="en-US" dirty="0"/>
              <a:t>transitional epithelium caused by gram-negative </a:t>
            </a:r>
            <a:r>
              <a:rPr lang="en-US" dirty="0" err="1"/>
              <a:t>diplococcus</a:t>
            </a:r>
            <a:r>
              <a:rPr lang="en-US" dirty="0"/>
              <a:t> </a:t>
            </a:r>
            <a:r>
              <a:rPr lang="en-US" i="1" dirty="0" err="1"/>
              <a:t>Neisseria</a:t>
            </a:r>
            <a:r>
              <a:rPr lang="ne-NP" i="1" dirty="0"/>
              <a:t> </a:t>
            </a:r>
            <a:r>
              <a:rPr lang="en-US" i="1" dirty="0" err="1"/>
              <a:t>gonorrhoeae</a:t>
            </a:r>
            <a:r>
              <a:rPr lang="en-US" dirty="0"/>
              <a:t>. </a:t>
            </a:r>
            <a:endParaRPr lang="ne-NP"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ne-NP" dirty="0"/>
            </a:br>
            <a:r>
              <a:rPr lang="en-US" dirty="0" err="1"/>
              <a:t>Chancroid</a:t>
            </a:r>
            <a:r>
              <a:rPr lang="en-US" dirty="0"/>
              <a:t> (Soft Chancre) </a:t>
            </a:r>
            <a:br>
              <a:rPr lang="en-US" dirty="0"/>
            </a:b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dirty="0"/>
              <a:t>The </a:t>
            </a:r>
            <a:r>
              <a:rPr lang="en-US" dirty="0" err="1"/>
              <a:t>chancroid</a:t>
            </a:r>
            <a:r>
              <a:rPr lang="en-US" dirty="0"/>
              <a:t> (soft chancre)  occurs most frequently  in  tropical  areas, where it  is  seen more often than syphilis</a:t>
            </a:r>
            <a:r>
              <a:rPr lang="ne-NP" dirty="0"/>
              <a:t>.</a:t>
            </a:r>
          </a:p>
          <a:p>
            <a:pPr algn="just"/>
            <a:r>
              <a:rPr lang="en-US" dirty="0" err="1"/>
              <a:t>chancroid</a:t>
            </a:r>
            <a:r>
              <a:rPr lang="en-US" dirty="0"/>
              <a:t> is  so seldom seen by some physicians and is difficult to diagnose, it  is  probably underreported. </a:t>
            </a:r>
            <a:endParaRPr lang="ne-NP" dirty="0"/>
          </a:p>
          <a:p>
            <a:pPr algn="just"/>
            <a:r>
              <a:rPr lang="en-US" dirty="0"/>
              <a:t>In </a:t>
            </a:r>
            <a:r>
              <a:rPr lang="en-US" dirty="0" err="1"/>
              <a:t>chancroid</a:t>
            </a:r>
            <a:r>
              <a:rPr lang="en-US" dirty="0"/>
              <a:t>, a swollen, painful ulcer that forms on the genitals involves an infection of the adjacent lymph nodes. Infected lymph nodes in  the groin area sometimes even break through and discharge pus to the surface. </a:t>
            </a:r>
            <a:endParaRPr lang="ne-NP" dirty="0"/>
          </a:p>
          <a:p>
            <a:pPr algn="just"/>
            <a:r>
              <a:rPr lang="en-US" dirty="0"/>
              <a:t>Lesions might also occur on such diverse areas as the tongue and lips. </a:t>
            </a:r>
            <a:endParaRPr lang="ne-NP" dirty="0"/>
          </a:p>
          <a:p>
            <a:pPr algn="just"/>
            <a:r>
              <a:rPr lang="en-US" dirty="0"/>
              <a:t>The causative agent is  </a:t>
            </a:r>
            <a:r>
              <a:rPr lang="en-US" i="1" dirty="0"/>
              <a:t>Ha</a:t>
            </a:r>
            <a:r>
              <a:rPr lang="ne-NP" i="1" dirty="0"/>
              <a:t>e</a:t>
            </a:r>
            <a:r>
              <a:rPr lang="en-US" i="1" dirty="0" err="1"/>
              <a:t>mophi</a:t>
            </a:r>
            <a:r>
              <a:rPr lang="ne-NP" i="1" dirty="0"/>
              <a:t>l</a:t>
            </a:r>
            <a:r>
              <a:rPr lang="en-US" i="1" dirty="0"/>
              <a:t>us </a:t>
            </a:r>
            <a:r>
              <a:rPr lang="en-US" i="1" dirty="0" err="1"/>
              <a:t>ducreyi</a:t>
            </a:r>
            <a:r>
              <a:rPr lang="en-US" i="1" dirty="0"/>
              <a:t> </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439D-E589-26F3-C381-E9B1D66716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CF2686-8B03-9BFD-C600-F53B269A968B}"/>
              </a:ext>
            </a:extLst>
          </p:cNvPr>
          <p:cNvSpPr>
            <a:spLocks noGrp="1"/>
          </p:cNvSpPr>
          <p:nvPr>
            <p:ph idx="1"/>
          </p:nvPr>
        </p:nvSpPr>
        <p:spPr/>
        <p:txBody>
          <a:bodyPr>
            <a:normAutofit fontScale="85000" lnSpcReduction="20000"/>
          </a:bodyPr>
          <a:lstStyle/>
          <a:p>
            <a:pPr marL="0" indent="0" algn="l">
              <a:buNone/>
            </a:pPr>
            <a:r>
              <a:rPr lang="en-US" b="0" i="0" dirty="0">
                <a:solidFill>
                  <a:srgbClr val="202124"/>
                </a:solidFill>
                <a:effectLst/>
                <a:latin typeface="Google Sans"/>
              </a:rPr>
              <a:t>No laboratory testing is able to immediately confirm the diagnosis of chancroid. </a:t>
            </a:r>
            <a:r>
              <a:rPr lang="en-US" b="0" i="0" dirty="0">
                <a:solidFill>
                  <a:srgbClr val="040C28"/>
                </a:solidFill>
                <a:effectLst/>
                <a:latin typeface="Google Sans"/>
              </a:rPr>
              <a:t>A definitive diagnosis of chancroid is based on isolation of </a:t>
            </a:r>
            <a:r>
              <a:rPr lang="en-US" b="0" i="1" dirty="0">
                <a:solidFill>
                  <a:srgbClr val="040C28"/>
                </a:solidFill>
                <a:effectLst/>
                <a:latin typeface="Google Sans"/>
              </a:rPr>
              <a:t>H </a:t>
            </a:r>
            <a:r>
              <a:rPr lang="en-US" b="0" i="1" dirty="0" err="1">
                <a:solidFill>
                  <a:srgbClr val="040C28"/>
                </a:solidFill>
                <a:effectLst/>
                <a:latin typeface="Google Sans"/>
              </a:rPr>
              <a:t>ducreyi</a:t>
            </a:r>
            <a:r>
              <a:rPr lang="en-US" b="0" i="1" dirty="0">
                <a:solidFill>
                  <a:srgbClr val="040C28"/>
                </a:solidFill>
                <a:effectLst/>
                <a:latin typeface="Google Sans"/>
              </a:rPr>
              <a:t> </a:t>
            </a:r>
            <a:r>
              <a:rPr lang="en-US" b="0" i="0" dirty="0">
                <a:solidFill>
                  <a:srgbClr val="040C28"/>
                </a:solidFill>
                <a:effectLst/>
                <a:latin typeface="Google Sans"/>
              </a:rPr>
              <a:t>on special media</a:t>
            </a:r>
            <a:r>
              <a:rPr lang="en-US" b="0" i="0" dirty="0">
                <a:solidFill>
                  <a:srgbClr val="202124"/>
                </a:solidFill>
                <a:effectLst/>
                <a:latin typeface="Google Sans"/>
              </a:rPr>
              <a:t>, but such tests are not readily available in many centers.</a:t>
            </a:r>
            <a:endParaRPr lang="en-US" b="1" i="0" dirty="0">
              <a:solidFill>
                <a:srgbClr val="202124"/>
              </a:solidFill>
              <a:effectLst/>
              <a:latin typeface="Google Sans"/>
            </a:endParaRPr>
          </a:p>
          <a:p>
            <a:pPr marL="0" indent="0" algn="l">
              <a:buNone/>
            </a:pPr>
            <a:endParaRPr lang="en-US" b="1" dirty="0">
              <a:solidFill>
                <a:srgbClr val="202124"/>
              </a:solidFill>
              <a:latin typeface="Google Sans"/>
            </a:endParaRPr>
          </a:p>
          <a:p>
            <a:pPr marL="0" indent="0" algn="l">
              <a:buNone/>
            </a:pPr>
            <a:r>
              <a:rPr lang="en-US" b="1" i="0" dirty="0">
                <a:solidFill>
                  <a:srgbClr val="202124"/>
                </a:solidFill>
                <a:effectLst/>
                <a:latin typeface="Google Sans"/>
              </a:rPr>
              <a:t>Treatment</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Azithromycin 1 gm orally in a single dose.</a:t>
            </a:r>
          </a:p>
          <a:p>
            <a:pPr algn="l">
              <a:buFont typeface="Arial" panose="020B0604020202020204" pitchFamily="34" charset="0"/>
              <a:buChar char="•"/>
            </a:pPr>
            <a:r>
              <a:rPr lang="en-US" b="0" i="0" dirty="0">
                <a:solidFill>
                  <a:srgbClr val="202124"/>
                </a:solidFill>
                <a:effectLst/>
                <a:latin typeface="arial" panose="020B0604020202020204" pitchFamily="34" charset="0"/>
              </a:rPr>
              <a:t>Ceftriaxone 250 mg IM in a single dose.</a:t>
            </a:r>
          </a:p>
          <a:p>
            <a:pPr algn="l">
              <a:buFont typeface="Arial" panose="020B0604020202020204" pitchFamily="34" charset="0"/>
              <a:buChar char="•"/>
            </a:pPr>
            <a:r>
              <a:rPr lang="en-US" b="0" i="0" dirty="0">
                <a:solidFill>
                  <a:srgbClr val="202124"/>
                </a:solidFill>
                <a:effectLst/>
                <a:latin typeface="arial" panose="020B0604020202020204" pitchFamily="34" charset="0"/>
              </a:rPr>
              <a:t>Ciprofloxacin 500 mg orally 2 times/day for 3 days.</a:t>
            </a:r>
          </a:p>
          <a:p>
            <a:pPr algn="l">
              <a:buFont typeface="Arial" panose="020B0604020202020204" pitchFamily="34" charset="0"/>
              <a:buChar char="•"/>
            </a:pPr>
            <a:r>
              <a:rPr lang="en-US" b="0" i="0" dirty="0">
                <a:solidFill>
                  <a:srgbClr val="202124"/>
                </a:solidFill>
                <a:effectLst/>
                <a:latin typeface="arial" panose="020B0604020202020204" pitchFamily="34" charset="0"/>
              </a:rPr>
              <a:t>Erythromycin base 500 mg orally 3 times/day for 7 days</a:t>
            </a:r>
          </a:p>
          <a:p>
            <a:endParaRPr lang="en-US" dirty="0"/>
          </a:p>
        </p:txBody>
      </p:sp>
    </p:spTree>
    <p:extLst>
      <p:ext uri="{BB962C8B-B14F-4D97-AF65-F5344CB8AC3E}">
        <p14:creationId xmlns:p14="http://schemas.microsoft.com/office/powerpoint/2010/main" val="3057226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1056</Words>
  <Application>Microsoft Office PowerPoint</Application>
  <PresentationFormat>On-screen Show (4:3)</PresentationFormat>
  <Paragraphs>85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Courier New</vt:lpstr>
      <vt:lpstr>Google Sans</vt:lpstr>
      <vt:lpstr>Wingdings</vt:lpstr>
      <vt:lpstr>Office Theme</vt:lpstr>
      <vt:lpstr>Reproductive system</vt:lpstr>
      <vt:lpstr>Introduction</vt:lpstr>
      <vt:lpstr>Diseases of Reproductive system</vt:lpstr>
      <vt:lpstr> SEXUALL Y  TRANSMITTED DISEASES </vt:lpstr>
      <vt:lpstr>Bacterial diseases </vt:lpstr>
      <vt:lpstr>Syphilis </vt:lpstr>
      <vt:lpstr>Gonorrhea </vt:lpstr>
      <vt:lpstr> Chancroid (Soft Chancre)   </vt:lpstr>
      <vt:lpstr>PowerPoint Presentation</vt:lpstr>
      <vt:lpstr>Chlamydial disease  </vt:lpstr>
      <vt:lpstr>PowerPoint Presentation</vt:lpstr>
      <vt:lpstr>Viral Diseases</vt:lpstr>
      <vt:lpstr>Neonatal Herpes  </vt:lpstr>
      <vt:lpstr>Genital Warts  </vt:lpstr>
      <vt:lpstr>AIDS</vt:lpstr>
      <vt:lpstr>Parasitic disease</vt:lpstr>
      <vt:lpstr>Fungal disease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Reproductive system</dc:title>
  <dc:creator>krishna</dc:creator>
  <cp:lastModifiedBy>Mamita Khaling Rai</cp:lastModifiedBy>
  <cp:revision>77</cp:revision>
  <dcterms:created xsi:type="dcterms:W3CDTF">2014-05-30T16:29:34Z</dcterms:created>
  <dcterms:modified xsi:type="dcterms:W3CDTF">2023-03-16T14:35:13Z</dcterms:modified>
</cp:coreProperties>
</file>