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6" r:id="rId5"/>
    <p:sldId id="261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7810-6571-4B0D-B623-82B98F0DFAB8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95C-8231-4687-9C67-2FEFB38EF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e-NP" sz="7200" dirty="0"/>
              <a:t>Rotavirus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800600"/>
            <a:ext cx="4648200" cy="838200"/>
          </a:xfrm>
        </p:spPr>
        <p:txBody>
          <a:bodyPr/>
          <a:lstStyle/>
          <a:p>
            <a:r>
              <a:rPr lang="ne-NP" dirty="0"/>
              <a:t>By Mamita Rai Gurung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General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dirty="0"/>
              <a:t>The rotaviruses belong to the family </a:t>
            </a:r>
            <a:r>
              <a:rPr lang="en-US" sz="3300" dirty="0" err="1"/>
              <a:t>Reoviridae</a:t>
            </a:r>
            <a:r>
              <a:rPr lang="en-US" sz="3300" dirty="0"/>
              <a:t>. </a:t>
            </a:r>
            <a:endParaRPr lang="ne-NP" sz="3300" dirty="0"/>
          </a:p>
          <a:p>
            <a:pPr algn="just"/>
            <a:r>
              <a:rPr lang="en-US" sz="3300" dirty="0"/>
              <a:t>They are naked, icosahedral shaped,  spherical particles 65 to75 nm in diameter</a:t>
            </a:r>
          </a:p>
          <a:p>
            <a:pPr algn="just"/>
            <a:r>
              <a:rPr lang="ne-NP" sz="3300" dirty="0"/>
              <a:t>Contains </a:t>
            </a:r>
            <a:r>
              <a:rPr lang="en-US" sz="3300" dirty="0"/>
              <a:t>11 segments of double-stranded RNA and a double-shelled outer capsid</a:t>
            </a:r>
            <a:endParaRPr lang="ne-NP" sz="3300" dirty="0"/>
          </a:p>
          <a:p>
            <a:pPr algn="just"/>
            <a:r>
              <a:rPr lang="en-US" sz="3300" dirty="0"/>
              <a:t>It is resistant to stomach acid so it can reach small intestine. </a:t>
            </a:r>
          </a:p>
          <a:p>
            <a:pPr algn="just"/>
            <a:r>
              <a:rPr lang="en-US" sz="3300" dirty="0"/>
              <a:t>Have 6 serotypes. Three </a:t>
            </a:r>
            <a:r>
              <a:rPr lang="en-US" sz="3300" dirty="0" err="1"/>
              <a:t>serogroups</a:t>
            </a:r>
            <a:r>
              <a:rPr lang="en-US" sz="3300" dirty="0"/>
              <a:t> have been associated with disease in humans (groups A, B, and C).</a:t>
            </a:r>
            <a:endParaRPr lang="ne-NP" sz="3300" dirty="0"/>
          </a:p>
          <a:p>
            <a:pPr algn="just"/>
            <a:r>
              <a:rPr lang="ne-NP" sz="3300" dirty="0"/>
              <a:t>T</a:t>
            </a:r>
            <a:r>
              <a:rPr lang="en-US" sz="3300" dirty="0"/>
              <a:t>he name is derived from the Latin </a:t>
            </a:r>
            <a:r>
              <a:rPr lang="en-US" sz="3300" dirty="0" err="1"/>
              <a:t>rota</a:t>
            </a:r>
            <a:r>
              <a:rPr lang="en-US" sz="3300" dirty="0"/>
              <a:t>(“wheel”) because of the outer capsid which resembles a wheel attached by short spokes to the inner capsid and core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ne-NP" dirty="0"/>
              <a:t>ontd......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ne-NP" dirty="0"/>
              <a:t>Causes d</a:t>
            </a:r>
            <a:r>
              <a:rPr lang="en-US" dirty="0" err="1"/>
              <a:t>isease</a:t>
            </a:r>
            <a:endParaRPr lang="en-US" dirty="0"/>
          </a:p>
          <a:p>
            <a:pPr algn="just"/>
            <a:r>
              <a:rPr lang="en-US" dirty="0"/>
              <a:t>Gastroenteritis in young children </a:t>
            </a:r>
            <a:r>
              <a:rPr lang="ne-NP" dirty="0"/>
              <a:t>esp</a:t>
            </a:r>
            <a:r>
              <a:rPr lang="en-US" dirty="0" err="1"/>
              <a:t>ecially</a:t>
            </a:r>
            <a:r>
              <a:rPr lang="ne-NP" dirty="0"/>
              <a:t>. </a:t>
            </a:r>
            <a:r>
              <a:rPr lang="en-US" dirty="0"/>
              <a:t>W</a:t>
            </a:r>
            <a:r>
              <a:rPr lang="ne-NP" dirty="0"/>
              <a:t>hile adult and older people can also get infected.</a:t>
            </a:r>
            <a:endParaRPr lang="en-US" dirty="0"/>
          </a:p>
          <a:p>
            <a:pPr algn="just"/>
            <a:r>
              <a:rPr lang="en-US" dirty="0"/>
              <a:t> Is characterized by nausea, vomiting and watery non-bloody diarrhea can lead to dehydration and electrolyte loss in children.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Virulence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the specific gene product associated with virulence is not yet</a:t>
            </a:r>
            <a:r>
              <a:rPr lang="ne-NP" dirty="0"/>
              <a:t> </a:t>
            </a:r>
            <a:r>
              <a:rPr lang="en-US" dirty="0"/>
              <a:t>known, some evidence suggests that one nonstructural protein (NSP4), may behave as an</a:t>
            </a:r>
            <a:r>
              <a:rPr lang="ne-NP" dirty="0"/>
              <a:t> </a:t>
            </a:r>
            <a:r>
              <a:rPr lang="en-US" dirty="0" err="1"/>
              <a:t>enterotoxin</a:t>
            </a:r>
            <a:r>
              <a:rPr lang="en-US" dirty="0"/>
              <a:t> similar to the heat-labile </a:t>
            </a:r>
            <a:r>
              <a:rPr lang="en-US" dirty="0" err="1"/>
              <a:t>enterotoxin</a:t>
            </a:r>
            <a:r>
              <a:rPr lang="en-US" dirty="0"/>
              <a:t> (LT) of </a:t>
            </a:r>
            <a:r>
              <a:rPr lang="en-US" i="1" dirty="0"/>
              <a:t>Escherichia coli</a:t>
            </a:r>
            <a:r>
              <a:rPr lang="ne-NP" i="1" dirty="0"/>
              <a:t> </a:t>
            </a:r>
            <a:r>
              <a:rPr lang="en-US" dirty="0"/>
              <a:t>and cholera toxin.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ne-NP" dirty="0"/>
              <a:t>pidemology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ne-NP" dirty="0"/>
              <a:t>Rotavirus infection is most common cause of diarrhea </a:t>
            </a:r>
            <a:r>
              <a:rPr lang="en-US" dirty="0"/>
              <a:t>among infants and children 1 to 24 months of age. Older children and adults can also be affected, but attack rates are usually much lower. </a:t>
            </a:r>
            <a:endParaRPr lang="ne-NP" dirty="0"/>
          </a:p>
          <a:p>
            <a:pPr algn="just"/>
            <a:r>
              <a:rPr lang="ne-NP" dirty="0"/>
              <a:t>Morbidity is highest in young people</a:t>
            </a:r>
          </a:p>
          <a:p>
            <a:pPr algn="just"/>
            <a:r>
              <a:rPr lang="en-US" dirty="0"/>
              <a:t>Outbreaks of rotavirus infection are common, particularly during the cooler month</a:t>
            </a:r>
            <a:endParaRPr lang="ne-NP" dirty="0"/>
          </a:p>
          <a:p>
            <a:pPr algn="just"/>
            <a:r>
              <a:rPr lang="en-US" dirty="0"/>
              <a:t>Transmission </a:t>
            </a:r>
            <a:r>
              <a:rPr lang="en-US" dirty="0" err="1"/>
              <a:t>Faecal</a:t>
            </a:r>
            <a:r>
              <a:rPr lang="en-US" dirty="0"/>
              <a:t>-oral route.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e-NP" dirty="0"/>
              <a:t>P</a:t>
            </a:r>
            <a:r>
              <a:rPr lang="en-US" dirty="0" err="1"/>
              <a:t>athogenesis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Incubation period 1 – 3</a:t>
            </a:r>
            <a:r>
              <a:rPr lang="ne-NP" dirty="0"/>
              <a:t>days.</a:t>
            </a:r>
          </a:p>
          <a:p>
            <a:pPr algn="just"/>
            <a:r>
              <a:rPr lang="ne-NP" dirty="0"/>
              <a:t>I</a:t>
            </a:r>
            <a:r>
              <a:rPr lang="en-US" dirty="0"/>
              <a:t>t replicates in mucosal cells of small intestines and damages the transport mechanism. </a:t>
            </a:r>
            <a:endParaRPr lang="ne-NP" dirty="0"/>
          </a:p>
          <a:p>
            <a:pPr algn="just"/>
            <a:r>
              <a:rPr lang="en-US" dirty="0"/>
              <a:t>Rotaviruses appear to localize primarily in the duodenum and proximal jejunum, causing destruction of villous epithelial cells with blunting (shortening) of </a:t>
            </a:r>
            <a:r>
              <a:rPr lang="en-US" dirty="0" err="1"/>
              <a:t>villi</a:t>
            </a:r>
            <a:r>
              <a:rPr lang="en-US" dirty="0"/>
              <a:t> </a:t>
            </a:r>
            <a:r>
              <a:rPr lang="ne-NP" dirty="0"/>
              <a:t>and </a:t>
            </a:r>
            <a:r>
              <a:rPr lang="en-US" dirty="0"/>
              <a:t>infiltrates of mononuclear and a few </a:t>
            </a:r>
            <a:r>
              <a:rPr lang="en-US" dirty="0" err="1"/>
              <a:t>polymorphonuclear</a:t>
            </a:r>
            <a:r>
              <a:rPr lang="en-US" dirty="0"/>
              <a:t> inflammatory</a:t>
            </a:r>
            <a:r>
              <a:rPr lang="ne-NP" dirty="0"/>
              <a:t> </a:t>
            </a:r>
            <a:r>
              <a:rPr lang="en-US" dirty="0"/>
              <a:t>cells within the </a:t>
            </a:r>
            <a:r>
              <a:rPr lang="en-US" dirty="0" err="1"/>
              <a:t>villi</a:t>
            </a:r>
            <a:r>
              <a:rPr lang="en-US" dirty="0"/>
              <a:t>. </a:t>
            </a:r>
            <a:endParaRPr lang="ne-NP" dirty="0"/>
          </a:p>
          <a:p>
            <a:pPr algn="just"/>
            <a:r>
              <a:rPr lang="en-US" dirty="0"/>
              <a:t>The gastric and colonic mucosa are unaffected; No inflammation. </a:t>
            </a:r>
          </a:p>
          <a:p>
            <a:pPr algn="just"/>
            <a:r>
              <a:rPr lang="en-US" dirty="0"/>
              <a:t>The primary </a:t>
            </a:r>
            <a:r>
              <a:rPr lang="en-US" dirty="0" err="1"/>
              <a:t>pathophysiologic</a:t>
            </a:r>
            <a:r>
              <a:rPr lang="en-US" dirty="0"/>
              <a:t> effects are a decrease in absorptive surface in the small intestine and decreased</a:t>
            </a:r>
            <a:r>
              <a:rPr lang="ne-NP" dirty="0"/>
              <a:t> </a:t>
            </a:r>
            <a:r>
              <a:rPr lang="en-US" dirty="0"/>
              <a:t>production of brush border enzymes, such as the </a:t>
            </a:r>
            <a:r>
              <a:rPr lang="en-US" dirty="0" err="1"/>
              <a:t>disaccharidases</a:t>
            </a:r>
            <a:r>
              <a:rPr lang="en-US" dirty="0"/>
              <a:t>. </a:t>
            </a:r>
            <a:endParaRPr lang="ne-NP" dirty="0"/>
          </a:p>
          <a:p>
            <a:pPr algn="just"/>
            <a:r>
              <a:rPr lang="ne-NP" dirty="0"/>
              <a:t>Results in  </a:t>
            </a:r>
            <a:r>
              <a:rPr lang="en-US" dirty="0"/>
              <a:t>transient </a:t>
            </a:r>
            <a:r>
              <a:rPr lang="en-US" dirty="0" err="1"/>
              <a:t>malabsorptive</a:t>
            </a:r>
            <a:r>
              <a:rPr lang="en-US" dirty="0"/>
              <a:t> state,</a:t>
            </a:r>
            <a:r>
              <a:rPr lang="ne-NP" dirty="0"/>
              <a:t> which </a:t>
            </a:r>
            <a:r>
              <a:rPr lang="en-US" dirty="0"/>
              <a:t>may further </a:t>
            </a:r>
            <a:r>
              <a:rPr lang="ne-NP" dirty="0"/>
              <a:t>results in </a:t>
            </a:r>
            <a:r>
              <a:rPr lang="en-US" dirty="0"/>
              <a:t>excess fluid and electrolyte secretion</a:t>
            </a:r>
            <a:r>
              <a:rPr lang="ne-NP" dirty="0"/>
              <a:t>.</a:t>
            </a:r>
            <a:endParaRPr lang="en-US" dirty="0"/>
          </a:p>
          <a:p>
            <a:pPr algn="just"/>
            <a:r>
              <a:rPr lang="en-US" dirty="0"/>
              <a:t>Viral excretion usually lasts 2 to 12 days but can be greatly</a:t>
            </a:r>
            <a:r>
              <a:rPr lang="ne-NP" dirty="0"/>
              <a:t> </a:t>
            </a:r>
            <a:r>
              <a:rPr lang="en-US" dirty="0"/>
              <a:t>prolonged in malnourished or </a:t>
            </a:r>
            <a:r>
              <a:rPr lang="en-US" dirty="0" err="1"/>
              <a:t>immunodeficient</a:t>
            </a:r>
            <a:r>
              <a:rPr lang="en-US" dirty="0"/>
              <a:t> patients</a:t>
            </a:r>
            <a:r>
              <a:rPr lang="ne-NP" dirty="0"/>
              <a:t>.</a:t>
            </a:r>
          </a:p>
          <a:p>
            <a:pPr algn="just"/>
            <a:r>
              <a:rPr lang="en-US" dirty="0"/>
              <a:t>Infection</a:t>
            </a:r>
            <a:r>
              <a:rPr lang="ne-NP" dirty="0"/>
              <a:t> is </a:t>
            </a:r>
            <a:r>
              <a:rPr lang="en-US" dirty="0"/>
              <a:t> restricted to GI</a:t>
            </a:r>
            <a:r>
              <a:rPr lang="ne-NP" dirty="0"/>
              <a:t> tract only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diagnosis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ne-NP" dirty="0"/>
              <a:t>Sample :-stool</a:t>
            </a:r>
          </a:p>
          <a:p>
            <a:r>
              <a:rPr lang="ne-NP" dirty="0"/>
              <a:t>Detection of </a:t>
            </a:r>
            <a:r>
              <a:rPr lang="en-US" dirty="0"/>
              <a:t>virus particles</a:t>
            </a:r>
            <a:r>
              <a:rPr lang="ne-NP" dirty="0"/>
              <a:t> </a:t>
            </a:r>
            <a:r>
              <a:rPr lang="en-US" dirty="0"/>
              <a:t>in the stools during the acute phase of illness</a:t>
            </a:r>
            <a:r>
              <a:rPr lang="ne-NP" dirty="0"/>
              <a:t> </a:t>
            </a:r>
            <a:r>
              <a:rPr lang="en-US" dirty="0"/>
              <a:t>by electron microscopy</a:t>
            </a:r>
            <a:endParaRPr lang="ne-NP" dirty="0"/>
          </a:p>
          <a:p>
            <a:r>
              <a:rPr lang="ne-NP" dirty="0"/>
              <a:t>Immunological Test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detection of antigen with EIA</a:t>
            </a:r>
            <a:r>
              <a:rPr lang="ne-NP" dirty="0"/>
              <a:t>(Enzyme Immuno Assay)</a:t>
            </a:r>
          </a:p>
          <a:p>
            <a:pPr>
              <a:buFont typeface="Courier New" pitchFamily="49" charset="0"/>
              <a:buChar char="o"/>
            </a:pPr>
            <a:r>
              <a:rPr lang="ne-NP" dirty="0"/>
              <a:t>ELISA</a:t>
            </a:r>
          </a:p>
          <a:p>
            <a:r>
              <a:rPr lang="ne-NP" dirty="0"/>
              <a:t>PCR(</a:t>
            </a:r>
            <a:r>
              <a:rPr lang="en-US" dirty="0"/>
              <a:t>Poly</a:t>
            </a:r>
            <a:r>
              <a:rPr lang="ne-NP" dirty="0"/>
              <a:t>merase chain Reaction)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e-NP" dirty="0"/>
              <a:t>T</a:t>
            </a:r>
            <a:r>
              <a:rPr lang="en-US" dirty="0"/>
              <a:t>here is no specific treatment. Vigorous replacement of fluids and electrolytes is required</a:t>
            </a:r>
            <a:r>
              <a:rPr lang="ne-NP" dirty="0"/>
              <a:t> </a:t>
            </a:r>
            <a:r>
              <a:rPr lang="en-US" dirty="0"/>
              <a:t>in severe cases and can be life-saving.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e-NP" dirty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rotaviruses are highly infectious and can spread quickly </a:t>
            </a:r>
            <a:r>
              <a:rPr lang="ne-NP" dirty="0"/>
              <a:t>hence </a:t>
            </a:r>
            <a:r>
              <a:rPr lang="en-US" dirty="0"/>
              <a:t>roper hygiene is </a:t>
            </a:r>
            <a:r>
              <a:rPr lang="en-US" dirty="0" err="1"/>
              <a:t>importan</a:t>
            </a:r>
            <a:r>
              <a:rPr lang="ne-NP" dirty="0"/>
              <a:t>t.</a:t>
            </a:r>
          </a:p>
          <a:p>
            <a:r>
              <a:rPr lang="en-US" dirty="0"/>
              <a:t>A vaccine containing live attenuated virus was available but was withdrawn due to side effects. </a:t>
            </a:r>
            <a:endParaRPr lang="ne-NP" dirty="0"/>
          </a:p>
          <a:p>
            <a:r>
              <a:rPr lang="en-US" dirty="0"/>
              <a:t> Breast milk can protect newborns up to 6 months of age.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Rotavirus</vt:lpstr>
      <vt:lpstr>General features</vt:lpstr>
      <vt:lpstr>Contd......</vt:lpstr>
      <vt:lpstr>Virulence factor</vt:lpstr>
      <vt:lpstr>Epidemology</vt:lpstr>
      <vt:lpstr>Pathogenesis </vt:lpstr>
      <vt:lpstr>Lab diagnosis </vt:lpstr>
      <vt:lpstr>Treatment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Rotavirus</dc:title>
  <dc:creator>krishna</dc:creator>
  <cp:lastModifiedBy>Mamita Khaling Rai</cp:lastModifiedBy>
  <cp:revision>45</cp:revision>
  <dcterms:created xsi:type="dcterms:W3CDTF">2014-05-20T15:51:50Z</dcterms:created>
  <dcterms:modified xsi:type="dcterms:W3CDTF">2023-03-12T06:26:50Z</dcterms:modified>
</cp:coreProperties>
</file>