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8" r:id="rId5"/>
    <p:sldId id="272" r:id="rId6"/>
    <p:sldId id="257" r:id="rId7"/>
    <p:sldId id="258" r:id="rId8"/>
    <p:sldId id="259" r:id="rId9"/>
    <p:sldId id="260" r:id="rId10"/>
    <p:sldId id="261" r:id="rId11"/>
    <p:sldId id="273" r:id="rId12"/>
    <p:sldId id="262" r:id="rId13"/>
    <p:sldId id="274" r:id="rId14"/>
    <p:sldId id="263" r:id="rId15"/>
    <p:sldId id="265" r:id="rId16"/>
    <p:sldId id="266" r:id="rId17"/>
    <p:sldId id="267" r:id="rId18"/>
    <p:sldId id="268" r:id="rId19"/>
    <p:sldId id="269" r:id="rId20"/>
    <p:sldId id="277" r:id="rId21"/>
    <p:sldId id="279" r:id="rId22"/>
    <p:sldId id="290" r:id="rId23"/>
    <p:sldId id="282" r:id="rId24"/>
    <p:sldId id="283" r:id="rId25"/>
    <p:sldId id="287" r:id="rId26"/>
    <p:sldId id="289" r:id="rId27"/>
    <p:sldId id="286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D69B0-C339-4D2E-81AF-5F13CAD4C33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scienceprofonline.googlepages.com/Bacterialsmear.JPG/Bacterialsmear-full;init: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cienceprofonline.googlepages.com/IodineMordantGramStain.JPG/IodineMordantGramStain-full;init:.JPG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12" Type="http://schemas.openxmlformats.org/officeDocument/2006/relationships/image" Target="../media/image11.png"/><Relationship Id="rId2" Type="http://schemas.openxmlformats.org/officeDocument/2006/relationships/hyperlink" Target="http://scienceprofonline.googlepages.com/CrystalVioletGramStain.JPG/CrystalVioletGramStain-full;init: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openxmlformats.org/officeDocument/2006/relationships/hyperlink" Target="http://scienceprofonline.googlepages.com/SafrininstepGramstain.JPG/SafrininstepGramstain-full;init:.JPG" TargetMode="External"/><Relationship Id="rId4" Type="http://schemas.openxmlformats.org/officeDocument/2006/relationships/hyperlink" Target="http://scienceprofonline.googlepages.com/Bacterialsmear.JPG/Bacterialsmear-full;init:.JPG" TargetMode="External"/><Relationship Id="rId9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784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Material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 dirty="0"/>
              <a:t>Samples:all types of specimen and culture</a:t>
            </a:r>
            <a:endParaRPr lang="en-US" dirty="0"/>
          </a:p>
          <a:p>
            <a:r>
              <a:rPr lang="ne-NP" dirty="0"/>
              <a:t>Crytal voilet</a:t>
            </a:r>
            <a:endParaRPr lang="en-US" dirty="0"/>
          </a:p>
          <a:p>
            <a:r>
              <a:rPr lang="ne-NP" dirty="0"/>
              <a:t>Gram’s iodine</a:t>
            </a:r>
            <a:endParaRPr lang="en-US" dirty="0"/>
          </a:p>
          <a:p>
            <a:r>
              <a:rPr lang="ne-NP" dirty="0"/>
              <a:t>decolorizer(alcohol-acetone or 95% ethanol) </a:t>
            </a:r>
            <a:endParaRPr lang="en-US" dirty="0"/>
          </a:p>
          <a:p>
            <a:r>
              <a:rPr lang="ne-NP" dirty="0"/>
              <a:t>Safranin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6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ne-NP" dirty="0"/>
              <a:t>Take a clean grease free slide </a:t>
            </a:r>
            <a:endParaRPr lang="en-US" dirty="0"/>
          </a:p>
          <a:p>
            <a:pPr lvl="0" algn="just"/>
            <a:r>
              <a:rPr lang="ne-NP" dirty="0"/>
              <a:t>Transfer a loopful of culture (specimen) by a sterilized inoculating loop and make a thin smear on the centre of the slide in an oval manner.</a:t>
            </a:r>
            <a:endParaRPr lang="en-US" dirty="0"/>
          </a:p>
          <a:p>
            <a:pPr lvl="0" algn="just"/>
            <a:r>
              <a:rPr lang="ne-NP" dirty="0"/>
              <a:t>allow the smear to dry in the air.</a:t>
            </a:r>
            <a:endParaRPr lang="en-US" dirty="0"/>
          </a:p>
          <a:p>
            <a:pPr lvl="0" algn="just"/>
            <a:r>
              <a:rPr lang="ne-NP" dirty="0"/>
              <a:t>fix the dry smear by passing the slides 3-4 times through the flame quickly with the smear side facing up.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Flood the smears with crystal violet and let stand</a:t>
            </a:r>
            <a:r>
              <a:rPr lang="ne-NP" dirty="0"/>
              <a:t> </a:t>
            </a:r>
            <a:r>
              <a:rPr lang="en-US" dirty="0"/>
              <a:t>for </a:t>
            </a:r>
            <a:r>
              <a:rPr lang="ne-NP" dirty="0"/>
              <a:t>60</a:t>
            </a:r>
            <a:r>
              <a:rPr lang="en-US" dirty="0"/>
              <a:t> seconds</a:t>
            </a:r>
            <a:r>
              <a:rPr lang="ne-NP" dirty="0"/>
              <a:t>.</a:t>
            </a:r>
            <a:endParaRPr lang="en-US" dirty="0"/>
          </a:p>
          <a:p>
            <a:r>
              <a:rPr lang="en-US" dirty="0"/>
              <a:t>Rinse with water </a:t>
            </a:r>
          </a:p>
          <a:p>
            <a:r>
              <a:rPr lang="en-US" dirty="0"/>
              <a:t>Cover with Gram’s iodine and let stand</a:t>
            </a:r>
            <a:r>
              <a:rPr lang="ne-NP" dirty="0"/>
              <a:t> </a:t>
            </a:r>
            <a:r>
              <a:rPr lang="en-US" dirty="0"/>
              <a:t>for </a:t>
            </a:r>
            <a:r>
              <a:rPr lang="ne-NP" dirty="0"/>
              <a:t>30 </a:t>
            </a:r>
            <a:r>
              <a:rPr lang="en-US"/>
              <a:t>seconds</a:t>
            </a:r>
          </a:p>
          <a:p>
            <a:r>
              <a:rPr lang="en-US"/>
              <a:t>Rinse </a:t>
            </a:r>
            <a:r>
              <a:rPr lang="en-US" dirty="0"/>
              <a:t>with water </a:t>
            </a:r>
          </a:p>
          <a:p>
            <a:r>
              <a:rPr lang="en-US" dirty="0"/>
              <a:t>Decolorize with </a:t>
            </a:r>
            <a:r>
              <a:rPr lang="ne-NP" dirty="0"/>
              <a:t>95%</a:t>
            </a:r>
            <a:r>
              <a:rPr lang="en-US" dirty="0"/>
              <a:t> ethanol for </a:t>
            </a:r>
            <a:r>
              <a:rPr lang="ne-NP" dirty="0"/>
              <a:t>15</a:t>
            </a:r>
            <a:r>
              <a:rPr lang="en-US" dirty="0"/>
              <a:t> to </a:t>
            </a:r>
            <a:r>
              <a:rPr lang="ne-NP" dirty="0"/>
              <a:t>30</a:t>
            </a:r>
            <a:r>
              <a:rPr lang="en-US" dirty="0"/>
              <a:t> seconds.</a:t>
            </a:r>
            <a:r>
              <a:rPr lang="ne-NP" dirty="0"/>
              <a:t> (</a:t>
            </a:r>
            <a:r>
              <a:rPr lang="en-US" dirty="0"/>
              <a:t>Do not decolorize too long. </a:t>
            </a:r>
          </a:p>
          <a:p>
            <a:r>
              <a:rPr lang="en-US" dirty="0"/>
              <a:t>Add the </a:t>
            </a:r>
            <a:r>
              <a:rPr lang="en-US" dirty="0" err="1"/>
              <a:t>decolorizer</a:t>
            </a:r>
            <a:r>
              <a:rPr lang="en-US" dirty="0"/>
              <a:t> drop by drop until the crystal violet fails to wash</a:t>
            </a:r>
            <a:r>
              <a:rPr lang="ne-NP" dirty="0"/>
              <a:t> </a:t>
            </a:r>
            <a:r>
              <a:rPr lang="en-US" dirty="0"/>
              <a:t>from the slide</a:t>
            </a:r>
            <a:r>
              <a:rPr lang="ne-NP" dirty="0"/>
              <a:t>. </a:t>
            </a:r>
            <a:r>
              <a:rPr lang="en-US" dirty="0"/>
              <a:t>Alternatively, the</a:t>
            </a:r>
            <a:r>
              <a:rPr lang="ne-NP" dirty="0"/>
              <a:t> </a:t>
            </a:r>
            <a:r>
              <a:rPr lang="en-US" dirty="0"/>
              <a:t>smears may be decolorized for </a:t>
            </a:r>
            <a:r>
              <a:rPr lang="ne-NP" dirty="0"/>
              <a:t>30</a:t>
            </a:r>
            <a:r>
              <a:rPr lang="en-US" dirty="0"/>
              <a:t> to </a:t>
            </a:r>
            <a:r>
              <a:rPr lang="ne-NP" dirty="0"/>
              <a:t>60</a:t>
            </a:r>
            <a:r>
              <a:rPr lang="en-US" dirty="0"/>
              <a:t> seconds</a:t>
            </a:r>
            <a:r>
              <a:rPr lang="ne-NP" dirty="0"/>
              <a:t> </a:t>
            </a:r>
            <a:r>
              <a:rPr lang="en-US" dirty="0"/>
              <a:t>with a mixture of isopropanol-acetone (</a:t>
            </a:r>
            <a:r>
              <a:rPr lang="ne-NP" dirty="0"/>
              <a:t>3:1</a:t>
            </a:r>
            <a:r>
              <a:rPr lang="en-US" dirty="0"/>
              <a:t> v/v).</a:t>
            </a:r>
          </a:p>
          <a:p>
            <a:r>
              <a:rPr lang="en-US" dirty="0"/>
              <a:t>Rinse with water </a:t>
            </a:r>
          </a:p>
          <a:p>
            <a:r>
              <a:rPr lang="en-US" dirty="0"/>
              <a:t>Counterstain with </a:t>
            </a:r>
            <a:r>
              <a:rPr lang="en-US" dirty="0" err="1"/>
              <a:t>safranin</a:t>
            </a:r>
            <a:r>
              <a:rPr lang="en-US" dirty="0"/>
              <a:t> for about </a:t>
            </a:r>
            <a:r>
              <a:rPr lang="ne-NP" dirty="0"/>
              <a:t>60</a:t>
            </a:r>
            <a:r>
              <a:rPr lang="en-US" dirty="0"/>
              <a:t> seconds </a:t>
            </a:r>
          </a:p>
          <a:p>
            <a:r>
              <a:rPr lang="en-US" dirty="0"/>
              <a:t>Rinse with water </a:t>
            </a:r>
          </a:p>
          <a:p>
            <a:r>
              <a:rPr lang="en-US" dirty="0"/>
              <a:t>Blot dry with bibulous paper/air dry  and</a:t>
            </a:r>
            <a:r>
              <a:rPr lang="ne-NP" dirty="0"/>
              <a:t> </a:t>
            </a:r>
            <a:r>
              <a:rPr lang="en-US" dirty="0"/>
              <a:t>examine under oil immersion. </a:t>
            </a:r>
          </a:p>
        </p:txBody>
      </p:sp>
    </p:spTree>
    <p:extLst>
      <p:ext uri="{BB962C8B-B14F-4D97-AF65-F5344CB8AC3E}">
        <p14:creationId xmlns:p14="http://schemas.microsoft.com/office/powerpoint/2010/main" val="395585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95400"/>
            <a:ext cx="6629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04800"/>
            <a:ext cx="28956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04800"/>
            <a:ext cx="266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22098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304800"/>
            <a:ext cx="266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2819400"/>
            <a:ext cx="2630487" cy="197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2819400"/>
            <a:ext cx="2819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2819400"/>
            <a:ext cx="2559050" cy="191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" y="4953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2200" y="4876800"/>
            <a:ext cx="2314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4040188" cy="639762"/>
          </a:xfrm>
        </p:spPr>
        <p:txBody>
          <a:bodyPr/>
          <a:lstStyle/>
          <a:p>
            <a:r>
              <a:rPr lang="ne-NP" dirty="0"/>
              <a:t>Gram positive cocci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304800"/>
            <a:ext cx="4041775" cy="639762"/>
          </a:xfrm>
        </p:spPr>
        <p:txBody>
          <a:bodyPr/>
          <a:lstStyle/>
          <a:p>
            <a:r>
              <a:rPr lang="ne-NP" dirty="0"/>
              <a:t>Gram positive rods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914400"/>
            <a:ext cx="4041775" cy="5211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5" descr="D:\PLA\pix\gram pix\Staphylococcus_aureus_Gram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81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D:\PLA\pix\gram pix\pneu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05200"/>
            <a:ext cx="3886200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D:\PLA\pix\gram pix\bacillu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914400"/>
            <a:ext cx="419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รูปภาพ 1" descr="http://atlas.medmicro.info/obrazek.php?id=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581400"/>
            <a:ext cx="4119563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4040188" cy="639762"/>
          </a:xfrm>
        </p:spPr>
        <p:txBody>
          <a:bodyPr/>
          <a:lstStyle/>
          <a:p>
            <a:r>
              <a:rPr lang="ne-NP" dirty="0"/>
              <a:t>Gram negative cocci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0"/>
            <a:ext cx="4041775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ne-NP" dirty="0"/>
              <a:t>Gram negative rods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914401"/>
            <a:ext cx="4041775" cy="4419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รูปภาพ 2" descr="http://atlas.medmicro.info/obrazek.php?id=6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1"/>
            <a:ext cx="404018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neisseriameningitidi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05200"/>
            <a:ext cx="44196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D:\PLA\pix\gram pix\S_typhi_Gr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914400"/>
            <a:ext cx="411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ne-NP" dirty="0"/>
              <a:t>Mixed organisms</a:t>
            </a:r>
            <a:endParaRPr lang="en-US" dirty="0"/>
          </a:p>
        </p:txBody>
      </p:sp>
      <p:pic>
        <p:nvPicPr>
          <p:cNvPr id="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990600"/>
            <a:ext cx="441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jpg_Staphylococcus_Pseudomon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990600"/>
            <a:ext cx="3657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jpg_Salmonella_Streptocoques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33800"/>
            <a:ext cx="441959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jpg_Staphylococcus_Branhamell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8100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D:\PLA\pix\gram pix\Crystal violet precipitate crys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843088"/>
            <a:ext cx="2481263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714375" y="4572000"/>
            <a:ext cx="214312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>
                <a:latin typeface="Corbel" pitchFamily="34" charset="0"/>
              </a:rPr>
              <a:t>Crystal violet precipitate crystal</a:t>
            </a:r>
            <a:endParaRPr lang="th-TH" sz="2600">
              <a:latin typeface="Corbel" pitchFamily="34" charset="0"/>
              <a:cs typeface="DilleniaUPC" pitchFamily="18" charset="-34"/>
            </a:endParaRPr>
          </a:p>
        </p:txBody>
      </p:sp>
      <p:pic>
        <p:nvPicPr>
          <p:cNvPr id="30724" name="Picture 3" descr="D:\PLA\pix\gram pix\overdecolorization.jpg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3241675" y="1838325"/>
            <a:ext cx="25336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3071813" y="4572000"/>
            <a:ext cx="268922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>
                <a:latin typeface="Corbel" pitchFamily="34" charset="0"/>
              </a:rPr>
              <a:t>Over-decolorization</a:t>
            </a:r>
            <a:endParaRPr lang="th-TH" sz="2600">
              <a:latin typeface="Corbel" pitchFamily="34" charset="0"/>
              <a:cs typeface="DilleniaUPC" pitchFamily="18" charset="-34"/>
            </a:endParaRPr>
          </a:p>
        </p:txBody>
      </p:sp>
      <p:pic>
        <p:nvPicPr>
          <p:cNvPr id="30726" name="Picture 4" descr="D:\PLA\pix\gram pix\underdecolorization.gif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5962650" y="1843088"/>
            <a:ext cx="31813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6000750" y="4572000"/>
            <a:ext cx="248761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>
                <a:latin typeface="Corbel" pitchFamily="34" charset="0"/>
              </a:rPr>
              <a:t>Under-decolorization</a:t>
            </a:r>
            <a:endParaRPr lang="th-TH" sz="2600">
              <a:latin typeface="Corbel" pitchFamily="34" charset="0"/>
              <a:cs typeface="DilleniaUPC" pitchFamily="18" charset="-34"/>
            </a:endParaRPr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Improper Gram staining</a:t>
            </a:r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algn="just"/>
            <a:r>
              <a:rPr lang="en-US" dirty="0"/>
              <a:t>Since living bacteria are generally colorless</a:t>
            </a:r>
            <a:r>
              <a:rPr lang="ne-NP" dirty="0"/>
              <a:t>, transparent</a:t>
            </a:r>
            <a:r>
              <a:rPr lang="en-US" dirty="0"/>
              <a:t> and almost</a:t>
            </a:r>
            <a:r>
              <a:rPr lang="ne-NP" dirty="0"/>
              <a:t> </a:t>
            </a:r>
            <a:r>
              <a:rPr lang="en-US" dirty="0"/>
              <a:t>invisible</a:t>
            </a:r>
            <a:r>
              <a:rPr lang="ne-NP" dirty="0"/>
              <a:t>, </a:t>
            </a:r>
            <a:r>
              <a:rPr lang="en-US" dirty="0"/>
              <a:t>staining is necessary in order to</a:t>
            </a:r>
            <a:r>
              <a:rPr lang="ne-NP" dirty="0"/>
              <a:t> </a:t>
            </a:r>
            <a:r>
              <a:rPr lang="en-US" dirty="0"/>
              <a:t>make them readily visible for observation of intracellular</a:t>
            </a:r>
            <a:r>
              <a:rPr lang="ne-NP" dirty="0"/>
              <a:t> </a:t>
            </a:r>
            <a:r>
              <a:rPr lang="en-US" dirty="0"/>
              <a:t>structures as well as overall morphology</a:t>
            </a:r>
          </a:p>
        </p:txBody>
      </p:sp>
    </p:spTree>
    <p:extLst>
      <p:ext uri="{BB962C8B-B14F-4D97-AF65-F5344CB8AC3E}">
        <p14:creationId xmlns:p14="http://schemas.microsoft.com/office/powerpoint/2010/main" val="8501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e-NP" u="sng" dirty="0"/>
              <a:t>Result and interpretation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Gram-positive organisms stain blue to purple</a:t>
            </a:r>
          </a:p>
          <a:p>
            <a:pPr algn="just"/>
            <a:r>
              <a:rPr lang="ne-NP" dirty="0"/>
              <a:t>G</a:t>
            </a:r>
            <a:r>
              <a:rPr lang="en-US" dirty="0"/>
              <a:t>ram-negative</a:t>
            </a:r>
            <a:r>
              <a:rPr lang="ne-NP" dirty="0"/>
              <a:t> </a:t>
            </a:r>
            <a:r>
              <a:rPr lang="en-US" dirty="0"/>
              <a:t>organisms stain pink to red. </a:t>
            </a:r>
          </a:p>
          <a:p>
            <a:pPr algn="just"/>
            <a:r>
              <a:rPr lang="ne-NP" dirty="0"/>
              <a:t>Reporting Gram smears</a:t>
            </a:r>
            <a:endParaRPr lang="en-US" dirty="0"/>
          </a:p>
          <a:p>
            <a:pPr algn="just"/>
            <a:r>
              <a:rPr lang="ne-NP" dirty="0"/>
              <a:t>The report should include the following informations:</a:t>
            </a:r>
            <a:endParaRPr lang="en-US" dirty="0"/>
          </a:p>
          <a:p>
            <a:pPr lvl="0" algn="just"/>
            <a:r>
              <a:rPr lang="ne-NP" dirty="0"/>
              <a:t>Numbers of bacter present, whether many,moderate, few, or scanty.</a:t>
            </a:r>
            <a:endParaRPr lang="en-US" dirty="0"/>
          </a:p>
          <a:p>
            <a:pPr lvl="0" algn="just"/>
            <a:r>
              <a:rPr lang="ne-NP" dirty="0"/>
              <a:t>Gram reaction of the bacteria, wether positive or Gram negative.</a:t>
            </a:r>
            <a:endParaRPr lang="en-US" dirty="0"/>
          </a:p>
          <a:p>
            <a:pPr lvl="0" algn="just"/>
            <a:r>
              <a:rPr lang="ne-NP" dirty="0"/>
              <a:t>Morphology of the bacteria, whether cocci, diplococci, streptococci, rods or coccobacilli.Also , whether the organisms are intracellular.</a:t>
            </a:r>
            <a:endParaRPr lang="en-US" dirty="0"/>
          </a:p>
          <a:p>
            <a:pPr lvl="0" algn="just"/>
            <a:r>
              <a:rPr lang="ne-NP" dirty="0"/>
              <a:t>Presence and number o</a:t>
            </a:r>
            <a:r>
              <a:rPr lang="en-US" dirty="0"/>
              <a:t>f</a:t>
            </a:r>
            <a:r>
              <a:rPr lang="ne-NP" dirty="0"/>
              <a:t> pus cells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12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Acid Fast Staining (AFB) / </a:t>
            </a:r>
            <a:r>
              <a:rPr lang="en-US" b="1" dirty="0" err="1"/>
              <a:t>Ziehl</a:t>
            </a:r>
            <a:r>
              <a:rPr lang="en-US" b="1" dirty="0"/>
              <a:t>- </a:t>
            </a:r>
            <a:r>
              <a:rPr lang="en-US" b="1" dirty="0" err="1"/>
              <a:t>Neelsen</a:t>
            </a:r>
            <a:r>
              <a:rPr lang="en-US" b="1" dirty="0"/>
              <a:t> staining (ZN)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ar-SA" dirty="0"/>
              <a:t>Acid fast staining is also a differential staining that differentiates bacteria into acid fast and non acid fast. It is also known as Ziehl-Neelsen technique.  It is usually done for staining and identification of Acid fast bacteria like </a:t>
            </a:r>
            <a:r>
              <a:rPr lang="ar-SA" i="1" dirty="0"/>
              <a:t>Mycobacterium tuberculosis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4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ne-NP" dirty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ne-NP" dirty="0"/>
              <a:t>Acid fast bacteria like </a:t>
            </a:r>
            <a:r>
              <a:rPr lang="ne-NP" i="1" dirty="0"/>
              <a:t>Mycobacterium tuberculosis</a:t>
            </a:r>
            <a:r>
              <a:rPr lang="ne-NP" dirty="0"/>
              <a:t> are difficult to stain by ordinary methods because it contains lipid mycolic acid in its cell wall. </a:t>
            </a:r>
          </a:p>
          <a:p>
            <a:pPr algn="just"/>
            <a:r>
              <a:rPr lang="ne-NP" dirty="0"/>
              <a:t>Such acid fast bacteria bind carbol fuschin tightly and resist destaining with strong decolorising stain (acid-alcohol). Non acid fast bacteria readily loose the stain when treated with acid-alcohol solution. </a:t>
            </a:r>
          </a:p>
          <a:p>
            <a:pPr algn="just"/>
            <a:r>
              <a:rPr lang="ne-NP" dirty="0"/>
              <a:t>When counterstain Methylene blue (or Malachite green) is used, the decolorised non-acid fast bacteria and other cells take blue colour whereas acid fast bacteria appears red colour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4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Sample:- sputum</a:t>
            </a:r>
          </a:p>
          <a:p>
            <a:r>
              <a:rPr lang="en-US" dirty="0" err="1"/>
              <a:t>Carbol</a:t>
            </a:r>
            <a:r>
              <a:rPr lang="en-US" dirty="0"/>
              <a:t> </a:t>
            </a:r>
            <a:r>
              <a:rPr lang="en-US" dirty="0" err="1"/>
              <a:t>fushin</a:t>
            </a:r>
            <a:endParaRPr lang="en-US" dirty="0"/>
          </a:p>
          <a:p>
            <a:r>
              <a:rPr lang="en-US" dirty="0"/>
              <a:t>Acid alcohol(3%HCI in 95% ethanol)</a:t>
            </a:r>
          </a:p>
          <a:p>
            <a:r>
              <a:rPr lang="en-US" dirty="0"/>
              <a:t>Methylene blue</a:t>
            </a:r>
          </a:p>
          <a:p>
            <a:r>
              <a:rPr lang="en-US" dirty="0"/>
              <a:t> Slides, microscope, inoculating loop</a:t>
            </a:r>
          </a:p>
        </p:txBody>
      </p:sp>
    </p:spTree>
    <p:extLst>
      <p:ext uri="{BB962C8B-B14F-4D97-AF65-F5344CB8AC3E}">
        <p14:creationId xmlns:p14="http://schemas.microsoft.com/office/powerpoint/2010/main" val="255710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ar-SA" b="1" u="sng" dirty="0"/>
              <a:t>Procedure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ar-SA" dirty="0"/>
              <a:t>Prepare smear from sputum specimen on a glass slide and fix it by heating.</a:t>
            </a:r>
            <a:endParaRPr lang="en-US" dirty="0"/>
          </a:p>
          <a:p>
            <a:pPr lvl="0" algn="just"/>
            <a:r>
              <a:rPr lang="ar-SA" dirty="0"/>
              <a:t>Place the slide on a staining rack and flood with carbol fuschin stain.</a:t>
            </a:r>
            <a:endParaRPr lang="en-US" dirty="0"/>
          </a:p>
          <a:p>
            <a:pPr lvl="0" algn="just"/>
            <a:r>
              <a:rPr lang="ar-SA" dirty="0"/>
              <a:t>Heat gently by bunsen burner flame from below untill the steam rises and leave for 5 minutes. (avoid boiling and donot allow the stain to dry, if necessary add more stain</a:t>
            </a:r>
            <a:r>
              <a:rPr lang="en-US" dirty="0"/>
              <a:t>)</a:t>
            </a:r>
          </a:p>
          <a:p>
            <a:pPr lvl="0" algn="just"/>
            <a:r>
              <a:rPr lang="ar-SA" dirty="0"/>
              <a:t>Wash with distilled water.</a:t>
            </a:r>
            <a:endParaRPr lang="en-US" dirty="0"/>
          </a:p>
          <a:p>
            <a:pPr lvl="0" algn="just"/>
            <a:r>
              <a:rPr lang="ar-SA" dirty="0"/>
              <a:t>Cover the slide with decoloriser </a:t>
            </a:r>
            <a:r>
              <a:rPr lang="en-US" dirty="0"/>
              <a:t> and rock the slide </a:t>
            </a:r>
            <a:r>
              <a:rPr lang="ar-SA" dirty="0"/>
              <a:t>for about </a:t>
            </a:r>
            <a:r>
              <a:rPr lang="en-US" dirty="0"/>
              <a:t> 15 seconds.(</a:t>
            </a:r>
            <a:r>
              <a:rPr lang="en-US" dirty="0" err="1"/>
              <a:t>Untill</a:t>
            </a:r>
            <a:r>
              <a:rPr lang="en-US" dirty="0"/>
              <a:t> the red </a:t>
            </a:r>
            <a:r>
              <a:rPr lang="en-US" dirty="0" err="1"/>
              <a:t>colour</a:t>
            </a:r>
            <a:r>
              <a:rPr lang="en-US" dirty="0"/>
              <a:t> is no longer  coming off the slide)</a:t>
            </a:r>
          </a:p>
          <a:p>
            <a:pPr algn="just"/>
            <a:r>
              <a:rPr lang="ar-SA" dirty="0"/>
              <a:t>Wash with distilled water.</a:t>
            </a:r>
            <a:endParaRPr lang="en-US" dirty="0"/>
          </a:p>
          <a:p>
            <a:pPr lvl="0" algn="just"/>
            <a:r>
              <a:rPr lang="ar-SA" dirty="0"/>
              <a:t>Counter stain with Methylene blue for 1 minute.</a:t>
            </a:r>
            <a:endParaRPr lang="en-US" dirty="0"/>
          </a:p>
          <a:p>
            <a:pPr lvl="0" algn="just"/>
            <a:r>
              <a:rPr lang="ar-SA" dirty="0"/>
              <a:t>Wash with distilled water.</a:t>
            </a:r>
            <a:endParaRPr lang="en-US" dirty="0"/>
          </a:p>
          <a:p>
            <a:pPr lvl="0" algn="just"/>
            <a:r>
              <a:rPr lang="ar-SA" dirty="0"/>
              <a:t>Air dry or blot dry the stain and observe under microscope.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71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mages of acid fast stai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543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66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mages of acid fast stai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477000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5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mages of acid fast stai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7162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6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Interpretation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AFB appears red while the epithelial cells, pus cells and other bacteria are stained blue ( or green if malachite green is used). AFB is recognized by thin typical morphology. They are arranged in twisted bundles or slightly curved.</a:t>
            </a:r>
          </a:p>
          <a:p>
            <a:pPr algn="just"/>
            <a:r>
              <a:rPr lang="en-US" dirty="0"/>
              <a:t>smears should be examined carefully for 15 </a:t>
            </a:r>
            <a:r>
              <a:rPr lang="en-US" dirty="0" err="1"/>
              <a:t>mins</a:t>
            </a:r>
            <a:r>
              <a:rPr lang="en-US" dirty="0"/>
              <a:t> and at least 100 visual fields should be scanned for negative determination.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/>
              <a:t>Reporting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 algn="just"/>
            <a:r>
              <a:rPr lang="en-US" dirty="0"/>
              <a:t>When any definite red bacilli are seen, report the smear as “AFB Positive” and give indication of the number of bacteria present as following;</a:t>
            </a:r>
          </a:p>
          <a:p>
            <a:pPr lvl="0" algn="just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21662"/>
              </p:ext>
            </p:extLst>
          </p:nvPr>
        </p:nvGraphicFramePr>
        <p:xfrm>
          <a:off x="914400" y="3284819"/>
          <a:ext cx="7543800" cy="3192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2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030"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Observation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Report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More than 10 AFB/ 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+++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1-10 AFB/100 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10-100 AFB/100 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1-9 AFB/100 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Report exact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No AFB seen/100 field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No AFB seen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1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en-US" b="1" dirty="0"/>
              <a:t>Stains</a:t>
            </a:r>
            <a:r>
              <a:rPr lang="ne-NP" dirty="0"/>
              <a:t>= </a:t>
            </a:r>
            <a:r>
              <a:rPr lang="en-US" dirty="0"/>
              <a:t>colored organic compounds used for staining microorganisms.</a:t>
            </a:r>
          </a:p>
          <a:p>
            <a:pPr marL="0" lvl="0" indent="0" algn="just">
              <a:buNone/>
            </a:pPr>
            <a:r>
              <a:rPr lang="en-US" dirty="0"/>
              <a:t>Chemically</a:t>
            </a:r>
          </a:p>
          <a:p>
            <a:pPr algn="just"/>
            <a:r>
              <a:rPr lang="en-US" dirty="0"/>
              <a:t>Stains=Benzene</a:t>
            </a:r>
            <a:r>
              <a:rPr lang="ne-NP" dirty="0"/>
              <a:t> </a:t>
            </a:r>
            <a:r>
              <a:rPr lang="en-US" dirty="0"/>
              <a:t>ring+ </a:t>
            </a:r>
            <a:r>
              <a:rPr lang="en-US" dirty="0" err="1"/>
              <a:t>chromophore</a:t>
            </a:r>
            <a:r>
              <a:rPr lang="en-US" dirty="0"/>
              <a:t>+ </a:t>
            </a:r>
            <a:r>
              <a:rPr lang="en-US" dirty="0" err="1"/>
              <a:t>Auxochromes</a:t>
            </a:r>
            <a:endParaRPr lang="en-US" dirty="0"/>
          </a:p>
          <a:p>
            <a:pPr algn="just"/>
            <a:r>
              <a:rPr lang="en-US" dirty="0"/>
              <a:t>Benzene</a:t>
            </a:r>
            <a:r>
              <a:rPr lang="ne-NP" dirty="0"/>
              <a:t> </a:t>
            </a:r>
            <a:r>
              <a:rPr lang="en-US" dirty="0"/>
              <a:t>ring (</a:t>
            </a:r>
            <a:r>
              <a:rPr lang="en-US" dirty="0" err="1"/>
              <a:t>colourless</a:t>
            </a:r>
            <a:r>
              <a:rPr lang="en-US" dirty="0"/>
              <a:t> solvent)</a:t>
            </a:r>
          </a:p>
          <a:p>
            <a:pPr algn="just"/>
            <a:r>
              <a:rPr lang="en-US" dirty="0" err="1"/>
              <a:t>Chromophore</a:t>
            </a:r>
            <a:r>
              <a:rPr lang="ne-NP" dirty="0"/>
              <a:t> (</a:t>
            </a:r>
            <a:r>
              <a:rPr lang="en-US" dirty="0"/>
              <a:t>chemical group that imparts </a:t>
            </a:r>
            <a:r>
              <a:rPr lang="en-US" dirty="0" err="1"/>
              <a:t>colour</a:t>
            </a:r>
            <a:r>
              <a:rPr lang="en-US" dirty="0"/>
              <a:t> to benzene)</a:t>
            </a:r>
          </a:p>
          <a:p>
            <a:pPr algn="just"/>
            <a:r>
              <a:rPr lang="en-US" dirty="0" err="1"/>
              <a:t>Auxochrome</a:t>
            </a:r>
            <a:r>
              <a:rPr lang="ne-NP" dirty="0"/>
              <a:t> (</a:t>
            </a:r>
            <a:r>
              <a:rPr lang="en-US" dirty="0"/>
              <a:t>chemical group that conveys property of </a:t>
            </a:r>
            <a:r>
              <a:rPr lang="en-US" dirty="0" err="1"/>
              <a:t>ionisation</a:t>
            </a:r>
            <a:r>
              <a:rPr lang="en-US" dirty="0"/>
              <a:t> to </a:t>
            </a:r>
            <a:r>
              <a:rPr lang="en-US" dirty="0" err="1"/>
              <a:t>chromogen</a:t>
            </a:r>
            <a:r>
              <a:rPr lang="en-US" dirty="0"/>
              <a:t> enabling it to</a:t>
            </a:r>
            <a:r>
              <a:rPr lang="ne-NP" dirty="0"/>
              <a:t> </a:t>
            </a:r>
            <a:r>
              <a:rPr lang="en-US" dirty="0"/>
              <a:t>bind to the tissue)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0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Types of stains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buNone/>
            </a:pPr>
            <a:r>
              <a:rPr lang="en-US" b="1" dirty="0"/>
              <a:t>Acidic</a:t>
            </a:r>
            <a:r>
              <a:rPr lang="ne-NP" b="1" dirty="0"/>
              <a:t> </a:t>
            </a:r>
            <a:r>
              <a:rPr lang="en-US" b="1" dirty="0"/>
              <a:t>dyes</a:t>
            </a:r>
            <a:r>
              <a:rPr lang="ne-NP" dirty="0"/>
              <a:t>: </a:t>
            </a:r>
            <a:r>
              <a:rPr lang="en-US" dirty="0"/>
              <a:t>has negative charge so they bind</a:t>
            </a:r>
            <a:r>
              <a:rPr lang="ne-NP" dirty="0"/>
              <a:t> </a:t>
            </a:r>
            <a:r>
              <a:rPr lang="en-US" dirty="0"/>
              <a:t>to positively charged cell wall structures like some proteins.</a:t>
            </a:r>
          </a:p>
          <a:p>
            <a:pPr algn="just"/>
            <a:r>
              <a:rPr lang="ne-NP" dirty="0"/>
              <a:t>- </a:t>
            </a:r>
            <a:r>
              <a:rPr lang="en-US" dirty="0"/>
              <a:t>Not</a:t>
            </a:r>
            <a:r>
              <a:rPr lang="ne-NP" dirty="0"/>
              <a:t> </a:t>
            </a:r>
            <a:r>
              <a:rPr lang="en-US" dirty="0"/>
              <a:t>very </a:t>
            </a:r>
            <a:r>
              <a:rPr lang="en-US" dirty="0" err="1"/>
              <a:t>oftenly</a:t>
            </a:r>
            <a:r>
              <a:rPr lang="en-US" dirty="0"/>
              <a:t> used.</a:t>
            </a:r>
          </a:p>
          <a:p>
            <a:pPr lvl="0" algn="just"/>
            <a:r>
              <a:rPr lang="en-US" dirty="0"/>
              <a:t>Used</a:t>
            </a:r>
            <a:r>
              <a:rPr lang="ne-NP" dirty="0"/>
              <a:t> </a:t>
            </a:r>
            <a:r>
              <a:rPr lang="en-US" dirty="0"/>
              <a:t>for capsule staining</a:t>
            </a:r>
          </a:p>
          <a:p>
            <a:pPr lvl="0" algn="just"/>
            <a:r>
              <a:rPr lang="en-US" dirty="0"/>
              <a:t>Ex:</a:t>
            </a:r>
            <a:r>
              <a:rPr lang="ne-NP" dirty="0"/>
              <a:t> </a:t>
            </a:r>
            <a:r>
              <a:rPr lang="en-US" dirty="0" err="1"/>
              <a:t>Nigrosine,Picric</a:t>
            </a:r>
            <a:r>
              <a:rPr lang="ne-NP" dirty="0"/>
              <a:t> </a:t>
            </a:r>
            <a:r>
              <a:rPr lang="en-US" dirty="0"/>
              <a:t>acid,</a:t>
            </a:r>
            <a:r>
              <a:rPr lang="ne-NP" dirty="0"/>
              <a:t>  </a:t>
            </a:r>
            <a:r>
              <a:rPr lang="en-US" dirty="0"/>
              <a:t>Eosin, Acid </a:t>
            </a:r>
            <a:r>
              <a:rPr lang="en-US" dirty="0" err="1"/>
              <a:t>fuschin</a:t>
            </a:r>
            <a:r>
              <a:rPr lang="en-US" dirty="0"/>
              <a:t>, India ink</a:t>
            </a:r>
          </a:p>
          <a:p>
            <a:pPr marL="0" lvl="0" indent="0" algn="just">
              <a:buNone/>
            </a:pPr>
            <a:r>
              <a:rPr lang="en-US" b="1" dirty="0"/>
              <a:t>Basic</a:t>
            </a:r>
            <a:r>
              <a:rPr lang="ne-NP" b="1" dirty="0"/>
              <a:t> </a:t>
            </a:r>
            <a:r>
              <a:rPr lang="en-US" b="1" dirty="0"/>
              <a:t>dyes</a:t>
            </a:r>
            <a:r>
              <a:rPr lang="ne-NP" dirty="0"/>
              <a:t>: </a:t>
            </a:r>
            <a:r>
              <a:rPr lang="en-US" dirty="0"/>
              <a:t>has</a:t>
            </a:r>
            <a:r>
              <a:rPr lang="ne-NP" dirty="0"/>
              <a:t> </a:t>
            </a:r>
            <a:r>
              <a:rPr lang="en-US" dirty="0"/>
              <a:t>positive charge so they bind to negatively charged molecules like nucleic</a:t>
            </a:r>
            <a:r>
              <a:rPr lang="ne-NP" dirty="0"/>
              <a:t> </a:t>
            </a:r>
            <a:r>
              <a:rPr lang="en-US" dirty="0"/>
              <a:t>acids,-COOH,-OH.</a:t>
            </a:r>
          </a:p>
          <a:p>
            <a:pPr lvl="0" algn="just"/>
            <a:r>
              <a:rPr lang="en-US" dirty="0"/>
              <a:t>Since</a:t>
            </a:r>
            <a:r>
              <a:rPr lang="ne-NP" dirty="0"/>
              <a:t> </a:t>
            </a:r>
            <a:r>
              <a:rPr lang="en-US" dirty="0"/>
              <a:t>bacterial cell surface are also negatively charged, basic dyes are most</a:t>
            </a:r>
            <a:r>
              <a:rPr lang="ne-NP" dirty="0"/>
              <a:t> </a:t>
            </a:r>
            <a:r>
              <a:rPr lang="en-US" dirty="0"/>
              <a:t>commonly used.</a:t>
            </a:r>
          </a:p>
          <a:p>
            <a:pPr lvl="0" algn="just"/>
            <a:r>
              <a:rPr lang="en-US" dirty="0"/>
              <a:t>Ex: Crystal violet, Methylene blue,</a:t>
            </a:r>
            <a:r>
              <a:rPr lang="ne-NP" dirty="0"/>
              <a:t> </a:t>
            </a:r>
            <a:r>
              <a:rPr lang="en-US" dirty="0" err="1"/>
              <a:t>Safranin</a:t>
            </a:r>
            <a:r>
              <a:rPr lang="en-US" dirty="0"/>
              <a:t>, Basic </a:t>
            </a:r>
            <a:r>
              <a:rPr lang="en-US" dirty="0" err="1"/>
              <a:t>fuschin</a:t>
            </a:r>
            <a:r>
              <a:rPr lang="en-US" dirty="0"/>
              <a:t>.</a:t>
            </a:r>
          </a:p>
          <a:p>
            <a:pPr marL="0" lvl="0" indent="0" algn="just">
              <a:buNone/>
            </a:pPr>
            <a:r>
              <a:rPr lang="en-US" b="1" dirty="0"/>
              <a:t>Neutral</a:t>
            </a:r>
            <a:r>
              <a:rPr lang="ne-NP" b="1" dirty="0"/>
              <a:t> </a:t>
            </a:r>
            <a:r>
              <a:rPr lang="en-US" b="1" dirty="0"/>
              <a:t>dye</a:t>
            </a:r>
            <a:r>
              <a:rPr lang="ne-NP" dirty="0"/>
              <a:t>: </a:t>
            </a:r>
            <a:r>
              <a:rPr lang="en-US" dirty="0"/>
              <a:t>complex salt of a dye acid with a dye base Ex:</a:t>
            </a:r>
            <a:r>
              <a:rPr lang="ne-NP" dirty="0"/>
              <a:t> </a:t>
            </a:r>
            <a:r>
              <a:rPr lang="en-US" dirty="0" err="1"/>
              <a:t>Eosinate</a:t>
            </a:r>
            <a:r>
              <a:rPr lang="en-US" dirty="0"/>
              <a:t> of Methylene blue, </a:t>
            </a:r>
            <a:r>
              <a:rPr lang="en-US" dirty="0" err="1"/>
              <a:t>Giemsa</a:t>
            </a:r>
            <a:r>
              <a:rPr lang="en-US" dirty="0"/>
              <a:t> stain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1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Staining:-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Process</a:t>
            </a:r>
            <a:r>
              <a:rPr lang="ne-NP" dirty="0"/>
              <a:t> </a:t>
            </a:r>
            <a:r>
              <a:rPr lang="en-US" dirty="0"/>
              <a:t>of coloration of bacteria by use of stains/dyes.</a:t>
            </a:r>
          </a:p>
          <a:p>
            <a:pPr marL="0" indent="0" algn="just">
              <a:buNone/>
            </a:pPr>
            <a:r>
              <a:rPr lang="en-US" dirty="0"/>
              <a:t>Types</a:t>
            </a:r>
            <a:r>
              <a:rPr lang="ne-NP" dirty="0"/>
              <a:t>:-</a:t>
            </a:r>
            <a:endParaRPr lang="en-US" dirty="0"/>
          </a:p>
          <a:p>
            <a:pPr marL="0" indent="0" algn="just">
              <a:buNone/>
            </a:pPr>
            <a:r>
              <a:rPr lang="ne-NP" dirty="0"/>
              <a:t>1)Simple staining  and </a:t>
            </a:r>
            <a:endParaRPr lang="en-US" dirty="0"/>
          </a:p>
          <a:p>
            <a:pPr marL="0" indent="0" algn="just">
              <a:buNone/>
            </a:pPr>
            <a:r>
              <a:rPr lang="ne-NP" dirty="0"/>
              <a:t>2)differential staining</a:t>
            </a:r>
            <a:r>
              <a:rPr lang="ar-SA" dirty="0"/>
              <a:t>     </a:t>
            </a:r>
            <a:endParaRPr lang="en-US" dirty="0"/>
          </a:p>
          <a:p>
            <a:pPr marL="0" indent="0" algn="just">
              <a:buNone/>
            </a:pPr>
            <a:r>
              <a:rPr lang="ar-SA" dirty="0"/>
              <a:t> </a:t>
            </a:r>
            <a:endParaRPr lang="en-US" dirty="0"/>
          </a:p>
          <a:p>
            <a:pPr algn="just"/>
            <a:r>
              <a:rPr lang="en-US" dirty="0"/>
              <a:t>Differential is further two types</a:t>
            </a:r>
          </a:p>
          <a:p>
            <a:pPr lvl="0" algn="just"/>
            <a:r>
              <a:rPr lang="en-US" dirty="0" err="1"/>
              <a:t>Visualisation</a:t>
            </a:r>
            <a:r>
              <a:rPr lang="en-US" dirty="0"/>
              <a:t> of structure</a:t>
            </a:r>
            <a:r>
              <a:rPr lang="ar-SA" dirty="0"/>
              <a:t>- spore stain, capsule stain, nuclear                   </a:t>
            </a:r>
            <a:endParaRPr lang="en-US" dirty="0"/>
          </a:p>
          <a:p>
            <a:pPr lvl="0" algn="just"/>
            <a:r>
              <a:rPr lang="en-US" dirty="0"/>
              <a:t>Separation of group-gram stain, AFB stain</a:t>
            </a:r>
            <a:br>
              <a:rPr lang="en-US" dirty="0"/>
            </a:br>
            <a:r>
              <a:rPr lang="en-US" dirty="0"/>
              <a:t>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e-NP" b="1" u="sng" dirty="0"/>
              <a:t>Gram staining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Gram stain (named after</a:t>
            </a:r>
            <a:r>
              <a:rPr lang="ne-NP" dirty="0"/>
              <a:t> Hans</a:t>
            </a:r>
            <a:r>
              <a:rPr lang="en-US" dirty="0"/>
              <a:t> Christian Gram</a:t>
            </a:r>
            <a:r>
              <a:rPr lang="ne-NP" dirty="0"/>
              <a:t>: 1853</a:t>
            </a:r>
            <a:r>
              <a:rPr lang="en-US" dirty="0"/>
              <a:t>–</a:t>
            </a:r>
            <a:r>
              <a:rPr lang="ne-NP" dirty="0"/>
              <a:t>1938) </a:t>
            </a:r>
            <a:r>
              <a:rPr lang="en-US" dirty="0"/>
              <a:t>is the</a:t>
            </a:r>
            <a:r>
              <a:rPr lang="ne-NP" dirty="0"/>
              <a:t> </a:t>
            </a:r>
            <a:r>
              <a:rPr lang="en-US" dirty="0"/>
              <a:t>most useful and widely employed differential stain in</a:t>
            </a:r>
            <a:r>
              <a:rPr lang="ne-NP" dirty="0"/>
              <a:t> </a:t>
            </a:r>
            <a:r>
              <a:rPr lang="en-US" dirty="0"/>
              <a:t>bacteriology. It divides bacteria into two groups</a:t>
            </a:r>
            <a:r>
              <a:rPr lang="ne-NP" dirty="0"/>
              <a:t>; </a:t>
            </a:r>
            <a:r>
              <a:rPr lang="en-US" b="1" dirty="0"/>
              <a:t>gram negative and gram positive.</a:t>
            </a:r>
            <a:endParaRPr lang="en-US" dirty="0"/>
          </a:p>
          <a:p>
            <a:pPr algn="just"/>
            <a:r>
              <a:rPr lang="en-US" dirty="0"/>
              <a:t>The first step in the procedure involves staining</a:t>
            </a:r>
            <a:r>
              <a:rPr lang="ne-NP" dirty="0"/>
              <a:t> </a:t>
            </a:r>
            <a:r>
              <a:rPr lang="en-US" dirty="0"/>
              <a:t>with the basic dye crystal violet. It is followed by treatment with an iodine solution</a:t>
            </a:r>
            <a:r>
              <a:rPr lang="ne-NP" dirty="0"/>
              <a:t>. </a:t>
            </a:r>
            <a:r>
              <a:rPr lang="en-US" dirty="0"/>
              <a:t>The smear is then decolorized by washing with an agent such as </a:t>
            </a:r>
            <a:r>
              <a:rPr lang="ne-NP" dirty="0"/>
              <a:t>95%</a:t>
            </a:r>
            <a:r>
              <a:rPr lang="en-US" dirty="0"/>
              <a:t> ethanol</a:t>
            </a:r>
            <a:r>
              <a:rPr lang="ne-NP" dirty="0"/>
              <a:t> </a:t>
            </a:r>
            <a:r>
              <a:rPr lang="en-US" dirty="0"/>
              <a:t>or isopropanol-acetone. Finally, the smear is counterstained with a basic</a:t>
            </a:r>
            <a:r>
              <a:rPr lang="ne-NP" dirty="0"/>
              <a:t> </a:t>
            </a:r>
            <a:r>
              <a:rPr lang="en-US" dirty="0"/>
              <a:t>dye, </a:t>
            </a:r>
            <a:r>
              <a:rPr lang="en-US" dirty="0" err="1"/>
              <a:t>safranin</a:t>
            </a:r>
            <a:r>
              <a:rPr lang="en-US" dirty="0"/>
              <a:t>.</a:t>
            </a:r>
            <a:r>
              <a:rPr lang="ne-NP" dirty="0"/>
              <a:t> Gram staining is usually the beginning point in identification procedure for bacteria.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e-NP" dirty="0"/>
              <a:t>When crystal violet and iodine is used, the bacteria picks up the colour and appears purple. </a:t>
            </a:r>
          </a:p>
          <a:p>
            <a:r>
              <a:rPr lang="ne-NP" dirty="0"/>
              <a:t>Iodine enhaces the staining reaction between the dye (crystal violet) and the internal cellular contents of bacteria</a:t>
            </a:r>
            <a:r>
              <a:rPr lang="en-US" dirty="0"/>
              <a:t> form CV-I complex</a:t>
            </a:r>
            <a:r>
              <a:rPr lang="ne-NP" dirty="0"/>
              <a:t>. </a:t>
            </a:r>
          </a:p>
          <a:p>
            <a:r>
              <a:rPr lang="ne-NP" dirty="0"/>
              <a:t>The alcohol (acetone) treatement decolorizes Gram negative bacteria while Gram positive bacteria retain the </a:t>
            </a:r>
            <a:r>
              <a:rPr lang="ne-NP" b="1" dirty="0">
                <a:solidFill>
                  <a:srgbClr val="7030A0"/>
                </a:solidFill>
              </a:rPr>
              <a:t>purple</a:t>
            </a:r>
            <a:r>
              <a:rPr lang="ne-NP" dirty="0"/>
              <a:t> colour. </a:t>
            </a:r>
          </a:p>
          <a:p>
            <a:r>
              <a:rPr lang="ne-NP" dirty="0"/>
              <a:t>When counterstain safranin is used, gram negative bacteria becomes </a:t>
            </a:r>
            <a:r>
              <a:rPr lang="ne-NP" b="1" dirty="0">
                <a:solidFill>
                  <a:srgbClr val="FF0000"/>
                </a:solidFill>
              </a:rPr>
              <a:t>red</a:t>
            </a:r>
            <a:r>
              <a:rPr lang="ne-NP" dirty="0"/>
              <a:t>. </a:t>
            </a:r>
          </a:p>
          <a:p>
            <a:r>
              <a:rPr lang="ne-NP" dirty="0"/>
              <a:t>Therefore under oil immersion microscopic examination, gram negative bacteria appears red whereas gram positive appear purple in colour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74675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1207</Words>
  <Application>Microsoft Office PowerPoint</Application>
  <PresentationFormat>On-screen Show (4:3)</PresentationFormat>
  <Paragraphs>114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Corbel</vt:lpstr>
      <vt:lpstr>Office Theme</vt:lpstr>
      <vt:lpstr>Staining</vt:lpstr>
      <vt:lpstr>PowerPoint Presentation</vt:lpstr>
      <vt:lpstr>PowerPoint Presentation</vt:lpstr>
      <vt:lpstr>Types of stains </vt:lpstr>
      <vt:lpstr>Staining:-</vt:lpstr>
      <vt:lpstr>Gram staining </vt:lpstr>
      <vt:lpstr>Principle</vt:lpstr>
      <vt:lpstr>PowerPoint Presentation</vt:lpstr>
      <vt:lpstr>PowerPoint Presentation</vt:lpstr>
      <vt:lpstr>PowerPoint Presentation</vt:lpstr>
      <vt:lpstr>Material Required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Mixed organisms</vt:lpstr>
      <vt:lpstr>Improper Gram staining</vt:lpstr>
      <vt:lpstr>Result and interpretation </vt:lpstr>
      <vt:lpstr>Acid Fast Staining (AFB) / Ziehl- Neelsen staining (ZN) </vt:lpstr>
      <vt:lpstr>Principle</vt:lpstr>
      <vt:lpstr>Materials required</vt:lpstr>
      <vt:lpstr>Procedure </vt:lpstr>
      <vt:lpstr>PowerPoint Presentation</vt:lpstr>
      <vt:lpstr>PowerPoint Presentation</vt:lpstr>
      <vt:lpstr>PowerPoint Presentation</vt:lpstr>
      <vt:lpstr>Interpretation </vt:lpstr>
      <vt:lpstr>Reporting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Gram’s staining</dc:title>
  <dc:creator>Krishna Gurung</dc:creator>
  <cp:lastModifiedBy>Mamita Rai</cp:lastModifiedBy>
  <cp:revision>26</cp:revision>
  <dcterms:created xsi:type="dcterms:W3CDTF">2015-01-01T14:14:05Z</dcterms:created>
  <dcterms:modified xsi:type="dcterms:W3CDTF">2020-05-01T04:39:16Z</dcterms:modified>
</cp:coreProperties>
</file>