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varScale="1">
        <p:scale>
          <a:sx n="67" d="100"/>
          <a:sy n="67" d="100"/>
        </p:scale>
        <p:origin x="4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50AF4CF-42DC-456D-B481-EF89390B9B68}"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D324D-517C-41C2-B33D-CD19C1157186}" type="slidenum">
              <a:rPr lang="en-US" smtClean="0"/>
              <a:t>‹#›</a:t>
            </a:fld>
            <a:endParaRPr lang="en-US"/>
          </a:p>
        </p:txBody>
      </p:sp>
    </p:spTree>
    <p:extLst>
      <p:ext uri="{BB962C8B-B14F-4D97-AF65-F5344CB8AC3E}">
        <p14:creationId xmlns:p14="http://schemas.microsoft.com/office/powerpoint/2010/main" val="392584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AF4CF-42DC-456D-B481-EF89390B9B68}"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D324D-517C-41C2-B33D-CD19C1157186}" type="slidenum">
              <a:rPr lang="en-US" smtClean="0"/>
              <a:t>‹#›</a:t>
            </a:fld>
            <a:endParaRPr lang="en-US"/>
          </a:p>
        </p:txBody>
      </p:sp>
    </p:spTree>
    <p:extLst>
      <p:ext uri="{BB962C8B-B14F-4D97-AF65-F5344CB8AC3E}">
        <p14:creationId xmlns:p14="http://schemas.microsoft.com/office/powerpoint/2010/main" val="334259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AF4CF-42DC-456D-B481-EF89390B9B68}"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D324D-517C-41C2-B33D-CD19C1157186}" type="slidenum">
              <a:rPr lang="en-US" smtClean="0"/>
              <a:t>‹#›</a:t>
            </a:fld>
            <a:endParaRPr lang="en-US"/>
          </a:p>
        </p:txBody>
      </p:sp>
    </p:spTree>
    <p:extLst>
      <p:ext uri="{BB962C8B-B14F-4D97-AF65-F5344CB8AC3E}">
        <p14:creationId xmlns:p14="http://schemas.microsoft.com/office/powerpoint/2010/main" val="378589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AF4CF-42DC-456D-B481-EF89390B9B68}"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D324D-517C-41C2-B33D-CD19C1157186}" type="slidenum">
              <a:rPr lang="en-US" smtClean="0"/>
              <a:t>‹#›</a:t>
            </a:fld>
            <a:endParaRPr lang="en-US"/>
          </a:p>
        </p:txBody>
      </p:sp>
    </p:spTree>
    <p:extLst>
      <p:ext uri="{BB962C8B-B14F-4D97-AF65-F5344CB8AC3E}">
        <p14:creationId xmlns:p14="http://schemas.microsoft.com/office/powerpoint/2010/main" val="320780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AF4CF-42DC-456D-B481-EF89390B9B68}"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D324D-517C-41C2-B33D-CD19C1157186}" type="slidenum">
              <a:rPr lang="en-US" smtClean="0"/>
              <a:t>‹#›</a:t>
            </a:fld>
            <a:endParaRPr lang="en-US"/>
          </a:p>
        </p:txBody>
      </p:sp>
    </p:spTree>
    <p:extLst>
      <p:ext uri="{BB962C8B-B14F-4D97-AF65-F5344CB8AC3E}">
        <p14:creationId xmlns:p14="http://schemas.microsoft.com/office/powerpoint/2010/main" val="1208613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AF4CF-42DC-456D-B481-EF89390B9B68}"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D324D-517C-41C2-B33D-CD19C1157186}" type="slidenum">
              <a:rPr lang="en-US" smtClean="0"/>
              <a:t>‹#›</a:t>
            </a:fld>
            <a:endParaRPr lang="en-US"/>
          </a:p>
        </p:txBody>
      </p:sp>
    </p:spTree>
    <p:extLst>
      <p:ext uri="{BB962C8B-B14F-4D97-AF65-F5344CB8AC3E}">
        <p14:creationId xmlns:p14="http://schemas.microsoft.com/office/powerpoint/2010/main" val="1678993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AF4CF-42DC-456D-B481-EF89390B9B68}" type="datetimeFigureOut">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D324D-517C-41C2-B33D-CD19C1157186}" type="slidenum">
              <a:rPr lang="en-US" smtClean="0"/>
              <a:t>‹#›</a:t>
            </a:fld>
            <a:endParaRPr lang="en-US"/>
          </a:p>
        </p:txBody>
      </p:sp>
    </p:spTree>
    <p:extLst>
      <p:ext uri="{BB962C8B-B14F-4D97-AF65-F5344CB8AC3E}">
        <p14:creationId xmlns:p14="http://schemas.microsoft.com/office/powerpoint/2010/main" val="30452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AF4CF-42DC-456D-B481-EF89390B9B68}" type="datetimeFigureOut">
              <a:rPr lang="en-US" smtClean="0"/>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D324D-517C-41C2-B33D-CD19C1157186}" type="slidenum">
              <a:rPr lang="en-US" smtClean="0"/>
              <a:t>‹#›</a:t>
            </a:fld>
            <a:endParaRPr lang="en-US"/>
          </a:p>
        </p:txBody>
      </p:sp>
    </p:spTree>
    <p:extLst>
      <p:ext uri="{BB962C8B-B14F-4D97-AF65-F5344CB8AC3E}">
        <p14:creationId xmlns:p14="http://schemas.microsoft.com/office/powerpoint/2010/main" val="3232306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AF4CF-42DC-456D-B481-EF89390B9B68}" type="datetimeFigureOut">
              <a:rPr lang="en-US" smtClean="0"/>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D324D-517C-41C2-B33D-CD19C1157186}" type="slidenum">
              <a:rPr lang="en-US" smtClean="0"/>
              <a:t>‹#›</a:t>
            </a:fld>
            <a:endParaRPr lang="en-US"/>
          </a:p>
        </p:txBody>
      </p:sp>
    </p:spTree>
    <p:extLst>
      <p:ext uri="{BB962C8B-B14F-4D97-AF65-F5344CB8AC3E}">
        <p14:creationId xmlns:p14="http://schemas.microsoft.com/office/powerpoint/2010/main" val="64624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AF4CF-42DC-456D-B481-EF89390B9B68}"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D324D-517C-41C2-B33D-CD19C1157186}" type="slidenum">
              <a:rPr lang="en-US" smtClean="0"/>
              <a:t>‹#›</a:t>
            </a:fld>
            <a:endParaRPr lang="en-US"/>
          </a:p>
        </p:txBody>
      </p:sp>
    </p:spTree>
    <p:extLst>
      <p:ext uri="{BB962C8B-B14F-4D97-AF65-F5344CB8AC3E}">
        <p14:creationId xmlns:p14="http://schemas.microsoft.com/office/powerpoint/2010/main" val="261310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AF4CF-42DC-456D-B481-EF89390B9B68}"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D324D-517C-41C2-B33D-CD19C1157186}" type="slidenum">
              <a:rPr lang="en-US" smtClean="0"/>
              <a:t>‹#›</a:t>
            </a:fld>
            <a:endParaRPr lang="en-US"/>
          </a:p>
        </p:txBody>
      </p:sp>
    </p:spTree>
    <p:extLst>
      <p:ext uri="{BB962C8B-B14F-4D97-AF65-F5344CB8AC3E}">
        <p14:creationId xmlns:p14="http://schemas.microsoft.com/office/powerpoint/2010/main" val="73525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AF4CF-42DC-456D-B481-EF89390B9B68}" type="datetimeFigureOut">
              <a:rPr lang="en-US" smtClean="0"/>
              <a:t>5/21/2020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D324D-517C-41C2-B33D-CD19C1157186}" type="slidenum">
              <a:rPr lang="en-US" smtClean="0"/>
              <a:t>‹#›</a:t>
            </a:fld>
            <a:endParaRPr lang="en-US"/>
          </a:p>
        </p:txBody>
      </p:sp>
    </p:spTree>
    <p:extLst>
      <p:ext uri="{BB962C8B-B14F-4D97-AF65-F5344CB8AC3E}">
        <p14:creationId xmlns:p14="http://schemas.microsoft.com/office/powerpoint/2010/main" val="390503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Sterilization</a:t>
            </a:r>
          </a:p>
        </p:txBody>
      </p:sp>
      <p:sp>
        <p:nvSpPr>
          <p:cNvPr id="3" name="Subtitle 2"/>
          <p:cNvSpPr>
            <a:spLocks noGrp="1"/>
          </p:cNvSpPr>
          <p:nvPr>
            <p:ph type="subTitle" idx="1"/>
          </p:nvPr>
        </p:nvSpPr>
        <p:spPr/>
        <p:txBody>
          <a:bodyPr/>
          <a:lstStyle/>
          <a:p>
            <a:pPr algn="r"/>
            <a:r>
              <a:rPr lang="en-US" dirty="0"/>
              <a:t>By </a:t>
            </a:r>
            <a:r>
              <a:rPr lang="en-US" dirty="0" err="1"/>
              <a:t>Mamita</a:t>
            </a:r>
            <a:r>
              <a:rPr lang="en-US" dirty="0"/>
              <a:t> </a:t>
            </a:r>
            <a:r>
              <a:rPr lang="en-US" dirty="0" err="1"/>
              <a:t>Rai</a:t>
            </a:r>
            <a:r>
              <a:rPr lang="en-US" dirty="0"/>
              <a:t> </a:t>
            </a:r>
            <a:r>
              <a:rPr lang="en-US" dirty="0" err="1"/>
              <a:t>Gurung</a:t>
            </a:r>
            <a:endParaRPr lang="en-US" dirty="0"/>
          </a:p>
        </p:txBody>
      </p:sp>
    </p:spTree>
    <p:extLst>
      <p:ext uri="{BB962C8B-B14F-4D97-AF65-F5344CB8AC3E}">
        <p14:creationId xmlns:p14="http://schemas.microsoft.com/office/powerpoint/2010/main" val="383928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948"/>
            <a:ext cx="10515600" cy="6230319"/>
          </a:xfrm>
        </p:spPr>
        <p:txBody>
          <a:bodyPr>
            <a:normAutofit/>
          </a:bodyPr>
          <a:lstStyle/>
          <a:p>
            <a:pPr marL="0" indent="0">
              <a:buNone/>
            </a:pPr>
            <a:r>
              <a:rPr lang="ne-NP" dirty="0"/>
              <a:t>The following chemicals are used as sterilizing agents;</a:t>
            </a:r>
            <a:endParaRPr lang="en-US" sz="3200" dirty="0"/>
          </a:p>
          <a:p>
            <a:pPr algn="just"/>
            <a:r>
              <a:rPr lang="ne-NP" dirty="0"/>
              <a:t>Phenols: Phenols are used at a concentration of 2-5% to disinfect floors and materials such as sputum, urine, faeces, contaminated instruments etc.</a:t>
            </a:r>
            <a:r>
              <a:rPr lang="en-US" dirty="0"/>
              <a:t> </a:t>
            </a:r>
            <a:r>
              <a:rPr lang="ne-NP" dirty="0"/>
              <a:t>Phenols denature protein of cell membrane. Phenols are toxic to skin and tissues. Bacterial spores and viruses are more resistant to phenols than vegetative cells. Some of the common phenol derivatives are- Lysol, Cresol etc.</a:t>
            </a:r>
            <a:endParaRPr lang="en-US" dirty="0"/>
          </a:p>
          <a:p>
            <a:pPr algn="just"/>
            <a:r>
              <a:rPr lang="ne-NP" dirty="0"/>
              <a:t>Alcohol: Ethanol and propanol (70% w/v) are generally used to reduce microbial flora of skin and for disinfection of oral thermometers. Alcohol denature the protein and lipid of cell membrane.</a:t>
            </a:r>
            <a:r>
              <a:rPr lang="en-US" dirty="0"/>
              <a:t> </a:t>
            </a:r>
            <a:r>
              <a:rPr lang="ne-NP" dirty="0"/>
              <a:t>Alcohols can be mixed with formalin or hypochlorite to improve its activity. However methyl alcohol is not used commonly because they are less bactericidal and more poisonous than ethyl alcohol.</a:t>
            </a:r>
            <a:endParaRPr lang="en-US" dirty="0"/>
          </a:p>
          <a:p>
            <a:pPr algn="just"/>
            <a:endParaRPr lang="en-US" dirty="0"/>
          </a:p>
        </p:txBody>
      </p:sp>
    </p:spTree>
    <p:extLst>
      <p:ext uri="{BB962C8B-B14F-4D97-AF65-F5344CB8AC3E}">
        <p14:creationId xmlns:p14="http://schemas.microsoft.com/office/powerpoint/2010/main" val="2988171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485"/>
            <a:ext cx="10515600" cy="6037478"/>
          </a:xfrm>
        </p:spPr>
        <p:txBody>
          <a:bodyPr>
            <a:normAutofit/>
          </a:bodyPr>
          <a:lstStyle/>
          <a:p>
            <a:pPr algn="just"/>
            <a:r>
              <a:rPr lang="ne-NP" u="sng" dirty="0"/>
              <a:t>Aldehyde (RCHO):</a:t>
            </a:r>
            <a:r>
              <a:rPr lang="ne-NP" dirty="0"/>
              <a:t>It inactivate proteins and nucleic acid. It is used in the form of formaldehyde or glutyraldehyde.</a:t>
            </a:r>
            <a:endParaRPr lang="en-US" sz="3000" dirty="0"/>
          </a:p>
          <a:p>
            <a:pPr marL="0" lvl="0" indent="0" algn="just">
              <a:buNone/>
            </a:pPr>
            <a:r>
              <a:rPr lang="ne-NP" dirty="0"/>
              <a:t>Formaldehyde: </a:t>
            </a:r>
            <a:endParaRPr lang="en-US" dirty="0"/>
          </a:p>
          <a:p>
            <a:pPr lvl="0" algn="just">
              <a:buFont typeface="Wingdings" panose="05000000000000000000" pitchFamily="2" charset="2"/>
              <a:buChar char="ü"/>
            </a:pPr>
            <a:r>
              <a:rPr lang="ne-NP" dirty="0"/>
              <a:t>In solution form, formaldehyde (formalin) is used to sterilize metal instruments like safety cabinets, hospital premises etc.</a:t>
            </a:r>
            <a:endParaRPr lang="en-US" sz="3200" dirty="0"/>
          </a:p>
          <a:p>
            <a:pPr algn="just">
              <a:buFont typeface="Wingdings" panose="05000000000000000000" pitchFamily="2" charset="2"/>
              <a:buChar char="ü"/>
            </a:pPr>
            <a:r>
              <a:rPr lang="ne-NP" dirty="0"/>
              <a:t>In gaseous form, it is used to sterilize heat sensitive catheters, fumigating wards, laboratories. The gas is irritant and toxic when inhaled.</a:t>
            </a:r>
            <a:endParaRPr lang="en-US" sz="3200" dirty="0"/>
          </a:p>
          <a:p>
            <a:pPr marL="0" lvl="0" indent="0" algn="just">
              <a:buNone/>
            </a:pPr>
            <a:r>
              <a:rPr lang="ne-NP" dirty="0"/>
              <a:t>Glutyraldehyde: It is the most effective chemical liquids for sterilization process.Destroy vegetative cells within 10-30 minutes and spore in 10 hrs.It is used in the concentration of 2% aqueous solution for sterilizing bronchoscope, surgical materials, anaesthetic tubes, centrifuge etc.</a:t>
            </a:r>
            <a:endParaRPr lang="en-US" sz="3200" dirty="0"/>
          </a:p>
          <a:p>
            <a:pPr algn="just"/>
            <a:endParaRPr lang="en-US" dirty="0"/>
          </a:p>
        </p:txBody>
      </p:sp>
    </p:spTree>
    <p:extLst>
      <p:ext uri="{BB962C8B-B14F-4D97-AF65-F5344CB8AC3E}">
        <p14:creationId xmlns:p14="http://schemas.microsoft.com/office/powerpoint/2010/main" val="88791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966"/>
            <a:ext cx="10515600" cy="5866997"/>
          </a:xfrm>
        </p:spPr>
        <p:txBody>
          <a:bodyPr>
            <a:normAutofit/>
          </a:bodyPr>
          <a:lstStyle/>
          <a:p>
            <a:pPr algn="just"/>
            <a:r>
              <a:rPr lang="ne-NP" u="sng" dirty="0"/>
              <a:t>Dyes and detergents:</a:t>
            </a:r>
            <a:r>
              <a:rPr lang="ne-NP" dirty="0"/>
              <a:t> Dyes such as Aniline dyes and acridine dyes are generally used as antiseptiics on skin and wound.</a:t>
            </a:r>
            <a:r>
              <a:rPr lang="en-US" dirty="0"/>
              <a:t> </a:t>
            </a:r>
            <a:r>
              <a:rPr lang="ne-NP" dirty="0"/>
              <a:t>Dyes interfer with cell wall structure and DNA structure.</a:t>
            </a:r>
            <a:r>
              <a:rPr lang="en-US" dirty="0"/>
              <a:t> </a:t>
            </a:r>
            <a:r>
              <a:rPr lang="ne-NP" dirty="0"/>
              <a:t>Similarly detergents like soaps are used for cleansing purposes of skin, clothes etc and microorganisms are removed by rinsing.</a:t>
            </a:r>
            <a:r>
              <a:rPr lang="en-US" dirty="0"/>
              <a:t> </a:t>
            </a:r>
            <a:r>
              <a:rPr lang="ne-NP" dirty="0"/>
              <a:t>Detergents interfer the cell membrane structures.</a:t>
            </a:r>
            <a:endParaRPr lang="en-US" sz="3000" dirty="0"/>
          </a:p>
        </p:txBody>
      </p:sp>
    </p:spTree>
    <p:extLst>
      <p:ext uri="{BB962C8B-B14F-4D97-AF65-F5344CB8AC3E}">
        <p14:creationId xmlns:p14="http://schemas.microsoft.com/office/powerpoint/2010/main" val="1731902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949"/>
            <a:ext cx="10515600" cy="5712014"/>
          </a:xfrm>
        </p:spPr>
        <p:txBody>
          <a:bodyPr>
            <a:normAutofit lnSpcReduction="10000"/>
          </a:bodyPr>
          <a:lstStyle/>
          <a:p>
            <a:r>
              <a:rPr lang="ne-NP" u="sng" dirty="0"/>
              <a:t>Heavy metals and their compounds:</a:t>
            </a:r>
            <a:endParaRPr lang="en-US" u="sng" dirty="0"/>
          </a:p>
          <a:p>
            <a:pPr marL="0" indent="0" algn="just">
              <a:buNone/>
            </a:pPr>
            <a:r>
              <a:rPr lang="ne-NP" dirty="0"/>
              <a:t>Heavy metals interfer the microbial metabolism. </a:t>
            </a:r>
            <a:endParaRPr lang="en-US" dirty="0"/>
          </a:p>
          <a:p>
            <a:pPr marL="0" indent="0" algn="just">
              <a:buNone/>
            </a:pPr>
            <a:r>
              <a:rPr lang="ne-NP" dirty="0"/>
              <a:t>Common heavy metals and their compounds generally used are; Mercury (mercuric chloride, mercurous chloride, mercuric oxide), silver (silver nitrate), copper sulfate (copper sulfate). </a:t>
            </a:r>
            <a:endParaRPr lang="en-US" dirty="0"/>
          </a:p>
          <a:p>
            <a:pPr marL="0" indent="0" algn="just">
              <a:buNone/>
            </a:pPr>
            <a:r>
              <a:rPr lang="ne-NP" dirty="0"/>
              <a:t>Mercury compounds are toxic and corrosive so their use is limited though they are bactericidal.  </a:t>
            </a:r>
            <a:endParaRPr lang="en-US" dirty="0"/>
          </a:p>
          <a:p>
            <a:pPr marL="0" indent="0" algn="just">
              <a:buNone/>
            </a:pPr>
            <a:r>
              <a:rPr lang="ne-NP" dirty="0"/>
              <a:t>Mercury chloride is generally used as antiseptic for treating skin disease.</a:t>
            </a:r>
            <a:r>
              <a:rPr lang="en-US" dirty="0"/>
              <a:t> </a:t>
            </a:r>
          </a:p>
          <a:p>
            <a:pPr marL="0" indent="0" algn="just">
              <a:buNone/>
            </a:pPr>
            <a:r>
              <a:rPr lang="ne-NP" dirty="0"/>
              <a:t>Silver nitrate is used in eyedrops to prevent gonococcal infection of the eye. </a:t>
            </a:r>
            <a:endParaRPr lang="en-US" dirty="0"/>
          </a:p>
          <a:p>
            <a:pPr marL="0" indent="0" algn="just">
              <a:buNone/>
            </a:pPr>
            <a:r>
              <a:rPr lang="ne-NP" dirty="0"/>
              <a:t>Similarly, copper sulfate is used in swimminng pools and municipal water supply to control algae and molds.</a:t>
            </a:r>
            <a:endParaRPr lang="en-US" dirty="0"/>
          </a:p>
          <a:p>
            <a:endParaRPr lang="en-US" dirty="0"/>
          </a:p>
        </p:txBody>
      </p:sp>
    </p:spTree>
    <p:extLst>
      <p:ext uri="{BB962C8B-B14F-4D97-AF65-F5344CB8AC3E}">
        <p14:creationId xmlns:p14="http://schemas.microsoft.com/office/powerpoint/2010/main" val="395647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949"/>
            <a:ext cx="10515600" cy="5712014"/>
          </a:xfrm>
        </p:spPr>
        <p:txBody>
          <a:bodyPr/>
          <a:lstStyle/>
          <a:p>
            <a:r>
              <a:rPr lang="ne-NP" u="sng" dirty="0"/>
              <a:t>Halogens: </a:t>
            </a:r>
            <a:r>
              <a:rPr lang="ne-NP" dirty="0"/>
              <a:t>Oxidise the protein. Commonly used halogens are iodine and chlorine.</a:t>
            </a:r>
            <a:endParaRPr lang="en-US" sz="3000" dirty="0"/>
          </a:p>
          <a:p>
            <a:pPr lvl="0" algn="just">
              <a:buFont typeface="Wingdings" panose="05000000000000000000" pitchFamily="2" charset="2"/>
              <a:buChar char="ü"/>
            </a:pPr>
            <a:r>
              <a:rPr lang="ne-NP" dirty="0"/>
              <a:t>Iodine in aqueous or alcoholic solutions is used to disinfect skin. It is used in several preparations like tincture of iodine, betadine etc.</a:t>
            </a:r>
            <a:endParaRPr lang="en-US" sz="3200" dirty="0"/>
          </a:p>
          <a:p>
            <a:pPr lvl="0" algn="just">
              <a:buFont typeface="Wingdings" panose="05000000000000000000" pitchFamily="2" charset="2"/>
              <a:buChar char="ü"/>
            </a:pPr>
            <a:r>
              <a:rPr lang="ne-NP" dirty="0"/>
              <a:t>Chlorine in liquid form is disinfection of drinking water and for disinfection of fomites. Generally chlorines are used in the form of bleaching powder, sodium hypochlorite or chloramine.</a:t>
            </a:r>
            <a:endParaRPr lang="en-US" sz="3200" dirty="0"/>
          </a:p>
          <a:p>
            <a:pPr algn="just"/>
            <a:r>
              <a:rPr lang="ne-NP" u="sng" dirty="0"/>
              <a:t>Gaseous agents:</a:t>
            </a:r>
            <a:r>
              <a:rPr lang="ne-NP" dirty="0"/>
              <a:t> Commonly used gases are ethylene oxide, formaldehyde and β-propiolactone. Ethylene oxide is used to sterilize syringes, dental equipments and other plastic materials. Formaldehyde (gaseous) and β-propiolactone are mostly used for fumigation of rooms.</a:t>
            </a:r>
            <a:endParaRPr lang="en-US" sz="3000" dirty="0"/>
          </a:p>
          <a:p>
            <a:endParaRPr lang="en-US" dirty="0"/>
          </a:p>
        </p:txBody>
      </p:sp>
    </p:spTree>
    <p:extLst>
      <p:ext uri="{BB962C8B-B14F-4D97-AF65-F5344CB8AC3E}">
        <p14:creationId xmlns:p14="http://schemas.microsoft.com/office/powerpoint/2010/main" val="415904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b="1" dirty="0"/>
              <a:t>An ideal antiseptic or disinfectant should have following propertie</a:t>
            </a:r>
            <a:r>
              <a:rPr lang="en-US" b="1" dirty="0"/>
              <a:t>s</a:t>
            </a:r>
            <a:endParaRPr lang="en-US" dirty="0"/>
          </a:p>
        </p:txBody>
      </p:sp>
      <p:sp>
        <p:nvSpPr>
          <p:cNvPr id="3" name="Content Placeholder 2"/>
          <p:cNvSpPr>
            <a:spLocks noGrp="1"/>
          </p:cNvSpPr>
          <p:nvPr>
            <p:ph idx="1"/>
          </p:nvPr>
        </p:nvSpPr>
        <p:spPr>
          <a:xfrm>
            <a:off x="838200" y="1690688"/>
            <a:ext cx="10515600" cy="4989081"/>
          </a:xfrm>
        </p:spPr>
        <p:txBody>
          <a:bodyPr>
            <a:normAutofit fontScale="85000" lnSpcReduction="20000"/>
          </a:bodyPr>
          <a:lstStyle/>
          <a:p>
            <a:pPr marL="0" indent="0">
              <a:buNone/>
            </a:pPr>
            <a:endParaRPr lang="en-US" dirty="0"/>
          </a:p>
          <a:p>
            <a:pPr lvl="0"/>
            <a:r>
              <a:rPr lang="ne-NP" dirty="0"/>
              <a:t>Wide spectrum of activity</a:t>
            </a:r>
            <a:endParaRPr lang="en-US" dirty="0"/>
          </a:p>
          <a:p>
            <a:pPr lvl="0"/>
            <a:r>
              <a:rPr lang="ne-NP" dirty="0"/>
              <a:t>Active in the presence of organic matter.</a:t>
            </a:r>
            <a:endParaRPr lang="en-US" dirty="0"/>
          </a:p>
          <a:p>
            <a:pPr lvl="0"/>
            <a:r>
              <a:rPr lang="ne-NP" dirty="0"/>
              <a:t>Effective in acidic and/or alkaline media</a:t>
            </a:r>
            <a:endParaRPr lang="en-US" dirty="0"/>
          </a:p>
          <a:p>
            <a:pPr lvl="0"/>
            <a:r>
              <a:rPr lang="ne-NP" dirty="0"/>
              <a:t>Speedy action</a:t>
            </a:r>
            <a:endParaRPr lang="en-US" dirty="0"/>
          </a:p>
          <a:p>
            <a:pPr lvl="0"/>
            <a:r>
              <a:rPr lang="ne-NP" dirty="0"/>
              <a:t>High penetrating power</a:t>
            </a:r>
            <a:endParaRPr lang="en-US" dirty="0"/>
          </a:p>
          <a:p>
            <a:pPr lvl="0"/>
            <a:r>
              <a:rPr lang="ne-NP" dirty="0"/>
              <a:t>Stable</a:t>
            </a:r>
            <a:endParaRPr lang="en-US" dirty="0"/>
          </a:p>
          <a:p>
            <a:pPr lvl="0"/>
            <a:r>
              <a:rPr lang="ne-NP" dirty="0"/>
              <a:t>Not corrosive</a:t>
            </a:r>
            <a:endParaRPr lang="en-US" dirty="0"/>
          </a:p>
          <a:p>
            <a:pPr lvl="0"/>
            <a:r>
              <a:rPr lang="ne-NP" dirty="0"/>
              <a:t>Not causing local irritation or sensitization</a:t>
            </a:r>
            <a:endParaRPr lang="en-US" dirty="0"/>
          </a:p>
          <a:p>
            <a:pPr lvl="0"/>
            <a:r>
              <a:rPr lang="ne-NP" dirty="0"/>
              <a:t>Not interfering with healing</a:t>
            </a:r>
            <a:endParaRPr lang="en-US" dirty="0"/>
          </a:p>
          <a:p>
            <a:pPr lvl="0"/>
            <a:r>
              <a:rPr lang="ne-NP" dirty="0"/>
              <a:t>Not toxic if absorbed into the cirrculation</a:t>
            </a:r>
            <a:endParaRPr lang="en-US" dirty="0"/>
          </a:p>
          <a:p>
            <a:pPr lvl="0"/>
            <a:r>
              <a:rPr lang="ne-NP" dirty="0"/>
              <a:t>Cheap and easily available.</a:t>
            </a:r>
            <a:endParaRPr lang="en-US" dirty="0"/>
          </a:p>
          <a:p>
            <a:endParaRPr lang="en-US" dirty="0"/>
          </a:p>
        </p:txBody>
      </p:sp>
    </p:spTree>
    <p:extLst>
      <p:ext uri="{BB962C8B-B14F-4D97-AF65-F5344CB8AC3E}">
        <p14:creationId xmlns:p14="http://schemas.microsoft.com/office/powerpoint/2010/main" val="945663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u="sng" dirty="0"/>
              <a:t>Some common terms</a:t>
            </a:r>
            <a:br>
              <a:rPr lang="en-US" dirty="0"/>
            </a:br>
            <a:endParaRPr lang="en-US" dirty="0"/>
          </a:p>
        </p:txBody>
      </p:sp>
      <p:sp>
        <p:nvSpPr>
          <p:cNvPr id="3" name="Content Placeholder 2"/>
          <p:cNvSpPr>
            <a:spLocks noGrp="1"/>
          </p:cNvSpPr>
          <p:nvPr>
            <p:ph idx="1"/>
          </p:nvPr>
        </p:nvSpPr>
        <p:spPr>
          <a:xfrm>
            <a:off x="838200" y="1146875"/>
            <a:ext cx="10515600" cy="5030088"/>
          </a:xfrm>
        </p:spPr>
        <p:txBody>
          <a:bodyPr>
            <a:normAutofit fontScale="92500" lnSpcReduction="10000"/>
          </a:bodyPr>
          <a:lstStyle/>
          <a:p>
            <a:pPr lvl="0" algn="just"/>
            <a:r>
              <a:rPr lang="en-US" b="1" dirty="0"/>
              <a:t>A</a:t>
            </a:r>
            <a:r>
              <a:rPr lang="ne-NP" b="1" dirty="0"/>
              <a:t>ntiseptic:</a:t>
            </a:r>
            <a:r>
              <a:rPr lang="ne-NP" dirty="0"/>
              <a:t> a substance that opposes sepsis i.e prevents the growth or action of microorganisms on the living tissue either by destroying microorganisms or by inhibiting their growth and metabolism Antiseptics is usually associated with substances applied to the body.</a:t>
            </a:r>
            <a:endParaRPr lang="en-US" dirty="0"/>
          </a:p>
          <a:p>
            <a:pPr lvl="0" algn="just"/>
            <a:r>
              <a:rPr lang="ne-NP" b="1" dirty="0"/>
              <a:t>Bactericide:</a:t>
            </a:r>
            <a:r>
              <a:rPr lang="ne-NP" dirty="0"/>
              <a:t> An agent that kills bacteria. Similarly the terms fungicide, viricide and sporicide refers to the agents that kills fungi, viruses and spores respectively.</a:t>
            </a:r>
            <a:endParaRPr lang="en-US" dirty="0"/>
          </a:p>
          <a:p>
            <a:pPr lvl="0" algn="just"/>
            <a:r>
              <a:rPr lang="ne-NP" b="1" dirty="0"/>
              <a:t>Bacteriostatic:</a:t>
            </a:r>
            <a:r>
              <a:rPr lang="ne-NP" dirty="0"/>
              <a:t>  It is a condition in which the growth of bacteria is prevented by preventing the multiplication of micro organisms</a:t>
            </a:r>
            <a:r>
              <a:rPr lang="en-US"/>
              <a:t> </a:t>
            </a:r>
            <a:r>
              <a:rPr lang="ne-NP"/>
              <a:t>without </a:t>
            </a:r>
            <a:r>
              <a:rPr lang="ne-NP" dirty="0"/>
              <a:t>necessarily killing them.</a:t>
            </a:r>
            <a:endParaRPr lang="en-US" dirty="0"/>
          </a:p>
          <a:p>
            <a:pPr lvl="0" algn="just"/>
            <a:r>
              <a:rPr lang="ne-NP" b="1" dirty="0"/>
              <a:t>Antimicrobial agent:</a:t>
            </a:r>
            <a:r>
              <a:rPr lang="ne-NP" dirty="0"/>
              <a:t> Agents that interferres with the growth and metabolism of microbes, Antimicrobials against bacteria are called antibacterial agents and agents used to treat infections are called chemotherapeutics agents.</a:t>
            </a:r>
            <a:endParaRPr lang="en-US" dirty="0"/>
          </a:p>
          <a:p>
            <a:pPr algn="just"/>
            <a:endParaRPr lang="en-US" dirty="0"/>
          </a:p>
        </p:txBody>
      </p:sp>
    </p:spTree>
    <p:extLst>
      <p:ext uri="{BB962C8B-B14F-4D97-AF65-F5344CB8AC3E}">
        <p14:creationId xmlns:p14="http://schemas.microsoft.com/office/powerpoint/2010/main" val="427272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b="1" dirty="0"/>
              <a:t>Sterilisation</a:t>
            </a:r>
            <a:endParaRPr lang="en-US" dirty="0"/>
          </a:p>
        </p:txBody>
      </p:sp>
      <p:sp>
        <p:nvSpPr>
          <p:cNvPr id="3" name="Content Placeholder 2"/>
          <p:cNvSpPr>
            <a:spLocks noGrp="1"/>
          </p:cNvSpPr>
          <p:nvPr>
            <p:ph idx="1"/>
          </p:nvPr>
        </p:nvSpPr>
        <p:spPr>
          <a:xfrm>
            <a:off x="838200" y="1487836"/>
            <a:ext cx="10515600" cy="5098943"/>
          </a:xfrm>
        </p:spPr>
        <p:txBody>
          <a:bodyPr>
            <a:normAutofit/>
          </a:bodyPr>
          <a:lstStyle/>
          <a:p>
            <a:pPr algn="just"/>
            <a:r>
              <a:rPr lang="en-US" sz="3200" dirty="0"/>
              <a:t>I</a:t>
            </a:r>
            <a:r>
              <a:rPr lang="ne-NP" sz="3200" dirty="0"/>
              <a:t>s defined as a process that completely destroys all types of microbial life including bacteria, their spores, viruses, fungi etc. Sterilisation can be done by physical, chemical, mechanical and radiation methods.</a:t>
            </a:r>
            <a:endParaRPr lang="en-US" sz="3200" dirty="0"/>
          </a:p>
        </p:txBody>
      </p:sp>
    </p:spTree>
    <p:extLst>
      <p:ext uri="{BB962C8B-B14F-4D97-AF65-F5344CB8AC3E}">
        <p14:creationId xmlns:p14="http://schemas.microsoft.com/office/powerpoint/2010/main" val="140658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 </a:t>
            </a:r>
            <a:r>
              <a:rPr lang="ne-NP" b="1" dirty="0"/>
              <a:t>Disinfection</a:t>
            </a:r>
            <a:r>
              <a:rPr lang="ne-NP" dirty="0"/>
              <a:t> </a:t>
            </a:r>
            <a:endParaRPr lang="en-US" dirty="0"/>
          </a:p>
        </p:txBody>
      </p:sp>
      <p:sp>
        <p:nvSpPr>
          <p:cNvPr id="3" name="Content Placeholder 2"/>
          <p:cNvSpPr>
            <a:spLocks noGrp="1"/>
          </p:cNvSpPr>
          <p:nvPr>
            <p:ph idx="1"/>
          </p:nvPr>
        </p:nvSpPr>
        <p:spPr>
          <a:xfrm>
            <a:off x="838200" y="1332854"/>
            <a:ext cx="10515600" cy="4844109"/>
          </a:xfrm>
        </p:spPr>
        <p:txBody>
          <a:bodyPr/>
          <a:lstStyle/>
          <a:p>
            <a:pPr algn="just"/>
            <a:r>
              <a:rPr lang="en-US" dirty="0"/>
              <a:t>I</a:t>
            </a:r>
            <a:r>
              <a:rPr lang="ne-NP" dirty="0"/>
              <a:t>s defined as the reduction of the number of microorganisms  or destroying pathogen on objects or in materials so that they pose no threats of disease and the object is said to be disinfected.If the disinfected object is nonliving the chemical used is called disinfectant.However is the object is living like tissue of the human the chemical used is called antiseptic.</a:t>
            </a:r>
            <a:endParaRPr lang="en-US" dirty="0"/>
          </a:p>
        </p:txBody>
      </p:sp>
    </p:spTree>
    <p:extLst>
      <p:ext uri="{BB962C8B-B14F-4D97-AF65-F5344CB8AC3E}">
        <p14:creationId xmlns:p14="http://schemas.microsoft.com/office/powerpoint/2010/main" val="560855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Physical methods of sterilization</a:t>
            </a:r>
          </a:p>
        </p:txBody>
      </p:sp>
      <p:sp>
        <p:nvSpPr>
          <p:cNvPr id="3" name="Content Placeholder 2"/>
          <p:cNvSpPr>
            <a:spLocks noGrp="1"/>
          </p:cNvSpPr>
          <p:nvPr>
            <p:ph idx="1"/>
          </p:nvPr>
        </p:nvSpPr>
        <p:spPr>
          <a:xfrm>
            <a:off x="838200" y="1472338"/>
            <a:ext cx="10515600" cy="5385661"/>
          </a:xfrm>
        </p:spPr>
        <p:txBody>
          <a:bodyPr/>
          <a:lstStyle/>
          <a:p>
            <a:pPr marL="0" lvl="2" indent="0">
              <a:spcBef>
                <a:spcPts val="1000"/>
              </a:spcBef>
              <a:buNone/>
            </a:pPr>
            <a:r>
              <a:rPr lang="en-US" sz="2800" dirty="0" err="1"/>
              <a:t>i</a:t>
            </a:r>
            <a:r>
              <a:rPr lang="en-US" sz="2800" dirty="0"/>
              <a:t>. S</a:t>
            </a:r>
            <a:r>
              <a:rPr lang="ne-NP" sz="2800" dirty="0"/>
              <a:t>terilisation by high temperature: </a:t>
            </a:r>
            <a:endParaRPr lang="en-US" sz="2800" dirty="0"/>
          </a:p>
          <a:p>
            <a:pPr marL="0" indent="0" algn="just">
              <a:buNone/>
            </a:pPr>
            <a:r>
              <a:rPr lang="ne-NP" dirty="0"/>
              <a:t>Every organaism has its optimum, minimum and maximum growth temperature. Usually, temperature above maximum generally kills whereas below the minimum usually produces statis. Practical procedures by which heat is employed are divided as;</a:t>
            </a:r>
            <a:endParaRPr lang="en-US" sz="3200" dirty="0"/>
          </a:p>
          <a:p>
            <a:pPr marL="514350" lvl="0" indent="-514350">
              <a:buFont typeface="+mj-lt"/>
              <a:buAutoNum type="alphaLcParenR"/>
            </a:pPr>
            <a:r>
              <a:rPr lang="ne-NP" dirty="0"/>
              <a:t>Dry heat (Flaming, incineration, Hotair oven)</a:t>
            </a:r>
            <a:endParaRPr lang="en-US" sz="3200" dirty="0"/>
          </a:p>
          <a:p>
            <a:pPr marL="514350" lvl="0" indent="-514350">
              <a:buFont typeface="+mj-lt"/>
              <a:buAutoNum type="alphaLcParenR"/>
            </a:pPr>
            <a:r>
              <a:rPr lang="ne-NP" dirty="0"/>
              <a:t>Moist heat ( steaming below 100</a:t>
            </a:r>
            <a:r>
              <a:rPr lang="en-US" baseline="30000" dirty="0"/>
              <a:t>0</a:t>
            </a:r>
            <a:r>
              <a:rPr lang="ne-NP" dirty="0"/>
              <a:t>c, steaming at 100</a:t>
            </a:r>
            <a:r>
              <a:rPr lang="en-US" baseline="30000" dirty="0"/>
              <a:t>0</a:t>
            </a:r>
            <a:r>
              <a:rPr lang="ne-NP" dirty="0"/>
              <a:t>c</a:t>
            </a:r>
            <a:r>
              <a:rPr lang="en-US"/>
              <a:t>, </a:t>
            </a:r>
            <a:r>
              <a:rPr lang="ne-NP"/>
              <a:t> </a:t>
            </a:r>
            <a:r>
              <a:rPr lang="ne-NP" dirty="0"/>
              <a:t>Inspissation, autoclave)</a:t>
            </a:r>
            <a:endParaRPr lang="en-US" sz="3200" dirty="0"/>
          </a:p>
          <a:p>
            <a:endParaRPr lang="en-US" dirty="0"/>
          </a:p>
        </p:txBody>
      </p:sp>
    </p:spTree>
    <p:extLst>
      <p:ext uri="{BB962C8B-B14F-4D97-AF65-F5344CB8AC3E}">
        <p14:creationId xmlns:p14="http://schemas.microsoft.com/office/powerpoint/2010/main" val="269083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ne-NP" dirty="0"/>
              <a:t>Dry heat: </a:t>
            </a:r>
            <a:endParaRPr lang="en-US" dirty="0"/>
          </a:p>
        </p:txBody>
      </p:sp>
      <p:sp>
        <p:nvSpPr>
          <p:cNvPr id="3" name="Content Placeholder 2"/>
          <p:cNvSpPr>
            <a:spLocks noGrp="1"/>
          </p:cNvSpPr>
          <p:nvPr>
            <p:ph idx="1"/>
          </p:nvPr>
        </p:nvSpPr>
        <p:spPr>
          <a:xfrm>
            <a:off x="838200" y="1239864"/>
            <a:ext cx="10515600" cy="5618136"/>
          </a:xfrm>
        </p:spPr>
        <p:txBody>
          <a:bodyPr>
            <a:normAutofit fontScale="92500" lnSpcReduction="10000"/>
          </a:bodyPr>
          <a:lstStyle/>
          <a:p>
            <a:pPr marL="0" indent="0" algn="just">
              <a:buNone/>
            </a:pPr>
            <a:r>
              <a:rPr lang="en-US" dirty="0"/>
              <a:t>G</a:t>
            </a:r>
            <a:r>
              <a:rPr lang="ne-NP" dirty="0"/>
              <a:t>enerally used for materials like laboratory glass wares (petriplates, pipettes,oils etc)</a:t>
            </a:r>
            <a:endParaRPr lang="en-US" dirty="0"/>
          </a:p>
          <a:p>
            <a:pPr lvl="0" algn="just"/>
            <a:r>
              <a:rPr lang="ne-NP" u="sng" dirty="0"/>
              <a:t>Flamming:</a:t>
            </a:r>
            <a:r>
              <a:rPr lang="ne-NP" dirty="0"/>
              <a:t> Flamming is just heating the material over</a:t>
            </a:r>
            <a:r>
              <a:rPr lang="en-US" dirty="0"/>
              <a:t> Bunsen </a:t>
            </a:r>
            <a:r>
              <a:rPr lang="ne-NP" dirty="0"/>
              <a:t> burner.</a:t>
            </a:r>
            <a:r>
              <a:rPr lang="en-US" dirty="0"/>
              <a:t>Have the temperature of 1870</a:t>
            </a:r>
            <a:r>
              <a:rPr lang="en-US" baseline="30000" dirty="0"/>
              <a:t>o</a:t>
            </a:r>
            <a:r>
              <a:rPr lang="en-US" dirty="0"/>
              <a:t>C.</a:t>
            </a:r>
            <a:r>
              <a:rPr lang="ne-NP" dirty="0"/>
              <a:t> It is generally employed for sterilisation of inoculated loop or wire, mouth of flask etc.</a:t>
            </a:r>
            <a:endParaRPr lang="en-US" sz="3200" dirty="0"/>
          </a:p>
          <a:p>
            <a:pPr lvl="0" algn="just"/>
            <a:r>
              <a:rPr lang="ne-NP" u="sng" dirty="0"/>
              <a:t>Incineration:</a:t>
            </a:r>
            <a:r>
              <a:rPr lang="ne-NP" dirty="0"/>
              <a:t> It is also simply destruction of microorganisms by burning. It is used for destruction of carcasses, infected laboratory animals, stool, contaminated dressing swabs and other materials that cannot be reused and should be disposed off. Precaution should be taken to ensure that exhaust fumes donot carry any particulate matter containing viable microorganisms into atmosphere.</a:t>
            </a:r>
            <a:endParaRPr lang="en-US" sz="3200" dirty="0"/>
          </a:p>
          <a:p>
            <a:pPr lvl="0" algn="just"/>
            <a:r>
              <a:rPr lang="ne-NP" u="sng" dirty="0"/>
              <a:t>Hot air oven:</a:t>
            </a:r>
            <a:r>
              <a:rPr lang="ne-NP" dirty="0"/>
              <a:t> It is an electrically operated heating system used to sterilise laboratory glass wares, metal instruments, swab sticks etc. It contains fan to circulate hot air and a thermostst to maintain constant temperature. Usually hot air oven is operated at 160˚c for 60 minutes.</a:t>
            </a:r>
            <a:endParaRPr lang="en-US" sz="3200" dirty="0"/>
          </a:p>
          <a:p>
            <a:pPr algn="just"/>
            <a:endParaRPr lang="en-US" dirty="0"/>
          </a:p>
        </p:txBody>
      </p:sp>
    </p:spTree>
    <p:extLst>
      <p:ext uri="{BB962C8B-B14F-4D97-AF65-F5344CB8AC3E}">
        <p14:creationId xmlns:p14="http://schemas.microsoft.com/office/powerpoint/2010/main" val="680573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94645"/>
            <a:ext cx="10515600" cy="704258"/>
          </a:xfrm>
        </p:spPr>
        <p:txBody>
          <a:bodyPr>
            <a:normAutofit fontScale="90000"/>
          </a:bodyPr>
          <a:lstStyle/>
          <a:p>
            <a:r>
              <a:rPr lang="en-US" dirty="0"/>
              <a:t>b. </a:t>
            </a:r>
            <a:r>
              <a:rPr lang="ne-NP" dirty="0"/>
              <a:t>Moist heat</a:t>
            </a:r>
            <a:r>
              <a:rPr lang="ne-NP" i="1" dirty="0"/>
              <a:t>:</a:t>
            </a:r>
            <a:endParaRPr lang="en-US" dirty="0"/>
          </a:p>
        </p:txBody>
      </p:sp>
      <p:sp>
        <p:nvSpPr>
          <p:cNvPr id="3" name="Content Placeholder 2"/>
          <p:cNvSpPr>
            <a:spLocks noGrp="1"/>
          </p:cNvSpPr>
          <p:nvPr>
            <p:ph idx="1"/>
          </p:nvPr>
        </p:nvSpPr>
        <p:spPr>
          <a:xfrm>
            <a:off x="838199" y="898903"/>
            <a:ext cx="10878520" cy="5780866"/>
          </a:xfrm>
        </p:spPr>
        <p:txBody>
          <a:bodyPr>
            <a:normAutofit fontScale="92500" lnSpcReduction="10000"/>
          </a:bodyPr>
          <a:lstStyle/>
          <a:p>
            <a:pPr marL="0" indent="0" algn="just">
              <a:buNone/>
            </a:pPr>
            <a:r>
              <a:rPr lang="ne-NP" dirty="0"/>
              <a:t>Moist heat method uses the combine effect of high temperature and high moisture and this method is more effective than the dry heat alone. Moist heat kills microorganisms by coagulating proteins.</a:t>
            </a:r>
            <a:endParaRPr lang="en-US" sz="3600" dirty="0"/>
          </a:p>
          <a:p>
            <a:pPr lvl="0" algn="just"/>
            <a:r>
              <a:rPr lang="en-US" u="sng" dirty="0"/>
              <a:t>S</a:t>
            </a:r>
            <a:r>
              <a:rPr lang="ne-NP" u="sng" dirty="0"/>
              <a:t>teaming below 100˚c:</a:t>
            </a:r>
            <a:r>
              <a:rPr lang="ne-NP" dirty="0"/>
              <a:t> Pastuerization is usually done for sterilizing the milk .The milk is heated at 73ºc for 15-20 seconds or 63ºc  for 30 minutes.</a:t>
            </a:r>
            <a:endParaRPr lang="en-US" sz="3200" dirty="0"/>
          </a:p>
          <a:p>
            <a:pPr lvl="0" algn="just"/>
            <a:r>
              <a:rPr lang="en-US" u="sng" dirty="0"/>
              <a:t>B</a:t>
            </a:r>
            <a:r>
              <a:rPr lang="ne-NP" u="sng" dirty="0"/>
              <a:t>oiling at 100˚c:</a:t>
            </a:r>
            <a:r>
              <a:rPr lang="ne-NP" dirty="0"/>
              <a:t> steaming at 100ºc is usually done to sterilize some instruments, rubber tubings etc. Though it kills non sporing vegetative cells, some spores resist boiling for more than one hour.</a:t>
            </a:r>
            <a:endParaRPr lang="en-US" sz="3200" dirty="0"/>
          </a:p>
          <a:p>
            <a:pPr lvl="0" algn="just"/>
            <a:r>
              <a:rPr lang="ne-NP" u="sng" dirty="0"/>
              <a:t>Inspissation:</a:t>
            </a:r>
            <a:r>
              <a:rPr lang="ne-NP" dirty="0"/>
              <a:t>This method is used to solidify protein media like L</a:t>
            </a:r>
            <a:r>
              <a:rPr lang="en-US" dirty="0" err="1"/>
              <a:t>owstein</a:t>
            </a:r>
            <a:r>
              <a:rPr lang="en-US" dirty="0"/>
              <a:t> </a:t>
            </a:r>
            <a:r>
              <a:rPr lang="ne-NP" dirty="0"/>
              <a:t>J</a:t>
            </a:r>
            <a:r>
              <a:rPr lang="en-US" dirty="0" err="1"/>
              <a:t>ensen</a:t>
            </a:r>
            <a:r>
              <a:rPr lang="ne-NP" dirty="0"/>
              <a:t> media using heat (75-80ºc) to coagulate. It is carried out either in an inspissator, oven or water bath.</a:t>
            </a:r>
            <a:endParaRPr lang="en-US" sz="3200" dirty="0"/>
          </a:p>
          <a:p>
            <a:pPr algn="just"/>
            <a:r>
              <a:rPr lang="ne-NP" dirty="0"/>
              <a:t>Autoclave: It is a double jacketed steam chamber which is equipped with devices for desirable steam, temperature and pressure. Autoclave is commonl</a:t>
            </a:r>
            <a:r>
              <a:rPr lang="en-US" dirty="0"/>
              <a:t>y</a:t>
            </a:r>
            <a:r>
              <a:rPr lang="ne-NP" dirty="0"/>
              <a:t> used in Microbiology laboratory to sterilize used conataminated culture media, solution, contaminated materials It is generally operated at 121ºc for 15lb/in</a:t>
            </a:r>
            <a:r>
              <a:rPr lang="ne-NP" baseline="30000" dirty="0"/>
              <a:t>2 </a:t>
            </a:r>
            <a:r>
              <a:rPr lang="ne-NP" dirty="0"/>
              <a:t>and 15 mins.</a:t>
            </a:r>
            <a:endParaRPr lang="en-US" dirty="0"/>
          </a:p>
        </p:txBody>
      </p:sp>
    </p:spTree>
    <p:extLst>
      <p:ext uri="{BB962C8B-B14F-4D97-AF65-F5344CB8AC3E}">
        <p14:creationId xmlns:p14="http://schemas.microsoft.com/office/powerpoint/2010/main" val="219033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ii.     </a:t>
            </a:r>
            <a:r>
              <a:rPr lang="ne-NP" b="1" dirty="0"/>
              <a:t>Filtration:</a:t>
            </a:r>
            <a:br>
              <a:rPr lang="en-US" dirty="0"/>
            </a:br>
            <a:endParaRPr lang="en-US" dirty="0"/>
          </a:p>
        </p:txBody>
      </p:sp>
      <p:sp>
        <p:nvSpPr>
          <p:cNvPr id="3" name="Content Placeholder 2"/>
          <p:cNvSpPr>
            <a:spLocks noGrp="1"/>
          </p:cNvSpPr>
          <p:nvPr>
            <p:ph idx="1"/>
          </p:nvPr>
        </p:nvSpPr>
        <p:spPr>
          <a:xfrm>
            <a:off x="838200" y="1022888"/>
            <a:ext cx="10515600" cy="5579389"/>
          </a:xfrm>
        </p:spPr>
        <p:txBody>
          <a:bodyPr/>
          <a:lstStyle/>
          <a:p>
            <a:pPr marL="0" indent="0" algn="just">
              <a:buNone/>
            </a:pPr>
            <a:endParaRPr lang="en-US" dirty="0"/>
          </a:p>
          <a:p>
            <a:pPr marL="0" indent="0" algn="just">
              <a:buNone/>
            </a:pPr>
            <a:r>
              <a:rPr lang="ne-NP" dirty="0"/>
              <a:t>Filters are used to stop bacteria. These special filters has known porosities usually ranging from 0.01-10µm. In laboratory, filters are used to sterilize heat sensitive substances such as serum, vaccines or for bacteriological water analysis process. Commonly used filters are;</a:t>
            </a:r>
            <a:endParaRPr lang="en-US" dirty="0"/>
          </a:p>
          <a:p>
            <a:pPr lvl="0" algn="just"/>
            <a:r>
              <a:rPr lang="ne-NP" dirty="0"/>
              <a:t>Seitz filter (for sterilization of liquid media/ broth)</a:t>
            </a:r>
            <a:endParaRPr lang="en-US" dirty="0"/>
          </a:p>
          <a:p>
            <a:pPr lvl="0" algn="just"/>
            <a:r>
              <a:rPr lang="ne-NP" dirty="0"/>
              <a:t>membrane filter ( for filtering water for bacteriological analysis)</a:t>
            </a:r>
            <a:endParaRPr lang="en-US" dirty="0"/>
          </a:p>
          <a:p>
            <a:pPr lvl="0" algn="just"/>
            <a:r>
              <a:rPr lang="ne-NP" dirty="0"/>
              <a:t>High efficacy particulate air (HEPA) filter (used in laminar flow to produce dust/ bacteria free air)</a:t>
            </a:r>
            <a:endParaRPr lang="en-US" dirty="0"/>
          </a:p>
          <a:p>
            <a:endParaRPr lang="en-US" dirty="0"/>
          </a:p>
        </p:txBody>
      </p:sp>
    </p:spTree>
    <p:extLst>
      <p:ext uri="{BB962C8B-B14F-4D97-AF65-F5344CB8AC3E}">
        <p14:creationId xmlns:p14="http://schemas.microsoft.com/office/powerpoint/2010/main" val="81862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b="1" dirty="0"/>
              <a:t>iii.   Radiation</a:t>
            </a:r>
            <a:br>
              <a:rPr lang="en-US" dirty="0"/>
            </a:br>
            <a:endParaRPr lang="en-US" dirty="0"/>
          </a:p>
        </p:txBody>
      </p:sp>
      <p:sp>
        <p:nvSpPr>
          <p:cNvPr id="3" name="Content Placeholder 2"/>
          <p:cNvSpPr>
            <a:spLocks noGrp="1"/>
          </p:cNvSpPr>
          <p:nvPr>
            <p:ph idx="1"/>
          </p:nvPr>
        </p:nvSpPr>
        <p:spPr>
          <a:xfrm>
            <a:off x="838200" y="1332854"/>
            <a:ext cx="10515600" cy="5067946"/>
          </a:xfrm>
        </p:spPr>
        <p:txBody>
          <a:bodyPr>
            <a:normAutofit fontScale="92500" lnSpcReduction="10000"/>
          </a:bodyPr>
          <a:lstStyle/>
          <a:p>
            <a:pPr marL="0" indent="0">
              <a:buNone/>
            </a:pPr>
            <a:r>
              <a:rPr lang="ne-NP" dirty="0"/>
              <a:t>Different types of radiations are used for sterilisation purposes.</a:t>
            </a:r>
            <a:endParaRPr lang="en-US" dirty="0"/>
          </a:p>
          <a:p>
            <a:pPr lvl="0" algn="just"/>
            <a:r>
              <a:rPr lang="ne-NP" b="1" dirty="0"/>
              <a:t>γ rays and X rays </a:t>
            </a:r>
            <a:r>
              <a:rPr lang="ne-NP" dirty="0"/>
              <a:t>are ionisation raidations and such rays pass through cells and cause intracellular damage by creating free hydrogen radical, hydroxyl radical, peroxidases etc so called as ionizing radiation. Though this method is expensive and difficult to utilize, they have been used for experiments, research, commercial sterilization of packaged food, medical goods like vitamins,hormones etc.</a:t>
            </a:r>
            <a:endParaRPr lang="en-US" dirty="0"/>
          </a:p>
          <a:p>
            <a:pPr lvl="0" algn="just"/>
            <a:r>
              <a:rPr lang="ne-NP" b="1" dirty="0"/>
              <a:t>UV light </a:t>
            </a:r>
            <a:r>
              <a:rPr lang="ne-NP" dirty="0"/>
              <a:t>includes radiation from 100-400nm. Wavelength around 265nm has the highest bactericidal efficacy. Many lamps that emits UV lights are widely used to reduce microbial population extensively in hospital operating rooms, pharmaceutical industries etc. UV can damage nucleic acid of microorganisms forming pyrimidine dimers in which two adjacent pyrimidines becomes  bonded. This bonding cause inhibition of DNA replication and mutation.</a:t>
            </a:r>
            <a:endParaRPr lang="en-US" dirty="0"/>
          </a:p>
          <a:p>
            <a:pPr algn="just"/>
            <a:endParaRPr lang="en-US" dirty="0"/>
          </a:p>
        </p:txBody>
      </p:sp>
    </p:spTree>
    <p:extLst>
      <p:ext uri="{BB962C8B-B14F-4D97-AF65-F5344CB8AC3E}">
        <p14:creationId xmlns:p14="http://schemas.microsoft.com/office/powerpoint/2010/main" val="161703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dirty="0"/>
              <a:t>B. </a:t>
            </a:r>
            <a:r>
              <a:rPr lang="ne-NP" b="1" u="sng" dirty="0"/>
              <a:t>Chemical methods of sterilisation</a:t>
            </a:r>
            <a:br>
              <a:rPr lang="en-US" dirty="0"/>
            </a:br>
            <a:endParaRPr lang="en-US" dirty="0"/>
          </a:p>
        </p:txBody>
      </p:sp>
      <p:sp>
        <p:nvSpPr>
          <p:cNvPr id="3" name="Content Placeholder 2"/>
          <p:cNvSpPr>
            <a:spLocks noGrp="1"/>
          </p:cNvSpPr>
          <p:nvPr>
            <p:ph idx="1"/>
          </p:nvPr>
        </p:nvSpPr>
        <p:spPr/>
        <p:txBody>
          <a:bodyPr/>
          <a:lstStyle/>
          <a:p>
            <a:pPr marL="0" indent="0">
              <a:buNone/>
            </a:pPr>
            <a:r>
              <a:rPr lang="ne-NP" dirty="0"/>
              <a:t>Chemical agents are effective by following mechanisms;</a:t>
            </a:r>
            <a:endParaRPr lang="en-US" dirty="0"/>
          </a:p>
          <a:p>
            <a:pPr lvl="0"/>
            <a:r>
              <a:rPr lang="ne-NP" dirty="0"/>
              <a:t>interfering with enzymatic system of organisms</a:t>
            </a:r>
            <a:endParaRPr lang="en-US" dirty="0"/>
          </a:p>
          <a:p>
            <a:pPr lvl="0"/>
            <a:r>
              <a:rPr lang="ne-NP" dirty="0"/>
              <a:t>disruption of cell membrane</a:t>
            </a:r>
            <a:endParaRPr lang="en-US" dirty="0"/>
          </a:p>
          <a:p>
            <a:pPr lvl="0"/>
            <a:r>
              <a:rPr lang="ne-NP" dirty="0"/>
              <a:t> coagulation of protein</a:t>
            </a:r>
            <a:endParaRPr lang="en-US" dirty="0"/>
          </a:p>
          <a:p>
            <a:pPr lvl="0"/>
            <a:r>
              <a:rPr lang="ne-NP" dirty="0"/>
              <a:t>oxidation</a:t>
            </a:r>
            <a:endParaRPr lang="en-US" dirty="0"/>
          </a:p>
          <a:p>
            <a:endParaRPr lang="en-US" dirty="0"/>
          </a:p>
        </p:txBody>
      </p:sp>
    </p:spTree>
    <p:extLst>
      <p:ext uri="{BB962C8B-B14F-4D97-AF65-F5344CB8AC3E}">
        <p14:creationId xmlns:p14="http://schemas.microsoft.com/office/powerpoint/2010/main" val="1125876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1588</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Sterilization</vt:lpstr>
      <vt:lpstr>Sterilisation</vt:lpstr>
      <vt:lpstr> Disinfection </vt:lpstr>
      <vt:lpstr>A. Physical methods of sterilization</vt:lpstr>
      <vt:lpstr>a. Dry heat: </vt:lpstr>
      <vt:lpstr>b. Moist heat:</vt:lpstr>
      <vt:lpstr>ii.     Filtration: </vt:lpstr>
      <vt:lpstr>iii.   Radiation </vt:lpstr>
      <vt:lpstr>  B. Chemical methods of sterilisation </vt:lpstr>
      <vt:lpstr>PowerPoint Presentation</vt:lpstr>
      <vt:lpstr>PowerPoint Presentation</vt:lpstr>
      <vt:lpstr>PowerPoint Presentation</vt:lpstr>
      <vt:lpstr>PowerPoint Presentation</vt:lpstr>
      <vt:lpstr>PowerPoint Presentation</vt:lpstr>
      <vt:lpstr>An ideal antiseptic or disinfectant should have following properties</vt:lpstr>
      <vt:lpstr>Some common terms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Sterilization</dc:title>
  <dc:creator>Mamata</dc:creator>
  <cp:lastModifiedBy>Mamita Rai</cp:lastModifiedBy>
  <cp:revision>12</cp:revision>
  <dcterms:created xsi:type="dcterms:W3CDTF">2016-12-15T13:14:13Z</dcterms:created>
  <dcterms:modified xsi:type="dcterms:W3CDTF">2020-05-21T04:34:08Z</dcterms:modified>
</cp:coreProperties>
</file>