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9" r:id="rId14"/>
    <p:sldId id="270" r:id="rId15"/>
    <p:sldId id="277" r:id="rId16"/>
    <p:sldId id="276" r:id="rId17"/>
    <p:sldId id="271" r:id="rId18"/>
    <p:sldId id="275"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39EA6-FA4B-43EE-97F3-CAAE00D48229}" type="datetimeFigureOut">
              <a:rPr lang="en-US" smtClean="0"/>
              <a:t>5/19/2020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AAA90-C8C5-4626-9D6F-523364D1F3CF}" type="slidenum">
              <a:rPr lang="en-US" smtClean="0"/>
              <a:t>‹#›</a:t>
            </a:fld>
            <a:endParaRPr lang="en-US"/>
          </a:p>
        </p:txBody>
      </p:sp>
    </p:spTree>
    <p:extLst>
      <p:ext uri="{BB962C8B-B14F-4D97-AF65-F5344CB8AC3E}">
        <p14:creationId xmlns:p14="http://schemas.microsoft.com/office/powerpoint/2010/main" val="2061245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Empyema</a:t>
            </a:r>
            <a:r>
              <a:rPr lang="en-US" sz="1200" b="0" i="0" kern="1200" dirty="0">
                <a:solidFill>
                  <a:schemeClr val="tx1"/>
                </a:solidFill>
                <a:effectLst/>
                <a:latin typeface="+mn-lt"/>
                <a:ea typeface="+mn-ea"/>
                <a:cs typeface="+mn-cs"/>
              </a:rPr>
              <a:t> is defined as a collection of pus in the pleural cavity</a:t>
            </a:r>
            <a:endParaRPr lang="en-US" dirty="0"/>
          </a:p>
        </p:txBody>
      </p:sp>
      <p:sp>
        <p:nvSpPr>
          <p:cNvPr id="4" name="Slide Number Placeholder 3"/>
          <p:cNvSpPr>
            <a:spLocks noGrp="1"/>
          </p:cNvSpPr>
          <p:nvPr>
            <p:ph type="sldNum" sz="quarter" idx="5"/>
          </p:nvPr>
        </p:nvSpPr>
        <p:spPr/>
        <p:txBody>
          <a:bodyPr/>
          <a:lstStyle/>
          <a:p>
            <a:fld id="{DDDAAA90-C8C5-4626-9D6F-523364D1F3CF}" type="slidenum">
              <a:rPr lang="en-US" smtClean="0"/>
              <a:t>2</a:t>
            </a:fld>
            <a:endParaRPr lang="en-US"/>
          </a:p>
        </p:txBody>
      </p:sp>
    </p:spTree>
    <p:extLst>
      <p:ext uri="{BB962C8B-B14F-4D97-AF65-F5344CB8AC3E}">
        <p14:creationId xmlns:p14="http://schemas.microsoft.com/office/powerpoint/2010/main" val="305139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4966206-E2A1-4215-90C7-972528C294E9}" type="datetimeFigureOut">
              <a:rPr lang="en-US" smtClean="0"/>
              <a:pPr/>
              <a:t>5/19/2020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2F301DC-DA54-4AD6-82A4-C2444E67E42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966206-E2A1-4215-90C7-972528C294E9}"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301DC-DA54-4AD6-82A4-C2444E67E4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966206-E2A1-4215-90C7-972528C294E9}"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301DC-DA54-4AD6-82A4-C2444E67E4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4966206-E2A1-4215-90C7-972528C294E9}" type="datetimeFigureOut">
              <a:rPr lang="en-US" smtClean="0"/>
              <a:pPr/>
              <a:t>5/19/2020</a:t>
            </a:fld>
            <a:endParaRPr lang="en-US"/>
          </a:p>
        </p:txBody>
      </p:sp>
      <p:sp>
        <p:nvSpPr>
          <p:cNvPr id="9" name="Slide Number Placeholder 8"/>
          <p:cNvSpPr>
            <a:spLocks noGrp="1"/>
          </p:cNvSpPr>
          <p:nvPr>
            <p:ph type="sldNum" sz="quarter" idx="15"/>
          </p:nvPr>
        </p:nvSpPr>
        <p:spPr/>
        <p:txBody>
          <a:bodyPr rtlCol="0"/>
          <a:lstStyle/>
          <a:p>
            <a:fld id="{E2F301DC-DA54-4AD6-82A4-C2444E67E42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966206-E2A1-4215-90C7-972528C294E9}" type="datetimeFigureOut">
              <a:rPr lang="en-US" smtClean="0"/>
              <a:pPr/>
              <a:t>5/19/2020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2F301DC-DA54-4AD6-82A4-C2444E67E4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4966206-E2A1-4215-90C7-972528C294E9}"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301DC-DA54-4AD6-82A4-C2444E67E42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4966206-E2A1-4215-90C7-972528C294E9}" type="datetimeFigureOut">
              <a:rPr lang="en-US" smtClean="0"/>
              <a:pPr/>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301DC-DA54-4AD6-82A4-C2444E67E42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4966206-E2A1-4215-90C7-972528C294E9}" type="datetimeFigureOut">
              <a:rPr lang="en-US" smtClean="0"/>
              <a:pPr/>
              <a:t>5/19/2020</a:t>
            </a:fld>
            <a:endParaRPr lang="en-US"/>
          </a:p>
        </p:txBody>
      </p:sp>
      <p:sp>
        <p:nvSpPr>
          <p:cNvPr id="7" name="Slide Number Placeholder 6"/>
          <p:cNvSpPr>
            <a:spLocks noGrp="1"/>
          </p:cNvSpPr>
          <p:nvPr>
            <p:ph type="sldNum" sz="quarter" idx="11"/>
          </p:nvPr>
        </p:nvSpPr>
        <p:spPr/>
        <p:txBody>
          <a:bodyPr rtlCol="0"/>
          <a:lstStyle/>
          <a:p>
            <a:fld id="{E2F301DC-DA54-4AD6-82A4-C2444E67E42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66206-E2A1-4215-90C7-972528C294E9}" type="datetimeFigureOut">
              <a:rPr lang="en-US" smtClean="0"/>
              <a:pPr/>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301DC-DA54-4AD6-82A4-C2444E67E4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4966206-E2A1-4215-90C7-972528C294E9}" type="datetimeFigureOut">
              <a:rPr lang="en-US" smtClean="0"/>
              <a:pPr/>
              <a:t>5/19/2020</a:t>
            </a:fld>
            <a:endParaRPr lang="en-US"/>
          </a:p>
        </p:txBody>
      </p:sp>
      <p:sp>
        <p:nvSpPr>
          <p:cNvPr id="22" name="Slide Number Placeholder 21"/>
          <p:cNvSpPr>
            <a:spLocks noGrp="1"/>
          </p:cNvSpPr>
          <p:nvPr>
            <p:ph type="sldNum" sz="quarter" idx="15"/>
          </p:nvPr>
        </p:nvSpPr>
        <p:spPr/>
        <p:txBody>
          <a:bodyPr rtlCol="0"/>
          <a:lstStyle/>
          <a:p>
            <a:fld id="{E2F301DC-DA54-4AD6-82A4-C2444E67E42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966206-E2A1-4215-90C7-972528C294E9}" type="datetimeFigureOut">
              <a:rPr lang="en-US" smtClean="0"/>
              <a:pPr/>
              <a:t>5/19/2020</a:t>
            </a:fld>
            <a:endParaRPr lang="en-US"/>
          </a:p>
        </p:txBody>
      </p:sp>
      <p:sp>
        <p:nvSpPr>
          <p:cNvPr id="18" name="Slide Number Placeholder 17"/>
          <p:cNvSpPr>
            <a:spLocks noGrp="1"/>
          </p:cNvSpPr>
          <p:nvPr>
            <p:ph type="sldNum" sz="quarter" idx="11"/>
          </p:nvPr>
        </p:nvSpPr>
        <p:spPr/>
        <p:txBody>
          <a:bodyPr rtlCol="0"/>
          <a:lstStyle/>
          <a:p>
            <a:fld id="{E2F301DC-DA54-4AD6-82A4-C2444E67E42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966206-E2A1-4215-90C7-972528C294E9}" type="datetimeFigureOut">
              <a:rPr lang="en-US" smtClean="0"/>
              <a:pPr/>
              <a:t>5/19/2020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2F301DC-DA54-4AD6-82A4-C2444E67E4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761999"/>
          </a:xfrm>
        </p:spPr>
        <p:txBody>
          <a:bodyPr>
            <a:normAutofit/>
          </a:bodyPr>
          <a:lstStyle/>
          <a:p>
            <a:r>
              <a:rPr lang="en-US" b="1" i="1" dirty="0"/>
              <a:t>Streptococcus </a:t>
            </a:r>
            <a:r>
              <a:rPr lang="en-US" b="1" i="1" dirty="0" err="1"/>
              <a:t>pneumoniae</a:t>
            </a:r>
            <a:endParaRPr lang="en-US" dirty="0"/>
          </a:p>
        </p:txBody>
      </p:sp>
      <p:sp>
        <p:nvSpPr>
          <p:cNvPr id="3" name="Subtitle 2"/>
          <p:cNvSpPr>
            <a:spLocks noGrp="1"/>
          </p:cNvSpPr>
          <p:nvPr>
            <p:ph type="subTitle" idx="1"/>
          </p:nvPr>
        </p:nvSpPr>
        <p:spPr>
          <a:xfrm>
            <a:off x="2286000" y="6172200"/>
            <a:ext cx="6248400" cy="457200"/>
          </a:xfrm>
        </p:spPr>
        <p:txBody>
          <a:bodyPr>
            <a:normAutofit/>
          </a:bodyPr>
          <a:lstStyle/>
          <a:p>
            <a:pPr algn="r"/>
            <a:r>
              <a:rPr lang="ne-NP" dirty="0"/>
              <a:t>By Mamita Rai Gurung</a:t>
            </a:r>
            <a:endParaRPr lang="en-US" dirty="0"/>
          </a:p>
        </p:txBody>
      </p:sp>
      <p:pic>
        <p:nvPicPr>
          <p:cNvPr id="4" name="Picture 4" descr="s"/>
          <p:cNvPicPr>
            <a:picLocks noChangeAspect="1" noChangeArrowheads="1"/>
          </p:cNvPicPr>
          <p:nvPr/>
        </p:nvPicPr>
        <p:blipFill>
          <a:blip r:embed="rId2" cstate="print"/>
          <a:srcRect l="8371" t="6180" r="7048" b="8041"/>
          <a:stretch>
            <a:fillRect/>
          </a:stretch>
        </p:blipFill>
        <p:spPr bwMode="auto">
          <a:xfrm>
            <a:off x="914400" y="1676400"/>
            <a:ext cx="8001000" cy="3886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br>
              <a:rPr lang="ne-NP" b="1" u="sng" dirty="0"/>
            </a:br>
            <a:r>
              <a:rPr lang="en-US" b="1" u="sng" dirty="0"/>
              <a:t>LABORATORY DIAGNOSIS</a:t>
            </a:r>
            <a:r>
              <a:rPr lang="en-US" dirty="0"/>
              <a:t>:</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itchFamily="2" charset="2"/>
              <a:buNone/>
            </a:pPr>
            <a:r>
              <a:rPr lang="en-US" b="1" u="sng" dirty="0"/>
              <a:t>Specimens to be collected</a:t>
            </a:r>
            <a:r>
              <a:rPr lang="en-US" dirty="0"/>
              <a:t>: </a:t>
            </a:r>
          </a:p>
          <a:p>
            <a:r>
              <a:rPr lang="en-US" dirty="0"/>
              <a:t>Sputum,</a:t>
            </a:r>
          </a:p>
          <a:p>
            <a:r>
              <a:rPr lang="en-US" dirty="0"/>
              <a:t>CSF,</a:t>
            </a:r>
          </a:p>
          <a:p>
            <a:r>
              <a:rPr lang="en-US" dirty="0"/>
              <a:t>Blood, </a:t>
            </a:r>
          </a:p>
          <a:p>
            <a:r>
              <a:rPr lang="en-US" dirty="0"/>
              <a:t>Synovial fluid,</a:t>
            </a:r>
          </a:p>
          <a:p>
            <a:r>
              <a:rPr lang="en-US" dirty="0"/>
              <a:t>In children laryngeal swab can be taken if sputum can not be collected.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chemeClr val="tx1"/>
                </a:solidFill>
              </a:rPr>
              <a:t>Methods of examination</a:t>
            </a:r>
            <a:r>
              <a:rPr lang="en-US" dirty="0">
                <a:solidFill>
                  <a:schemeClr val="tx1"/>
                </a:solidFill>
              </a:rPr>
              <a:t>:</a:t>
            </a:r>
            <a:endParaRPr lang="en-US" dirty="0"/>
          </a:p>
        </p:txBody>
      </p:sp>
      <p:sp>
        <p:nvSpPr>
          <p:cNvPr id="3" name="Content Placeholder 2"/>
          <p:cNvSpPr>
            <a:spLocks noGrp="1"/>
          </p:cNvSpPr>
          <p:nvPr>
            <p:ph sz="quarter" idx="1"/>
          </p:nvPr>
        </p:nvSpPr>
        <p:spPr/>
        <p:txBody>
          <a:bodyPr/>
          <a:lstStyle/>
          <a:p>
            <a:pPr marL="533400" indent="-533400">
              <a:buFont typeface="Wingdings" pitchFamily="2" charset="2"/>
              <a:buNone/>
            </a:pPr>
            <a:r>
              <a:rPr lang="en-US" dirty="0"/>
              <a:t>1.</a:t>
            </a:r>
            <a:r>
              <a:rPr lang="en-US" u="sng" dirty="0"/>
              <a:t>Direct microscopy</a:t>
            </a:r>
            <a:r>
              <a:rPr lang="en-US" dirty="0"/>
              <a:t>:</a:t>
            </a:r>
          </a:p>
          <a:p>
            <a:pPr marL="533400" indent="-533400">
              <a:buFont typeface="Wingdings" pitchFamily="2" charset="2"/>
              <a:buNone/>
            </a:pPr>
            <a:r>
              <a:rPr lang="en-US" dirty="0"/>
              <a:t>Gram stained</a:t>
            </a:r>
          </a:p>
          <a:p>
            <a:pPr marL="533400" indent="-533400">
              <a:buFont typeface="Wingdings" pitchFamily="2" charset="2"/>
              <a:buNone/>
            </a:pPr>
            <a:r>
              <a:rPr lang="en-US" dirty="0"/>
              <a:t>smears reveals</a:t>
            </a:r>
          </a:p>
          <a:p>
            <a:pPr marL="533400" indent="-533400">
              <a:buFont typeface="Wingdings" pitchFamily="2" charset="2"/>
              <a:buNone/>
            </a:pPr>
            <a:r>
              <a:rPr lang="en-US" dirty="0"/>
              <a:t>Gram positive</a:t>
            </a:r>
          </a:p>
          <a:p>
            <a:pPr marL="533400" indent="-533400">
              <a:buFont typeface="Wingdings" pitchFamily="2" charset="2"/>
              <a:buNone/>
            </a:pPr>
            <a:r>
              <a:rPr lang="en-US" dirty="0"/>
              <a:t>F</a:t>
            </a:r>
            <a:r>
              <a:rPr lang="ne-NP" dirty="0"/>
              <a:t>lame </a:t>
            </a:r>
            <a:r>
              <a:rPr lang="en-US" dirty="0"/>
              <a:t>shaped</a:t>
            </a:r>
          </a:p>
          <a:p>
            <a:pPr marL="533400" indent="-533400">
              <a:buFont typeface="Wingdings" pitchFamily="2" charset="2"/>
              <a:buNone/>
            </a:pPr>
            <a:r>
              <a:rPr lang="en-US" dirty="0" err="1"/>
              <a:t>diplococci</a:t>
            </a:r>
            <a:r>
              <a:rPr lang="en-US" dirty="0"/>
              <a:t> with</a:t>
            </a:r>
          </a:p>
          <a:p>
            <a:pPr marL="533400" indent="-533400">
              <a:buFont typeface="Wingdings" pitchFamily="2" charset="2"/>
              <a:buNone/>
            </a:pPr>
            <a:r>
              <a:rPr lang="en-US" dirty="0"/>
              <a:t>numerous pus cells.</a:t>
            </a:r>
          </a:p>
          <a:p>
            <a:endParaRPr lang="en-US" dirty="0"/>
          </a:p>
        </p:txBody>
      </p:sp>
      <p:pic>
        <p:nvPicPr>
          <p:cNvPr id="4" name="Picture 6" descr="Streptococcus%20pneumoniae%20fig1"/>
          <p:cNvPicPr>
            <a:picLocks noChangeAspect="1" noChangeArrowheads="1"/>
          </p:cNvPicPr>
          <p:nvPr/>
        </p:nvPicPr>
        <p:blipFill>
          <a:blip r:embed="rId2" cstate="print"/>
          <a:srcRect r="10001" b="6909"/>
          <a:stretch>
            <a:fillRect/>
          </a:stretch>
        </p:blipFill>
        <p:spPr bwMode="auto">
          <a:xfrm>
            <a:off x="3657600" y="1752600"/>
            <a:ext cx="5029200" cy="4181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09600"/>
          </a:xfrm>
        </p:spPr>
        <p:txBody>
          <a:bodyPr>
            <a:normAutofit fontScale="90000"/>
          </a:bodyPr>
          <a:lstStyle/>
          <a:p>
            <a:r>
              <a:rPr lang="ne-NP" sz="2800" u="sng" dirty="0"/>
              <a:t>2.</a:t>
            </a:r>
            <a:r>
              <a:rPr lang="en-US" sz="2800" u="sng" dirty="0" err="1"/>
              <a:t>Quellung</a:t>
            </a:r>
            <a:r>
              <a:rPr lang="en-US" sz="2800" u="sng" dirty="0"/>
              <a:t>( capsular swelling ) reaction:</a:t>
            </a:r>
            <a:endParaRPr lang="en-US" sz="2800" dirty="0"/>
          </a:p>
        </p:txBody>
      </p:sp>
      <p:sp>
        <p:nvSpPr>
          <p:cNvPr id="3" name="Content Placeholder 2"/>
          <p:cNvSpPr>
            <a:spLocks noGrp="1"/>
          </p:cNvSpPr>
          <p:nvPr>
            <p:ph sz="quarter" idx="1"/>
          </p:nvPr>
        </p:nvSpPr>
        <p:spPr>
          <a:xfrm>
            <a:off x="457200" y="1371600"/>
            <a:ext cx="8229600" cy="4525963"/>
          </a:xfrm>
        </p:spPr>
        <p:txBody>
          <a:bodyPr/>
          <a:lstStyle/>
          <a:p>
            <a:r>
              <a:rPr lang="en-US" dirty="0"/>
              <a:t>It is described by Neufeld.</a:t>
            </a:r>
          </a:p>
          <a:p>
            <a:r>
              <a:rPr lang="en-US" dirty="0"/>
              <a:t>On a slide the sputum is mixed with type specific antiserum against capsular antigen &amp; a </a:t>
            </a:r>
            <a:r>
              <a:rPr lang="en-US" dirty="0" err="1"/>
              <a:t>loopful</a:t>
            </a:r>
            <a:r>
              <a:rPr lang="en-US" dirty="0"/>
              <a:t> of </a:t>
            </a:r>
            <a:r>
              <a:rPr lang="en-US" dirty="0" err="1"/>
              <a:t>methylene</a:t>
            </a:r>
            <a:r>
              <a:rPr lang="en-US" dirty="0"/>
              <a:t> blue solution. The capsule becomes swollen &amp; </a:t>
            </a:r>
            <a:r>
              <a:rPr lang="en-US" dirty="0" err="1"/>
              <a:t>refractile</a:t>
            </a:r>
            <a:r>
              <a:rPr lang="en-US" dirty="0"/>
              <a:t>.</a:t>
            </a:r>
            <a:r>
              <a:rPr lang="ne-NP" dirty="0"/>
              <a:t> </a:t>
            </a:r>
            <a:r>
              <a:rPr lang="en-US" dirty="0"/>
              <a:t>W</a:t>
            </a:r>
            <a:r>
              <a:rPr lang="ne-NP" dirty="0"/>
              <a:t>hen observe under microscope.</a:t>
            </a:r>
            <a:endParaRPr lang="en-US" dirty="0"/>
          </a:p>
          <a:p>
            <a:endParaRPr lang="en-US" dirty="0"/>
          </a:p>
        </p:txBody>
      </p:sp>
      <p:pic>
        <p:nvPicPr>
          <p:cNvPr id="4" name="Picture 4" descr="s"/>
          <p:cNvPicPr>
            <a:picLocks noChangeAspect="1" noChangeArrowheads="1"/>
          </p:cNvPicPr>
          <p:nvPr/>
        </p:nvPicPr>
        <p:blipFill>
          <a:blip r:embed="rId2" cstate="print"/>
          <a:srcRect l="12479" t="5200" r="13820" b="6799"/>
          <a:stretch>
            <a:fillRect/>
          </a:stretch>
        </p:blipFill>
        <p:spPr bwMode="auto">
          <a:xfrm>
            <a:off x="2743200" y="3276600"/>
            <a:ext cx="3352800" cy="3352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rmAutofit/>
          </a:bodyPr>
          <a:lstStyle/>
          <a:p>
            <a:pPr algn="just"/>
            <a:r>
              <a:rPr lang="ne-NP" sz="2400" u="sng" dirty="0">
                <a:latin typeface="+mn-lt"/>
              </a:rPr>
              <a:t>3.</a:t>
            </a:r>
            <a:r>
              <a:rPr lang="en-US" sz="2400" u="sng" dirty="0">
                <a:latin typeface="+mn-lt"/>
              </a:rPr>
              <a:t>Antigen</a:t>
            </a:r>
            <a:r>
              <a:rPr lang="ne-NP" sz="2400" u="sng" dirty="0">
                <a:latin typeface="+mn-lt"/>
              </a:rPr>
              <a:t> </a:t>
            </a:r>
            <a:r>
              <a:rPr lang="en-US" sz="2400" u="sng" dirty="0">
                <a:latin typeface="+mn-lt"/>
              </a:rPr>
              <a:t>detection</a:t>
            </a:r>
            <a:r>
              <a:rPr lang="en-US" sz="2400" dirty="0">
                <a:latin typeface="+mn-lt"/>
              </a:rPr>
              <a:t>:</a:t>
            </a:r>
            <a:r>
              <a:rPr lang="ne-NP" sz="2400" dirty="0">
                <a:latin typeface="+mn-lt"/>
              </a:rPr>
              <a:t> </a:t>
            </a:r>
            <a:r>
              <a:rPr lang="en-US" sz="2400" dirty="0">
                <a:latin typeface="+mn-lt"/>
              </a:rPr>
              <a:t>Capsular polysaccharide</a:t>
            </a:r>
            <a:br>
              <a:rPr lang="en-US" sz="2400" dirty="0">
                <a:latin typeface="+mn-lt"/>
              </a:rPr>
            </a:br>
            <a:r>
              <a:rPr lang="en-US" sz="2400" dirty="0">
                <a:latin typeface="+mn-lt"/>
              </a:rPr>
              <a:t>antigen in blood, CSF &amp; urine can detected by</a:t>
            </a:r>
          </a:p>
        </p:txBody>
      </p:sp>
      <p:sp>
        <p:nvSpPr>
          <p:cNvPr id="3" name="Content Placeholder 2"/>
          <p:cNvSpPr>
            <a:spLocks noGrp="1"/>
          </p:cNvSpPr>
          <p:nvPr>
            <p:ph sz="quarter" idx="1"/>
          </p:nvPr>
        </p:nvSpPr>
        <p:spPr>
          <a:xfrm>
            <a:off x="457200" y="2133600"/>
            <a:ext cx="8229600" cy="3992563"/>
          </a:xfrm>
        </p:spPr>
        <p:txBody>
          <a:bodyPr/>
          <a:lstStyle/>
          <a:p>
            <a:r>
              <a:rPr lang="en-US" dirty="0"/>
              <a:t>Passive latex agglutination,</a:t>
            </a:r>
          </a:p>
          <a:p>
            <a:r>
              <a:rPr lang="en-US" dirty="0"/>
              <a:t>Counter </a:t>
            </a:r>
            <a:r>
              <a:rPr lang="en-US" dirty="0" err="1"/>
              <a:t>immunoelectrophoresis</a:t>
            </a:r>
            <a:r>
              <a:rPr lang="en-US" dirty="0"/>
              <a:t>,</a:t>
            </a:r>
          </a:p>
          <a:p>
            <a:r>
              <a:rPr lang="en-US" dirty="0" err="1"/>
              <a:t>Coaggutination</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algn="l"/>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br>
              <a:rPr lang="ne-NP" dirty="0"/>
            </a:br>
            <a:r>
              <a:rPr lang="en-US" dirty="0"/>
              <a:t>4. </a:t>
            </a:r>
            <a:r>
              <a:rPr lang="en-US" u="sng" dirty="0"/>
              <a:t>Culture</a:t>
            </a:r>
            <a:r>
              <a:rPr lang="en-US" dirty="0"/>
              <a:t>:</a:t>
            </a:r>
            <a:br>
              <a:rPr lang="en-US" dirty="0"/>
            </a:br>
            <a:endParaRPr lang="en-US" dirty="0"/>
          </a:p>
        </p:txBody>
      </p:sp>
      <p:sp>
        <p:nvSpPr>
          <p:cNvPr id="3" name="Content Placeholder 2"/>
          <p:cNvSpPr>
            <a:spLocks noGrp="1"/>
          </p:cNvSpPr>
          <p:nvPr>
            <p:ph sz="quarter" idx="1"/>
          </p:nvPr>
        </p:nvSpPr>
        <p:spPr>
          <a:xfrm>
            <a:off x="457200" y="990600"/>
            <a:ext cx="8229600" cy="5135563"/>
          </a:xfrm>
        </p:spPr>
        <p:txBody>
          <a:bodyPr>
            <a:normAutofit fontScale="92500"/>
          </a:bodyPr>
          <a:lstStyle/>
          <a:p>
            <a:endParaRPr lang="ne-NP" dirty="0"/>
          </a:p>
          <a:p>
            <a:r>
              <a:rPr lang="ne-NP" dirty="0"/>
              <a:t>Cultural characteristics:</a:t>
            </a:r>
            <a:r>
              <a:rPr lang="ne-NP" i="1" dirty="0"/>
              <a:t>S. pneumoniae </a:t>
            </a:r>
            <a:r>
              <a:rPr lang="ne-NP" dirty="0"/>
              <a:t>are areobes and facultative anaerobes.The temperature range is 20-42degree celcius with optimum temp 37degree celcius.It grows only in enriched media with blood and serum</a:t>
            </a:r>
          </a:p>
          <a:p>
            <a:r>
              <a:rPr lang="en-US" b="1" dirty="0"/>
              <a:t>Media used:</a:t>
            </a:r>
            <a:endParaRPr lang="ne-NP" b="1" dirty="0"/>
          </a:p>
          <a:p>
            <a:pPr>
              <a:buFont typeface="Courier New" pitchFamily="49" charset="0"/>
              <a:buChar char="o"/>
            </a:pPr>
            <a:r>
              <a:rPr lang="ne-NP" dirty="0"/>
              <a:t>Blood agar medium,</a:t>
            </a:r>
          </a:p>
          <a:p>
            <a:pPr>
              <a:buFont typeface="Courier New" pitchFamily="49" charset="0"/>
              <a:buChar char="o"/>
            </a:pPr>
            <a:r>
              <a:rPr lang="ne-NP" dirty="0"/>
              <a:t>Chocolate and lysed blood agar,</a:t>
            </a:r>
          </a:p>
          <a:p>
            <a:pPr>
              <a:buFont typeface="Courier New" pitchFamily="49" charset="0"/>
              <a:buChar char="o"/>
            </a:pPr>
            <a:r>
              <a:rPr lang="ne-NP" dirty="0"/>
              <a:t>Liquid medium.</a:t>
            </a:r>
          </a:p>
          <a:p>
            <a:pPr>
              <a:buFont typeface="Courier New" pitchFamily="49" charset="0"/>
              <a:buChar char="o"/>
            </a:pPr>
            <a:r>
              <a:rPr lang="ne-NP" dirty="0"/>
              <a:t>Specimens are inoculated into medium and incubated for 24 hrs at 37 degree celcius.The colonies are 0.5to 1mm in diameter, white, smooth, entire opaque, dome shape, alpha haemolysis in blood agar.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567236D-9AA5-4877-A289-F1440BD90A8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086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0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molysis (microbiology) - Wikipedia">
            <a:extLst>
              <a:ext uri="{FF2B5EF4-FFF2-40B4-BE49-F238E27FC236}">
                <a16:creationId xmlns:a16="http://schemas.microsoft.com/office/drawing/2014/main" id="{05A41B2F-53E7-4D4C-98E0-024C720CDA6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6036310" cy="2062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n on MLT">
            <a:extLst>
              <a:ext uri="{FF2B5EF4-FFF2-40B4-BE49-F238E27FC236}">
                <a16:creationId xmlns:a16="http://schemas.microsoft.com/office/drawing/2014/main" id="{1583A410-DFEA-4A53-860F-3438A79EE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7391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9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ne-NP" sz="2400" dirty="0">
                <a:latin typeface="+mn-lt"/>
              </a:rPr>
              <a:t>5.Biochemical reactions:</a:t>
            </a:r>
            <a:endParaRPr lang="en-US" sz="2400" dirty="0">
              <a:latin typeface="+mn-lt"/>
            </a:endParaRPr>
          </a:p>
        </p:txBody>
      </p:sp>
      <p:sp>
        <p:nvSpPr>
          <p:cNvPr id="3" name="Content Placeholder 2"/>
          <p:cNvSpPr>
            <a:spLocks noGrp="1"/>
          </p:cNvSpPr>
          <p:nvPr>
            <p:ph sz="quarter" idx="1"/>
          </p:nvPr>
        </p:nvSpPr>
        <p:spPr>
          <a:xfrm>
            <a:off x="457200" y="1295400"/>
            <a:ext cx="8229600" cy="4830763"/>
          </a:xfrm>
        </p:spPr>
        <p:txBody>
          <a:bodyPr/>
          <a:lstStyle/>
          <a:p>
            <a:r>
              <a:rPr lang="ne-NP" dirty="0"/>
              <a:t>Catalase negative</a:t>
            </a:r>
          </a:p>
          <a:p>
            <a:r>
              <a:rPr lang="ne-NP" dirty="0"/>
              <a:t>Oxidase negative</a:t>
            </a:r>
          </a:p>
          <a:p>
            <a:r>
              <a:rPr lang="ne-NP" dirty="0"/>
              <a:t>Ferment lactose,maltose and sucrose with production of acid.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6</a:t>
            </a:r>
            <a:r>
              <a:rPr lang="en-US" dirty="0"/>
              <a:t>) </a:t>
            </a:r>
            <a:r>
              <a:rPr lang="en-US" dirty="0" err="1"/>
              <a:t>Optochin</a:t>
            </a:r>
            <a:r>
              <a:rPr lang="en-US" dirty="0"/>
              <a:t> sensitivity: </a:t>
            </a:r>
            <a:br>
              <a:rPr lang="en-US" dirty="0"/>
            </a:br>
            <a:endParaRPr lang="en-US" dirty="0"/>
          </a:p>
        </p:txBody>
      </p:sp>
      <p:sp>
        <p:nvSpPr>
          <p:cNvPr id="3" name="Content Placeholder 2"/>
          <p:cNvSpPr>
            <a:spLocks noGrp="1"/>
          </p:cNvSpPr>
          <p:nvPr>
            <p:ph sz="quarter" idx="1"/>
          </p:nvPr>
        </p:nvSpPr>
        <p:spPr>
          <a:xfrm>
            <a:off x="457200" y="1143000"/>
            <a:ext cx="7467600" cy="5330952"/>
          </a:xfrm>
        </p:spPr>
        <p:txBody>
          <a:bodyPr/>
          <a:lstStyle/>
          <a:p>
            <a:r>
              <a:rPr lang="ne-NP" dirty="0"/>
              <a:t>The </a:t>
            </a:r>
            <a:r>
              <a:rPr lang="ne-NP" i="1" dirty="0"/>
              <a:t>S. pneumoniae </a:t>
            </a:r>
            <a:r>
              <a:rPr lang="ne-NP" dirty="0"/>
              <a:t>is sensitive towards optochin drugs.</a:t>
            </a:r>
            <a:endParaRPr lang="en-US" dirty="0"/>
          </a:p>
        </p:txBody>
      </p:sp>
      <p:pic>
        <p:nvPicPr>
          <p:cNvPr id="5" name="Picture 4" descr="optuchin sensitivity"/>
          <p:cNvPicPr>
            <a:picLocks noChangeAspect="1" noChangeArrowheads="1"/>
          </p:cNvPicPr>
          <p:nvPr/>
        </p:nvPicPr>
        <p:blipFill>
          <a:blip r:embed="rId2" cstate="print"/>
          <a:srcRect r="8780"/>
          <a:stretch>
            <a:fillRect/>
          </a:stretch>
        </p:blipFill>
        <p:spPr bwMode="auto">
          <a:xfrm>
            <a:off x="1600200" y="2133600"/>
            <a:ext cx="5105400" cy="441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a:t>TREATMENT: </a:t>
            </a:r>
            <a:br>
              <a:rPr lang="en-US" b="1" u="sng" dirty="0"/>
            </a:b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dirty="0"/>
              <a:t>For penicillin sensitive strains Penicillin is drug of choice for serious cases &amp; </a:t>
            </a:r>
            <a:r>
              <a:rPr lang="en-US" dirty="0" err="1"/>
              <a:t>Amoxycillin</a:t>
            </a:r>
            <a:r>
              <a:rPr lang="en-US" dirty="0"/>
              <a:t> for milder ones. </a:t>
            </a:r>
          </a:p>
          <a:p>
            <a:pPr>
              <a:lnSpc>
                <a:spcPct val="90000"/>
              </a:lnSpc>
            </a:pPr>
            <a:endParaRPr lang="en-US" dirty="0"/>
          </a:p>
          <a:p>
            <a:pPr>
              <a:lnSpc>
                <a:spcPct val="90000"/>
              </a:lnSpc>
            </a:pPr>
            <a:r>
              <a:rPr lang="en-US" dirty="0"/>
              <a:t>For penicillin resistant strains a third generation cephalosporin is indicated.</a:t>
            </a:r>
          </a:p>
          <a:p>
            <a:pPr>
              <a:lnSpc>
                <a:spcPct val="90000"/>
              </a:lnSpc>
            </a:pPr>
            <a:endParaRPr lang="en-US" dirty="0"/>
          </a:p>
          <a:p>
            <a:pPr>
              <a:lnSpc>
                <a:spcPct val="90000"/>
              </a:lnSpc>
            </a:pPr>
            <a:r>
              <a:rPr lang="en-US" dirty="0" err="1"/>
              <a:t>Vancomycin</a:t>
            </a:r>
            <a:r>
              <a:rPr lang="en-US" dirty="0"/>
              <a:t> for life threatening illness with highly resistant strains.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
          </a:xfrm>
        </p:spPr>
        <p:txBody>
          <a:bodyPr>
            <a:normAutofit fontScale="90000"/>
          </a:bodyPr>
          <a:lstStyle/>
          <a:p>
            <a:pPr algn="l"/>
            <a:r>
              <a:rPr lang="ne-NP" dirty="0"/>
              <a:t>Introduction</a:t>
            </a:r>
            <a:endParaRPr lang="en-US" dirty="0"/>
          </a:p>
        </p:txBody>
      </p:sp>
      <p:sp>
        <p:nvSpPr>
          <p:cNvPr id="3" name="Content Placeholder 2"/>
          <p:cNvSpPr>
            <a:spLocks noGrp="1"/>
          </p:cNvSpPr>
          <p:nvPr>
            <p:ph sz="quarter" idx="1"/>
          </p:nvPr>
        </p:nvSpPr>
        <p:spPr>
          <a:xfrm>
            <a:off x="457200" y="1143000"/>
            <a:ext cx="8229600" cy="4952999"/>
          </a:xfrm>
        </p:spPr>
        <p:txBody>
          <a:bodyPr>
            <a:normAutofit fontScale="92500" lnSpcReduction="10000"/>
          </a:bodyPr>
          <a:lstStyle/>
          <a:p>
            <a:pPr>
              <a:lnSpc>
                <a:spcPct val="90000"/>
              </a:lnSpc>
            </a:pPr>
            <a:r>
              <a:rPr lang="en-US" sz="2400" dirty="0"/>
              <a:t>Common name </a:t>
            </a:r>
            <a:r>
              <a:rPr lang="en-US" sz="2400" b="1" dirty="0" err="1">
                <a:solidFill>
                  <a:schemeClr val="hlink"/>
                </a:solidFill>
              </a:rPr>
              <a:t>Pneumococcus</a:t>
            </a:r>
            <a:r>
              <a:rPr lang="en-US" sz="2400" b="1" dirty="0"/>
              <a:t>.</a:t>
            </a:r>
          </a:p>
          <a:p>
            <a:pPr>
              <a:lnSpc>
                <a:spcPct val="90000"/>
              </a:lnSpc>
            </a:pPr>
            <a:r>
              <a:rPr lang="en-US" sz="2400" dirty="0"/>
              <a:t>Formerly known as </a:t>
            </a:r>
            <a:r>
              <a:rPr lang="en-US" sz="2400" b="1" dirty="0" err="1">
                <a:solidFill>
                  <a:schemeClr val="hlink"/>
                </a:solidFill>
              </a:rPr>
              <a:t>Diplococcus</a:t>
            </a:r>
            <a:r>
              <a:rPr lang="en-US" sz="2400" b="1" dirty="0"/>
              <a:t> </a:t>
            </a:r>
            <a:r>
              <a:rPr lang="en-US" sz="2400" b="1" dirty="0" err="1">
                <a:solidFill>
                  <a:schemeClr val="hlink"/>
                </a:solidFill>
              </a:rPr>
              <a:t>pneumoniae</a:t>
            </a:r>
            <a:r>
              <a:rPr lang="en-US" sz="2400" dirty="0"/>
              <a:t>.</a:t>
            </a:r>
          </a:p>
          <a:p>
            <a:pPr>
              <a:lnSpc>
                <a:spcPct val="90000"/>
              </a:lnSpc>
            </a:pPr>
            <a:r>
              <a:rPr lang="en-US" sz="2400" dirty="0"/>
              <a:t>Has been reclassified as </a:t>
            </a:r>
            <a:r>
              <a:rPr lang="en-US" sz="2400" i="1" dirty="0"/>
              <a:t>S. </a:t>
            </a:r>
            <a:r>
              <a:rPr lang="en-US" sz="2400" i="1" dirty="0" err="1"/>
              <a:t>pneumoniae</a:t>
            </a:r>
            <a:r>
              <a:rPr lang="en-US" sz="2400" i="1" dirty="0"/>
              <a:t> </a:t>
            </a:r>
            <a:r>
              <a:rPr lang="en-US" sz="2400" dirty="0"/>
              <a:t>because of its genetic relatedness to streptococcus.</a:t>
            </a:r>
          </a:p>
          <a:p>
            <a:pPr>
              <a:lnSpc>
                <a:spcPct val="90000"/>
              </a:lnSpc>
            </a:pPr>
            <a:r>
              <a:rPr lang="en-US" sz="2400" dirty="0"/>
              <a:t>Normal inhabitants of the upper respiratory tract of human beings</a:t>
            </a:r>
            <a:r>
              <a:rPr lang="ne-NP" sz="2400" dirty="0"/>
              <a:t>.</a:t>
            </a:r>
          </a:p>
          <a:p>
            <a:pPr algn="just">
              <a:lnSpc>
                <a:spcPct val="90000"/>
              </a:lnSpc>
            </a:pPr>
            <a:r>
              <a:rPr lang="ne-NP" sz="2400" i="1" dirty="0"/>
              <a:t>S. </a:t>
            </a:r>
            <a:r>
              <a:rPr lang="ne-NP" i="1" dirty="0"/>
              <a:t>p</a:t>
            </a:r>
            <a:r>
              <a:rPr lang="ne-NP" sz="2400" i="1" dirty="0"/>
              <a:t>neumoniae </a:t>
            </a:r>
            <a:r>
              <a:rPr lang="ne-NP" sz="2400" dirty="0"/>
              <a:t>responsible for causing the diseases like </a:t>
            </a:r>
          </a:p>
          <a:p>
            <a:pPr algn="just">
              <a:lnSpc>
                <a:spcPct val="90000"/>
              </a:lnSpc>
            </a:pPr>
            <a:endParaRPr lang="ne-NP" dirty="0"/>
          </a:p>
          <a:p>
            <a:pPr algn="just">
              <a:lnSpc>
                <a:spcPct val="90000"/>
              </a:lnSpc>
              <a:buFont typeface="Arial" pitchFamily="34" charset="0"/>
              <a:buChar char="•"/>
            </a:pPr>
            <a:r>
              <a:rPr lang="en-US" sz="2400" dirty="0" err="1"/>
              <a:t>Otitis</a:t>
            </a:r>
            <a:r>
              <a:rPr lang="en-US" sz="2400" dirty="0"/>
              <a:t> media &amp; sinusitis</a:t>
            </a:r>
            <a:r>
              <a:rPr lang="ne-NP" sz="2400" dirty="0"/>
              <a:t>,</a:t>
            </a:r>
            <a:r>
              <a:rPr lang="en-US" sz="2400" dirty="0"/>
              <a:t> </a:t>
            </a:r>
            <a:endParaRPr lang="ne-NP" sz="2400" dirty="0"/>
          </a:p>
          <a:p>
            <a:pPr algn="just">
              <a:lnSpc>
                <a:spcPct val="90000"/>
              </a:lnSpc>
              <a:buFont typeface="Arial" pitchFamily="34" charset="0"/>
              <a:buChar char="•"/>
            </a:pPr>
            <a:r>
              <a:rPr lang="en-US" sz="2400" dirty="0"/>
              <a:t>Pneumonia</a:t>
            </a:r>
            <a:r>
              <a:rPr lang="ne-NP" sz="2400" dirty="0"/>
              <a:t>(</a:t>
            </a:r>
            <a:r>
              <a:rPr lang="en-US" sz="2400" dirty="0"/>
              <a:t>Lobar pneumonia</a:t>
            </a:r>
            <a:r>
              <a:rPr lang="ne-NP" dirty="0"/>
              <a:t> </a:t>
            </a:r>
            <a:r>
              <a:rPr lang="ne-NP" sz="2400" dirty="0"/>
              <a:t>and </a:t>
            </a:r>
            <a:r>
              <a:rPr lang="en-US" sz="2400" dirty="0"/>
              <a:t>Bronchopneumonia</a:t>
            </a:r>
            <a:r>
              <a:rPr lang="ne-NP" sz="2400" dirty="0"/>
              <a:t>), </a:t>
            </a:r>
          </a:p>
          <a:p>
            <a:pPr algn="just">
              <a:lnSpc>
                <a:spcPct val="90000"/>
              </a:lnSpc>
              <a:buFont typeface="Arial" pitchFamily="34" charset="0"/>
              <a:buChar char="•"/>
            </a:pPr>
            <a:r>
              <a:rPr lang="en-US" sz="2400" dirty="0" err="1"/>
              <a:t>Tracheobronchitis</a:t>
            </a:r>
            <a:r>
              <a:rPr lang="ne-NP" sz="2400" dirty="0"/>
              <a:t>, </a:t>
            </a:r>
          </a:p>
          <a:p>
            <a:pPr algn="just">
              <a:lnSpc>
                <a:spcPct val="90000"/>
              </a:lnSpc>
              <a:buFont typeface="Arial" pitchFamily="34" charset="0"/>
              <a:buChar char="•"/>
            </a:pPr>
            <a:r>
              <a:rPr lang="en-US" sz="2400" dirty="0"/>
              <a:t>Meningitis</a:t>
            </a:r>
            <a:r>
              <a:rPr lang="ne-NP" sz="2400" dirty="0"/>
              <a:t> and </a:t>
            </a:r>
          </a:p>
          <a:p>
            <a:pPr algn="just">
              <a:lnSpc>
                <a:spcPct val="90000"/>
              </a:lnSpc>
              <a:buFont typeface="Arial" pitchFamily="34" charset="0"/>
              <a:buChar char="•"/>
            </a:pPr>
            <a:r>
              <a:rPr lang="en-US" sz="2400" dirty="0"/>
              <a:t>Other infections- </a:t>
            </a:r>
            <a:r>
              <a:rPr lang="en-US" sz="2400" dirty="0" err="1"/>
              <a:t>empyema</a:t>
            </a:r>
            <a:r>
              <a:rPr lang="en-US" sz="2400" dirty="0"/>
              <a:t>, </a:t>
            </a:r>
            <a:r>
              <a:rPr lang="en-US" sz="2400" dirty="0" err="1"/>
              <a:t>pericarditis</a:t>
            </a:r>
            <a:r>
              <a:rPr lang="en-US" sz="2400" dirty="0"/>
              <a:t>, conjunctivitis,</a:t>
            </a:r>
            <a:r>
              <a:rPr lang="ne-NP" sz="2400" dirty="0"/>
              <a:t> </a:t>
            </a:r>
            <a:r>
              <a:rPr lang="en-US" sz="2400" dirty="0" err="1"/>
              <a:t>suppurative</a:t>
            </a:r>
            <a:r>
              <a:rPr lang="en-US" sz="2400" dirty="0"/>
              <a:t> arthritis &amp; peritonitis. </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a:t>EPIDEMIOLOGY:</a:t>
            </a:r>
            <a:br>
              <a:rPr lang="en-US" b="1" u="sng" dirty="0"/>
            </a:br>
            <a:endParaRPr lang="en-US" dirty="0"/>
          </a:p>
        </p:txBody>
      </p:sp>
      <p:sp>
        <p:nvSpPr>
          <p:cNvPr id="3" name="Content Placeholder 2"/>
          <p:cNvSpPr>
            <a:spLocks noGrp="1"/>
          </p:cNvSpPr>
          <p:nvPr>
            <p:ph sz="quarter" idx="1"/>
          </p:nvPr>
        </p:nvSpPr>
        <p:spPr/>
        <p:txBody>
          <a:bodyPr>
            <a:normAutofit/>
          </a:bodyPr>
          <a:lstStyle/>
          <a:p>
            <a:pPr algn="just">
              <a:lnSpc>
                <a:spcPct val="90000"/>
              </a:lnSpc>
            </a:pPr>
            <a:r>
              <a:rPr lang="en-US" dirty="0" err="1"/>
              <a:t>Pneumococci</a:t>
            </a:r>
            <a:r>
              <a:rPr lang="en-US" dirty="0"/>
              <a:t> occur in the throat of approximately half the population sampled at the time. </a:t>
            </a:r>
          </a:p>
          <a:p>
            <a:pPr algn="just">
              <a:lnSpc>
                <a:spcPct val="90000"/>
              </a:lnSpc>
            </a:pPr>
            <a:endParaRPr lang="en-US" dirty="0"/>
          </a:p>
          <a:p>
            <a:pPr algn="just">
              <a:lnSpc>
                <a:spcPct val="90000"/>
              </a:lnSpc>
            </a:pPr>
            <a:r>
              <a:rPr lang="en-US" dirty="0"/>
              <a:t>Spreading is facilitated by over crowding.</a:t>
            </a:r>
          </a:p>
          <a:p>
            <a:pPr algn="just">
              <a:lnSpc>
                <a:spcPct val="90000"/>
              </a:lnSpc>
            </a:pPr>
            <a:endParaRPr lang="en-US" dirty="0"/>
          </a:p>
          <a:p>
            <a:pPr algn="just">
              <a:lnSpc>
                <a:spcPct val="90000"/>
              </a:lnSpc>
            </a:pPr>
            <a:r>
              <a:rPr lang="en-US" dirty="0"/>
              <a:t>Disease results only when the host resistance is lowered by factors such as respiratory viral infections, pulmonary congestion, malnutrition, immunodeficiency, stress &amp; alcoholism.</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PROPHYLAXIS:</a:t>
            </a:r>
            <a:endParaRPr lang="en-US" dirty="0"/>
          </a:p>
        </p:txBody>
      </p:sp>
      <p:sp>
        <p:nvSpPr>
          <p:cNvPr id="3" name="Content Placeholder 2"/>
          <p:cNvSpPr>
            <a:spLocks noGrp="1"/>
          </p:cNvSpPr>
          <p:nvPr>
            <p:ph sz="quarter" idx="1"/>
          </p:nvPr>
        </p:nvSpPr>
        <p:spPr/>
        <p:txBody>
          <a:bodyPr/>
          <a:lstStyle/>
          <a:p>
            <a:pPr algn="just">
              <a:buFont typeface="Wingdings" pitchFamily="2" charset="2"/>
              <a:buNone/>
            </a:pPr>
            <a:r>
              <a:rPr lang="en-US" dirty="0"/>
              <a:t>A polyvalent vaccine</a:t>
            </a:r>
            <a:r>
              <a:rPr lang="ne-NP" dirty="0"/>
              <a:t> </a:t>
            </a:r>
            <a:r>
              <a:rPr lang="en-US" dirty="0"/>
              <a:t>containing the capsular</a:t>
            </a:r>
            <a:r>
              <a:rPr lang="ne-NP" dirty="0"/>
              <a:t> </a:t>
            </a:r>
            <a:r>
              <a:rPr lang="en-US" dirty="0"/>
              <a:t>antigens of 23 most</a:t>
            </a:r>
            <a:r>
              <a:rPr lang="ne-NP"/>
              <a:t> </a:t>
            </a:r>
            <a:r>
              <a:rPr lang="en-US"/>
              <a:t>prevalent </a:t>
            </a:r>
            <a:r>
              <a:rPr lang="en-US" dirty="0"/>
              <a:t>serotypes is being used.</a:t>
            </a:r>
            <a:endParaRPr lang="en-US" b="1" u="sng"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Morphology</a:t>
            </a:r>
            <a:endParaRPr lang="en-US" dirty="0"/>
          </a:p>
        </p:txBody>
      </p:sp>
      <p:sp>
        <p:nvSpPr>
          <p:cNvPr id="3" name="Content Placeholder 2"/>
          <p:cNvSpPr>
            <a:spLocks noGrp="1"/>
          </p:cNvSpPr>
          <p:nvPr>
            <p:ph sz="quarter" idx="1"/>
          </p:nvPr>
        </p:nvSpPr>
        <p:spPr/>
        <p:txBody>
          <a:bodyPr/>
          <a:lstStyle/>
          <a:p>
            <a:pPr>
              <a:lnSpc>
                <a:spcPct val="90000"/>
              </a:lnSpc>
            </a:pPr>
            <a:r>
              <a:rPr lang="en-US" dirty="0" err="1"/>
              <a:t>Pneumococci</a:t>
            </a:r>
            <a:r>
              <a:rPr lang="en-US" dirty="0"/>
              <a:t> are Gram positive small(1</a:t>
            </a:r>
            <a:r>
              <a:rPr lang="en-US" dirty="0">
                <a:cs typeface="Times New Roman" pitchFamily="18" charset="0"/>
              </a:rPr>
              <a:t>μm), slightly elongated </a:t>
            </a:r>
            <a:r>
              <a:rPr lang="en-US" dirty="0" err="1">
                <a:cs typeface="Times New Roman" pitchFamily="18" charset="0"/>
              </a:rPr>
              <a:t>cocci</a:t>
            </a:r>
            <a:r>
              <a:rPr lang="en-US" dirty="0">
                <a:cs typeface="Times New Roman" pitchFamily="18" charset="0"/>
              </a:rPr>
              <a:t>, with one end broad &amp; other end pointed, presenting a flame shaped</a:t>
            </a:r>
            <a:r>
              <a:rPr lang="en-US" dirty="0"/>
              <a:t> </a:t>
            </a:r>
            <a:r>
              <a:rPr lang="en-US" dirty="0">
                <a:cs typeface="Times New Roman" pitchFamily="18" charset="0"/>
              </a:rPr>
              <a:t>appearance.</a:t>
            </a:r>
            <a:r>
              <a:rPr lang="en-US" dirty="0"/>
              <a:t> </a:t>
            </a:r>
          </a:p>
          <a:p>
            <a:pPr>
              <a:lnSpc>
                <a:spcPct val="90000"/>
              </a:lnSpc>
            </a:pPr>
            <a:r>
              <a:rPr lang="en-US" dirty="0"/>
              <a:t>They occur in pairs, with the broad ends opposing each other.</a:t>
            </a:r>
          </a:p>
          <a:p>
            <a:pPr>
              <a:lnSpc>
                <a:spcPct val="90000"/>
              </a:lnSpc>
            </a:pPr>
            <a:r>
              <a:rPr lang="en-US" dirty="0"/>
              <a:t>They are capsulated &amp; the capsule encloses each pair.</a:t>
            </a:r>
          </a:p>
          <a:p>
            <a:pPr>
              <a:lnSpc>
                <a:spcPct val="90000"/>
              </a:lnSpc>
            </a:pPr>
            <a:r>
              <a:rPr lang="en-US" dirty="0"/>
              <a:t>They are </a:t>
            </a:r>
            <a:r>
              <a:rPr lang="en-US" dirty="0" err="1"/>
              <a:t>nonmotile</a:t>
            </a:r>
            <a:r>
              <a:rPr lang="en-US" dirty="0"/>
              <a:t> &amp; </a:t>
            </a:r>
            <a:r>
              <a:rPr lang="en-US" dirty="0" err="1"/>
              <a:t>nonsporing</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Antigenic structure:</a:t>
            </a:r>
            <a:br>
              <a:rPr lang="en-US" b="1" u="sng" dirty="0"/>
            </a:br>
            <a:endParaRPr lang="en-US" dirty="0"/>
          </a:p>
        </p:txBody>
      </p:sp>
      <p:sp>
        <p:nvSpPr>
          <p:cNvPr id="3" name="Content Placeholder 2"/>
          <p:cNvSpPr>
            <a:spLocks noGrp="1"/>
          </p:cNvSpPr>
          <p:nvPr>
            <p:ph sz="quarter" idx="1"/>
          </p:nvPr>
        </p:nvSpPr>
        <p:spPr>
          <a:xfrm>
            <a:off x="457200" y="914400"/>
            <a:ext cx="8229600" cy="5562599"/>
          </a:xfrm>
        </p:spPr>
        <p:txBody>
          <a:bodyPr>
            <a:normAutofit/>
          </a:bodyPr>
          <a:lstStyle/>
          <a:p>
            <a:pPr marL="609600" indent="-609600">
              <a:buFontTx/>
              <a:buAutoNum type="arabicPeriod"/>
            </a:pPr>
            <a:r>
              <a:rPr lang="en-US" sz="2400" u="sng" dirty="0"/>
              <a:t>Capsular polysaccharide</a:t>
            </a:r>
            <a:r>
              <a:rPr lang="en-US" sz="2400" dirty="0"/>
              <a:t>:</a:t>
            </a:r>
            <a:endParaRPr lang="en-US" sz="2400" b="1" dirty="0"/>
          </a:p>
          <a:p>
            <a:pPr marL="609600" indent="-609600"/>
            <a:r>
              <a:rPr lang="en-US" sz="2400" dirty="0"/>
              <a:t>It is the most important antigen &amp; type specific.</a:t>
            </a:r>
          </a:p>
          <a:p>
            <a:pPr marL="609600" indent="-609600"/>
            <a:r>
              <a:rPr lang="en-US" sz="2400" dirty="0"/>
              <a:t>Since it diffuses into infective tissue &amp; culture medium it is called as </a:t>
            </a:r>
            <a:r>
              <a:rPr lang="en-US" sz="2400" b="1" dirty="0"/>
              <a:t>specific soluble substance(SSS)</a:t>
            </a:r>
            <a:r>
              <a:rPr lang="en-US" sz="2400" dirty="0"/>
              <a:t>.</a:t>
            </a:r>
          </a:p>
          <a:p>
            <a:pPr marL="609600" indent="-609600"/>
            <a:r>
              <a:rPr lang="en-US" sz="2400" dirty="0" err="1"/>
              <a:t>Pneumococci</a:t>
            </a:r>
            <a:r>
              <a:rPr lang="en-US" sz="2400" dirty="0"/>
              <a:t> are classified into types based on the nature of capsular polysaccharide &amp; more than 90 serotypes are </a:t>
            </a:r>
            <a:r>
              <a:rPr lang="en-US" sz="2400" dirty="0" err="1"/>
              <a:t>recognised</a:t>
            </a:r>
            <a:r>
              <a:rPr lang="en-US" sz="2400" dirty="0"/>
              <a:t> &amp; named 1,2,3…...</a:t>
            </a:r>
            <a:r>
              <a:rPr lang="ne-NP" sz="2400" dirty="0"/>
              <a:t> etc</a:t>
            </a:r>
            <a:endParaRPr lang="en-US" sz="2400" b="1" u="sng" dirty="0"/>
          </a:p>
          <a:p>
            <a:pPr>
              <a:lnSpc>
                <a:spcPct val="90000"/>
              </a:lnSpc>
              <a:buFont typeface="Wingdings" pitchFamily="2" charset="2"/>
              <a:buNone/>
            </a:pPr>
            <a:r>
              <a:rPr lang="ne-NP" sz="2000" dirty="0">
                <a:solidFill>
                  <a:schemeClr val="accent1">
                    <a:lumMod val="75000"/>
                  </a:schemeClr>
                </a:solidFill>
              </a:rPr>
              <a:t>2</a:t>
            </a:r>
            <a:r>
              <a:rPr lang="ne-NP" sz="2400" dirty="0">
                <a:solidFill>
                  <a:srgbClr val="FFC000"/>
                </a:solidFill>
              </a:rPr>
              <a:t>.  </a:t>
            </a:r>
            <a:r>
              <a:rPr lang="en-US" sz="2400" u="sng" dirty="0"/>
              <a:t>M protein</a:t>
            </a:r>
            <a:r>
              <a:rPr lang="en-US" sz="2400" dirty="0"/>
              <a:t>:</a:t>
            </a:r>
            <a:endParaRPr lang="ne-NP" sz="2400" dirty="0"/>
          </a:p>
          <a:p>
            <a:pPr>
              <a:lnSpc>
                <a:spcPct val="90000"/>
              </a:lnSpc>
            </a:pPr>
            <a:r>
              <a:rPr lang="ne-NP" sz="2400" dirty="0"/>
              <a:t>   Cell wall of </a:t>
            </a:r>
            <a:r>
              <a:rPr lang="ne-NP" sz="2400" i="1" dirty="0"/>
              <a:t>S. pneumoniae </a:t>
            </a:r>
            <a:r>
              <a:rPr lang="ne-NP" sz="2400" dirty="0"/>
              <a:t>contains M protein.</a:t>
            </a:r>
            <a:r>
              <a:rPr lang="en-US" sz="2400" dirty="0"/>
              <a:t> I</a:t>
            </a:r>
            <a:r>
              <a:rPr lang="ne-NP" sz="2400" dirty="0"/>
              <a:t>t </a:t>
            </a:r>
            <a:r>
              <a:rPr lang="en-US" sz="2400" dirty="0"/>
              <a:t>is </a:t>
            </a:r>
            <a:r>
              <a:rPr lang="ne-NP" sz="2400" dirty="0"/>
              <a:t> </a:t>
            </a:r>
            <a:r>
              <a:rPr lang="en-US" sz="2400" dirty="0"/>
              <a:t>not </a:t>
            </a:r>
            <a:r>
              <a:rPr lang="ne-NP" sz="2400" dirty="0"/>
              <a:t>   </a:t>
            </a:r>
            <a:r>
              <a:rPr lang="en-US" sz="2400" dirty="0"/>
              <a:t>associated with virulence.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ne-NP" sz="2800" b="1" dirty="0"/>
              <a:t>Contd............</a:t>
            </a:r>
            <a:endParaRPr lang="en-US" sz="2800" b="1" dirty="0"/>
          </a:p>
        </p:txBody>
      </p:sp>
      <p:sp>
        <p:nvSpPr>
          <p:cNvPr id="3" name="Content Placeholder 2"/>
          <p:cNvSpPr>
            <a:spLocks noGrp="1"/>
          </p:cNvSpPr>
          <p:nvPr>
            <p:ph sz="quarter" idx="1"/>
          </p:nvPr>
        </p:nvSpPr>
        <p:spPr>
          <a:xfrm>
            <a:off x="457200" y="1066800"/>
            <a:ext cx="8229600" cy="5059363"/>
          </a:xfrm>
        </p:spPr>
        <p:txBody>
          <a:bodyPr>
            <a:normAutofit fontScale="62500" lnSpcReduction="20000"/>
          </a:bodyPr>
          <a:lstStyle/>
          <a:p>
            <a:pPr algn="just">
              <a:lnSpc>
                <a:spcPct val="90000"/>
              </a:lnSpc>
              <a:buFont typeface="Wingdings" pitchFamily="2" charset="2"/>
              <a:buNone/>
            </a:pPr>
            <a:r>
              <a:rPr lang="ne-NP" sz="2600" b="1" dirty="0">
                <a:solidFill>
                  <a:schemeClr val="accent1">
                    <a:lumMod val="75000"/>
                  </a:schemeClr>
                </a:solidFill>
              </a:rPr>
              <a:t>3</a:t>
            </a:r>
            <a:r>
              <a:rPr lang="en-US" sz="2600" b="1" dirty="0">
                <a:solidFill>
                  <a:schemeClr val="accent1">
                    <a:lumMod val="75000"/>
                  </a:schemeClr>
                </a:solidFill>
              </a:rPr>
              <a:t>. </a:t>
            </a:r>
            <a:r>
              <a:rPr lang="en-US" sz="3400" u="sng" dirty="0"/>
              <a:t>‘</a:t>
            </a:r>
            <a:r>
              <a:rPr lang="ne-NP" sz="3400" u="sng" dirty="0"/>
              <a:t>F’ </a:t>
            </a:r>
            <a:r>
              <a:rPr lang="en-US" sz="3400" u="sng" dirty="0"/>
              <a:t>antigen</a:t>
            </a:r>
            <a:r>
              <a:rPr lang="en-US" sz="3400" dirty="0"/>
              <a:t>:</a:t>
            </a:r>
            <a:r>
              <a:rPr lang="ne-NP" sz="3400" dirty="0"/>
              <a:t> </a:t>
            </a:r>
          </a:p>
          <a:p>
            <a:pPr algn="just">
              <a:lnSpc>
                <a:spcPct val="90000"/>
              </a:lnSpc>
            </a:pPr>
            <a:r>
              <a:rPr lang="ne-NP" sz="3400" dirty="0"/>
              <a:t>It is lipid bound teichoic acid  present in the cytoplasmic membrane.</a:t>
            </a:r>
            <a:r>
              <a:rPr lang="en-US" sz="3400" dirty="0"/>
              <a:t>It is present in all </a:t>
            </a:r>
            <a:r>
              <a:rPr lang="en-US" sz="3400" dirty="0" err="1"/>
              <a:t>pneumococci</a:t>
            </a:r>
            <a:r>
              <a:rPr lang="en-US" sz="3400" dirty="0"/>
              <a:t> so species specific. </a:t>
            </a:r>
            <a:endParaRPr lang="ne-NP" sz="3400" dirty="0"/>
          </a:p>
          <a:p>
            <a:pPr algn="just">
              <a:lnSpc>
                <a:spcPct val="90000"/>
              </a:lnSpc>
            </a:pPr>
            <a:endParaRPr lang="en-US" sz="3400" dirty="0"/>
          </a:p>
          <a:p>
            <a:pPr>
              <a:lnSpc>
                <a:spcPct val="90000"/>
              </a:lnSpc>
              <a:buNone/>
            </a:pPr>
            <a:r>
              <a:rPr lang="ne-NP" sz="2600" b="1" dirty="0">
                <a:solidFill>
                  <a:schemeClr val="accent1">
                    <a:lumMod val="75000"/>
                  </a:schemeClr>
                </a:solidFill>
              </a:rPr>
              <a:t>4</a:t>
            </a:r>
            <a:r>
              <a:rPr lang="en-US" sz="2600" b="1" dirty="0">
                <a:solidFill>
                  <a:schemeClr val="accent1">
                    <a:lumMod val="75000"/>
                  </a:schemeClr>
                </a:solidFill>
              </a:rPr>
              <a:t>. </a:t>
            </a:r>
            <a:r>
              <a:rPr lang="en-US" sz="3400" u="sng" dirty="0"/>
              <a:t>‘</a:t>
            </a:r>
            <a:r>
              <a:rPr lang="ne-NP" sz="3400" u="sng" dirty="0"/>
              <a:t>Cell wall polysaccharides</a:t>
            </a:r>
            <a:r>
              <a:rPr lang="en-US" sz="3400" dirty="0"/>
              <a:t>:</a:t>
            </a:r>
            <a:endParaRPr lang="ne-NP" sz="3400" dirty="0"/>
          </a:p>
          <a:p>
            <a:pPr algn="just">
              <a:lnSpc>
                <a:spcPct val="90000"/>
              </a:lnSpc>
            </a:pPr>
            <a:r>
              <a:rPr lang="ne-NP" sz="3400" dirty="0"/>
              <a:t>Cell wall of </a:t>
            </a:r>
            <a:r>
              <a:rPr lang="ne-NP" sz="3400" i="1" dirty="0"/>
              <a:t>S. pneumoniae  </a:t>
            </a:r>
            <a:r>
              <a:rPr lang="ne-NP" sz="3400" dirty="0"/>
              <a:t>posses the group specific polysaccharides.This polysaccharides forms precipitates with the serum globulin i.e. C reactive protein(CRP) and </a:t>
            </a:r>
            <a:r>
              <a:rPr lang="en-US" sz="3400" dirty="0">
                <a:cs typeface="Times New Roman" pitchFamily="18" charset="0"/>
              </a:rPr>
              <a:t>appears in the acute </a:t>
            </a:r>
            <a:r>
              <a:rPr lang="ne-NP" sz="3400" dirty="0">
                <a:cs typeface="Times New Roman" pitchFamily="18" charset="0"/>
              </a:rPr>
              <a:t> condition </a:t>
            </a:r>
            <a:r>
              <a:rPr lang="en-US" sz="3400" dirty="0">
                <a:cs typeface="Times New Roman" pitchFamily="18" charset="0"/>
              </a:rPr>
              <a:t>of pneumonia but disappears during convalescence.</a:t>
            </a:r>
            <a:endParaRPr lang="ne-NP" sz="3400" dirty="0">
              <a:cs typeface="Times New Roman" pitchFamily="18" charset="0"/>
            </a:endParaRPr>
          </a:p>
          <a:p>
            <a:pPr algn="just">
              <a:lnSpc>
                <a:spcPct val="90000"/>
              </a:lnSpc>
            </a:pPr>
            <a:endParaRPr lang="ne-NP" sz="3400" dirty="0">
              <a:cs typeface="Times New Roman" pitchFamily="18" charset="0"/>
            </a:endParaRPr>
          </a:p>
          <a:p>
            <a:pPr algn="just">
              <a:lnSpc>
                <a:spcPct val="90000"/>
              </a:lnSpc>
              <a:buNone/>
            </a:pPr>
            <a:r>
              <a:rPr lang="ne-NP" sz="2900" b="1" dirty="0">
                <a:solidFill>
                  <a:schemeClr val="accent1">
                    <a:lumMod val="75000"/>
                  </a:schemeClr>
                </a:solidFill>
              </a:rPr>
              <a:t>5. </a:t>
            </a:r>
            <a:r>
              <a:rPr lang="ne-NP" sz="3400" i="1" u="sng" dirty="0">
                <a:cs typeface="Times New Roman" pitchFamily="18" charset="0"/>
              </a:rPr>
              <a:t>Hemolysin(Pneumolysin):</a:t>
            </a:r>
            <a:r>
              <a:rPr lang="ne-NP" sz="3400" i="1" u="sng" dirty="0"/>
              <a:t> </a:t>
            </a:r>
          </a:p>
          <a:p>
            <a:pPr algn="just">
              <a:lnSpc>
                <a:spcPct val="90000"/>
              </a:lnSpc>
            </a:pPr>
            <a:r>
              <a:rPr lang="ne-NP" sz="3400" i="1" dirty="0"/>
              <a:t>S. pneumoniae </a:t>
            </a:r>
            <a:r>
              <a:rPr lang="ne-NP" sz="3400" dirty="0"/>
              <a:t>produce  an oxygen labile haemolysin liberated by autolysis.It destroys ciliated epithelial cells as well as phagocytic cells and activates the complement pathway.It is responsible for alfa hemolysis around the colonies.</a:t>
            </a:r>
            <a:endParaRPr lang="ne-NP" sz="3400" dirty="0">
              <a:cs typeface="Times New Roman" pitchFamily="18" charset="0"/>
            </a:endParaRPr>
          </a:p>
          <a:p>
            <a:pPr algn="just">
              <a:lnSpc>
                <a:spcPct val="90000"/>
              </a:lnSpc>
              <a:buNone/>
            </a:pPr>
            <a:r>
              <a:rPr lang="en-US" sz="3400" dirty="0">
                <a:cs typeface="Times New Roman" pitchFamily="18" charset="0"/>
              </a:rPr>
              <a:t> </a:t>
            </a:r>
            <a:endParaRPr lang="en-US" sz="3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Virulence factors</a:t>
            </a:r>
            <a:r>
              <a:rPr lang="en-US" b="1" dirty="0"/>
              <a:t>:</a:t>
            </a:r>
            <a:br>
              <a:rPr lang="en-US" b="1" dirty="0"/>
            </a:br>
            <a:endParaRPr lang="en-US" dirty="0"/>
          </a:p>
        </p:txBody>
      </p:sp>
      <p:sp>
        <p:nvSpPr>
          <p:cNvPr id="3" name="Content Placeholder 2"/>
          <p:cNvSpPr>
            <a:spLocks noGrp="1"/>
          </p:cNvSpPr>
          <p:nvPr>
            <p:ph sz="quarter" idx="1"/>
          </p:nvPr>
        </p:nvSpPr>
        <p:spPr/>
        <p:txBody>
          <a:bodyPr/>
          <a:lstStyle/>
          <a:p>
            <a:pPr marL="609600" indent="-609600">
              <a:buFontTx/>
              <a:buAutoNum type="arabicPeriod"/>
            </a:pPr>
            <a:r>
              <a:rPr lang="en-US" dirty="0"/>
              <a:t>Capsule: It is </a:t>
            </a:r>
            <a:r>
              <a:rPr lang="en-US" dirty="0" err="1"/>
              <a:t>antiphagocytic</a:t>
            </a:r>
            <a:r>
              <a:rPr lang="en-US" dirty="0"/>
              <a:t>.</a:t>
            </a:r>
          </a:p>
          <a:p>
            <a:pPr marL="609600" indent="-609600">
              <a:buFontTx/>
              <a:buAutoNum type="arabicPeriod"/>
            </a:pPr>
            <a:endParaRPr lang="en-US" dirty="0"/>
          </a:p>
          <a:p>
            <a:pPr marL="609600" indent="-609600">
              <a:buFontTx/>
              <a:buAutoNum type="arabicPeriod"/>
            </a:pPr>
            <a:r>
              <a:rPr lang="en-US" dirty="0" err="1"/>
              <a:t>Pneumolysin</a:t>
            </a:r>
            <a:r>
              <a:rPr lang="en-US" dirty="0"/>
              <a:t>: It is a membrane damaging toxin has </a:t>
            </a:r>
            <a:r>
              <a:rPr lang="en-US" dirty="0" err="1"/>
              <a:t>cytotoxic</a:t>
            </a:r>
            <a:r>
              <a:rPr lang="en-US" dirty="0"/>
              <a:t> and complement activating properties.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PATHOGENICITY:</a:t>
            </a:r>
            <a:br>
              <a:rPr lang="en-US" b="1" u="sng" dirty="0"/>
            </a:br>
            <a:endParaRPr lang="en-US" dirty="0"/>
          </a:p>
        </p:txBody>
      </p:sp>
      <p:sp>
        <p:nvSpPr>
          <p:cNvPr id="3" name="Content Placeholder 2"/>
          <p:cNvSpPr>
            <a:spLocks noGrp="1"/>
          </p:cNvSpPr>
          <p:nvPr>
            <p:ph sz="quarter" idx="1"/>
          </p:nvPr>
        </p:nvSpPr>
        <p:spPr/>
        <p:txBody>
          <a:bodyPr/>
          <a:lstStyle/>
          <a:p>
            <a:pPr marL="660400" indent="-660400">
              <a:buFont typeface="Wingdings" pitchFamily="2" charset="2"/>
              <a:buNone/>
            </a:pPr>
            <a:r>
              <a:rPr lang="en-US" b="1" u="sng" dirty="0"/>
              <a:t>Source of infection</a:t>
            </a:r>
            <a:r>
              <a:rPr lang="en-US" dirty="0"/>
              <a:t>:</a:t>
            </a:r>
          </a:p>
          <a:p>
            <a:pPr marL="660400" indent="-660400">
              <a:buFont typeface="Wingdings" pitchFamily="2" charset="2"/>
              <a:buNone/>
            </a:pPr>
            <a:endParaRPr lang="en-US" dirty="0"/>
          </a:p>
          <a:p>
            <a:pPr marL="660400" indent="-660400">
              <a:buFontTx/>
              <a:buAutoNum type="romanLcParenR"/>
            </a:pPr>
            <a:r>
              <a:rPr lang="en-US" dirty="0"/>
              <a:t>Endogenous- from the colonized area.</a:t>
            </a:r>
          </a:p>
          <a:p>
            <a:pPr marL="660400" indent="-660400">
              <a:buFontTx/>
              <a:buAutoNum type="romanLcParenR"/>
            </a:pPr>
            <a:r>
              <a:rPr lang="en-US" dirty="0"/>
              <a:t>Exogenous- patients or carriers.</a:t>
            </a:r>
          </a:p>
          <a:p>
            <a:pPr marL="660400" indent="-660400">
              <a:buFontTx/>
              <a:buNone/>
            </a:pPr>
            <a:endParaRPr lang="en-US" dirty="0"/>
          </a:p>
          <a:p>
            <a:pPr marL="660400" indent="-660400">
              <a:buFontTx/>
              <a:buNone/>
            </a:pPr>
            <a:r>
              <a:rPr lang="en-US" b="1" u="sng" dirty="0"/>
              <a:t>Mode of infection</a:t>
            </a:r>
            <a:r>
              <a:rPr lang="en-US" dirty="0"/>
              <a:t>: By inhalation.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l"/>
            <a:r>
              <a:rPr lang="en-US" dirty="0"/>
              <a:t>C</a:t>
            </a:r>
            <a:r>
              <a:rPr lang="ne-NP" dirty="0"/>
              <a:t>ontd...</a:t>
            </a: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pPr algn="just"/>
            <a:r>
              <a:rPr lang="ne-NP" dirty="0"/>
              <a:t>After the inhalation the organism get attached to the nasopharyngeal cell through the bacterial surface    adhesion(pnuemococal surface antigen A) with epithelial cell receptors.</a:t>
            </a:r>
          </a:p>
          <a:p>
            <a:pPr algn="just"/>
            <a:r>
              <a:rPr lang="ne-NP" dirty="0"/>
              <a:t>The bacteria produces disease through their ability to multiply in the tissue.The bacteria survives the phagocytosis due to antiphagocytic protection provided by capsule and pneumolysin mediate the brusting of phagocytic </a:t>
            </a:r>
            <a:r>
              <a:rPr lang="ne-NP"/>
              <a:t>cell.</a:t>
            </a:r>
            <a:endParaRPr lang="ne-N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Mechanism of Pathogenesis</a:t>
            </a:r>
            <a:r>
              <a:rPr lang="en-US" b="1" dirty="0"/>
              <a:t>:</a:t>
            </a:r>
            <a:br>
              <a:rPr lang="en-US" b="1" dirty="0"/>
            </a:br>
            <a:endParaRPr lang="en-US"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lnSpc>
                <a:spcPct val="80000"/>
              </a:lnSpc>
              <a:buFont typeface="Wingdings" pitchFamily="2" charset="2"/>
              <a:buNone/>
            </a:pPr>
            <a:r>
              <a:rPr lang="en-US" sz="2800" dirty="0"/>
              <a:t> </a:t>
            </a:r>
            <a:r>
              <a:rPr lang="en-US" dirty="0"/>
              <a:t>Entry of </a:t>
            </a:r>
            <a:r>
              <a:rPr lang="en-US" dirty="0" err="1"/>
              <a:t>pneumococci</a:t>
            </a:r>
            <a:r>
              <a:rPr lang="en-US" dirty="0"/>
              <a:t> into </a:t>
            </a:r>
            <a:r>
              <a:rPr lang="en-US" dirty="0" err="1"/>
              <a:t>nasopharynx</a:t>
            </a:r>
            <a:endParaRPr lang="en-US" dirty="0"/>
          </a:p>
          <a:p>
            <a:pPr>
              <a:lnSpc>
                <a:spcPct val="80000"/>
              </a:lnSpc>
              <a:buFont typeface="Wingdings" pitchFamily="2" charset="2"/>
              <a:buNone/>
            </a:pPr>
            <a:endParaRPr lang="en-US" dirty="0"/>
          </a:p>
          <a:p>
            <a:pPr>
              <a:lnSpc>
                <a:spcPct val="80000"/>
              </a:lnSpc>
              <a:buFont typeface="Wingdings" pitchFamily="2" charset="2"/>
              <a:buNone/>
            </a:pPr>
            <a:r>
              <a:rPr lang="en-US" dirty="0"/>
              <a:t>                  Colonization of </a:t>
            </a:r>
            <a:r>
              <a:rPr lang="en-US" dirty="0" err="1"/>
              <a:t>nasopharynx</a:t>
            </a:r>
            <a:r>
              <a:rPr lang="en-US" dirty="0"/>
              <a:t> </a:t>
            </a:r>
          </a:p>
          <a:p>
            <a:pPr>
              <a:lnSpc>
                <a:spcPct val="80000"/>
              </a:lnSpc>
              <a:buFont typeface="Wingdings" pitchFamily="2" charset="2"/>
              <a:buNone/>
            </a:pPr>
            <a:endParaRPr lang="en-US" dirty="0"/>
          </a:p>
          <a:p>
            <a:pPr>
              <a:lnSpc>
                <a:spcPct val="80000"/>
              </a:lnSpc>
              <a:buFont typeface="Wingdings" pitchFamily="2" charset="2"/>
              <a:buNone/>
            </a:pPr>
            <a:r>
              <a:rPr lang="en-US" dirty="0"/>
              <a:t>   May cause infection of the middle ear, </a:t>
            </a:r>
            <a:r>
              <a:rPr lang="en-US" dirty="0" err="1"/>
              <a:t>paranasal</a:t>
            </a:r>
            <a:endParaRPr lang="en-US" dirty="0"/>
          </a:p>
          <a:p>
            <a:pPr>
              <a:lnSpc>
                <a:spcPct val="80000"/>
              </a:lnSpc>
              <a:buFont typeface="Wingdings" pitchFamily="2" charset="2"/>
              <a:buNone/>
            </a:pPr>
            <a:r>
              <a:rPr lang="en-US" dirty="0"/>
              <a:t>      sinuses &amp; respiratory tract by direct spread</a:t>
            </a:r>
          </a:p>
          <a:p>
            <a:pPr>
              <a:lnSpc>
                <a:spcPct val="80000"/>
              </a:lnSpc>
              <a:buFont typeface="Wingdings" pitchFamily="2" charset="2"/>
              <a:buNone/>
            </a:pPr>
            <a:endParaRPr lang="en-US" dirty="0"/>
          </a:p>
          <a:p>
            <a:pPr>
              <a:lnSpc>
                <a:spcPct val="80000"/>
              </a:lnSpc>
              <a:buFont typeface="Wingdings" pitchFamily="2" charset="2"/>
              <a:buNone/>
            </a:pPr>
            <a:r>
              <a:rPr lang="en-US" dirty="0"/>
              <a:t>Infection of </a:t>
            </a:r>
            <a:r>
              <a:rPr lang="en-US" dirty="0" err="1"/>
              <a:t>meninges</a:t>
            </a:r>
            <a:r>
              <a:rPr lang="en-US" dirty="0"/>
              <a:t> can also occur, by contiguity or</a:t>
            </a:r>
          </a:p>
          <a:p>
            <a:pPr>
              <a:lnSpc>
                <a:spcPct val="80000"/>
              </a:lnSpc>
              <a:buFont typeface="Wingdings" pitchFamily="2" charset="2"/>
              <a:buNone/>
            </a:pPr>
            <a:r>
              <a:rPr lang="en-US" dirty="0"/>
              <a:t>                             through blood</a:t>
            </a:r>
          </a:p>
          <a:p>
            <a:pPr>
              <a:lnSpc>
                <a:spcPct val="80000"/>
              </a:lnSpc>
              <a:buFont typeface="Wingdings" pitchFamily="2" charset="2"/>
              <a:buNone/>
            </a:pPr>
            <a:endParaRPr lang="en-US" dirty="0"/>
          </a:p>
          <a:p>
            <a:pPr>
              <a:lnSpc>
                <a:spcPct val="80000"/>
              </a:lnSpc>
              <a:buFont typeface="Wingdings" pitchFamily="2" charset="2"/>
              <a:buNone/>
            </a:pPr>
            <a:r>
              <a:rPr lang="en-US" dirty="0"/>
              <a:t>  Enters blood causing </a:t>
            </a:r>
            <a:r>
              <a:rPr lang="en-US" dirty="0" err="1"/>
              <a:t>bacteremia</a:t>
            </a:r>
            <a:r>
              <a:rPr lang="en-US" dirty="0"/>
              <a:t>, which may also</a:t>
            </a:r>
          </a:p>
          <a:p>
            <a:pPr>
              <a:lnSpc>
                <a:spcPct val="80000"/>
              </a:lnSpc>
              <a:buFont typeface="Wingdings" pitchFamily="2" charset="2"/>
              <a:buNone/>
            </a:pPr>
            <a:r>
              <a:rPr lang="en-US" dirty="0"/>
              <a:t>    lead to disseminated infections as in the heart,</a:t>
            </a:r>
          </a:p>
          <a:p>
            <a:pPr>
              <a:lnSpc>
                <a:spcPct val="80000"/>
              </a:lnSpc>
              <a:buFont typeface="Wingdings" pitchFamily="2" charset="2"/>
              <a:buNone/>
            </a:pPr>
            <a:r>
              <a:rPr lang="en-US" dirty="0"/>
              <a:t>                           peritoneum or joint</a:t>
            </a:r>
          </a:p>
        </p:txBody>
      </p:sp>
      <p:sp>
        <p:nvSpPr>
          <p:cNvPr id="4" name="Line 43"/>
          <p:cNvSpPr>
            <a:spLocks noChangeShapeType="1"/>
          </p:cNvSpPr>
          <p:nvPr/>
        </p:nvSpPr>
        <p:spPr bwMode="auto">
          <a:xfrm>
            <a:off x="3505200" y="1600200"/>
            <a:ext cx="0" cy="381000"/>
          </a:xfrm>
          <a:prstGeom prst="line">
            <a:avLst/>
          </a:prstGeom>
          <a:noFill/>
          <a:ln w="9525">
            <a:solidFill>
              <a:schemeClr val="tx1"/>
            </a:solidFill>
            <a:round/>
            <a:headEnd/>
            <a:tailEnd type="triangle" w="med" len="med"/>
          </a:ln>
          <a:effectLst/>
        </p:spPr>
        <p:txBody>
          <a:bodyPr/>
          <a:lstStyle/>
          <a:p>
            <a:endParaRPr lang="en-US"/>
          </a:p>
        </p:txBody>
      </p:sp>
      <p:sp>
        <p:nvSpPr>
          <p:cNvPr id="5" name="Line 43"/>
          <p:cNvSpPr>
            <a:spLocks noChangeShapeType="1"/>
          </p:cNvSpPr>
          <p:nvPr/>
        </p:nvSpPr>
        <p:spPr bwMode="auto">
          <a:xfrm>
            <a:off x="3505200" y="2286000"/>
            <a:ext cx="0" cy="381000"/>
          </a:xfrm>
          <a:prstGeom prst="line">
            <a:avLst/>
          </a:prstGeom>
          <a:noFill/>
          <a:ln w="9525">
            <a:solidFill>
              <a:schemeClr val="tx1"/>
            </a:solidFill>
            <a:round/>
            <a:headEnd/>
            <a:tailEnd type="triangle" w="med" len="med"/>
          </a:ln>
          <a:effectLst/>
        </p:spPr>
        <p:txBody>
          <a:bodyPr/>
          <a:lstStyle/>
          <a:p>
            <a:endParaRPr lang="en-US"/>
          </a:p>
        </p:txBody>
      </p:sp>
      <p:sp>
        <p:nvSpPr>
          <p:cNvPr id="6" name="Line 43"/>
          <p:cNvSpPr>
            <a:spLocks noChangeShapeType="1"/>
          </p:cNvSpPr>
          <p:nvPr/>
        </p:nvSpPr>
        <p:spPr bwMode="auto">
          <a:xfrm>
            <a:off x="3505200" y="3276600"/>
            <a:ext cx="0" cy="381000"/>
          </a:xfrm>
          <a:prstGeom prst="line">
            <a:avLst/>
          </a:prstGeom>
          <a:noFill/>
          <a:ln w="9525">
            <a:solidFill>
              <a:schemeClr val="tx1"/>
            </a:solidFill>
            <a:round/>
            <a:headEnd/>
            <a:tailEnd type="triangle" w="med" len="med"/>
          </a:ln>
          <a:effectLst/>
        </p:spPr>
        <p:txBody>
          <a:bodyPr/>
          <a:lstStyle/>
          <a:p>
            <a:endParaRPr lang="en-US"/>
          </a:p>
        </p:txBody>
      </p:sp>
      <p:sp>
        <p:nvSpPr>
          <p:cNvPr id="7" name="Line 43"/>
          <p:cNvSpPr>
            <a:spLocks noChangeShapeType="1"/>
          </p:cNvSpPr>
          <p:nvPr/>
        </p:nvSpPr>
        <p:spPr bwMode="auto">
          <a:xfrm>
            <a:off x="3505200" y="4267200"/>
            <a:ext cx="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428</TotalTime>
  <Words>938</Words>
  <Application>Microsoft Office PowerPoint</Application>
  <PresentationFormat>On-screen Show (4:3)</PresentationFormat>
  <Paragraphs>116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Courier New</vt:lpstr>
      <vt:lpstr>Wingdings</vt:lpstr>
      <vt:lpstr>Wingdings 2</vt:lpstr>
      <vt:lpstr>Oriel</vt:lpstr>
      <vt:lpstr>Streptococcus pneumoniae</vt:lpstr>
      <vt:lpstr>Introduction</vt:lpstr>
      <vt:lpstr>Morphology</vt:lpstr>
      <vt:lpstr>Antigenic structure: </vt:lpstr>
      <vt:lpstr>Contd............</vt:lpstr>
      <vt:lpstr>Virulence factors: </vt:lpstr>
      <vt:lpstr>PATHOGENICITY: </vt:lpstr>
      <vt:lpstr>Contd...</vt:lpstr>
      <vt:lpstr>Mechanism of Pathogenesis: </vt:lpstr>
      <vt:lpstr> LABORATORY DIAGNOSIS: </vt:lpstr>
      <vt:lpstr>Methods of examination:</vt:lpstr>
      <vt:lpstr>2.Quellung( capsular swelling ) reaction:</vt:lpstr>
      <vt:lpstr>3.Antigen detection: Capsular polysaccharide antigen in blood, CSF &amp; urine can detected by</vt:lpstr>
      <vt:lpstr>                 4. Culture: </vt:lpstr>
      <vt:lpstr>PowerPoint Presentation</vt:lpstr>
      <vt:lpstr>PowerPoint Presentation</vt:lpstr>
      <vt:lpstr>5.Biochemical reactions:</vt:lpstr>
      <vt:lpstr>6) Optochin sensitivity:  </vt:lpstr>
      <vt:lpstr>TREATMENT:  </vt:lpstr>
      <vt:lpstr>EPIDEMIOLOGY: </vt:lpstr>
      <vt:lpstr>PROPHYLAXIS: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Streptococcus pneumoniae</dc:title>
  <dc:creator>krishna</dc:creator>
  <cp:lastModifiedBy>Mamita Rai</cp:lastModifiedBy>
  <cp:revision>65</cp:revision>
  <dcterms:created xsi:type="dcterms:W3CDTF">2014-02-01T12:36:19Z</dcterms:created>
  <dcterms:modified xsi:type="dcterms:W3CDTF">2020-05-19T06:28:38Z</dcterms:modified>
</cp:coreProperties>
</file>