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6" r:id="rId2"/>
    <p:sldId id="257" r:id="rId3"/>
    <p:sldId id="265" r:id="rId4"/>
    <p:sldId id="266" r:id="rId5"/>
    <p:sldId id="267" r:id="rId6"/>
    <p:sldId id="268" r:id="rId7"/>
    <p:sldId id="269" r:id="rId8"/>
    <p:sldId id="261" r:id="rId9"/>
    <p:sldId id="259" r:id="rId10"/>
    <p:sldId id="262" r:id="rId11"/>
    <p:sldId id="263" r:id="rId12"/>
    <p:sldId id="270" r:id="rId13"/>
    <p:sldId id="264"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6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E1B88289-0857-473C-A94A-8FF61997B8FF}" type="datetimeFigureOut">
              <a:rPr lang="en-US" smtClean="0"/>
              <a:t>3/13/2023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9F337643-A988-449A-829B-74352E3F4D37}" type="slidenum">
              <a:rPr lang="en-US" smtClean="0"/>
              <a:t>‹#›</a:t>
            </a:fld>
            <a:endParaRPr lang="en-US"/>
          </a:p>
        </p:txBody>
      </p:sp>
    </p:spTree>
    <p:extLst>
      <p:ext uri="{BB962C8B-B14F-4D97-AF65-F5344CB8AC3E}">
        <p14:creationId xmlns:p14="http://schemas.microsoft.com/office/powerpoint/2010/main" val="148998576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5A9968-B35F-4941-B480-D22EF0371DE4}"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5A9968-B35F-4941-B480-D22EF0371DE4}"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5A9968-B35F-4941-B480-D22EF0371DE4}"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5A9968-B35F-4941-B480-D22EF0371DE4}"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A9968-B35F-4941-B480-D22EF0371DE4}"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5A9968-B35F-4941-B480-D22EF0371DE4}"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5A9968-B35F-4941-B480-D22EF0371DE4}" type="datetimeFigureOut">
              <a:rPr lang="en-US" smtClean="0"/>
              <a:pPr/>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5A9968-B35F-4941-B480-D22EF0371DE4}" type="datetimeFigureOut">
              <a:rPr lang="en-US" smtClean="0"/>
              <a:pPr/>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A9968-B35F-4941-B480-D22EF0371DE4}" type="datetimeFigureOut">
              <a:rPr lang="en-US" smtClean="0"/>
              <a:pPr/>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A9968-B35F-4941-B480-D22EF0371DE4}"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A9968-B35F-4941-B480-D22EF0371DE4}"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B9B11-C3CF-47BA-98BC-F7FBC30A04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A9968-B35F-4941-B480-D22EF0371DE4}" type="datetimeFigureOut">
              <a:rPr lang="en-US" smtClean="0"/>
              <a:pPr/>
              <a:t>3/13/2023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CB9B11-C3CF-47BA-98BC-F7FBC30A04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2686050"/>
          </a:xfrm>
        </p:spPr>
        <p:txBody>
          <a:bodyPr>
            <a:normAutofit/>
          </a:bodyPr>
          <a:lstStyle/>
          <a:p>
            <a:r>
              <a:rPr lang="ne-NP" sz="6000" b="1" i="1" dirty="0"/>
              <a:t>Taenia solium</a:t>
            </a:r>
            <a:r>
              <a:rPr lang="ne-NP" sz="6000" b="1" dirty="0"/>
              <a:t> </a:t>
            </a:r>
            <a:br>
              <a:rPr lang="ne-NP" sz="6000" b="1" dirty="0"/>
            </a:br>
            <a:r>
              <a:rPr lang="ne-NP" sz="6000" b="1" dirty="0"/>
              <a:t>(pork tapeworm)</a:t>
            </a:r>
            <a:br>
              <a:rPr lang="en-US" dirty="0"/>
            </a:br>
            <a:endParaRPr lang="en-US" dirty="0"/>
          </a:p>
        </p:txBody>
      </p:sp>
      <p:sp>
        <p:nvSpPr>
          <p:cNvPr id="3" name="Subtitle 2"/>
          <p:cNvSpPr>
            <a:spLocks noGrp="1"/>
          </p:cNvSpPr>
          <p:nvPr>
            <p:ph type="subTitle" idx="1"/>
          </p:nvPr>
        </p:nvSpPr>
        <p:spPr/>
        <p:txBody>
          <a:bodyPr/>
          <a:lstStyle/>
          <a:p>
            <a:r>
              <a:rPr lang="ne-NP" dirty="0"/>
              <a:t>	Mamita rai Gurung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Clinical manifestation:-</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algn="just"/>
            <a:r>
              <a:rPr lang="ne-NP" dirty="0"/>
              <a:t>Most patient with adult tapeworm are asymptomatic. </a:t>
            </a:r>
            <a:r>
              <a:rPr lang="en-US" dirty="0"/>
              <a:t>B</a:t>
            </a:r>
            <a:r>
              <a:rPr lang="ne-NP" dirty="0"/>
              <a:t>ut anorexia  and diarrhoea can occur.</a:t>
            </a:r>
          </a:p>
          <a:p>
            <a:pPr algn="just"/>
            <a:r>
              <a:rPr lang="en-US" dirty="0"/>
              <a:t>The most severe form is </a:t>
            </a:r>
            <a:r>
              <a:rPr lang="en-US" dirty="0" err="1"/>
              <a:t>neurocysticercosis</a:t>
            </a:r>
            <a:r>
              <a:rPr lang="en-US" dirty="0"/>
              <a:t>, which affects the brain and is a major cause of</a:t>
            </a:r>
            <a:r>
              <a:rPr lang="ne-NP" dirty="0"/>
              <a:t> </a:t>
            </a:r>
            <a:r>
              <a:rPr lang="en-US" dirty="0"/>
              <a:t>epilepsy.</a:t>
            </a:r>
            <a:endParaRPr lang="ne-NP" dirty="0"/>
          </a:p>
          <a:p>
            <a:pPr algn="just"/>
            <a:r>
              <a:rPr lang="ne-NP" dirty="0"/>
              <a:t>Cysatercercosis in the brain causes headache , coma, vomitting and seizure</a:t>
            </a:r>
          </a:p>
          <a:p>
            <a:pPr algn="just"/>
            <a:r>
              <a:rPr lang="ne-NP" dirty="0"/>
              <a:t>Cystecercosis in the eye can appear as uveitis or retenitis or the larva can be visualized floating in the vitreous.</a:t>
            </a:r>
          </a:p>
          <a:p>
            <a:pPr algn="just"/>
            <a:r>
              <a:rPr lang="ne-NP" dirty="0"/>
              <a:t>Subcutaneous nodule commonly occ</a:t>
            </a:r>
            <a:r>
              <a:rPr lang="en-US" dirty="0"/>
              <a:t>u</a:t>
            </a:r>
            <a:r>
              <a:rPr lang="ne-NP" dirty="0"/>
              <a:t>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b="1" dirty="0"/>
              <a:t>Lab diagnosis:</a:t>
            </a:r>
            <a:endParaRPr lang="en-US" dirty="0"/>
          </a:p>
        </p:txBody>
      </p:sp>
      <p:sp>
        <p:nvSpPr>
          <p:cNvPr id="3" name="Content Placeholder 2"/>
          <p:cNvSpPr>
            <a:spLocks noGrp="1"/>
          </p:cNvSpPr>
          <p:nvPr>
            <p:ph idx="1"/>
          </p:nvPr>
        </p:nvSpPr>
        <p:spPr/>
        <p:txBody>
          <a:bodyPr/>
          <a:lstStyle/>
          <a:p>
            <a:r>
              <a:rPr lang="ne-NP" dirty="0"/>
              <a:t>Sample:-Stool</a:t>
            </a:r>
          </a:p>
          <a:p>
            <a:r>
              <a:rPr lang="ne-NP" dirty="0"/>
              <a:t>Finding gravid proglottids with 5-10 uterine branches in stool. </a:t>
            </a:r>
          </a:p>
          <a:p>
            <a:r>
              <a:rPr lang="ne-NP" dirty="0"/>
              <a:t>Eggs are also found in stool. </a:t>
            </a:r>
          </a:p>
          <a:p>
            <a:r>
              <a:rPr lang="ne-NP" dirty="0"/>
              <a:t>Cysticercosis is diagnosed by demonstrating cyst in tissue by x-ray or by CT scan</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ravid proglotti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54102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88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ne-NP" b="1" dirty="0"/>
              <a:t>Treatement:</a:t>
            </a:r>
            <a:r>
              <a:rPr lang="ne-NP" dirty="0"/>
              <a:t> Praziquantel, Albendazole</a:t>
            </a:r>
            <a:endParaRPr lang="en-US" dirty="0"/>
          </a:p>
          <a:p>
            <a:pPr algn="just"/>
            <a:r>
              <a:rPr lang="ne-NP" b="1" dirty="0"/>
              <a:t>Prevention and control:</a:t>
            </a:r>
            <a:r>
              <a:rPr lang="ne-NP" dirty="0"/>
              <a:t> adequate cooking of pork, proper disposal of waste so that pigs cannot ingest the human faeces, proper hygiene, hand washing, prevent contamination of food with eggs.</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ne-NP" dirty="0"/>
              <a:t>There are two important human pathogens in the genus Taenia :</a:t>
            </a:r>
            <a:r>
              <a:rPr lang="ne-NP" i="1" dirty="0"/>
              <a:t>T.solium </a:t>
            </a:r>
            <a:r>
              <a:rPr lang="ne-NP" dirty="0"/>
              <a:t>and </a:t>
            </a:r>
            <a:r>
              <a:rPr lang="ne-NP" i="1" dirty="0"/>
              <a:t>T. seginata</a:t>
            </a:r>
          </a:p>
          <a:p>
            <a:pPr algn="just"/>
            <a:r>
              <a:rPr lang="ne-NP" i="1" dirty="0"/>
              <a:t>T. solium </a:t>
            </a:r>
            <a:r>
              <a:rPr lang="ne-NP" dirty="0"/>
              <a:t>is the  causes gastrointestinal infection</a:t>
            </a:r>
          </a:p>
          <a:p>
            <a:pPr algn="just"/>
            <a:r>
              <a:rPr lang="ne-NP" i="1" dirty="0"/>
              <a:t>T. solium </a:t>
            </a:r>
            <a:r>
              <a:rPr lang="ne-NP" dirty="0"/>
              <a:t>exist in the two forms adult and larvae form </a:t>
            </a:r>
          </a:p>
          <a:p>
            <a:pPr algn="just"/>
            <a:r>
              <a:rPr lang="ne-NP" dirty="0"/>
              <a:t>The adult form of </a:t>
            </a:r>
            <a:r>
              <a:rPr lang="ne-NP" i="1" dirty="0"/>
              <a:t>Taenia solium</a:t>
            </a:r>
            <a:r>
              <a:rPr lang="ne-NP" dirty="0"/>
              <a:t> cause taeniasis and larval form cause cysticercosis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Morphology:</a:t>
            </a:r>
            <a:endParaRPr lang="en-US" dirty="0"/>
          </a:p>
        </p:txBody>
      </p:sp>
      <p:sp>
        <p:nvSpPr>
          <p:cNvPr id="3" name="Content Placeholder 2"/>
          <p:cNvSpPr>
            <a:spLocks noGrp="1"/>
          </p:cNvSpPr>
          <p:nvPr>
            <p:ph idx="1"/>
          </p:nvPr>
        </p:nvSpPr>
        <p:spPr>
          <a:xfrm>
            <a:off x="457200" y="1219200"/>
            <a:ext cx="8229600" cy="5211763"/>
          </a:xfrm>
        </p:spPr>
        <p:txBody>
          <a:bodyPr>
            <a:normAutofit fontScale="85000" lnSpcReduction="10000"/>
          </a:bodyPr>
          <a:lstStyle/>
          <a:p>
            <a:pPr algn="just"/>
            <a:r>
              <a:rPr lang="en-US" dirty="0"/>
              <a:t>It is an intestinal </a:t>
            </a:r>
            <a:r>
              <a:rPr lang="en-US" dirty="0" err="1"/>
              <a:t>zoonotic</a:t>
            </a:r>
            <a:r>
              <a:rPr lang="en-US" dirty="0"/>
              <a:t> parasite found throughout the world, </a:t>
            </a:r>
            <a:endParaRPr lang="ne-NP" dirty="0"/>
          </a:p>
          <a:p>
            <a:pPr algn="just"/>
            <a:r>
              <a:rPr lang="en-US" dirty="0"/>
              <a:t> Most prevalent in countries where pork is eaten. </a:t>
            </a:r>
            <a:endParaRPr lang="ne-NP" dirty="0"/>
          </a:p>
          <a:p>
            <a:pPr algn="just"/>
            <a:r>
              <a:rPr lang="en-US" dirty="0"/>
              <a:t>The adult worm is found in humans and has a flat ribbon-like body, which is white in color and measures 2 to 3 </a:t>
            </a:r>
            <a:r>
              <a:rPr lang="en-US" dirty="0" err="1"/>
              <a:t>metres</a:t>
            </a:r>
            <a:r>
              <a:rPr lang="en-US" dirty="0"/>
              <a:t> in length.</a:t>
            </a:r>
            <a:endParaRPr lang="ne-NP" dirty="0"/>
          </a:p>
          <a:p>
            <a:pPr algn="just"/>
            <a:r>
              <a:rPr lang="en-US" dirty="0"/>
              <a:t> It’s distinct head called </a:t>
            </a:r>
            <a:r>
              <a:rPr lang="en-US" dirty="0" err="1"/>
              <a:t>scolex</a:t>
            </a:r>
            <a:r>
              <a:rPr lang="ne-NP" dirty="0"/>
              <a:t> </a:t>
            </a:r>
            <a:r>
              <a:rPr lang="en-US" dirty="0"/>
              <a:t>contains suckers and </a:t>
            </a:r>
            <a:r>
              <a:rPr lang="en-US" dirty="0" err="1"/>
              <a:t>rostellum</a:t>
            </a:r>
            <a:r>
              <a:rPr lang="en-US" dirty="0"/>
              <a:t> as organs of attachment. The main body called </a:t>
            </a:r>
            <a:r>
              <a:rPr lang="en-US" dirty="0" err="1"/>
              <a:t>strobila</a:t>
            </a:r>
            <a:r>
              <a:rPr lang="en-US" dirty="0"/>
              <a:t> consists of a chain of segments known as </a:t>
            </a:r>
            <a:r>
              <a:rPr lang="en-US" dirty="0" err="1"/>
              <a:t>proglottids</a:t>
            </a:r>
            <a:r>
              <a:rPr lang="en-US" dirty="0"/>
              <a:t>. Each </a:t>
            </a:r>
            <a:r>
              <a:rPr lang="en-US" dirty="0" err="1"/>
              <a:t>proglottid</a:t>
            </a:r>
            <a:r>
              <a:rPr lang="en-US" dirty="0"/>
              <a:t> is a complete reproductive unit, hence, the tapeworm is hermaphrodite. It completes its life cycle in human, as definitive host, and pigs, as intermediate host.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ne-NP" dirty="0"/>
              <a:t>It  completes its life cycle in two hosts :</a:t>
            </a:r>
            <a:r>
              <a:rPr lang="en-US" dirty="0"/>
              <a:t> intermediate host</a:t>
            </a:r>
            <a:r>
              <a:rPr lang="ne-NP" dirty="0"/>
              <a:t>- pig </a:t>
            </a:r>
          </a:p>
          <a:p>
            <a:pPr algn="just"/>
            <a:r>
              <a:rPr lang="ne-NP" dirty="0"/>
              <a:t>D</a:t>
            </a:r>
            <a:r>
              <a:rPr lang="en-US" dirty="0" err="1"/>
              <a:t>efini</a:t>
            </a:r>
            <a:r>
              <a:rPr lang="ne-NP" dirty="0"/>
              <a:t>t</a:t>
            </a:r>
            <a:r>
              <a:rPr lang="en-US" dirty="0" err="1"/>
              <a:t>ive</a:t>
            </a:r>
            <a:r>
              <a:rPr lang="en-US" dirty="0"/>
              <a:t> host</a:t>
            </a:r>
            <a:r>
              <a:rPr lang="ne-NP" dirty="0"/>
              <a:t>-</a:t>
            </a:r>
            <a:r>
              <a:rPr lang="en-US" dirty="0"/>
              <a:t> humans. </a:t>
            </a:r>
            <a:endParaRPr lang="ne-NP" dirty="0"/>
          </a:p>
          <a:p>
            <a:pPr algn="just"/>
            <a:r>
              <a:rPr lang="en-US" dirty="0"/>
              <a:t>From humans the eggs are released in the environment where they await ingestion by another host. Humans as the definitive hosts are directly infected from contaminated meat.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pPr marL="0" indent="0">
              <a:buNone/>
            </a:pPr>
            <a:r>
              <a:rPr lang="en-US" b="1" dirty="0"/>
              <a:t>Definitive host</a:t>
            </a:r>
          </a:p>
          <a:p>
            <a:pPr algn="just"/>
            <a:r>
              <a:rPr lang="en-US" dirty="0"/>
              <a:t>Humans are infected by the larval stage called </a:t>
            </a:r>
            <a:r>
              <a:rPr lang="en-US" dirty="0" err="1"/>
              <a:t>cysticercus</a:t>
            </a:r>
            <a:r>
              <a:rPr lang="en-US" dirty="0"/>
              <a:t> from a measly pork. A </a:t>
            </a:r>
            <a:r>
              <a:rPr lang="en-US" dirty="0" err="1"/>
              <a:t>cysticercus</a:t>
            </a:r>
            <a:r>
              <a:rPr lang="en-US" dirty="0"/>
              <a:t> is oval-shaped containing inverted </a:t>
            </a:r>
            <a:r>
              <a:rPr lang="en-US" dirty="0" err="1"/>
              <a:t>scolex</a:t>
            </a:r>
            <a:r>
              <a:rPr lang="en-US" dirty="0"/>
              <a:t> (specifically "</a:t>
            </a:r>
            <a:r>
              <a:rPr lang="en-US" dirty="0" err="1"/>
              <a:t>protoscolex</a:t>
            </a:r>
            <a:r>
              <a:rPr lang="en-US" dirty="0"/>
              <a:t>")</a:t>
            </a:r>
            <a:r>
              <a:rPr lang="ne-NP" dirty="0"/>
              <a:t>.</a:t>
            </a:r>
          </a:p>
          <a:p>
            <a:pPr algn="just"/>
            <a:r>
              <a:rPr lang="en-US" dirty="0"/>
              <a:t>T</a:t>
            </a:r>
            <a:r>
              <a:rPr lang="ne-NP" dirty="0"/>
              <a:t>his larva attach to the gut wall and grows into mature adult worm containing numerous proglottids.</a:t>
            </a:r>
          </a:p>
          <a:p>
            <a:pPr algn="just"/>
            <a:r>
              <a:rPr lang="en-US" dirty="0"/>
              <a:t>A single gravid </a:t>
            </a:r>
            <a:r>
              <a:rPr lang="en-US" dirty="0" err="1"/>
              <a:t>proglottid</a:t>
            </a:r>
            <a:r>
              <a:rPr lang="en-US" dirty="0"/>
              <a:t> can contain more than 50,000 </a:t>
            </a:r>
            <a:r>
              <a:rPr lang="en-US" dirty="0" err="1"/>
              <a:t>embryonated</a:t>
            </a:r>
            <a:r>
              <a:rPr lang="en-US" dirty="0"/>
              <a:t> eggs. Gravid </a:t>
            </a:r>
            <a:r>
              <a:rPr lang="en-US" dirty="0" err="1"/>
              <a:t>proglottids</a:t>
            </a:r>
            <a:r>
              <a:rPr lang="en-US" dirty="0"/>
              <a:t> often rupture in the intestine liberating the eggs in </a:t>
            </a:r>
            <a:r>
              <a:rPr lang="en-US" dirty="0" err="1"/>
              <a:t>faeces</a:t>
            </a:r>
            <a:r>
              <a:rPr lang="en-US" dirty="0"/>
              <a:t>. </a:t>
            </a:r>
            <a:endParaRPr lang="ne-NP" dirty="0"/>
          </a:p>
          <a:p>
            <a:pPr algn="just"/>
            <a:r>
              <a:rPr lang="en-US" dirty="0"/>
              <a:t>The free eggs and detached </a:t>
            </a:r>
            <a:r>
              <a:rPr lang="en-US" dirty="0" err="1"/>
              <a:t>proglottids</a:t>
            </a:r>
            <a:r>
              <a:rPr lang="en-US" dirty="0"/>
              <a:t> are released into the environment</a:t>
            </a:r>
            <a:r>
              <a:rPr lang="ne-NP" dirty="0"/>
              <a:t> through faeces.</a:t>
            </a:r>
            <a:r>
              <a:rPr lang="en-US" dirty="0"/>
              <a:t>Eggs can survive in the environment for up to two months.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85000" lnSpcReduction="20000"/>
          </a:bodyPr>
          <a:lstStyle/>
          <a:p>
            <a:pPr marL="0" indent="0" algn="just">
              <a:buNone/>
            </a:pPr>
            <a:r>
              <a:rPr lang="en-US" b="1" dirty="0"/>
              <a:t>Intermediate host</a:t>
            </a:r>
          </a:p>
          <a:p>
            <a:pPr algn="just"/>
            <a:r>
              <a:rPr lang="en-US" dirty="0"/>
              <a:t>Pigs ingest the eggs</a:t>
            </a:r>
            <a:r>
              <a:rPr lang="ne-NP" dirty="0"/>
              <a:t> and detach preglottids</a:t>
            </a:r>
            <a:r>
              <a:rPr lang="en-US" dirty="0"/>
              <a:t> from human </a:t>
            </a:r>
            <a:r>
              <a:rPr lang="en-US" dirty="0" err="1"/>
              <a:t>faeces</a:t>
            </a:r>
            <a:r>
              <a:rPr lang="en-US" dirty="0"/>
              <a:t> or vegetation contaminated with human excreta. </a:t>
            </a:r>
            <a:endParaRPr lang="ne-NP" dirty="0"/>
          </a:p>
          <a:p>
            <a:pPr algn="just"/>
            <a:r>
              <a:rPr lang="ne-NP" dirty="0"/>
              <a:t>In pigs intestine a six hooked embryo (oncosphere) emerge from each egg. These embryoes are then carried to the skeletol muscle via blood vessel where they develop into cysticerci. So when human consume this pork meat, they get infected with this cysticerci larva contained in the pork muscle.</a:t>
            </a:r>
            <a:endParaRPr lang="en-US" dirty="0"/>
          </a:p>
          <a:p>
            <a:pPr algn="just"/>
            <a:r>
              <a:rPr lang="ne-NP" dirty="0"/>
              <a:t>But, if humans ingest the eggs from contaminated food or water then these eggs hatch in small intestine of humans releasing oncospores which can disseminate to many organs like eyes and brains via blood vessel. In such organs, the oncospores encyst to form cysticerci larva.</a:t>
            </a:r>
            <a:endParaRPr lang="en-US" dirty="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838200" y="609600"/>
            <a:ext cx="8001000" cy="5715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Pathogenesis</a:t>
            </a:r>
            <a:endParaRPr lang="en-US" dirty="0"/>
          </a:p>
        </p:txBody>
      </p:sp>
      <p:sp>
        <p:nvSpPr>
          <p:cNvPr id="3" name="Content Placeholder 2"/>
          <p:cNvSpPr>
            <a:spLocks noGrp="1"/>
          </p:cNvSpPr>
          <p:nvPr>
            <p:ph idx="1"/>
          </p:nvPr>
        </p:nvSpPr>
        <p:spPr/>
        <p:txBody>
          <a:bodyPr/>
          <a:lstStyle/>
          <a:p>
            <a:pPr algn="just"/>
            <a:r>
              <a:rPr lang="ne-NP" dirty="0"/>
              <a:t>The adult tapeworm attached to the intestinal wall causes little damage. </a:t>
            </a:r>
            <a:r>
              <a:rPr lang="en-US" dirty="0"/>
              <a:t>T</a:t>
            </a:r>
            <a:r>
              <a:rPr lang="ne-NP" dirty="0"/>
              <a:t>he cysticerci on the other hand  can become very large especially in the brain where they manifest as a space occupying lesion. Living cysticerci do not cause inflammation, but when they die they can release substances that provokes an inflammatory response.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ne-NP" b="1" dirty="0"/>
              <a:t>Transmission</a:t>
            </a:r>
            <a:endParaRPr lang="en-US" dirty="0"/>
          </a:p>
        </p:txBody>
      </p:sp>
      <p:sp>
        <p:nvSpPr>
          <p:cNvPr id="3" name="Content Placeholder 2"/>
          <p:cNvSpPr>
            <a:spLocks noGrp="1"/>
          </p:cNvSpPr>
          <p:nvPr>
            <p:ph idx="1"/>
          </p:nvPr>
        </p:nvSpPr>
        <p:spPr/>
        <p:txBody>
          <a:bodyPr>
            <a:normAutofit/>
          </a:bodyPr>
          <a:lstStyle/>
          <a:p>
            <a:r>
              <a:rPr lang="ne-NP" dirty="0"/>
              <a:t>Humans are infected by consumption of raw or undercooked pork containing larva called cysticerci. </a:t>
            </a:r>
          </a:p>
          <a:p>
            <a:r>
              <a:rPr lang="ne-NP" dirty="0"/>
              <a:t>Sometimes through faecal oral route.</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683</Words>
  <Application>Microsoft Office PowerPoint</Application>
  <PresentationFormat>On-screen Show (4:3)</PresentationFormat>
  <Paragraphs>41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Taenia solium  (pork tapeworm) </vt:lpstr>
      <vt:lpstr>PowerPoint Presentation</vt:lpstr>
      <vt:lpstr>Morphology:</vt:lpstr>
      <vt:lpstr>PowerPoint Presentation</vt:lpstr>
      <vt:lpstr>PowerPoint Presentation</vt:lpstr>
      <vt:lpstr>PowerPoint Presentation</vt:lpstr>
      <vt:lpstr>PowerPoint Presentation</vt:lpstr>
      <vt:lpstr>Pathogenesis</vt:lpstr>
      <vt:lpstr>Transmission</vt:lpstr>
      <vt:lpstr>Clinical manifestation:-</vt:lpstr>
      <vt:lpstr>Lab diagnosis: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Taenia solium (pork tapeworm) </dc:title>
  <dc:creator>krishna</dc:creator>
  <cp:lastModifiedBy>Mamita Khaling Rai</cp:lastModifiedBy>
  <cp:revision>46</cp:revision>
  <dcterms:created xsi:type="dcterms:W3CDTF">2014-05-06T15:26:32Z</dcterms:created>
  <dcterms:modified xsi:type="dcterms:W3CDTF">2023-03-13T06:11:32Z</dcterms:modified>
</cp:coreProperties>
</file>