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82" r:id="rId5"/>
    <p:sldId id="278" r:id="rId6"/>
    <p:sldId id="272" r:id="rId7"/>
    <p:sldId id="275" r:id="rId8"/>
    <p:sldId id="279" r:id="rId9"/>
    <p:sldId id="259" r:id="rId10"/>
    <p:sldId id="277" r:id="rId11"/>
    <p:sldId id="274" r:id="rId12"/>
    <p:sldId id="276" r:id="rId13"/>
    <p:sldId id="283" r:id="rId14"/>
    <p:sldId id="280" r:id="rId15"/>
    <p:sldId id="273" r:id="rId16"/>
    <p:sldId id="264" r:id="rId17"/>
    <p:sldId id="284" r:id="rId18"/>
    <p:sldId id="265" r:id="rId19"/>
    <p:sldId id="266" r:id="rId20"/>
    <p:sldId id="286" r:id="rId21"/>
    <p:sldId id="287" r:id="rId22"/>
    <p:sldId id="288" r:id="rId23"/>
    <p:sldId id="289" r:id="rId24"/>
    <p:sldId id="267" r:id="rId25"/>
    <p:sldId id="292" r:id="rId26"/>
    <p:sldId id="290" r:id="rId27"/>
    <p:sldId id="293" r:id="rId28"/>
    <p:sldId id="269" r:id="rId29"/>
    <p:sldId id="271" r:id="rId30"/>
    <p:sldId id="270"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4660"/>
  </p:normalViewPr>
  <p:slideViewPr>
    <p:cSldViewPr>
      <p:cViewPr varScale="1">
        <p:scale>
          <a:sx n="74" d="100"/>
          <a:sy n="74" d="100"/>
        </p:scale>
        <p:origin x="1048"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4FD5AA8-5148-487F-9FEC-8D00E9F9F70B}" type="datetimeFigureOut">
              <a:rPr lang="en-US" smtClean="0"/>
              <a:pPr/>
              <a:t>3/17/2023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1B8D4-2D26-4781-9C81-C1866C82782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FD5AA8-5148-487F-9FEC-8D00E9F9F70B}" type="datetimeFigureOut">
              <a:rPr lang="en-US" smtClean="0"/>
              <a:pPr/>
              <a:t>3/17/2023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1B8D4-2D26-4781-9C81-C1866C82782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FD5AA8-5148-487F-9FEC-8D00E9F9F70B}" type="datetimeFigureOut">
              <a:rPr lang="en-US" smtClean="0"/>
              <a:pPr/>
              <a:t>3/17/2023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1B8D4-2D26-4781-9C81-C1866C82782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FD5AA8-5148-487F-9FEC-8D00E9F9F70B}" type="datetimeFigureOut">
              <a:rPr lang="en-US" smtClean="0"/>
              <a:pPr/>
              <a:t>3/17/2023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1B8D4-2D26-4781-9C81-C1866C82782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FD5AA8-5148-487F-9FEC-8D00E9F9F70B}" type="datetimeFigureOut">
              <a:rPr lang="en-US" smtClean="0"/>
              <a:pPr/>
              <a:t>3/17/2023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1B8D4-2D26-4781-9C81-C1866C82782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FD5AA8-5148-487F-9FEC-8D00E9F9F70B}" type="datetimeFigureOut">
              <a:rPr lang="en-US" smtClean="0"/>
              <a:pPr/>
              <a:t>3/17/2023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21B8D4-2D26-4781-9C81-C1866C82782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FD5AA8-5148-487F-9FEC-8D00E9F9F70B}" type="datetimeFigureOut">
              <a:rPr lang="en-US" smtClean="0"/>
              <a:pPr/>
              <a:t>3/17/2023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21B8D4-2D26-4781-9C81-C1866C82782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FD5AA8-5148-487F-9FEC-8D00E9F9F70B}" type="datetimeFigureOut">
              <a:rPr lang="en-US" smtClean="0"/>
              <a:pPr/>
              <a:t>3/17/2023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21B8D4-2D26-4781-9C81-C1866C82782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D5AA8-5148-487F-9FEC-8D00E9F9F70B}" type="datetimeFigureOut">
              <a:rPr lang="en-US" smtClean="0"/>
              <a:pPr/>
              <a:t>3/17/2023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21B8D4-2D26-4781-9C81-C1866C82782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FD5AA8-5148-487F-9FEC-8D00E9F9F70B}" type="datetimeFigureOut">
              <a:rPr lang="en-US" smtClean="0"/>
              <a:pPr/>
              <a:t>3/17/2023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21B8D4-2D26-4781-9C81-C1866C82782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FD5AA8-5148-487F-9FEC-8D00E9F9F70B}" type="datetimeFigureOut">
              <a:rPr lang="en-US" smtClean="0"/>
              <a:pPr/>
              <a:t>3/17/2023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21B8D4-2D26-4781-9C81-C1866C82782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FD5AA8-5148-487F-9FEC-8D00E9F9F70B}" type="datetimeFigureOut">
              <a:rPr lang="en-US" smtClean="0"/>
              <a:pPr/>
              <a:t>3/17/2023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21B8D4-2D26-4781-9C81-C1866C82782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e-NP" i="1" dirty="0"/>
              <a:t>Treponema pallidum</a:t>
            </a:r>
            <a:endParaRPr lang="en-US" i="1" dirty="0"/>
          </a:p>
        </p:txBody>
      </p:sp>
      <p:sp>
        <p:nvSpPr>
          <p:cNvPr id="3" name="Subtitle 2"/>
          <p:cNvSpPr>
            <a:spLocks noGrp="1"/>
          </p:cNvSpPr>
          <p:nvPr>
            <p:ph type="subTitle" idx="1"/>
          </p:nvPr>
        </p:nvSpPr>
        <p:spPr/>
        <p:txBody>
          <a:bodyPr/>
          <a:lstStyle/>
          <a:p>
            <a:pPr algn="r"/>
            <a:r>
              <a:rPr lang="ne-NP" dirty="0"/>
              <a:t>Mrs. Mamita Khaling Rai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152400" y="838200"/>
            <a:ext cx="4724400" cy="4571999"/>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876800" y="762000"/>
            <a:ext cx="4114800" cy="57912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Latent syphilis</a:t>
            </a:r>
            <a:br>
              <a:rPr lang="en-US" dirty="0"/>
            </a:br>
            <a:endParaRPr lang="en-US" dirty="0"/>
          </a:p>
        </p:txBody>
      </p:sp>
      <p:sp>
        <p:nvSpPr>
          <p:cNvPr id="3" name="Content Placeholder 2"/>
          <p:cNvSpPr>
            <a:spLocks noGrp="1"/>
          </p:cNvSpPr>
          <p:nvPr>
            <p:ph idx="1"/>
          </p:nvPr>
        </p:nvSpPr>
        <p:spPr>
          <a:xfrm>
            <a:off x="457200" y="1143000"/>
            <a:ext cx="8229600" cy="4983163"/>
          </a:xfrm>
        </p:spPr>
        <p:txBody>
          <a:bodyPr>
            <a:normAutofit/>
          </a:bodyPr>
          <a:lstStyle/>
          <a:p>
            <a:pPr algn="just"/>
            <a:r>
              <a:rPr lang="en-US" dirty="0"/>
              <a:t>During the latent stage, there are no clinical manifestations of</a:t>
            </a:r>
            <a:r>
              <a:rPr lang="ne-NP" dirty="0"/>
              <a:t> </a:t>
            </a:r>
            <a:r>
              <a:rPr lang="en-US" dirty="0"/>
              <a:t>syphilis but there is serological evidence of infection.</a:t>
            </a:r>
            <a:endParaRPr lang="ne-NP" dirty="0"/>
          </a:p>
          <a:p>
            <a:pPr algn="just"/>
            <a:r>
              <a:rPr lang="en-US" dirty="0"/>
              <a:t>Latent</a:t>
            </a:r>
            <a:r>
              <a:rPr lang="ne-NP" dirty="0"/>
              <a:t> </a:t>
            </a:r>
            <a:r>
              <a:rPr lang="en-US" dirty="0"/>
              <a:t>syphilis is described as early when the infection is under 2</a:t>
            </a:r>
            <a:r>
              <a:rPr lang="ne-NP" dirty="0"/>
              <a:t> </a:t>
            </a:r>
            <a:r>
              <a:rPr lang="en-US" dirty="0"/>
              <a:t>years or late latent syphilis when the infection is more than 2</a:t>
            </a:r>
            <a:r>
              <a:rPr lang="ne-NP" dirty="0"/>
              <a:t> </a:t>
            </a:r>
            <a:r>
              <a:rPr lang="en-US" dirty="0"/>
              <a:t>years.</a:t>
            </a:r>
          </a:p>
          <a:p>
            <a:pPr algn="just"/>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Late stage syphilis</a:t>
            </a:r>
            <a:br>
              <a:rPr lang="en-US" dirty="0"/>
            </a:br>
            <a:endParaRPr lang="en-US" dirty="0"/>
          </a:p>
        </p:txBody>
      </p:sp>
      <p:sp>
        <p:nvSpPr>
          <p:cNvPr id="3" name="Content Placeholder 2"/>
          <p:cNvSpPr>
            <a:spLocks noGrp="1"/>
          </p:cNvSpPr>
          <p:nvPr>
            <p:ph idx="1"/>
          </p:nvPr>
        </p:nvSpPr>
        <p:spPr>
          <a:xfrm>
            <a:off x="457200" y="838200"/>
            <a:ext cx="8229600" cy="5287963"/>
          </a:xfrm>
        </p:spPr>
        <p:txBody>
          <a:bodyPr>
            <a:normAutofit/>
          </a:bodyPr>
          <a:lstStyle/>
          <a:p>
            <a:pPr algn="just"/>
            <a:r>
              <a:rPr lang="en-US" dirty="0"/>
              <a:t>About 30% of patients with untreated latent syphilis progress</a:t>
            </a:r>
            <a:r>
              <a:rPr lang="ne-NP" dirty="0"/>
              <a:t> </a:t>
            </a:r>
            <a:r>
              <a:rPr lang="en-US" dirty="0"/>
              <a:t>to late syphilis, a slowly progressive inflammatory stage in</a:t>
            </a:r>
            <a:r>
              <a:rPr lang="ne-NP" dirty="0"/>
              <a:t> </a:t>
            </a:r>
            <a:r>
              <a:rPr lang="en-US" dirty="0"/>
              <a:t>which </a:t>
            </a:r>
            <a:r>
              <a:rPr lang="en-US" dirty="0" err="1"/>
              <a:t>granulomatous</a:t>
            </a:r>
            <a:r>
              <a:rPr lang="en-US" dirty="0"/>
              <a:t> lesions (</a:t>
            </a:r>
            <a:r>
              <a:rPr lang="en-US" dirty="0" err="1"/>
              <a:t>gummas</a:t>
            </a:r>
            <a:r>
              <a:rPr lang="en-US" dirty="0"/>
              <a:t>) develop </a:t>
            </a:r>
            <a:r>
              <a:rPr lang="ne-NP" dirty="0"/>
              <a:t>in skin, </a:t>
            </a:r>
            <a:r>
              <a:rPr lang="en-US" dirty="0"/>
              <a:t>bones, liver, stomach and other organs, and degenerative</a:t>
            </a:r>
            <a:r>
              <a:rPr lang="ne-NP" dirty="0"/>
              <a:t> </a:t>
            </a:r>
            <a:r>
              <a:rPr lang="en-US" dirty="0"/>
              <a:t>changes occur in the central nervous system causing </a:t>
            </a:r>
            <a:r>
              <a:rPr lang="en-US" dirty="0" err="1"/>
              <a:t>meningo</a:t>
            </a:r>
            <a:r>
              <a:rPr lang="ne-NP" dirty="0"/>
              <a:t> </a:t>
            </a:r>
            <a:r>
              <a:rPr lang="en-US" dirty="0"/>
              <a:t>vascular syphilis, and general paralysis with cerebral atrophy,</a:t>
            </a:r>
            <a:r>
              <a:rPr lang="ne-NP" dirty="0"/>
              <a:t> </a:t>
            </a:r>
            <a:r>
              <a:rPr lang="en-US" dirty="0"/>
              <a:t>psychosis and dementia.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CCFBD21-2B83-7F69-25A3-3D789B52EF64}"/>
              </a:ext>
            </a:extLst>
          </p:cNvPr>
          <p:cNvPicPr>
            <a:picLocks noGrp="1" noChangeAspect="1"/>
          </p:cNvPicPr>
          <p:nvPr>
            <p:ph idx="1"/>
          </p:nvPr>
        </p:nvPicPr>
        <p:blipFill>
          <a:blip r:embed="rId2"/>
          <a:stretch>
            <a:fillRect/>
          </a:stretch>
        </p:blipFill>
        <p:spPr>
          <a:xfrm>
            <a:off x="914400" y="609600"/>
            <a:ext cx="7162800" cy="6019800"/>
          </a:xfrm>
        </p:spPr>
      </p:pic>
    </p:spTree>
    <p:extLst>
      <p:ext uri="{BB962C8B-B14F-4D97-AF65-F5344CB8AC3E}">
        <p14:creationId xmlns:p14="http://schemas.microsoft.com/office/powerpoint/2010/main" val="3467274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609600" y="457200"/>
            <a:ext cx="8305800" cy="5867399"/>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ne-NP" dirty="0"/>
              <a:t>C</a:t>
            </a:r>
            <a:r>
              <a:rPr lang="en-US" dirty="0" err="1"/>
              <a:t>ongenital</a:t>
            </a:r>
            <a:r>
              <a:rPr lang="en-US" dirty="0"/>
              <a:t> syphilis</a:t>
            </a:r>
            <a:r>
              <a:rPr lang="ne-NP" dirty="0"/>
              <a:t>.</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pPr algn="just"/>
            <a:r>
              <a:rPr lang="ne-NP" dirty="0"/>
              <a:t>I</a:t>
            </a:r>
            <a:r>
              <a:rPr lang="en-US" dirty="0"/>
              <a:t>n few cases</a:t>
            </a:r>
            <a:r>
              <a:rPr lang="ne-NP" dirty="0"/>
              <a:t>, i</a:t>
            </a:r>
            <a:r>
              <a:rPr lang="en-US" dirty="0" err="1"/>
              <a:t>nfection</a:t>
            </a:r>
            <a:r>
              <a:rPr lang="en-US" dirty="0"/>
              <a:t> during pregnancy can be transmitted to the fetus. This</a:t>
            </a:r>
            <a:r>
              <a:rPr lang="ne-NP" dirty="0"/>
              <a:t> </a:t>
            </a:r>
            <a:r>
              <a:rPr lang="en-US" dirty="0"/>
              <a:t>causes congenital syphilis</a:t>
            </a:r>
            <a:r>
              <a:rPr lang="ne-NP" dirty="0"/>
              <a:t>.</a:t>
            </a:r>
          </a:p>
          <a:p>
            <a:pPr algn="just"/>
            <a:r>
              <a:rPr lang="en-US" dirty="0" err="1"/>
              <a:t>Treponemes</a:t>
            </a:r>
            <a:r>
              <a:rPr lang="en-US" dirty="0"/>
              <a:t> in the blood pass through the</a:t>
            </a:r>
            <a:r>
              <a:rPr lang="ne-NP" dirty="0"/>
              <a:t> </a:t>
            </a:r>
            <a:r>
              <a:rPr lang="en-US" dirty="0"/>
              <a:t>placenta. Syphilis in pregnancy can lead to abortion,</a:t>
            </a:r>
            <a:r>
              <a:rPr lang="ne-NP" dirty="0"/>
              <a:t> </a:t>
            </a:r>
            <a:r>
              <a:rPr lang="en-US" dirty="0"/>
              <a:t>premature delivery, stillbirth, </a:t>
            </a:r>
            <a:r>
              <a:rPr lang="en-US" dirty="0" err="1"/>
              <a:t>perinatal</a:t>
            </a:r>
            <a:r>
              <a:rPr lang="en-US" dirty="0"/>
              <a:t> death and</a:t>
            </a:r>
            <a:r>
              <a:rPr lang="ne-NP" dirty="0"/>
              <a:t> </a:t>
            </a:r>
            <a:r>
              <a:rPr lang="en-US" dirty="0"/>
              <a:t>the birth of infants with congenital syphilis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ne-NP" dirty="0"/>
              <a:t>Laboratory diagnosis</a:t>
            </a:r>
            <a:endParaRPr lang="en-US" dirty="0"/>
          </a:p>
        </p:txBody>
      </p:sp>
      <p:sp>
        <p:nvSpPr>
          <p:cNvPr id="3" name="Content Placeholder 2"/>
          <p:cNvSpPr>
            <a:spLocks noGrp="1"/>
          </p:cNvSpPr>
          <p:nvPr>
            <p:ph idx="1"/>
          </p:nvPr>
        </p:nvSpPr>
        <p:spPr>
          <a:xfrm>
            <a:off x="533400" y="1219200"/>
            <a:ext cx="8229600" cy="4678363"/>
          </a:xfrm>
        </p:spPr>
        <p:txBody>
          <a:bodyPr>
            <a:normAutofit fontScale="62500" lnSpcReduction="20000"/>
          </a:bodyPr>
          <a:lstStyle/>
          <a:p>
            <a:pPr algn="just"/>
            <a:r>
              <a:rPr lang="en-US" dirty="0"/>
              <a:t>Specimens: Serous fluid from chancres and secondary skin lesions (from moist areas) to detect</a:t>
            </a:r>
            <a:r>
              <a:rPr lang="ne-NP" dirty="0"/>
              <a:t> </a:t>
            </a:r>
            <a:r>
              <a:rPr lang="en-US" dirty="0"/>
              <a:t>motile </a:t>
            </a:r>
            <a:r>
              <a:rPr lang="en-US" dirty="0" err="1"/>
              <a:t>treponemes</a:t>
            </a:r>
            <a:r>
              <a:rPr lang="en-US" dirty="0"/>
              <a:t>. </a:t>
            </a:r>
            <a:endParaRPr lang="ne-NP" dirty="0"/>
          </a:p>
          <a:p>
            <a:pPr algn="just"/>
            <a:endParaRPr lang="ne-NP" dirty="0"/>
          </a:p>
          <a:p>
            <a:pPr algn="just">
              <a:buNone/>
            </a:pPr>
            <a:r>
              <a:rPr lang="en-US" i="1" dirty="0">
                <a:solidFill>
                  <a:schemeClr val="accent1">
                    <a:lumMod val="75000"/>
                  </a:schemeClr>
                </a:solidFill>
              </a:rPr>
              <a:t>T. </a:t>
            </a:r>
            <a:r>
              <a:rPr lang="en-US" i="1" dirty="0" err="1">
                <a:solidFill>
                  <a:schemeClr val="accent1">
                    <a:lumMod val="75000"/>
                  </a:schemeClr>
                </a:solidFill>
              </a:rPr>
              <a:t>pallidum</a:t>
            </a:r>
            <a:r>
              <a:rPr lang="en-US" i="1" dirty="0">
                <a:solidFill>
                  <a:schemeClr val="accent1">
                    <a:lumMod val="75000"/>
                  </a:schemeClr>
                </a:solidFill>
              </a:rPr>
              <a:t> </a:t>
            </a:r>
            <a:r>
              <a:rPr lang="en-US" dirty="0" err="1">
                <a:solidFill>
                  <a:schemeClr val="accent1">
                    <a:lumMod val="75000"/>
                  </a:schemeClr>
                </a:solidFill>
              </a:rPr>
              <a:t>spirochaetes</a:t>
            </a:r>
            <a:r>
              <a:rPr lang="en-US" dirty="0">
                <a:solidFill>
                  <a:schemeClr val="accent1">
                    <a:lumMod val="75000"/>
                  </a:schemeClr>
                </a:solidFill>
              </a:rPr>
              <a:t> can be detected during</a:t>
            </a:r>
            <a:r>
              <a:rPr lang="ne-NP" dirty="0">
                <a:solidFill>
                  <a:schemeClr val="accent1">
                    <a:lumMod val="75000"/>
                  </a:schemeClr>
                </a:solidFill>
              </a:rPr>
              <a:t> </a:t>
            </a:r>
            <a:r>
              <a:rPr lang="en-US" dirty="0">
                <a:solidFill>
                  <a:schemeClr val="accent1">
                    <a:lumMod val="75000"/>
                  </a:schemeClr>
                </a:solidFill>
              </a:rPr>
              <a:t>primary and secondary syphilis, infectious relapsing</a:t>
            </a:r>
            <a:r>
              <a:rPr lang="ne-NP" dirty="0">
                <a:solidFill>
                  <a:schemeClr val="accent1">
                    <a:lumMod val="75000"/>
                  </a:schemeClr>
                </a:solidFill>
              </a:rPr>
              <a:t> </a:t>
            </a:r>
            <a:r>
              <a:rPr lang="en-US" dirty="0">
                <a:solidFill>
                  <a:schemeClr val="accent1">
                    <a:lumMod val="75000"/>
                  </a:schemeClr>
                </a:solidFill>
              </a:rPr>
              <a:t>syphilis </a:t>
            </a:r>
            <a:r>
              <a:rPr lang="en-US" sz="3300" dirty="0">
                <a:solidFill>
                  <a:srgbClr val="363940"/>
                </a:solidFill>
                <a:latin typeface="Libre Franklin" pitchFamily="2" charset="0"/>
              </a:rPr>
              <a:t>and</a:t>
            </a:r>
            <a:r>
              <a:rPr lang="en-US" dirty="0">
                <a:solidFill>
                  <a:schemeClr val="accent1">
                    <a:lumMod val="75000"/>
                  </a:schemeClr>
                </a:solidFill>
              </a:rPr>
              <a:t> early congenital syphilis.</a:t>
            </a:r>
            <a:endParaRPr lang="ne-NP" dirty="0">
              <a:solidFill>
                <a:schemeClr val="accent1">
                  <a:lumMod val="75000"/>
                </a:schemeClr>
              </a:solidFill>
            </a:endParaRPr>
          </a:p>
          <a:p>
            <a:pPr algn="just">
              <a:buNone/>
            </a:pPr>
            <a:endParaRPr lang="ne-NP" dirty="0">
              <a:solidFill>
                <a:schemeClr val="accent1">
                  <a:lumMod val="75000"/>
                </a:schemeClr>
              </a:solidFill>
            </a:endParaRPr>
          </a:p>
          <a:p>
            <a:pPr algn="just"/>
            <a:r>
              <a:rPr lang="ne-NP" dirty="0"/>
              <a:t>D</a:t>
            </a:r>
            <a:r>
              <a:rPr lang="en-US" dirty="0"/>
              <a:t>ark-field microscopy</a:t>
            </a:r>
            <a:r>
              <a:rPr lang="ne-NP" dirty="0"/>
              <a:t>:-A drop of tissue fluids or exudates placed on slide and a coverslip pressed  over it to make thin smear and observed under oil immersion </a:t>
            </a:r>
            <a:r>
              <a:rPr lang="en-US" sz="3300" dirty="0"/>
              <a:t>(The sensitivity of this test largely depends on proper sample collection </a:t>
            </a:r>
            <a:r>
              <a:rPr lang="en-US" sz="3300" dirty="0" err="1"/>
              <a:t>i.e</a:t>
            </a:r>
            <a:r>
              <a:rPr lang="en-US" sz="3300" dirty="0"/>
              <a:t> obtaining serous exudates from lesions while avoiding blood or pus) followed by placement of collected specimens on a slide and examination within 20 minutes of collection.)</a:t>
            </a:r>
          </a:p>
          <a:p>
            <a:pPr algn="just"/>
            <a:r>
              <a:rPr lang="en-US" dirty="0"/>
              <a:t>S</a:t>
            </a:r>
            <a:r>
              <a:rPr lang="ne-NP" dirty="0"/>
              <a:t>ometimes </a:t>
            </a:r>
            <a:r>
              <a:rPr lang="en-US" dirty="0"/>
              <a:t>silver staining method</a:t>
            </a:r>
            <a:r>
              <a:rPr lang="ne-NP" dirty="0"/>
              <a:t> also used.</a:t>
            </a:r>
            <a:r>
              <a:rPr lang="en-US" sz="3100" dirty="0"/>
              <a:t>(usual method for detecting spirochetes in tissue sections)</a:t>
            </a:r>
            <a:endParaRPr lang="ne-NP" sz="3100" dirty="0"/>
          </a:p>
          <a:p>
            <a:pPr algn="just">
              <a:buNone/>
            </a:pPr>
            <a:r>
              <a:rPr lang="ne-NP" dirty="0"/>
              <a:t>(</a:t>
            </a:r>
            <a:r>
              <a:rPr lang="en-US" dirty="0"/>
              <a:t>Caution: </a:t>
            </a:r>
            <a:r>
              <a:rPr lang="en-US" i="1" dirty="0"/>
              <a:t>T. </a:t>
            </a:r>
            <a:r>
              <a:rPr lang="en-US" i="1" dirty="0" err="1"/>
              <a:t>pallidum</a:t>
            </a:r>
            <a:r>
              <a:rPr lang="en-US" i="1" dirty="0"/>
              <a:t> </a:t>
            </a:r>
            <a:r>
              <a:rPr lang="en-US" dirty="0"/>
              <a:t>is highly infectious, therefore</a:t>
            </a:r>
            <a:r>
              <a:rPr lang="ne-NP" dirty="0"/>
              <a:t> </a:t>
            </a:r>
            <a:r>
              <a:rPr lang="en-US" dirty="0"/>
              <a:t>wear protective gloves when collecting chancre </a:t>
            </a:r>
            <a:r>
              <a:rPr lang="en-US" dirty="0" err="1"/>
              <a:t>flui</a:t>
            </a:r>
            <a:r>
              <a:rPr lang="ne-NP" dirty="0"/>
              <a:t>d </a:t>
            </a:r>
            <a:r>
              <a:rPr lang="en-US" dirty="0"/>
              <a:t>and blood, and ensure preparations are disposed of</a:t>
            </a:r>
            <a:r>
              <a:rPr lang="ne-NP" dirty="0"/>
              <a:t>f </a:t>
            </a:r>
            <a:r>
              <a:rPr lang="en-US" dirty="0"/>
              <a:t>safely</a:t>
            </a:r>
            <a:r>
              <a:rPr lang="ne-NP" dirty="0"/>
              <a: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y Dark-Field Microscopy Is No Longer Used to Detect Syphilis">
            <a:extLst>
              <a:ext uri="{FF2B5EF4-FFF2-40B4-BE49-F238E27FC236}">
                <a16:creationId xmlns:a16="http://schemas.microsoft.com/office/drawing/2014/main" id="{03F74807-1F89-263F-B45E-44FFF41BDDD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1" y="1524000"/>
            <a:ext cx="34290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risML on Twitter: &quot;#Inktober2019 Day 26 - Dark Dark-field microscopy of Treponema  pallidum. T. pallidum is a spirochete bacterium that causes the STD syphilis.  If left untreated, syphilis can cause severe damage">
            <a:extLst>
              <a:ext uri="{FF2B5EF4-FFF2-40B4-BE49-F238E27FC236}">
                <a16:creationId xmlns:a16="http://schemas.microsoft.com/office/drawing/2014/main" id="{26886B10-D921-EF17-ED00-43A38BCCDC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447800"/>
            <a:ext cx="3352800"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3843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e-NP" dirty="0"/>
              <a:t>Culture not performed</a:t>
            </a:r>
            <a:endParaRPr lang="en-US" dirty="0"/>
          </a:p>
        </p:txBody>
      </p:sp>
      <p:sp>
        <p:nvSpPr>
          <p:cNvPr id="3" name="Content Placeholder 2"/>
          <p:cNvSpPr>
            <a:spLocks noGrp="1"/>
          </p:cNvSpPr>
          <p:nvPr>
            <p:ph idx="1"/>
          </p:nvPr>
        </p:nvSpPr>
        <p:spPr/>
        <p:txBody>
          <a:bodyPr/>
          <a:lstStyle/>
          <a:p>
            <a:pPr algn="just"/>
            <a:r>
              <a:rPr lang="en-US" dirty="0"/>
              <a:t>Pathogenic </a:t>
            </a:r>
            <a:r>
              <a:rPr lang="en-US" dirty="0" err="1"/>
              <a:t>treponemes</a:t>
            </a:r>
            <a:r>
              <a:rPr lang="en-US" dirty="0"/>
              <a:t> have not yet been reproducibly cultured in the routine laboratory. The</a:t>
            </a:r>
            <a:r>
              <a:rPr lang="ne-NP" dirty="0"/>
              <a:t> </a:t>
            </a:r>
            <a:r>
              <a:rPr lang="en-US" dirty="0"/>
              <a:t>organisms, however, are able to survive in some</a:t>
            </a:r>
            <a:r>
              <a:rPr lang="ne-NP" dirty="0"/>
              <a:t> </a:t>
            </a:r>
            <a:r>
              <a:rPr lang="en-US" dirty="0"/>
              <a:t>fluids, including donated blood.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Serological diagnosis</a:t>
            </a:r>
          </a:p>
        </p:txBody>
      </p:sp>
      <p:sp>
        <p:nvSpPr>
          <p:cNvPr id="3" name="Content Placeholder 2"/>
          <p:cNvSpPr>
            <a:spLocks noGrp="1"/>
          </p:cNvSpPr>
          <p:nvPr>
            <p:ph idx="1"/>
          </p:nvPr>
        </p:nvSpPr>
        <p:spPr>
          <a:xfrm>
            <a:off x="457200" y="1417638"/>
            <a:ext cx="8229600" cy="5059362"/>
          </a:xfrm>
        </p:spPr>
        <p:txBody>
          <a:bodyPr>
            <a:normAutofit/>
          </a:bodyPr>
          <a:lstStyle/>
          <a:p>
            <a:pPr marL="971550" lvl="1" indent="-514350" algn="just">
              <a:buFont typeface="Wingdings" pitchFamily="2" charset="2"/>
              <a:buChar char="§"/>
            </a:pPr>
            <a:r>
              <a:rPr lang="ne-NP" dirty="0"/>
              <a:t>W</a:t>
            </a:r>
            <a:r>
              <a:rPr lang="en-US" dirty="0"/>
              <a:t>hen skin lesions have healed. Testing a patient’s serum for antibodies </a:t>
            </a:r>
            <a:r>
              <a:rPr lang="ne-NP" dirty="0"/>
              <a:t> is important .</a:t>
            </a:r>
          </a:p>
          <a:p>
            <a:pPr marL="971550" lvl="1" indent="-514350" algn="just">
              <a:buFont typeface="Wingdings" pitchFamily="2" charset="2"/>
              <a:buChar char="§"/>
            </a:pPr>
            <a:r>
              <a:rPr lang="en-US" dirty="0"/>
              <a:t>A blood sample (3–5 ml) is required for serological</a:t>
            </a:r>
            <a:r>
              <a:rPr lang="ne-NP" dirty="0"/>
              <a:t> </a:t>
            </a:r>
            <a:r>
              <a:rPr lang="en-US" dirty="0"/>
              <a:t>testing. </a:t>
            </a:r>
            <a:endParaRPr lang="ne-NP" dirty="0"/>
          </a:p>
          <a:p>
            <a:pPr marL="971550" lvl="1" indent="-514350" algn="just">
              <a:buFont typeface="Wingdings" pitchFamily="2" charset="2"/>
              <a:buChar char="§"/>
            </a:pPr>
            <a:r>
              <a:rPr lang="en-US" dirty="0"/>
              <a:t>A person infected with </a:t>
            </a:r>
            <a:r>
              <a:rPr lang="en-US" i="1" dirty="0"/>
              <a:t>T. </a:t>
            </a:r>
            <a:r>
              <a:rPr lang="ne-NP" i="1" dirty="0" err="1"/>
              <a:t>p</a:t>
            </a:r>
            <a:r>
              <a:rPr lang="en-US" i="1" dirty="0" err="1"/>
              <a:t>allidum</a:t>
            </a:r>
            <a:r>
              <a:rPr lang="ne-NP" i="1" dirty="0"/>
              <a:t> </a:t>
            </a:r>
            <a:r>
              <a:rPr lang="en-US" dirty="0"/>
              <a:t>produces two</a:t>
            </a:r>
            <a:r>
              <a:rPr lang="ne-NP" dirty="0"/>
              <a:t> </a:t>
            </a:r>
            <a:r>
              <a:rPr lang="en-US" dirty="0"/>
              <a:t>types of </a:t>
            </a:r>
            <a:r>
              <a:rPr lang="en-US" dirty="0" err="1"/>
              <a:t>antibod</a:t>
            </a:r>
            <a:r>
              <a:rPr lang="ne-NP" dirty="0"/>
              <a:t>y.</a:t>
            </a:r>
          </a:p>
          <a:p>
            <a:pPr marL="457200" indent="-457200" algn="just">
              <a:buFont typeface="+mj-lt"/>
              <a:buAutoNum type="arabicPeriod"/>
            </a:pPr>
            <a:r>
              <a:rPr lang="en-US" sz="2400" dirty="0"/>
              <a:t>Non-specific antibody that reacts with </a:t>
            </a:r>
            <a:r>
              <a:rPr lang="en-US" sz="2400" dirty="0" err="1"/>
              <a:t>cardiolipin</a:t>
            </a:r>
            <a:r>
              <a:rPr lang="ne-NP" sz="2400" dirty="0"/>
              <a:t> </a:t>
            </a:r>
            <a:r>
              <a:rPr lang="en-US" sz="2400" dirty="0"/>
              <a:t>antigen in non-specific syphilis tests.</a:t>
            </a:r>
          </a:p>
          <a:p>
            <a:pPr marL="457200" indent="-457200" algn="just">
              <a:buFont typeface="+mj-lt"/>
              <a:buAutoNum type="arabicPeriod"/>
            </a:pPr>
            <a:r>
              <a:rPr lang="en-US" sz="2400" dirty="0"/>
              <a:t>Specific </a:t>
            </a:r>
            <a:r>
              <a:rPr lang="en-US" sz="2400" dirty="0" err="1"/>
              <a:t>treponemal</a:t>
            </a:r>
            <a:r>
              <a:rPr lang="en-US" sz="2400" dirty="0"/>
              <a:t> antibody that reacts with</a:t>
            </a:r>
            <a:r>
              <a:rPr lang="ne-NP" sz="2400" dirty="0"/>
              <a:t> </a:t>
            </a:r>
            <a:r>
              <a:rPr lang="en-US" sz="2400" dirty="0" err="1"/>
              <a:t>treponemal</a:t>
            </a:r>
            <a:r>
              <a:rPr lang="en-US" sz="2400" dirty="0"/>
              <a:t> antigen in specific syphilis tests.</a:t>
            </a:r>
          </a:p>
          <a:p>
            <a:pPr marL="971550" lvl="1" indent="-514350" algn="just">
              <a:buFont typeface="Wingdings" pitchFamily="2" charset="2"/>
              <a:buChar char="§"/>
            </a:pPr>
            <a:endParaRPr lang="en-US" dirty="0"/>
          </a:p>
          <a:p>
            <a:pPr>
              <a:buFont typeface="Wingdings" pitchFamily="2" charset="2"/>
              <a:buChar char="§"/>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ne-NP" dirty="0"/>
              <a:t>Etiology</a:t>
            </a:r>
            <a:endParaRPr lang="en-US" dirty="0"/>
          </a:p>
        </p:txBody>
      </p:sp>
      <p:sp>
        <p:nvSpPr>
          <p:cNvPr id="3" name="Content Placeholder 2"/>
          <p:cNvSpPr>
            <a:spLocks noGrp="1"/>
          </p:cNvSpPr>
          <p:nvPr>
            <p:ph idx="1"/>
          </p:nvPr>
        </p:nvSpPr>
        <p:spPr>
          <a:xfrm>
            <a:off x="381000" y="1524000"/>
            <a:ext cx="8229600" cy="4800600"/>
          </a:xfrm>
        </p:spPr>
        <p:txBody>
          <a:bodyPr>
            <a:normAutofit fontScale="85000" lnSpcReduction="10000"/>
          </a:bodyPr>
          <a:lstStyle/>
          <a:p>
            <a:pPr algn="just"/>
            <a:r>
              <a:rPr lang="en-US" i="1" dirty="0"/>
              <a:t>T </a:t>
            </a:r>
            <a:r>
              <a:rPr lang="en-US" i="1" dirty="0" err="1"/>
              <a:t>pallidum</a:t>
            </a:r>
            <a:r>
              <a:rPr lang="ne-NP" i="1" dirty="0"/>
              <a:t>  </a:t>
            </a:r>
            <a:r>
              <a:rPr lang="ne-NP" dirty="0"/>
              <a:t>are </a:t>
            </a:r>
            <a:r>
              <a:rPr lang="en-US" dirty="0"/>
              <a:t>gram-negative spirochete</a:t>
            </a:r>
            <a:r>
              <a:rPr lang="ne-NP" dirty="0"/>
              <a:t>.</a:t>
            </a:r>
            <a:endParaRPr lang="en-US" dirty="0"/>
          </a:p>
          <a:p>
            <a:pPr algn="just"/>
            <a:r>
              <a:rPr lang="ne-NP" dirty="0"/>
              <a:t>Slender </a:t>
            </a:r>
            <a:r>
              <a:rPr lang="en-US" dirty="0"/>
              <a:t>spiral-shaped</a:t>
            </a:r>
            <a:r>
              <a:rPr lang="ne-NP" dirty="0"/>
              <a:t>, t</a:t>
            </a:r>
            <a:r>
              <a:rPr lang="en-US" dirty="0" err="1"/>
              <a:t>hin</a:t>
            </a:r>
            <a:r>
              <a:rPr lang="en-US" dirty="0"/>
              <a:t> and</a:t>
            </a:r>
            <a:r>
              <a:rPr lang="ne-NP" dirty="0"/>
              <a:t> </a:t>
            </a:r>
            <a:r>
              <a:rPr lang="en-US" dirty="0"/>
              <a:t>tightly  coiled and actively motile.</a:t>
            </a:r>
            <a:r>
              <a:rPr lang="ne-NP" dirty="0"/>
              <a:t>The spirals coils are regular  spaced at a distance of 1 micrometer. </a:t>
            </a:r>
          </a:p>
          <a:p>
            <a:pPr algn="just"/>
            <a:r>
              <a:rPr lang="en-US" dirty="0"/>
              <a:t>T</a:t>
            </a:r>
            <a:r>
              <a:rPr lang="en-US" i="1" dirty="0"/>
              <a:t>. pallid</a:t>
            </a:r>
            <a:r>
              <a:rPr lang="ne-NP" i="1" dirty="0"/>
              <a:t>u</a:t>
            </a:r>
            <a:r>
              <a:rPr lang="en-US" i="1" dirty="0"/>
              <a:t>m </a:t>
            </a:r>
            <a:r>
              <a:rPr lang="en-US" dirty="0"/>
              <a:t>stain</a:t>
            </a:r>
            <a:r>
              <a:rPr lang="ne-NP" dirty="0"/>
              <a:t>ed</a:t>
            </a:r>
            <a:r>
              <a:rPr lang="en-US" dirty="0"/>
              <a:t> poorly with the usual bacterial stains. Pallidum name refers to it’s pale staining.</a:t>
            </a:r>
          </a:p>
          <a:p>
            <a:pPr algn="just"/>
            <a:r>
              <a:rPr lang="en-US" dirty="0"/>
              <a:t>Very delicate and highly susceptible to heat.</a:t>
            </a:r>
            <a:endParaRPr lang="ne-NP" dirty="0"/>
          </a:p>
          <a:p>
            <a:pPr algn="just"/>
            <a:r>
              <a:rPr lang="ne-NP" dirty="0"/>
              <a:t>Difficult to </a:t>
            </a:r>
            <a:r>
              <a:rPr lang="en-US" dirty="0"/>
              <a:t>cultivate</a:t>
            </a:r>
            <a:r>
              <a:rPr lang="ne-NP" dirty="0"/>
              <a:t> </a:t>
            </a:r>
            <a:r>
              <a:rPr lang="en-US" dirty="0"/>
              <a:t>in artificial media, but possible by co cultivation with tissue culture cells.</a:t>
            </a:r>
            <a:endParaRPr lang="ne-NP" dirty="0"/>
          </a:p>
          <a:p>
            <a:pPr algn="just"/>
            <a:r>
              <a:rPr lang="ne-NP" dirty="0"/>
              <a:t>They are </a:t>
            </a:r>
            <a:r>
              <a:rPr lang="en-US" dirty="0"/>
              <a:t>causative agent of syphilis</a:t>
            </a:r>
            <a:r>
              <a:rPr lang="ne-NP" dirty="0"/>
              <a:t>.</a:t>
            </a:r>
            <a:endParaRPr lang="en-US" dirty="0"/>
          </a:p>
          <a:p>
            <a:pPr algn="just"/>
            <a:r>
              <a:rPr lang="en-US" dirty="0"/>
              <a:t>Natural infection occur only in human beings.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A182-832A-1AE5-A30C-23C94EDF968B}"/>
              </a:ext>
            </a:extLst>
          </p:cNvPr>
          <p:cNvSpPr>
            <a:spLocks noGrp="1"/>
          </p:cNvSpPr>
          <p:nvPr>
            <p:ph type="title"/>
          </p:nvPr>
        </p:nvSpPr>
        <p:spPr>
          <a:xfrm>
            <a:off x="457200" y="274638"/>
            <a:ext cx="8229600" cy="868362"/>
          </a:xfrm>
        </p:spPr>
        <p:txBody>
          <a:bodyPr>
            <a:noAutofit/>
          </a:bodyPr>
          <a:lstStyle/>
          <a:p>
            <a:r>
              <a:rPr lang="en-US" sz="2800" dirty="0"/>
              <a:t>.</a:t>
            </a:r>
            <a:br>
              <a:rPr lang="en-US" sz="2800" dirty="0"/>
            </a:br>
            <a:r>
              <a:rPr lang="en-US" sz="2800" dirty="0"/>
              <a:t>Non-specific antibody that reacts with cardiolipin antigen in non-specific syphilis tests</a:t>
            </a:r>
          </a:p>
        </p:txBody>
      </p:sp>
      <p:sp>
        <p:nvSpPr>
          <p:cNvPr id="3" name="Content Placeholder 2">
            <a:extLst>
              <a:ext uri="{FF2B5EF4-FFF2-40B4-BE49-F238E27FC236}">
                <a16:creationId xmlns:a16="http://schemas.microsoft.com/office/drawing/2014/main" id="{2F996ABA-8451-5C58-A830-A52976149C76}"/>
              </a:ext>
            </a:extLst>
          </p:cNvPr>
          <p:cNvSpPr>
            <a:spLocks noGrp="1"/>
          </p:cNvSpPr>
          <p:nvPr>
            <p:ph idx="1"/>
          </p:nvPr>
        </p:nvSpPr>
        <p:spPr/>
        <p:txBody>
          <a:bodyPr>
            <a:normAutofit/>
          </a:bodyPr>
          <a:lstStyle/>
          <a:p>
            <a:pPr algn="just"/>
            <a:r>
              <a:rPr lang="en-US" sz="2400" b="0" i="0" dirty="0" err="1">
                <a:solidFill>
                  <a:srgbClr val="202124"/>
                </a:solidFill>
                <a:effectLst/>
                <a:latin typeface="Google Sans"/>
              </a:rPr>
              <a:t>Reagin</a:t>
            </a:r>
            <a:r>
              <a:rPr lang="en-US" sz="2400" b="0" i="0" dirty="0">
                <a:solidFill>
                  <a:srgbClr val="202124"/>
                </a:solidFill>
                <a:effectLst/>
                <a:latin typeface="Google Sans"/>
              </a:rPr>
              <a:t> antibody test:-test for antibodies reacting with cardiolipin antigen and are known as Standard test for syphilis. It is </a:t>
            </a:r>
            <a:r>
              <a:rPr lang="en-US" sz="2400" b="0" i="0" dirty="0">
                <a:solidFill>
                  <a:srgbClr val="040C28"/>
                </a:solidFill>
                <a:effectLst/>
                <a:latin typeface="Google Sans"/>
              </a:rPr>
              <a:t>nontreponemal tests for syphilis</a:t>
            </a:r>
            <a:r>
              <a:rPr lang="en-US" sz="2400" b="0" i="0" dirty="0">
                <a:solidFill>
                  <a:srgbClr val="202124"/>
                </a:solidFill>
                <a:effectLst/>
                <a:latin typeface="Google Sans"/>
              </a:rPr>
              <a:t> .The term </a:t>
            </a:r>
            <a:r>
              <a:rPr lang="en-US" sz="2400" b="0" i="0" dirty="0" err="1">
                <a:solidFill>
                  <a:srgbClr val="202124"/>
                </a:solidFill>
                <a:effectLst/>
                <a:latin typeface="Google Sans"/>
              </a:rPr>
              <a:t>reagin</a:t>
            </a:r>
            <a:r>
              <a:rPr lang="en-US" sz="2400" b="0" i="0" dirty="0">
                <a:solidFill>
                  <a:srgbClr val="202124"/>
                </a:solidFill>
                <a:effectLst/>
                <a:latin typeface="Google Sans"/>
              </a:rPr>
              <a:t> means that this test does not look for antibodies against the bacterium itself, </a:t>
            </a:r>
            <a:r>
              <a:rPr lang="en-US" sz="2400" b="0" i="1" dirty="0">
                <a:solidFill>
                  <a:srgbClr val="202124"/>
                </a:solidFill>
                <a:effectLst/>
                <a:latin typeface="Google Sans"/>
              </a:rPr>
              <a:t>Treponema pallidum, </a:t>
            </a:r>
            <a:r>
              <a:rPr lang="en-US" sz="2400" b="0" i="0" dirty="0">
                <a:solidFill>
                  <a:srgbClr val="202124"/>
                </a:solidFill>
                <a:effectLst/>
                <a:latin typeface="Google Sans"/>
              </a:rPr>
              <a:t>but rather for antibodies against substances released by cells when they are damaged by bacteria(Nontreponemal tests (NTT) measure levels of immunoglobulin G (IgG) and immunoglobulin M (IgM) antibodies produced by the host in response to lipoidal material (mostly cardiolipin) released from damaged host cells. It is also generally believed that some cardiolipin is released by the spirochetes as well)</a:t>
            </a:r>
            <a:endParaRPr lang="en-US" sz="2400" dirty="0"/>
          </a:p>
        </p:txBody>
      </p:sp>
    </p:spTree>
    <p:extLst>
      <p:ext uri="{BB962C8B-B14F-4D97-AF65-F5344CB8AC3E}">
        <p14:creationId xmlns:p14="http://schemas.microsoft.com/office/powerpoint/2010/main" val="2280709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30687A-5E6B-C8EE-6641-335E4F197DC3}"/>
              </a:ext>
            </a:extLst>
          </p:cNvPr>
          <p:cNvSpPr>
            <a:spLocks noGrp="1"/>
          </p:cNvSpPr>
          <p:nvPr>
            <p:ph idx="1"/>
          </p:nvPr>
        </p:nvSpPr>
        <p:spPr/>
        <p:txBody>
          <a:bodyPr/>
          <a:lstStyle/>
          <a:p>
            <a:r>
              <a:rPr lang="en-US" dirty="0">
                <a:solidFill>
                  <a:srgbClr val="202122"/>
                </a:solidFill>
                <a:latin typeface="Arial" panose="020B0604020202020204" pitchFamily="34" charset="0"/>
              </a:rPr>
              <a:t>Wassermann complement fixation test</a:t>
            </a:r>
          </a:p>
          <a:p>
            <a:r>
              <a:rPr lang="en-US" dirty="0">
                <a:solidFill>
                  <a:srgbClr val="202122"/>
                </a:solidFill>
                <a:latin typeface="Arial" panose="020B0604020202020204" pitchFamily="34" charset="0"/>
              </a:rPr>
              <a:t>Khan flocculation test</a:t>
            </a:r>
          </a:p>
          <a:p>
            <a:r>
              <a:rPr lang="en-US" dirty="0">
                <a:solidFill>
                  <a:srgbClr val="202122"/>
                </a:solidFill>
                <a:latin typeface="Arial" panose="020B0604020202020204" pitchFamily="34" charset="0"/>
              </a:rPr>
              <a:t>VDRL/RPR test</a:t>
            </a:r>
          </a:p>
          <a:p>
            <a:pPr marL="0" indent="0">
              <a:buNone/>
            </a:pPr>
            <a:r>
              <a:rPr lang="en-US" dirty="0">
                <a:solidFill>
                  <a:srgbClr val="202122"/>
                </a:solidFill>
                <a:latin typeface="Arial" panose="020B0604020202020204" pitchFamily="34" charset="0"/>
              </a:rPr>
              <a:t>screening tests should always be followed up by a more specific treponemal test</a:t>
            </a:r>
          </a:p>
        </p:txBody>
      </p:sp>
    </p:spTree>
    <p:extLst>
      <p:ext uri="{BB962C8B-B14F-4D97-AF65-F5344CB8AC3E}">
        <p14:creationId xmlns:p14="http://schemas.microsoft.com/office/powerpoint/2010/main" val="1370907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50433-E213-23AD-3F11-A66EF1EBCAC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D3E227B-A33A-6E2D-DB67-96316D200093}"/>
              </a:ext>
            </a:extLst>
          </p:cNvPr>
          <p:cNvSpPr>
            <a:spLocks noGrp="1"/>
          </p:cNvSpPr>
          <p:nvPr>
            <p:ph idx="1"/>
          </p:nvPr>
        </p:nvSpPr>
        <p:spPr/>
        <p:txBody>
          <a:bodyPr/>
          <a:lstStyle/>
          <a:p>
            <a:pPr marL="0" indent="0">
              <a:buNone/>
            </a:pPr>
            <a:r>
              <a:rPr lang="en-US" dirty="0"/>
              <a:t>Wassermann complement fixation test</a:t>
            </a:r>
          </a:p>
          <a:p>
            <a:r>
              <a:rPr lang="en-US" dirty="0"/>
              <a:t> Is an antibody test for syphilis, named after the bacteriologist August Paul von Wassermann, based on complement fixation. It was the first blood test for syphilis and the first in the nontreponemal test (NTT) category</a:t>
            </a:r>
          </a:p>
        </p:txBody>
      </p:sp>
    </p:spTree>
    <p:extLst>
      <p:ext uri="{BB962C8B-B14F-4D97-AF65-F5344CB8AC3E}">
        <p14:creationId xmlns:p14="http://schemas.microsoft.com/office/powerpoint/2010/main" val="17626473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reponema pallidum tutorial">
            <a:extLst>
              <a:ext uri="{FF2B5EF4-FFF2-40B4-BE49-F238E27FC236}">
                <a16:creationId xmlns:a16="http://schemas.microsoft.com/office/drawing/2014/main" id="{69EC4C0A-E7B6-80E3-532C-6FA20389FD1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990600"/>
            <a:ext cx="7543800" cy="4853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863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10000"/>
          </a:bodyPr>
          <a:lstStyle/>
          <a:p>
            <a:pPr algn="just">
              <a:buNone/>
            </a:pPr>
            <a:r>
              <a:rPr lang="en-US" dirty="0"/>
              <a:t>VDRL</a:t>
            </a:r>
            <a:r>
              <a:rPr lang="ne-NP" dirty="0"/>
              <a:t>( Veneral Disease Research Laboratory)</a:t>
            </a:r>
            <a:endParaRPr lang="en-US" dirty="0"/>
          </a:p>
          <a:p>
            <a:pPr algn="just"/>
            <a:r>
              <a:rPr lang="en-US" dirty="0"/>
              <a:t>In the VDRL test, heat-inactivated serum (to destroy complement) is reacted with freshly prepared </a:t>
            </a:r>
            <a:r>
              <a:rPr lang="en-US" dirty="0" err="1"/>
              <a:t>cardiolipin</a:t>
            </a:r>
            <a:r>
              <a:rPr lang="en-US" dirty="0"/>
              <a:t>-cholesterol-lecithin antigen and the resulting</a:t>
            </a:r>
            <a:r>
              <a:rPr lang="ne-NP" dirty="0"/>
              <a:t> </a:t>
            </a:r>
            <a:r>
              <a:rPr lang="en-US" dirty="0"/>
              <a:t>flocculation</a:t>
            </a:r>
            <a:r>
              <a:rPr lang="ne-NP" dirty="0"/>
              <a:t> is observed.</a:t>
            </a:r>
            <a:endParaRPr lang="en-US" dirty="0"/>
          </a:p>
          <a:p>
            <a:pPr algn="just">
              <a:buNone/>
            </a:pPr>
            <a:r>
              <a:rPr lang="en-US" dirty="0"/>
              <a:t>RPR</a:t>
            </a:r>
            <a:r>
              <a:rPr lang="ne-NP" dirty="0"/>
              <a:t>(Rapid Plasma reagin)</a:t>
            </a:r>
            <a:endParaRPr lang="en-US" dirty="0"/>
          </a:p>
          <a:p>
            <a:pPr algn="just"/>
            <a:r>
              <a:rPr lang="en-US" dirty="0"/>
              <a:t>In the RPR test, the </a:t>
            </a:r>
            <a:r>
              <a:rPr lang="en-US" dirty="0" err="1"/>
              <a:t>cardiolipin</a:t>
            </a:r>
            <a:r>
              <a:rPr lang="en-US" dirty="0"/>
              <a:t>-cholesterol-lecithin</a:t>
            </a:r>
            <a:r>
              <a:rPr lang="ne-NP" dirty="0"/>
              <a:t> </a:t>
            </a:r>
            <a:r>
              <a:rPr lang="en-US" dirty="0"/>
              <a:t>antigen has </a:t>
            </a:r>
            <a:r>
              <a:rPr lang="en-US" dirty="0" err="1"/>
              <a:t>choline</a:t>
            </a:r>
            <a:r>
              <a:rPr lang="en-US" dirty="0"/>
              <a:t> chloride added to it which</a:t>
            </a:r>
            <a:r>
              <a:rPr lang="ne-NP" dirty="0"/>
              <a:t> </a:t>
            </a:r>
            <a:r>
              <a:rPr lang="en-US" dirty="0"/>
              <a:t>removes the need for heat-inactivation of samples</a:t>
            </a:r>
            <a:r>
              <a:rPr lang="ne-NP" dirty="0"/>
              <a:t> </a:t>
            </a:r>
            <a:r>
              <a:rPr lang="en-US" dirty="0"/>
              <a:t>and enables plasma as well as serum to be used </a:t>
            </a:r>
            <a:r>
              <a:rPr lang="ne-NP" dirty="0"/>
              <a:t> </a:t>
            </a:r>
            <a:r>
              <a:rPr lang="en-US" dirty="0"/>
              <a:t>in the test. It also enhances the reactivity of the</a:t>
            </a:r>
            <a:r>
              <a:rPr lang="ne-NP" dirty="0"/>
              <a:t> </a:t>
            </a:r>
            <a:r>
              <a:rPr lang="en-US" dirty="0"/>
              <a:t>antigen.(flocculation)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VDRL Test for Syphilis">
            <a:extLst>
              <a:ext uri="{FF2B5EF4-FFF2-40B4-BE49-F238E27FC236}">
                <a16:creationId xmlns:a16="http://schemas.microsoft.com/office/drawing/2014/main" id="{6086A27E-9256-297F-CFD6-B5A1C2FE26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990600"/>
            <a:ext cx="777240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191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BE1BA-5A6F-1A03-8263-CC9580C369BD}"/>
              </a:ext>
            </a:extLst>
          </p:cNvPr>
          <p:cNvSpPr>
            <a:spLocks noGrp="1"/>
          </p:cNvSpPr>
          <p:nvPr>
            <p:ph type="title"/>
          </p:nvPr>
        </p:nvSpPr>
        <p:spPr/>
        <p:txBody>
          <a:bodyPr/>
          <a:lstStyle/>
          <a:p>
            <a:r>
              <a:rPr lang="en-US" dirty="0"/>
              <a:t>VDRL</a:t>
            </a:r>
          </a:p>
        </p:txBody>
      </p:sp>
      <p:pic>
        <p:nvPicPr>
          <p:cNvPr id="2050" name="Picture 2" descr="Venereal Disease Research Laboratory (VDRL) Test">
            <a:extLst>
              <a:ext uri="{FF2B5EF4-FFF2-40B4-BE49-F238E27FC236}">
                <a16:creationId xmlns:a16="http://schemas.microsoft.com/office/drawing/2014/main" id="{BBF44FE1-C230-CAFB-ED00-C9D2BAD745F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862931"/>
            <a:ext cx="76200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733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apid Plasma Reagin (RPR) Test for the diagnosis of Syphilis">
            <a:extLst>
              <a:ext uri="{FF2B5EF4-FFF2-40B4-BE49-F238E27FC236}">
                <a16:creationId xmlns:a16="http://schemas.microsoft.com/office/drawing/2014/main" id="{928CE545-70B0-C979-9DC3-2976B53C66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219201"/>
            <a:ext cx="7086600"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0289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Specific </a:t>
            </a:r>
            <a:r>
              <a:rPr lang="en-US" sz="3200" b="1" dirty="0" err="1"/>
              <a:t>treponemal</a:t>
            </a:r>
            <a:r>
              <a:rPr lang="en-US" sz="3200" b="1" dirty="0"/>
              <a:t> antibody that reacts with</a:t>
            </a:r>
            <a:r>
              <a:rPr lang="ne-NP" sz="3200" b="1" dirty="0"/>
              <a:t> </a:t>
            </a:r>
            <a:r>
              <a:rPr lang="en-US" sz="3200" b="1" dirty="0" err="1"/>
              <a:t>treponemal</a:t>
            </a:r>
            <a:r>
              <a:rPr lang="en-US" sz="3200" b="1" dirty="0"/>
              <a:t> antigen in specific syphilis tests.</a:t>
            </a:r>
          </a:p>
        </p:txBody>
      </p:sp>
      <p:sp>
        <p:nvSpPr>
          <p:cNvPr id="3" name="Content Placeholder 2"/>
          <p:cNvSpPr>
            <a:spLocks noGrp="1"/>
          </p:cNvSpPr>
          <p:nvPr>
            <p:ph idx="1"/>
          </p:nvPr>
        </p:nvSpPr>
        <p:spPr/>
        <p:txBody>
          <a:bodyPr>
            <a:normAutofit fontScale="92500" lnSpcReduction="20000"/>
          </a:bodyPr>
          <a:lstStyle/>
          <a:p>
            <a:pPr marL="0" indent="0">
              <a:buNone/>
            </a:pPr>
            <a:r>
              <a:rPr lang="ne-NP" dirty="0"/>
              <a:t>I</a:t>
            </a:r>
            <a:r>
              <a:rPr lang="en-US" dirty="0" err="1"/>
              <a:t>nclude</a:t>
            </a:r>
            <a:r>
              <a:rPr lang="en-US" dirty="0"/>
              <a:t>:</a:t>
            </a:r>
          </a:p>
          <a:p>
            <a:r>
              <a:rPr lang="en-US" dirty="0"/>
              <a:t>– TPHA (</a:t>
            </a:r>
            <a:r>
              <a:rPr lang="en-US" i="1" dirty="0"/>
              <a:t>T. </a:t>
            </a:r>
            <a:r>
              <a:rPr lang="ne-NP" i="1" dirty="0" err="1"/>
              <a:t>p</a:t>
            </a:r>
            <a:r>
              <a:rPr lang="en-US" i="1" dirty="0" err="1"/>
              <a:t>allidum</a:t>
            </a:r>
            <a:r>
              <a:rPr lang="ne-NP" i="1" dirty="0"/>
              <a:t> </a:t>
            </a:r>
            <a:r>
              <a:rPr lang="en-US" dirty="0" err="1"/>
              <a:t>haemagglutination</a:t>
            </a:r>
            <a:r>
              <a:rPr lang="en-US" dirty="0"/>
              <a:t> assay)</a:t>
            </a:r>
          </a:p>
          <a:p>
            <a:pPr marL="0" indent="0">
              <a:buNone/>
            </a:pPr>
            <a:r>
              <a:rPr lang="en-US" dirty="0"/>
              <a:t>RBCs coated with purified </a:t>
            </a:r>
            <a:r>
              <a:rPr lang="en-US" dirty="0" err="1"/>
              <a:t>Treponema</a:t>
            </a:r>
            <a:r>
              <a:rPr lang="en-US" dirty="0"/>
              <a:t> antigens agglutinates when treated with serum containing specific </a:t>
            </a:r>
            <a:r>
              <a:rPr lang="en-US" dirty="0" err="1"/>
              <a:t>treponemal</a:t>
            </a:r>
            <a:r>
              <a:rPr lang="en-US" dirty="0"/>
              <a:t> antibody</a:t>
            </a:r>
          </a:p>
          <a:p>
            <a:r>
              <a:rPr lang="en-US" dirty="0"/>
              <a:t>– TPPA (</a:t>
            </a:r>
            <a:r>
              <a:rPr lang="en-US" i="1" dirty="0"/>
              <a:t>T. </a:t>
            </a:r>
            <a:r>
              <a:rPr lang="ne-NP" i="1" dirty="0" err="1"/>
              <a:t>p</a:t>
            </a:r>
            <a:r>
              <a:rPr lang="en-US" i="1" dirty="0" err="1"/>
              <a:t>allidum</a:t>
            </a:r>
            <a:r>
              <a:rPr lang="ne-NP" i="1" dirty="0"/>
              <a:t> </a:t>
            </a:r>
            <a:r>
              <a:rPr lang="en-US" dirty="0"/>
              <a:t>particle agglutination assay- detection of antibody)</a:t>
            </a:r>
          </a:p>
          <a:p>
            <a:r>
              <a:rPr lang="en-US" dirty="0"/>
              <a:t>– FTA-ABS (Fluorescent </a:t>
            </a:r>
            <a:r>
              <a:rPr lang="en-US" dirty="0" err="1"/>
              <a:t>treponemal</a:t>
            </a:r>
            <a:r>
              <a:rPr lang="en-US" dirty="0"/>
              <a:t> antibody)</a:t>
            </a:r>
          </a:p>
          <a:p>
            <a:pPr>
              <a:buNone/>
            </a:pPr>
            <a:r>
              <a:rPr lang="en-US" dirty="0"/>
              <a:t>absorption) test</a:t>
            </a:r>
          </a:p>
          <a:p>
            <a:r>
              <a:rPr lang="en-US" dirty="0"/>
              <a:t>– Rapid </a:t>
            </a:r>
            <a:r>
              <a:rPr lang="en-US" dirty="0" err="1"/>
              <a:t>immunochromatographic</a:t>
            </a:r>
            <a:r>
              <a:rPr lang="en-US" dirty="0"/>
              <a:t> tests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e-NP" dirty="0"/>
              <a:t>Diagnosis of </a:t>
            </a:r>
            <a:r>
              <a:rPr lang="en-US" dirty="0"/>
              <a:t>congenital syphilis</a:t>
            </a:r>
            <a:r>
              <a:rPr lang="ne-NP" dirty="0"/>
              <a:t> </a:t>
            </a:r>
            <a:endParaRPr lang="en-US" dirty="0"/>
          </a:p>
        </p:txBody>
      </p:sp>
      <p:sp>
        <p:nvSpPr>
          <p:cNvPr id="3" name="Content Placeholder 2"/>
          <p:cNvSpPr>
            <a:spLocks noGrp="1"/>
          </p:cNvSpPr>
          <p:nvPr>
            <p:ph idx="1"/>
          </p:nvPr>
        </p:nvSpPr>
        <p:spPr>
          <a:xfrm>
            <a:off x="457200" y="1219200"/>
            <a:ext cx="8229600" cy="5334000"/>
          </a:xfrm>
        </p:spPr>
        <p:txBody>
          <a:bodyPr>
            <a:normAutofit/>
          </a:bodyPr>
          <a:lstStyle/>
          <a:p>
            <a:pPr algn="just"/>
            <a:r>
              <a:rPr lang="ne-NP" dirty="0"/>
              <a:t>M</a:t>
            </a:r>
            <a:r>
              <a:rPr lang="en-US" dirty="0"/>
              <a:t>ay be</a:t>
            </a:r>
            <a:r>
              <a:rPr lang="ne-NP" dirty="0"/>
              <a:t> </a:t>
            </a:r>
            <a:r>
              <a:rPr lang="en-US" dirty="0"/>
              <a:t>possible to detect motile </a:t>
            </a:r>
            <a:r>
              <a:rPr lang="en-US" dirty="0" err="1"/>
              <a:t>treponemes</a:t>
            </a:r>
            <a:r>
              <a:rPr lang="ne-NP" dirty="0"/>
              <a:t> </a:t>
            </a:r>
            <a:r>
              <a:rPr lang="en-US" dirty="0"/>
              <a:t>by dark-field</a:t>
            </a:r>
            <a:r>
              <a:rPr lang="ne-NP" dirty="0"/>
              <a:t> </a:t>
            </a:r>
            <a:r>
              <a:rPr lang="en-US" dirty="0"/>
              <a:t>microscopy</a:t>
            </a:r>
            <a:r>
              <a:rPr lang="ne-NP" dirty="0"/>
              <a:t>.</a:t>
            </a:r>
          </a:p>
          <a:p>
            <a:pPr algn="just"/>
            <a:r>
              <a:rPr lang="ne-NP" dirty="0"/>
              <a:t>Specimen:-</a:t>
            </a:r>
            <a:r>
              <a:rPr lang="en-US" dirty="0"/>
              <a:t> fluid from skin lesions or nasal discharge (sufficiently thin preparation). </a:t>
            </a:r>
            <a:endParaRPr lang="ne-NP" dirty="0"/>
          </a:p>
          <a:p>
            <a:pPr algn="just"/>
            <a:r>
              <a:rPr lang="en-US" dirty="0"/>
              <a:t>A presumptive</a:t>
            </a:r>
            <a:r>
              <a:rPr lang="ne-NP" dirty="0"/>
              <a:t> </a:t>
            </a:r>
            <a:r>
              <a:rPr lang="en-US" dirty="0"/>
              <a:t>diagnosis of congenital syphilis can be made </a:t>
            </a:r>
            <a:r>
              <a:rPr lang="ne-NP" dirty="0"/>
              <a:t> by </a:t>
            </a:r>
            <a:r>
              <a:rPr lang="en-US" dirty="0"/>
              <a:t>infant’s serum</a:t>
            </a:r>
            <a:r>
              <a:rPr lang="ne-NP" dirty="0"/>
              <a:t> which </a:t>
            </a:r>
            <a:r>
              <a:rPr lang="en-US" dirty="0"/>
              <a:t> gives a</a:t>
            </a:r>
            <a:r>
              <a:rPr lang="ne-NP" dirty="0"/>
              <a:t> </a:t>
            </a:r>
            <a:r>
              <a:rPr lang="en-US" dirty="0"/>
              <a:t>reactive specific </a:t>
            </a:r>
            <a:r>
              <a:rPr lang="en-US" dirty="0" err="1"/>
              <a:t>treponemal</a:t>
            </a:r>
            <a:r>
              <a:rPr lang="en-US" dirty="0"/>
              <a:t> antibody.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ne-NP"/>
              <a:t>ontd....</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i="1" dirty="0"/>
              <a:t>T. </a:t>
            </a:r>
            <a:r>
              <a:rPr lang="ne-NP" i="1" dirty="0"/>
              <a:t>p</a:t>
            </a:r>
            <a:r>
              <a:rPr lang="en-US" i="1" dirty="0" err="1"/>
              <a:t>allid</a:t>
            </a:r>
            <a:r>
              <a:rPr lang="ne-NP" i="1" dirty="0"/>
              <a:t>um </a:t>
            </a:r>
            <a:r>
              <a:rPr lang="en-US" i="1" dirty="0"/>
              <a:t> </a:t>
            </a:r>
            <a:r>
              <a:rPr lang="en-US" dirty="0"/>
              <a:t>has no obvious virulence factors such as toxins,  but it  produces several  lipoproteins  that induce an inflammatory immune response.</a:t>
            </a:r>
          </a:p>
          <a:p>
            <a:pPr marL="0" indent="0" algn="just">
              <a:buNone/>
            </a:pPr>
            <a:r>
              <a:rPr lang="en-US" dirty="0"/>
              <a:t>Others</a:t>
            </a:r>
          </a:p>
          <a:p>
            <a:pPr algn="just"/>
            <a:r>
              <a:rPr lang="en-US" dirty="0" err="1"/>
              <a:t>Endoflagella</a:t>
            </a:r>
            <a:r>
              <a:rPr lang="en-US" dirty="0"/>
              <a:t>: They provide motility to the bacteria, thus helping in tissue invasion and dissemination. They are also highly antigenic, stimulating a strong early antibody response.</a:t>
            </a:r>
          </a:p>
          <a:p>
            <a:pPr algn="just"/>
            <a:r>
              <a:rPr lang="en-US" dirty="0"/>
              <a:t>Outer membrane proteins promote adherence to host cells.</a:t>
            </a:r>
          </a:p>
          <a:p>
            <a:pPr algn="just"/>
            <a:r>
              <a:rPr lang="en-US" dirty="0"/>
              <a:t>Hyaluronidase</a:t>
            </a:r>
          </a:p>
          <a:p>
            <a:pPr algn="just"/>
            <a:r>
              <a:rPr lang="en-US" dirty="0"/>
              <a:t>Coating with host cell fibronectin protects against phagocytosis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e-NP" dirty="0"/>
              <a:t>Treatment</a:t>
            </a:r>
            <a:endParaRPr lang="en-US" dirty="0"/>
          </a:p>
        </p:txBody>
      </p:sp>
      <p:sp>
        <p:nvSpPr>
          <p:cNvPr id="3" name="Content Placeholder 2"/>
          <p:cNvSpPr>
            <a:spLocks noGrp="1"/>
          </p:cNvSpPr>
          <p:nvPr>
            <p:ph idx="1"/>
          </p:nvPr>
        </p:nvSpPr>
        <p:spPr/>
        <p:txBody>
          <a:bodyPr/>
          <a:lstStyle/>
          <a:p>
            <a:pPr algn="just"/>
            <a:r>
              <a:rPr lang="en-US" dirty="0"/>
              <a:t>Penicillin is the drug of choice for treatment of syphilis.</a:t>
            </a:r>
            <a:endParaRPr lang="ne-NP" dirty="0"/>
          </a:p>
          <a:p>
            <a:pPr algn="just"/>
            <a:r>
              <a:rPr lang="ne-NP" dirty="0"/>
              <a:t>For Penicillin resistant tetracycline, azithromycin, doxycycline are effective.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6A317-0CFF-72A5-AFEC-6927E946C1C0}"/>
              </a:ext>
            </a:extLst>
          </p:cNvPr>
          <p:cNvSpPr>
            <a:spLocks noGrp="1"/>
          </p:cNvSpPr>
          <p:nvPr>
            <p:ph type="title"/>
          </p:nvPr>
        </p:nvSpPr>
        <p:spPr/>
        <p:txBody>
          <a:bodyPr/>
          <a:lstStyle/>
          <a:p>
            <a:r>
              <a:rPr lang="en-US" dirty="0"/>
              <a:t>Antigenic structure</a:t>
            </a:r>
          </a:p>
        </p:txBody>
      </p:sp>
      <p:sp>
        <p:nvSpPr>
          <p:cNvPr id="3" name="Content Placeholder 2">
            <a:extLst>
              <a:ext uri="{FF2B5EF4-FFF2-40B4-BE49-F238E27FC236}">
                <a16:creationId xmlns:a16="http://schemas.microsoft.com/office/drawing/2014/main" id="{EFCB2D0A-6118-0B66-0D6E-707BCA915E29}"/>
              </a:ext>
            </a:extLst>
          </p:cNvPr>
          <p:cNvSpPr>
            <a:spLocks noGrp="1"/>
          </p:cNvSpPr>
          <p:nvPr>
            <p:ph idx="1"/>
          </p:nvPr>
        </p:nvSpPr>
        <p:spPr/>
        <p:txBody>
          <a:bodyPr/>
          <a:lstStyle/>
          <a:p>
            <a:r>
              <a:rPr lang="en-US" dirty="0"/>
              <a:t>3 types of antigen are seen in treponema</a:t>
            </a:r>
          </a:p>
          <a:p>
            <a:r>
              <a:rPr lang="en-US" dirty="0"/>
              <a:t>Cardiolipin antigen-against which </a:t>
            </a:r>
            <a:r>
              <a:rPr lang="en-US" dirty="0" err="1"/>
              <a:t>reagin</a:t>
            </a:r>
            <a:r>
              <a:rPr lang="en-US" dirty="0"/>
              <a:t> Ab are produced</a:t>
            </a:r>
          </a:p>
          <a:p>
            <a:r>
              <a:rPr lang="en-US" dirty="0"/>
              <a:t>A group specific antigen </a:t>
            </a:r>
          </a:p>
          <a:p>
            <a:r>
              <a:rPr lang="en-US" dirty="0"/>
              <a:t>A species specific polysaccharides </a:t>
            </a:r>
          </a:p>
        </p:txBody>
      </p:sp>
    </p:spTree>
    <p:extLst>
      <p:ext uri="{BB962C8B-B14F-4D97-AF65-F5344CB8AC3E}">
        <p14:creationId xmlns:p14="http://schemas.microsoft.com/office/powerpoint/2010/main" val="258298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609600" y="1143000"/>
            <a:ext cx="8077200" cy="53340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e-NP" dirty="0"/>
              <a:t>Pathogenesis</a:t>
            </a:r>
            <a:endParaRPr lang="en-US" dirty="0"/>
          </a:p>
        </p:txBody>
      </p:sp>
      <p:sp>
        <p:nvSpPr>
          <p:cNvPr id="3" name="Content Placeholder 2"/>
          <p:cNvSpPr>
            <a:spLocks noGrp="1"/>
          </p:cNvSpPr>
          <p:nvPr>
            <p:ph idx="1"/>
          </p:nvPr>
        </p:nvSpPr>
        <p:spPr>
          <a:xfrm>
            <a:off x="457200" y="1219200"/>
            <a:ext cx="8229600" cy="5410200"/>
          </a:xfrm>
        </p:spPr>
        <p:txBody>
          <a:bodyPr>
            <a:normAutofit fontScale="85000" lnSpcReduction="20000"/>
          </a:bodyPr>
          <a:lstStyle/>
          <a:p>
            <a:pPr algn="just"/>
            <a:r>
              <a:rPr lang="en-US" b="0" i="0" dirty="0">
                <a:solidFill>
                  <a:srgbClr val="333333"/>
                </a:solidFill>
                <a:effectLst/>
                <a:latin typeface="NotoSans"/>
              </a:rPr>
              <a:t>Syphilis affects only humans. The disease is normally transmitted by direct contact, in most cases </a:t>
            </a:r>
          </a:p>
          <a:p>
            <a:pPr algn="just"/>
            <a:r>
              <a:rPr lang="en-US" dirty="0">
                <a:solidFill>
                  <a:srgbClr val="333333"/>
                </a:solidFill>
                <a:latin typeface="NotoSans"/>
              </a:rPr>
              <a:t>D</a:t>
            </a:r>
            <a:r>
              <a:rPr lang="en-US" b="0" i="0" dirty="0">
                <a:solidFill>
                  <a:srgbClr val="333333"/>
                </a:solidFill>
                <a:effectLst/>
                <a:latin typeface="NotoSans"/>
              </a:rPr>
              <a:t>uring sexual intercourse. </a:t>
            </a:r>
          </a:p>
          <a:p>
            <a:pPr algn="just"/>
            <a:r>
              <a:rPr lang="en-US" b="0" i="0" dirty="0">
                <a:solidFill>
                  <a:srgbClr val="333333"/>
                </a:solidFill>
                <a:effectLst/>
                <a:latin typeface="NotoSans"/>
              </a:rPr>
              <a:t>Direct contact with lesions containing the pathogens, which then invade the host through </a:t>
            </a:r>
            <a:r>
              <a:rPr lang="en-US" b="0" i="0" dirty="0" err="1">
                <a:solidFill>
                  <a:srgbClr val="333333"/>
                </a:solidFill>
                <a:effectLst/>
                <a:latin typeface="NotoSans"/>
              </a:rPr>
              <a:t>microtraumata</a:t>
            </a:r>
            <a:r>
              <a:rPr lang="en-US" b="0" i="0" dirty="0">
                <a:solidFill>
                  <a:srgbClr val="333333"/>
                </a:solidFill>
                <a:effectLst/>
                <a:latin typeface="NotoSans"/>
              </a:rPr>
              <a:t> in skin or mucosa.</a:t>
            </a:r>
            <a:r>
              <a:rPr lang="en-US" i="1" dirty="0"/>
              <a:t> (</a:t>
            </a:r>
            <a:r>
              <a:rPr lang="en-US" dirty="0"/>
              <a:t>through</a:t>
            </a:r>
            <a:r>
              <a:rPr lang="ne-NP" dirty="0"/>
              <a:t> </a:t>
            </a:r>
            <a:r>
              <a:rPr lang="en-US" dirty="0"/>
              <a:t>intact or damaged mucosa)</a:t>
            </a:r>
            <a:r>
              <a:rPr lang="en-US" b="0" i="0" dirty="0">
                <a:solidFill>
                  <a:srgbClr val="333333"/>
                </a:solidFill>
                <a:effectLst/>
                <a:latin typeface="NotoSans"/>
              </a:rPr>
              <a:t> </a:t>
            </a:r>
          </a:p>
          <a:p>
            <a:pPr algn="just"/>
            <a:r>
              <a:rPr lang="en-US" b="0" i="0" dirty="0">
                <a:solidFill>
                  <a:srgbClr val="333333"/>
                </a:solidFill>
                <a:effectLst/>
                <a:latin typeface="NotoSans"/>
              </a:rPr>
              <a:t>Contaminated needles or blood transfusion (rare)</a:t>
            </a:r>
          </a:p>
          <a:p>
            <a:pPr algn="just"/>
            <a:r>
              <a:rPr lang="en-US" b="0" i="0" dirty="0">
                <a:solidFill>
                  <a:srgbClr val="333333"/>
                </a:solidFill>
                <a:effectLst/>
                <a:latin typeface="NotoSans"/>
              </a:rPr>
              <a:t>The incubation period is two to four weeks. The disease progresses in several stages </a:t>
            </a:r>
          </a:p>
          <a:p>
            <a:pPr algn="just"/>
            <a:r>
              <a:rPr lang="en-US" dirty="0"/>
              <a:t>I</a:t>
            </a:r>
            <a:r>
              <a:rPr lang="ne-NP" dirty="0"/>
              <a:t>nfective stage is divided into two stages:-</a:t>
            </a:r>
          </a:p>
          <a:p>
            <a:pPr algn="just">
              <a:buFont typeface="Wingdings" pitchFamily="2" charset="2"/>
              <a:buChar char="ü"/>
            </a:pPr>
            <a:r>
              <a:rPr lang="en-US" dirty="0"/>
              <a:t>Early stage: Includes primary syphilis, secondary</a:t>
            </a:r>
            <a:r>
              <a:rPr lang="ne-NP" dirty="0"/>
              <a:t> </a:t>
            </a:r>
            <a:r>
              <a:rPr lang="en-US" dirty="0"/>
              <a:t>syphilis and early latent syphilis.</a:t>
            </a:r>
            <a:endParaRPr lang="ne-NP" dirty="0"/>
          </a:p>
          <a:p>
            <a:pPr algn="just">
              <a:buFont typeface="Wingdings" pitchFamily="2" charset="2"/>
              <a:buChar char="ü"/>
            </a:pPr>
            <a:r>
              <a:rPr lang="en-US" dirty="0"/>
              <a:t>Late stage: Includes late latent syphilis, benign</a:t>
            </a:r>
            <a:r>
              <a:rPr lang="ne-NP" dirty="0"/>
              <a:t> </a:t>
            </a:r>
            <a:r>
              <a:rPr lang="en-US" dirty="0"/>
              <a:t>late syphilis, cardiovascular syphilis, and </a:t>
            </a:r>
            <a:r>
              <a:rPr lang="en-US" dirty="0" err="1"/>
              <a:t>neurosyphilis</a:t>
            </a:r>
            <a:endParaRPr lang="en-US" dirty="0"/>
          </a:p>
          <a:p>
            <a:pPr algn="just"/>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ne-NP" dirty="0"/>
              <a:t>Primary syphilis:-</a:t>
            </a:r>
            <a:br>
              <a:rPr lang="en-US" dirty="0"/>
            </a:br>
            <a:endParaRPr lang="en-US" dirty="0"/>
          </a:p>
        </p:txBody>
      </p:sp>
      <p:sp>
        <p:nvSpPr>
          <p:cNvPr id="3" name="Content Placeholder 2"/>
          <p:cNvSpPr>
            <a:spLocks noGrp="1"/>
          </p:cNvSpPr>
          <p:nvPr>
            <p:ph idx="1"/>
          </p:nvPr>
        </p:nvSpPr>
        <p:spPr>
          <a:xfrm>
            <a:off x="457200" y="1219200"/>
            <a:ext cx="8229600" cy="4525963"/>
          </a:xfrm>
        </p:spPr>
        <p:txBody>
          <a:bodyPr>
            <a:normAutofit lnSpcReduction="10000"/>
          </a:bodyPr>
          <a:lstStyle/>
          <a:p>
            <a:pPr algn="just"/>
            <a:r>
              <a:rPr lang="en-US" dirty="0"/>
              <a:t>Within about 3 weeks of infection an ulcer, known as a</a:t>
            </a:r>
            <a:r>
              <a:rPr lang="ne-NP" dirty="0"/>
              <a:t> </a:t>
            </a:r>
            <a:r>
              <a:rPr lang="en-US" dirty="0"/>
              <a:t>chancre forms at the site of infection usually on the genital</a:t>
            </a:r>
            <a:r>
              <a:rPr lang="ne-NP" dirty="0"/>
              <a:t> </a:t>
            </a:r>
            <a:r>
              <a:rPr lang="en-US" dirty="0"/>
              <a:t>area (about 10% of ulcers are </a:t>
            </a:r>
            <a:r>
              <a:rPr lang="en-US" dirty="0" err="1"/>
              <a:t>extragenital</a:t>
            </a:r>
            <a:r>
              <a:rPr lang="en-US" dirty="0"/>
              <a:t>). </a:t>
            </a:r>
            <a:endParaRPr lang="ne-NP" dirty="0"/>
          </a:p>
          <a:p>
            <a:pPr algn="just"/>
            <a:r>
              <a:rPr lang="en-US" dirty="0"/>
              <a:t>The ulcer is</a:t>
            </a:r>
            <a:r>
              <a:rPr lang="ne-NP" dirty="0"/>
              <a:t> </a:t>
            </a:r>
            <a:r>
              <a:rPr lang="en-US" dirty="0"/>
              <a:t>shallow, well-defined with </a:t>
            </a:r>
            <a:r>
              <a:rPr lang="en-US" dirty="0" err="1"/>
              <a:t>indurated</a:t>
            </a:r>
            <a:r>
              <a:rPr lang="en-US" dirty="0"/>
              <a:t> edges and a smooth red</a:t>
            </a:r>
            <a:r>
              <a:rPr lang="ne-NP" dirty="0"/>
              <a:t> </a:t>
            </a:r>
            <a:r>
              <a:rPr lang="en-US" dirty="0"/>
              <a:t>surface that exudes serum. It is usually painless. </a:t>
            </a:r>
            <a:endParaRPr lang="ne-NP" dirty="0"/>
          </a:p>
          <a:p>
            <a:pPr algn="just"/>
            <a:r>
              <a:rPr lang="en-US" dirty="0" err="1"/>
              <a:t>Treponemes</a:t>
            </a:r>
            <a:r>
              <a:rPr lang="ne-NP" dirty="0"/>
              <a:t> </a:t>
            </a:r>
            <a:r>
              <a:rPr lang="en-US" dirty="0"/>
              <a:t>can be found in the chancre fluid.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609600" y="990600"/>
            <a:ext cx="7391399" cy="50292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Secondary syphilis</a:t>
            </a:r>
            <a:br>
              <a:rPr lang="en-US" dirty="0"/>
            </a:br>
            <a:endParaRPr lang="en-US" dirty="0"/>
          </a:p>
        </p:txBody>
      </p:sp>
      <p:sp>
        <p:nvSpPr>
          <p:cNvPr id="3" name="Content Placeholder 2"/>
          <p:cNvSpPr>
            <a:spLocks noGrp="1"/>
          </p:cNvSpPr>
          <p:nvPr>
            <p:ph idx="1"/>
          </p:nvPr>
        </p:nvSpPr>
        <p:spPr>
          <a:xfrm>
            <a:off x="457200" y="1219200"/>
            <a:ext cx="8229600" cy="4906963"/>
          </a:xfrm>
        </p:spPr>
        <p:txBody>
          <a:bodyPr>
            <a:normAutofit/>
          </a:bodyPr>
          <a:lstStyle/>
          <a:p>
            <a:pPr algn="just"/>
            <a:r>
              <a:rPr lang="en-US" dirty="0"/>
              <a:t>This occurs 4–8 weeks after the primary infection. A widespread non-itchy </a:t>
            </a:r>
            <a:r>
              <a:rPr lang="en-US" dirty="0" err="1"/>
              <a:t>maculopapular</a:t>
            </a:r>
            <a:r>
              <a:rPr lang="en-US" dirty="0"/>
              <a:t> rash appears, corresponding</a:t>
            </a:r>
            <a:r>
              <a:rPr lang="ne-NP" dirty="0"/>
              <a:t> </a:t>
            </a:r>
            <a:r>
              <a:rPr lang="en-US" dirty="0"/>
              <a:t>to the spread of organisms in the body. </a:t>
            </a:r>
            <a:endParaRPr lang="ne-NP" dirty="0"/>
          </a:p>
          <a:p>
            <a:pPr algn="just"/>
            <a:r>
              <a:rPr lang="en-US" dirty="0"/>
              <a:t>The secondary skin</a:t>
            </a:r>
            <a:r>
              <a:rPr lang="ne-NP" dirty="0"/>
              <a:t> </a:t>
            </a:r>
            <a:r>
              <a:rPr lang="en-US" dirty="0"/>
              <a:t>lesions contain </a:t>
            </a:r>
            <a:r>
              <a:rPr lang="en-US" dirty="0" err="1"/>
              <a:t>treponemes</a:t>
            </a:r>
            <a:r>
              <a:rPr lang="en-US" dirty="0"/>
              <a:t> and are highly infectious.</a:t>
            </a:r>
          </a:p>
          <a:p>
            <a:pPr algn="just"/>
            <a:r>
              <a:rPr lang="en-US" dirty="0" err="1"/>
              <a:t>Treponemes</a:t>
            </a:r>
            <a:r>
              <a:rPr lang="en-US" dirty="0"/>
              <a:t> are also present in the blood. Mucous membranes are also infected and mouth ulcers are common.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476</TotalTime>
  <Words>1315</Words>
  <Application>Microsoft Office PowerPoint</Application>
  <PresentationFormat>On-screen Show (4:3)</PresentationFormat>
  <Paragraphs>91</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Google Sans</vt:lpstr>
      <vt:lpstr>Libre Franklin</vt:lpstr>
      <vt:lpstr>NotoSans</vt:lpstr>
      <vt:lpstr>Wingdings</vt:lpstr>
      <vt:lpstr>Office Theme</vt:lpstr>
      <vt:lpstr>Treponema pallidum</vt:lpstr>
      <vt:lpstr>Etiology</vt:lpstr>
      <vt:lpstr>Contd....</vt:lpstr>
      <vt:lpstr>Antigenic structure</vt:lpstr>
      <vt:lpstr>PowerPoint Presentation</vt:lpstr>
      <vt:lpstr>Pathogenesis</vt:lpstr>
      <vt:lpstr>Primary syphilis:- </vt:lpstr>
      <vt:lpstr>PowerPoint Presentation</vt:lpstr>
      <vt:lpstr>Secondary syphilis </vt:lpstr>
      <vt:lpstr>PowerPoint Presentation</vt:lpstr>
      <vt:lpstr>Latent syphilis </vt:lpstr>
      <vt:lpstr>Late stage syphilis </vt:lpstr>
      <vt:lpstr>PowerPoint Presentation</vt:lpstr>
      <vt:lpstr>PowerPoint Presentation</vt:lpstr>
      <vt:lpstr>Congenital syphilis.</vt:lpstr>
      <vt:lpstr>Laboratory diagnosis</vt:lpstr>
      <vt:lpstr>PowerPoint Presentation</vt:lpstr>
      <vt:lpstr>Culture not performed</vt:lpstr>
      <vt:lpstr>Serological diagnosis</vt:lpstr>
      <vt:lpstr>. Non-specific antibody that reacts with cardiolipin antigen in non-specific syphilis tests</vt:lpstr>
      <vt:lpstr>PowerPoint Presentation</vt:lpstr>
      <vt:lpstr>PowerPoint Presentation</vt:lpstr>
      <vt:lpstr>PowerPoint Presentation</vt:lpstr>
      <vt:lpstr>PowerPoint Presentation</vt:lpstr>
      <vt:lpstr>PowerPoint Presentation</vt:lpstr>
      <vt:lpstr>VDRL</vt:lpstr>
      <vt:lpstr>PowerPoint Presentation</vt:lpstr>
      <vt:lpstr>Specific treponemal antibody that reacts with treponemal antigen in specific syphilis tests.</vt:lpstr>
      <vt:lpstr>Diagnosis of congenital syphilis </vt:lpstr>
      <vt:lpstr>Treatment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Treponema pallidum</dc:title>
  <dc:creator>krishna</dc:creator>
  <cp:lastModifiedBy>Mamita Khaling Rai</cp:lastModifiedBy>
  <cp:revision>98</cp:revision>
  <dcterms:created xsi:type="dcterms:W3CDTF">2014-05-31T11:39:40Z</dcterms:created>
  <dcterms:modified xsi:type="dcterms:W3CDTF">2023-03-17T07:00:56Z</dcterms:modified>
</cp:coreProperties>
</file>