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8" r:id="rId2"/>
    <p:sldId id="280" r:id="rId3"/>
    <p:sldId id="256" r:id="rId4"/>
    <p:sldId id="257" r:id="rId5"/>
    <p:sldId id="284" r:id="rId6"/>
    <p:sldId id="283" r:id="rId7"/>
    <p:sldId id="258" r:id="rId8"/>
    <p:sldId id="259" r:id="rId9"/>
    <p:sldId id="271" r:id="rId10"/>
    <p:sldId id="281" r:id="rId11"/>
    <p:sldId id="282" r:id="rId12"/>
    <p:sldId id="263" r:id="rId13"/>
    <p:sldId id="265" r:id="rId14"/>
    <p:sldId id="276" r:id="rId15"/>
    <p:sldId id="264" r:id="rId16"/>
    <p:sldId id="260" r:id="rId17"/>
    <p:sldId id="261" r:id="rId18"/>
    <p:sldId id="285" r:id="rId19"/>
    <p:sldId id="266" r:id="rId20"/>
    <p:sldId id="267" r:id="rId21"/>
    <p:sldId id="270" r:id="rId22"/>
    <p:sldId id="268" r:id="rId23"/>
    <p:sldId id="269" r:id="rId24"/>
    <p:sldId id="274" r:id="rId25"/>
    <p:sldId id="27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078" autoAdjust="0"/>
  </p:normalViewPr>
  <p:slideViewPr>
    <p:cSldViewPr>
      <p:cViewPr varScale="1">
        <p:scale>
          <a:sx n="59" d="100"/>
          <a:sy n="59" d="100"/>
        </p:scale>
        <p:origin x="15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7E032-952A-43AC-A5FF-A6DED3872005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E8A76-8476-4FDC-A081-E7D2EDC98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93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lamina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(more correctly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lamina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propria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mucosæ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is a thin layer of loose connective tissue, or dense irregular connective tissue, which lies beneath the epithelium and together with the epithelium constitutes the mucosa.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ileocecal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valve is a sphincter muscle valve that separates the small intestine and the large intestine.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Hyperplasia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hypergenesis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 an increase in the amount of organic tissue that results from cell proliferation.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Hypertrophy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increase in the volume of an organ or tissue due to the enlargement of its component cells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E8A76-8476-4FDC-A081-E7D2EDC9877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07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51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Pyrexia:- raised body temperature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Encephalopathy:-a disease in which the functioning of the brain is affected by some agent or condition (such as viral infection or toxins in the blood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E8A76-8476-4FDC-A081-E7D2EDC9877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63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980B-27DF-4630-B82B-AB6529109365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2B9A-32FB-473A-8C89-4947BFF427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980B-27DF-4630-B82B-AB6529109365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2B9A-32FB-473A-8C89-4947BFF427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980B-27DF-4630-B82B-AB6529109365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2B9A-32FB-473A-8C89-4947BFF427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980B-27DF-4630-B82B-AB6529109365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2B9A-32FB-473A-8C89-4947BFF427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980B-27DF-4630-B82B-AB6529109365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2B9A-32FB-473A-8C89-4947BFF427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980B-27DF-4630-B82B-AB6529109365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2B9A-32FB-473A-8C89-4947BFF427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980B-27DF-4630-B82B-AB6529109365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2B9A-32FB-473A-8C89-4947BFF427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980B-27DF-4630-B82B-AB6529109365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2B9A-32FB-473A-8C89-4947BFF427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980B-27DF-4630-B82B-AB6529109365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2B9A-32FB-473A-8C89-4947BFF427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980B-27DF-4630-B82B-AB6529109365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2B9A-32FB-473A-8C89-4947BFF427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980B-27DF-4630-B82B-AB6529109365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2B9A-32FB-473A-8C89-4947BFF427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1980B-27DF-4630-B82B-AB6529109365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D2B9A-32FB-473A-8C89-4947BFF427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ne-NP" dirty="0"/>
              <a:t>Gastrointestinal 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267200" cy="5135563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ne-NP" dirty="0"/>
              <a:t>T</a:t>
            </a:r>
            <a:r>
              <a:rPr lang="en-US" dirty="0"/>
              <a:t>he gastrointestinal tract is a hollow</a:t>
            </a:r>
            <a:r>
              <a:rPr lang="ne-NP" dirty="0"/>
              <a:t> </a:t>
            </a:r>
            <a:r>
              <a:rPr lang="en-US" dirty="0"/>
              <a:t>digestive tube that extends through the center of the body from</a:t>
            </a:r>
            <a:r>
              <a:rPr lang="ne-NP" dirty="0"/>
              <a:t> </a:t>
            </a:r>
            <a:r>
              <a:rPr lang="en-US" dirty="0"/>
              <a:t>the mouth to the anus </a:t>
            </a:r>
            <a:endParaRPr lang="ne-NP" dirty="0"/>
          </a:p>
          <a:p>
            <a:pPr algn="just"/>
            <a:r>
              <a:rPr lang="en-US" dirty="0"/>
              <a:t>The primary function of the gastrointestinal system is digestion and nutrient uptake.</a:t>
            </a:r>
            <a:endParaRPr lang="ne-NP" dirty="0"/>
          </a:p>
          <a:p>
            <a:pPr algn="just"/>
            <a:r>
              <a:rPr lang="en-US" dirty="0"/>
              <a:t>The</a:t>
            </a:r>
            <a:r>
              <a:rPr lang="ne-NP" dirty="0"/>
              <a:t> </a:t>
            </a:r>
            <a:r>
              <a:rPr lang="en-US" dirty="0"/>
              <a:t>oral cavity and the colon are at opposite ends of the tube and are</a:t>
            </a:r>
            <a:r>
              <a:rPr lang="ne-NP" dirty="0"/>
              <a:t> </a:t>
            </a:r>
            <a:r>
              <a:rPr lang="en-US" dirty="0"/>
              <a:t>heavily colonized with bacteria, and the central part of the tube,</a:t>
            </a:r>
            <a:r>
              <a:rPr lang="ne-NP" dirty="0"/>
              <a:t> </a:t>
            </a:r>
            <a:r>
              <a:rPr lang="en-US" dirty="0"/>
              <a:t>the stomach, duodenum, jejunum, and the proximal half of the</a:t>
            </a:r>
            <a:r>
              <a:rPr lang="ne-NP" dirty="0"/>
              <a:t> </a:t>
            </a:r>
            <a:r>
              <a:rPr lang="en-US" dirty="0"/>
              <a:t>ileum, are lightly colonized</a:t>
            </a:r>
            <a:endParaRPr lang="ne-NP" dirty="0"/>
          </a:p>
          <a:p>
            <a:pPr algn="just"/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25888" y="838200"/>
            <a:ext cx="3883223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Gastroenteritis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2696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en-US" b="1" dirty="0"/>
              <a:t>Gastroenteritis</a:t>
            </a:r>
            <a:r>
              <a:rPr lang="en-US" dirty="0"/>
              <a:t> means irritation and </a:t>
            </a:r>
            <a:r>
              <a:rPr lang="en-US" b="1" dirty="0"/>
              <a:t>inflammation</a:t>
            </a:r>
            <a:r>
              <a:rPr lang="en-US" dirty="0"/>
              <a:t> of the gastrointestinal tract, which includes the stomach and small and large intestines. The condition is usually due to bacteria, food poisoning, parasites, or viruses, and it often results in</a:t>
            </a:r>
            <a:r>
              <a:rPr lang="ne-NP" dirty="0"/>
              <a:t> </a:t>
            </a:r>
            <a:r>
              <a:rPr lang="en-US" dirty="0"/>
              <a:t>diarrhea, abdominal pain, nausea, and vomiting</a:t>
            </a:r>
            <a:endParaRPr lang="ne-NP" dirty="0"/>
          </a:p>
          <a:p>
            <a:pPr algn="just">
              <a:buNone/>
            </a:pPr>
            <a:r>
              <a:rPr lang="ne-NP" dirty="0"/>
              <a:t>Pathogensis</a:t>
            </a:r>
          </a:p>
          <a:p>
            <a:pPr algn="just"/>
            <a:r>
              <a:rPr lang="en-US" dirty="0"/>
              <a:t>ingestion</a:t>
            </a:r>
          </a:p>
          <a:p>
            <a:pPr algn="just"/>
            <a:r>
              <a:rPr lang="en-US" dirty="0"/>
              <a:t>absorbed to brush border of epithelial cells of small  intestine and colon            </a:t>
            </a:r>
          </a:p>
          <a:p>
            <a:pPr algn="just"/>
            <a:r>
              <a:rPr lang="en-US" dirty="0"/>
              <a:t>migrate to lamina </a:t>
            </a:r>
            <a:r>
              <a:rPr lang="en-US" dirty="0" err="1"/>
              <a:t>propria</a:t>
            </a:r>
            <a:r>
              <a:rPr lang="en-US" dirty="0"/>
              <a:t>, </a:t>
            </a:r>
            <a:r>
              <a:rPr lang="en-US" dirty="0" err="1"/>
              <a:t>ileocaecal</a:t>
            </a:r>
            <a:endParaRPr lang="en-US" dirty="0"/>
          </a:p>
          <a:p>
            <a:pPr algn="just"/>
            <a:r>
              <a:rPr lang="en-US" dirty="0"/>
              <a:t>multiply in lymphoid follicles</a:t>
            </a:r>
          </a:p>
          <a:p>
            <a:pPr algn="just"/>
            <a:r>
              <a:rPr lang="en-US" dirty="0" err="1"/>
              <a:t>reticuloendothelial</a:t>
            </a:r>
            <a:r>
              <a:rPr lang="en-US" dirty="0"/>
              <a:t> hyperplasia and hypertrophy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Salmonella: Gastroenteritis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dirty="0"/>
              <a:t>Transmission:-contaminated food(foods of animal origin has been associated with large number of out break)</a:t>
            </a:r>
          </a:p>
          <a:p>
            <a:pPr algn="just"/>
            <a:r>
              <a:rPr lang="en-US" dirty="0"/>
              <a:t>Number of ingested Salmonella  needed to  an infection varies with the strain  of organism and the characteristics of the individuals ingesting the organism.</a:t>
            </a:r>
          </a:p>
          <a:p>
            <a:pPr algn="just"/>
            <a:r>
              <a:rPr lang="en-US" dirty="0"/>
              <a:t>Healthy adult males can  ingest 10</a:t>
            </a:r>
            <a:r>
              <a:rPr lang="en-US" baseline="30000" dirty="0"/>
              <a:t>5 </a:t>
            </a:r>
            <a:r>
              <a:rPr lang="en-US" dirty="0"/>
              <a:t>t0 10</a:t>
            </a:r>
            <a:r>
              <a:rPr lang="en-US" baseline="30000" dirty="0"/>
              <a:t>7 </a:t>
            </a:r>
            <a:r>
              <a:rPr lang="en-US" dirty="0"/>
              <a:t>cells before symptoms of the illness occur.</a:t>
            </a:r>
          </a:p>
          <a:p>
            <a:pPr algn="just"/>
            <a:r>
              <a:rPr lang="en-US" dirty="0"/>
              <a:t>incubation 6-48 hrs.</a:t>
            </a:r>
          </a:p>
          <a:p>
            <a:pPr algn="just"/>
            <a:r>
              <a:rPr lang="en-US" dirty="0"/>
              <a:t>nausea, vomiting, diarrhea, fever, abdominal cramps, m</a:t>
            </a:r>
            <a:r>
              <a:rPr lang="ne-NP" dirty="0"/>
              <a:t>alaise</a:t>
            </a:r>
            <a:r>
              <a:rPr lang="en-US" dirty="0"/>
              <a:t>, headache</a:t>
            </a:r>
          </a:p>
          <a:p>
            <a:pPr algn="just"/>
            <a:r>
              <a:rPr lang="en-US" dirty="0"/>
              <a:t>2 days - 1 week:  usually spontaneous resolution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pPr algn="l"/>
            <a:r>
              <a:rPr lang="ne-NP" dirty="0"/>
              <a:t>Contd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8229600" cy="5562600"/>
          </a:xfrm>
        </p:spPr>
        <p:txBody>
          <a:bodyPr>
            <a:normAutofit/>
          </a:bodyPr>
          <a:lstStyle/>
          <a:p>
            <a:pPr algn="just"/>
            <a:r>
              <a:rPr lang="ne-NP" dirty="0"/>
              <a:t>After ingestion, the bacilli attach to epithelial cells of villi of small intestine and pass through them into sub mucus coat where they are phagocytosed by neutrophil and macrophage.</a:t>
            </a:r>
          </a:p>
          <a:p>
            <a:pPr algn="just"/>
            <a:r>
              <a:rPr lang="en-US" dirty="0"/>
              <a:t>T</a:t>
            </a:r>
            <a:r>
              <a:rPr lang="ne-NP" dirty="0"/>
              <a:t>hey resist intracellular killing and multiplies within phagocytic cells.</a:t>
            </a:r>
          </a:p>
          <a:p>
            <a:pPr algn="just"/>
            <a:r>
              <a:rPr lang="en-US" dirty="0"/>
              <a:t>T</a:t>
            </a:r>
            <a:r>
              <a:rPr lang="ne-NP" dirty="0"/>
              <a:t>he cells then enter blood through lymphatic system and results in transient bacteriaemia (primary bacteriaemia).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943600"/>
          </a:xfrm>
        </p:spPr>
        <p:txBody>
          <a:bodyPr/>
          <a:lstStyle/>
          <a:p>
            <a:pPr algn="just"/>
            <a:r>
              <a:rPr lang="en-US" dirty="0"/>
              <a:t>F</a:t>
            </a:r>
            <a:r>
              <a:rPr lang="ne-NP" dirty="0"/>
              <a:t>rom blood they infect Reticulo Endothelial system (liver, gall bladder, lymph node</a:t>
            </a:r>
            <a:r>
              <a:rPr lang="en-US" dirty="0"/>
              <a:t>,</a:t>
            </a:r>
            <a:r>
              <a:rPr lang="ne-NP" dirty="0"/>
              <a:t> </a:t>
            </a:r>
            <a:r>
              <a:rPr lang="en-US" dirty="0"/>
              <a:t>S</a:t>
            </a:r>
            <a:r>
              <a:rPr lang="ne-NP" dirty="0"/>
              <a:t>pleen</a:t>
            </a:r>
            <a:r>
              <a:rPr lang="en-US" dirty="0"/>
              <a:t>,</a:t>
            </a:r>
            <a:r>
              <a:rPr lang="ne-NP" dirty="0"/>
              <a:t> </a:t>
            </a:r>
            <a:r>
              <a:rPr lang="en-US" dirty="0"/>
              <a:t>L</a:t>
            </a:r>
            <a:r>
              <a:rPr lang="ne-NP" dirty="0"/>
              <a:t>ungs</a:t>
            </a:r>
            <a:r>
              <a:rPr lang="en-US" dirty="0"/>
              <a:t>,</a:t>
            </a:r>
            <a:r>
              <a:rPr lang="ne-NP" dirty="0"/>
              <a:t> </a:t>
            </a:r>
            <a:r>
              <a:rPr lang="en-US" dirty="0"/>
              <a:t>K</a:t>
            </a:r>
            <a:r>
              <a:rPr lang="ne-NP" dirty="0"/>
              <a:t>idneys and bone marrow) in 7 days.</a:t>
            </a:r>
          </a:p>
          <a:p>
            <a:pPr algn="just"/>
            <a:r>
              <a:rPr lang="ne-NP" dirty="0"/>
              <a:t>By 10th day,  the parasitised cells get necrosis and bacilli enters blood causing secondary bacteremia.</a:t>
            </a:r>
          </a:p>
          <a:p>
            <a:pPr algn="just"/>
            <a:r>
              <a:rPr lang="ne-NP" dirty="0"/>
              <a:t>During this, the bacteria releases endotoxin which causes pyrexia and other clinical signs.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8" name="Picture 2" descr="figure_23_10_unlabel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46338" y="225425"/>
            <a:ext cx="4249737" cy="6584950"/>
          </a:xfrm>
          <a:prstGeom prst="rect">
            <a:avLst/>
          </a:prstGeom>
          <a:noFill/>
        </p:spPr>
      </p:pic>
      <p:sp>
        <p:nvSpPr>
          <p:cNvPr id="1218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2400" y="0"/>
            <a:ext cx="8789988" cy="304800"/>
          </a:xfrm>
          <a:noFill/>
          <a:ln/>
        </p:spPr>
        <p:txBody>
          <a:bodyPr/>
          <a:lstStyle/>
          <a:p>
            <a:r>
              <a:rPr lang="en-US" sz="1200">
                <a:latin typeface="Arial" charset="0"/>
              </a:rPr>
              <a:t>Figure 23.10  </a:t>
            </a:r>
            <a:r>
              <a:rPr lang="en-US" sz="1200">
                <a:solidFill>
                  <a:srgbClr val="000000"/>
                </a:solidFill>
                <a:latin typeface="Arial" charset="0"/>
              </a:rPr>
              <a:t>The events in salmonellosis</a:t>
            </a:r>
          </a:p>
        </p:txBody>
      </p:sp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2489200" y="842963"/>
            <a:ext cx="600075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r>
              <a:rPr lang="en-US" sz="1000" b="1"/>
              <a:t>Epithelial </a:t>
            </a:r>
            <a:br>
              <a:rPr lang="en-US" sz="1000" b="1"/>
            </a:br>
            <a:r>
              <a:rPr lang="en-US" sz="1000" b="1"/>
              <a:t>cell</a:t>
            </a:r>
          </a:p>
        </p:txBody>
      </p:sp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2482850" y="1193800"/>
            <a:ext cx="534988" cy="15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r>
              <a:rPr lang="en-US" sz="1000" b="1"/>
              <a:t>Nucleus</a:t>
            </a:r>
          </a:p>
        </p:txBody>
      </p:sp>
      <p:sp>
        <p:nvSpPr>
          <p:cNvPr id="121862" name="Text Box 6"/>
          <p:cNvSpPr txBox="1">
            <a:spLocks noChangeArrowheads="1"/>
          </p:cNvSpPr>
          <p:nvPr/>
        </p:nvSpPr>
        <p:spPr bwMode="auto">
          <a:xfrm>
            <a:off x="4333875" y="255588"/>
            <a:ext cx="731838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r>
              <a:rPr lang="en-US" sz="1000" b="1" i="1"/>
              <a:t>Salmonella</a:t>
            </a:r>
          </a:p>
        </p:txBody>
      </p:sp>
      <p:sp>
        <p:nvSpPr>
          <p:cNvPr id="121863" name="Text Box 7"/>
          <p:cNvSpPr txBox="1">
            <a:spLocks noChangeArrowheads="1"/>
          </p:cNvSpPr>
          <p:nvPr/>
        </p:nvSpPr>
        <p:spPr bwMode="auto">
          <a:xfrm>
            <a:off x="5273675" y="506413"/>
            <a:ext cx="14732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r>
              <a:rPr lang="en-US" sz="1000" b="1" i="1"/>
              <a:t>Salmonella</a:t>
            </a:r>
            <a:r>
              <a:rPr lang="en-US" sz="1000" b="1"/>
              <a:t> attaches to</a:t>
            </a:r>
            <a:br>
              <a:rPr lang="en-US" sz="1000" b="1"/>
            </a:br>
            <a:r>
              <a:rPr lang="en-US" sz="1000" b="1"/>
              <a:t>epithelial cells lining</a:t>
            </a:r>
            <a:br>
              <a:rPr lang="en-US" sz="1000" b="1"/>
            </a:br>
            <a:r>
              <a:rPr lang="en-US" sz="1000" b="1"/>
              <a:t>the small intestine.</a:t>
            </a:r>
          </a:p>
        </p:txBody>
      </p:sp>
      <p:sp>
        <p:nvSpPr>
          <p:cNvPr id="121864" name="Text Box 8"/>
          <p:cNvSpPr txBox="1">
            <a:spLocks noChangeArrowheads="1"/>
          </p:cNvSpPr>
          <p:nvPr/>
        </p:nvSpPr>
        <p:spPr bwMode="auto">
          <a:xfrm>
            <a:off x="5281613" y="1835150"/>
            <a:ext cx="1208087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r>
              <a:rPr lang="en-US" sz="1000" b="1" i="1"/>
              <a:t>Salmonella</a:t>
            </a:r>
            <a:r>
              <a:rPr lang="en-US" sz="1000" b="1"/>
              <a:t> triggers</a:t>
            </a:r>
            <a:br>
              <a:rPr lang="en-US" sz="1000" b="1"/>
            </a:br>
            <a:r>
              <a:rPr lang="en-US" sz="1000" b="1"/>
              <a:t>endocytosis.</a:t>
            </a:r>
          </a:p>
        </p:txBody>
      </p:sp>
      <p:sp>
        <p:nvSpPr>
          <p:cNvPr id="121865" name="Text Box 9"/>
          <p:cNvSpPr txBox="1">
            <a:spLocks noChangeArrowheads="1"/>
          </p:cNvSpPr>
          <p:nvPr/>
        </p:nvSpPr>
        <p:spPr bwMode="auto">
          <a:xfrm>
            <a:off x="5275263" y="3176588"/>
            <a:ext cx="13541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r>
              <a:rPr lang="en-US" sz="1000" b="1" i="1"/>
              <a:t>Salmonella</a:t>
            </a:r>
            <a:r>
              <a:rPr lang="en-US" sz="1000" b="1"/>
              <a:t> multiplies</a:t>
            </a:r>
            <a:br>
              <a:rPr lang="en-US" sz="1000" b="1"/>
            </a:br>
            <a:r>
              <a:rPr lang="en-US" sz="1000" b="1"/>
              <a:t>within food vesicle.</a:t>
            </a:r>
          </a:p>
        </p:txBody>
      </p:sp>
      <p:sp>
        <p:nvSpPr>
          <p:cNvPr id="121866" name="Text Box 10"/>
          <p:cNvSpPr txBox="1">
            <a:spLocks noChangeArrowheads="1"/>
          </p:cNvSpPr>
          <p:nvPr/>
        </p:nvSpPr>
        <p:spPr bwMode="auto">
          <a:xfrm>
            <a:off x="5275263" y="4552950"/>
            <a:ext cx="1341437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r>
              <a:rPr lang="en-US" sz="1000" b="1" i="1"/>
              <a:t>Salmonella</a:t>
            </a:r>
            <a:r>
              <a:rPr lang="en-US" sz="1000" b="1"/>
              <a:t> kills host</a:t>
            </a:r>
            <a:br>
              <a:rPr lang="en-US" sz="1000" b="1"/>
            </a:br>
            <a:r>
              <a:rPr lang="en-US" sz="1000" b="1"/>
              <a:t>cell, inducing fever,</a:t>
            </a:r>
            <a:br>
              <a:rPr lang="en-US" sz="1000" b="1"/>
            </a:br>
            <a:r>
              <a:rPr lang="en-US" sz="1000" b="1"/>
              <a:t>cramps, and diarrhea.</a:t>
            </a:r>
          </a:p>
        </p:txBody>
      </p:sp>
      <p:sp>
        <p:nvSpPr>
          <p:cNvPr id="121867" name="Text Box 11"/>
          <p:cNvSpPr txBox="1">
            <a:spLocks noChangeArrowheads="1"/>
          </p:cNvSpPr>
          <p:nvPr/>
        </p:nvSpPr>
        <p:spPr bwMode="auto">
          <a:xfrm>
            <a:off x="5130800" y="5202238"/>
            <a:ext cx="14986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r>
              <a:rPr lang="en-US" sz="1000" b="1"/>
              <a:t>Capillary (blood vessel)</a:t>
            </a:r>
          </a:p>
        </p:txBody>
      </p:sp>
      <p:sp>
        <p:nvSpPr>
          <p:cNvPr id="121868" name="Text Box 12"/>
          <p:cNvSpPr txBox="1">
            <a:spLocks noChangeArrowheads="1"/>
          </p:cNvSpPr>
          <p:nvPr/>
        </p:nvSpPr>
        <p:spPr bwMode="auto">
          <a:xfrm>
            <a:off x="5724525" y="5532438"/>
            <a:ext cx="8382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r>
              <a:rPr lang="en-US" sz="1000" b="1"/>
              <a:t>Bacteremia:</a:t>
            </a:r>
            <a:br>
              <a:rPr lang="en-US" sz="1000" b="1"/>
            </a:br>
            <a:r>
              <a:rPr lang="en-US" sz="1000" b="1" i="1"/>
              <a:t>Salmonella</a:t>
            </a:r>
            <a:br>
              <a:rPr lang="en-US" sz="1000" b="1"/>
            </a:br>
            <a:r>
              <a:rPr lang="en-US" sz="1000" b="1"/>
              <a:t>moves into</a:t>
            </a:r>
            <a:br>
              <a:rPr lang="en-US" sz="1000" b="1"/>
            </a:br>
            <a:r>
              <a:rPr lang="en-US" sz="1000" b="1"/>
              <a:t>bloodstream.</a:t>
            </a:r>
          </a:p>
        </p:txBody>
      </p:sp>
      <p:sp>
        <p:nvSpPr>
          <p:cNvPr id="121869" name="Line 13"/>
          <p:cNvSpPr>
            <a:spLocks noChangeShapeType="1"/>
          </p:cNvSpPr>
          <p:nvPr/>
        </p:nvSpPr>
        <p:spPr bwMode="auto">
          <a:xfrm flipH="1">
            <a:off x="4867275" y="5354638"/>
            <a:ext cx="317500" cy="503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870" name="Line 14"/>
          <p:cNvSpPr>
            <a:spLocks noChangeShapeType="1"/>
          </p:cNvSpPr>
          <p:nvPr/>
        </p:nvSpPr>
        <p:spPr bwMode="auto">
          <a:xfrm flipV="1">
            <a:off x="3028950" y="1200150"/>
            <a:ext cx="371475" cy="52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871" name="Line 15"/>
          <p:cNvSpPr>
            <a:spLocks noChangeShapeType="1"/>
          </p:cNvSpPr>
          <p:nvPr/>
        </p:nvSpPr>
        <p:spPr bwMode="auto">
          <a:xfrm flipV="1">
            <a:off x="3082925" y="895350"/>
            <a:ext cx="317500" cy="26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872" name="Line 16"/>
          <p:cNvSpPr>
            <a:spLocks noChangeShapeType="1"/>
          </p:cNvSpPr>
          <p:nvPr/>
        </p:nvSpPr>
        <p:spPr bwMode="auto">
          <a:xfrm flipV="1">
            <a:off x="3914775" y="354013"/>
            <a:ext cx="371475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T</a:t>
            </a:r>
            <a:r>
              <a:rPr lang="ne-NP" dirty="0"/>
              <a:t>yphoid fever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</a:t>
            </a:r>
            <a:r>
              <a:rPr lang="ne-NP" dirty="0"/>
              <a:t>oute of transmission: ingestion of contaminated food and water.</a:t>
            </a:r>
          </a:p>
          <a:p>
            <a:pPr>
              <a:buNone/>
            </a:pPr>
            <a:r>
              <a:rPr lang="ne-NP" dirty="0"/>
              <a:t>Formly </a:t>
            </a:r>
            <a:r>
              <a:rPr lang="en-US" i="1" dirty="0"/>
              <a:t>S. </a:t>
            </a:r>
            <a:r>
              <a:rPr lang="en-US" i="1" dirty="0" err="1"/>
              <a:t>Typhi</a:t>
            </a:r>
            <a:r>
              <a:rPr lang="ne-NP" i="1" dirty="0"/>
              <a:t> </a:t>
            </a:r>
            <a:r>
              <a:rPr lang="ne-NP" dirty="0"/>
              <a:t>causes typhoid fever . Other </a:t>
            </a:r>
            <a:r>
              <a:rPr lang="en-US" dirty="0"/>
              <a:t>serotypes </a:t>
            </a:r>
            <a:r>
              <a:rPr lang="ne-NP" dirty="0"/>
              <a:t>also cause </a:t>
            </a:r>
            <a:r>
              <a:rPr lang="en-US" dirty="0"/>
              <a:t>similar clinical syndrome </a:t>
            </a:r>
            <a:r>
              <a:rPr lang="ne-NP" dirty="0"/>
              <a:t>which </a:t>
            </a:r>
            <a:r>
              <a:rPr lang="en-US" dirty="0"/>
              <a:t>include:</a:t>
            </a:r>
          </a:p>
          <a:p>
            <a:pPr>
              <a:buNone/>
            </a:pPr>
            <a:r>
              <a:rPr lang="en-US" dirty="0"/>
              <a:t>●Salmonella </a:t>
            </a:r>
            <a:r>
              <a:rPr lang="en-US" dirty="0" err="1"/>
              <a:t>Paratyphi</a:t>
            </a:r>
            <a:r>
              <a:rPr lang="en-US" dirty="0"/>
              <a:t> A</a:t>
            </a:r>
          </a:p>
          <a:p>
            <a:pPr>
              <a:buNone/>
            </a:pPr>
            <a:r>
              <a:rPr lang="en-US" dirty="0"/>
              <a:t>●Salmonella </a:t>
            </a:r>
            <a:r>
              <a:rPr lang="en-US" dirty="0" err="1"/>
              <a:t>schottmuelleri</a:t>
            </a:r>
            <a:r>
              <a:rPr lang="en-US" dirty="0"/>
              <a:t> (formerly Salmonella </a:t>
            </a:r>
            <a:r>
              <a:rPr lang="en-US" dirty="0" err="1"/>
              <a:t>Paratyphi</a:t>
            </a:r>
            <a:r>
              <a:rPr lang="en-US" dirty="0"/>
              <a:t> B)</a:t>
            </a:r>
          </a:p>
          <a:p>
            <a:pPr>
              <a:buNone/>
            </a:pPr>
            <a:r>
              <a:rPr lang="en-US" dirty="0"/>
              <a:t>●Salmonella </a:t>
            </a:r>
            <a:r>
              <a:rPr lang="en-US" dirty="0" err="1"/>
              <a:t>hirschfeldii</a:t>
            </a:r>
            <a:r>
              <a:rPr lang="en-US" dirty="0"/>
              <a:t> (formerly Salmonella </a:t>
            </a:r>
            <a:r>
              <a:rPr lang="en-US" dirty="0" err="1"/>
              <a:t>Paratyphi</a:t>
            </a:r>
            <a:r>
              <a:rPr lang="en-US" dirty="0"/>
              <a:t> C)</a:t>
            </a:r>
          </a:p>
          <a:p>
            <a:pPr>
              <a:buNone/>
            </a:pPr>
            <a:r>
              <a:rPr lang="en-US" dirty="0"/>
              <a:t>●Salmonella </a:t>
            </a:r>
            <a:r>
              <a:rPr lang="en-US" dirty="0" err="1"/>
              <a:t>choleraesuis</a:t>
            </a:r>
            <a:r>
              <a:rPr lang="en-US" dirty="0"/>
              <a:t> The incubation period is usually 7 to 14 day.</a:t>
            </a:r>
            <a:endParaRPr lang="ne-NP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Dissemination of </a:t>
            </a:r>
            <a:r>
              <a:rPr lang="en-US" b="1" i="1" dirty="0">
                <a:solidFill>
                  <a:schemeClr val="tx2"/>
                </a:solidFill>
              </a:rPr>
              <a:t>S. </a:t>
            </a:r>
            <a:r>
              <a:rPr lang="en-US" b="1" i="1" dirty="0" err="1">
                <a:solidFill>
                  <a:schemeClr val="tx2"/>
                </a:solidFill>
              </a:rPr>
              <a:t>Typhi</a:t>
            </a:r>
            <a:r>
              <a:rPr lang="en-US" b="1" i="1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tx2"/>
                </a:solidFill>
              </a:rPr>
              <a:t>during systemic infection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8001000" cy="5562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705600"/>
          </a:xfrm>
        </p:spPr>
        <p:txBody>
          <a:bodyPr>
            <a:noAutofit/>
          </a:bodyPr>
          <a:lstStyle/>
          <a:p>
            <a:pPr algn="just"/>
            <a:endParaRPr lang="en-US" sz="1800" dirty="0"/>
          </a:p>
          <a:p>
            <a:pPr algn="just"/>
            <a:r>
              <a:rPr lang="en-US" sz="2000" dirty="0"/>
              <a:t>Typhoid is usually contracted by ingestion of food or water contaminated by fecal or urinary carriers excreting</a:t>
            </a:r>
            <a:r>
              <a:rPr lang="en-US" sz="2000" i="1" dirty="0"/>
              <a:t> S. </a:t>
            </a:r>
            <a:r>
              <a:rPr lang="en-US" sz="2000" i="1" dirty="0" err="1"/>
              <a:t>Typhi</a:t>
            </a:r>
            <a:r>
              <a:rPr lang="en-US" sz="2000" dirty="0"/>
              <a:t>. The incubation period is usually 7 to 14 days.</a:t>
            </a:r>
          </a:p>
          <a:p>
            <a:pPr algn="just"/>
            <a:r>
              <a:rPr lang="en-US" sz="2000" dirty="0"/>
              <a:t> In the small intestine the bacteria adhere to the mucosa and then invade the epithelial cells. </a:t>
            </a:r>
          </a:p>
          <a:p>
            <a:pPr algn="just"/>
            <a:r>
              <a:rPr lang="en-US" sz="2000" dirty="0"/>
              <a:t>The </a:t>
            </a:r>
            <a:r>
              <a:rPr lang="en-US" sz="2000" dirty="0" err="1"/>
              <a:t>Peyer's</a:t>
            </a:r>
            <a:r>
              <a:rPr lang="en-US" sz="2000" dirty="0"/>
              <a:t> patches, which are </a:t>
            </a:r>
            <a:r>
              <a:rPr lang="en-US" sz="2000" dirty="0" err="1"/>
              <a:t>aggregrated</a:t>
            </a:r>
            <a:r>
              <a:rPr lang="en-US" sz="2000" dirty="0"/>
              <a:t> lymphoid nodules of the terminal ileum, play an important role in the transport to the underlying lymphoid tissue. </a:t>
            </a:r>
          </a:p>
          <a:p>
            <a:pPr algn="just"/>
            <a:r>
              <a:rPr lang="en-US" sz="2000" dirty="0"/>
              <a:t>Specialized epithelial cells such as M cells overlying these </a:t>
            </a:r>
            <a:r>
              <a:rPr lang="en-US" sz="2000" dirty="0" err="1"/>
              <a:t>Peyer's</a:t>
            </a:r>
            <a:r>
              <a:rPr lang="en-US" sz="2000" dirty="0"/>
              <a:t> patches are probably the site of internalization of </a:t>
            </a:r>
            <a:r>
              <a:rPr lang="en-US" sz="2000" i="1" dirty="0"/>
              <a:t>S. </a:t>
            </a:r>
            <a:r>
              <a:rPr lang="en-US" sz="2000" i="1" dirty="0" err="1"/>
              <a:t>Typhi</a:t>
            </a:r>
            <a:r>
              <a:rPr lang="en-US" sz="2000" dirty="0"/>
              <a:t>. Once the bacteria have penetrated the mucosal barrier, the invading organism </a:t>
            </a:r>
            <a:r>
              <a:rPr lang="en-US" sz="2000" dirty="0" err="1"/>
              <a:t>translocates</a:t>
            </a:r>
            <a:r>
              <a:rPr lang="en-US" sz="2000" dirty="0"/>
              <a:t> to the intestinal lymphoid follicles and the draining mesenteric lymph nodes, and some pass on to the </a:t>
            </a:r>
            <a:r>
              <a:rPr lang="en-US" sz="2000" dirty="0" err="1"/>
              <a:t>reticuloendothelial</a:t>
            </a:r>
            <a:r>
              <a:rPr lang="en-US" sz="2000" dirty="0"/>
              <a:t> cells of the liver and spleen. </a:t>
            </a:r>
          </a:p>
          <a:p>
            <a:pPr algn="just"/>
            <a:r>
              <a:rPr lang="en-US" sz="2000" dirty="0"/>
              <a:t>During the </a:t>
            </a:r>
            <a:r>
              <a:rPr lang="en-US" sz="2000" dirty="0" err="1"/>
              <a:t>bacteremic</a:t>
            </a:r>
            <a:r>
              <a:rPr lang="en-US" sz="2000" dirty="0"/>
              <a:t> phase, the bacteria are widely disseminated throughout the body. Secondary infection can occur with liver, spleen, bone-marrow, gallbladder, and </a:t>
            </a:r>
            <a:r>
              <a:rPr lang="en-US" sz="2000" dirty="0" err="1"/>
              <a:t>Peyer's</a:t>
            </a:r>
            <a:r>
              <a:rPr lang="en-US" sz="2000" dirty="0"/>
              <a:t> patches as the most preferred sites.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The gallbladder is the main reservoir during a chronic infection with</a:t>
            </a:r>
            <a:r>
              <a:rPr lang="en-US" i="1" dirty="0"/>
              <a:t> S. </a:t>
            </a:r>
            <a:r>
              <a:rPr lang="en-US" i="1" dirty="0" err="1"/>
              <a:t>Typhi</a:t>
            </a:r>
            <a:r>
              <a:rPr lang="en-US" i="1" dirty="0"/>
              <a:t> </a:t>
            </a:r>
            <a:r>
              <a:rPr lang="en-US" dirty="0"/>
              <a:t>and invasion occurs either directly from the blood or by retrograde spread from the bile. </a:t>
            </a:r>
          </a:p>
          <a:p>
            <a:pPr algn="just"/>
            <a:r>
              <a:rPr lang="en-US" dirty="0"/>
              <a:t>The ability of </a:t>
            </a:r>
            <a:r>
              <a:rPr lang="en-US" i="1" dirty="0"/>
              <a:t>Salmonella</a:t>
            </a:r>
            <a:r>
              <a:rPr lang="en-US" dirty="0"/>
              <a:t> to form biofilms on gallstones is likely to be a critical factor in establishment of chronic carriage and shedding of </a:t>
            </a:r>
            <a:r>
              <a:rPr lang="en-US" i="1" dirty="0"/>
              <a:t>S.</a:t>
            </a:r>
            <a:r>
              <a:rPr lang="en-US" dirty="0"/>
              <a:t> </a:t>
            </a:r>
            <a:r>
              <a:rPr lang="en-US" dirty="0" err="1"/>
              <a:t>Typhi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The bacteria that are excreted in the bile can then reinvade the intestinal wall by the mechanism previously described or are excreted by feces. </a:t>
            </a:r>
          </a:p>
        </p:txBody>
      </p:sp>
    </p:spTree>
    <p:extLst>
      <p:ext uri="{BB962C8B-B14F-4D97-AF65-F5344CB8AC3E}">
        <p14:creationId xmlns:p14="http://schemas.microsoft.com/office/powerpoint/2010/main" val="3627815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ne-NP" dirty="0"/>
              <a:t>Clinical manifestation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H</a:t>
            </a:r>
            <a:r>
              <a:rPr lang="ne-NP" dirty="0"/>
              <a:t>eadache</a:t>
            </a:r>
          </a:p>
          <a:p>
            <a:r>
              <a:rPr lang="en-US" dirty="0"/>
              <a:t>M</a:t>
            </a:r>
            <a:r>
              <a:rPr lang="ne-NP" dirty="0"/>
              <a:t>alaise</a:t>
            </a:r>
            <a:endParaRPr lang="en-US" dirty="0"/>
          </a:p>
          <a:p>
            <a:r>
              <a:rPr lang="en-US" dirty="0"/>
              <a:t>Fever</a:t>
            </a:r>
            <a:endParaRPr lang="ne-NP" dirty="0"/>
          </a:p>
          <a:p>
            <a:r>
              <a:rPr lang="en-US" dirty="0"/>
              <a:t>A</a:t>
            </a:r>
            <a:r>
              <a:rPr lang="ne-NP" dirty="0"/>
              <a:t>norexia</a:t>
            </a:r>
          </a:p>
          <a:p>
            <a:r>
              <a:rPr lang="ne-NP" dirty="0"/>
              <a:t>coated tongue</a:t>
            </a:r>
          </a:p>
          <a:p>
            <a:r>
              <a:rPr lang="en-US" dirty="0"/>
              <a:t>A</a:t>
            </a:r>
            <a:r>
              <a:rPr lang="ne-NP" dirty="0"/>
              <a:t>bdominal discomfort</a:t>
            </a:r>
          </a:p>
          <a:p>
            <a:r>
              <a:rPr lang="en-US" dirty="0"/>
              <a:t>H</a:t>
            </a:r>
            <a:r>
              <a:rPr lang="ne-NP" dirty="0"/>
              <a:t>epatomegaly</a:t>
            </a:r>
          </a:p>
          <a:p>
            <a:r>
              <a:rPr lang="en-US" dirty="0"/>
              <a:t>R</a:t>
            </a:r>
            <a:r>
              <a:rPr lang="ne-NP" dirty="0"/>
              <a:t>ose spots</a:t>
            </a:r>
          </a:p>
          <a:p>
            <a:r>
              <a:rPr lang="en-US" dirty="0"/>
              <a:t>P</a:t>
            </a:r>
            <a:r>
              <a:rPr lang="ne-NP" dirty="0"/>
              <a:t>yrexia etc.</a:t>
            </a:r>
            <a:endParaRPr lang="en-US" dirty="0"/>
          </a:p>
          <a:p>
            <a:r>
              <a:rPr lang="en-US" dirty="0"/>
              <a:t>The most severe manifestations of typhoid leading to sepsis and death are either necrosis of the </a:t>
            </a:r>
            <a:r>
              <a:rPr lang="en-US" dirty="0" err="1"/>
              <a:t>Peyer's</a:t>
            </a:r>
            <a:r>
              <a:rPr lang="en-US" dirty="0"/>
              <a:t> patches resulting in gut perforation and peritonitis or a toxic encephalopathy associated with myocarditis and </a:t>
            </a:r>
            <a:r>
              <a:rPr lang="en-US" dirty="0" err="1"/>
              <a:t>haemodynamic</a:t>
            </a:r>
            <a:r>
              <a:rPr lang="en-US" dirty="0"/>
              <a:t> shock</a:t>
            </a:r>
            <a:r>
              <a:rPr lang="ne-NP" dirty="0"/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 descr="C:\Users\krishna\Desktop\rose spot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1600200"/>
            <a:ext cx="3424238" cy="3124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ne-NP" dirty="0"/>
              <a:t>Etiology of Gastrointestinal Disease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386715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362200"/>
            <a:ext cx="41148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810000"/>
            <a:ext cx="3962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14800" y="838200"/>
            <a:ext cx="5029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ne-NP" dirty="0"/>
              <a:t>Laboratory diagnosis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13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ne-NP" dirty="0">
                <a:solidFill>
                  <a:srgbClr val="FF0000"/>
                </a:solidFill>
              </a:rPr>
              <a:t>ample: </a:t>
            </a:r>
            <a:r>
              <a:rPr lang="ne-NP" dirty="0"/>
              <a:t>blood, stool, urine, bone marrow, bile</a:t>
            </a:r>
          </a:p>
          <a:p>
            <a:r>
              <a:rPr lang="ne-NP" dirty="0">
                <a:solidFill>
                  <a:srgbClr val="FF0000"/>
                </a:solidFill>
              </a:rPr>
              <a:t>Microscopy</a:t>
            </a:r>
          </a:p>
          <a:p>
            <a:pPr>
              <a:buNone/>
            </a:pPr>
            <a:r>
              <a:rPr lang="ne-NP" dirty="0"/>
              <a:t>- </a:t>
            </a:r>
            <a:r>
              <a:rPr lang="en-US" dirty="0"/>
              <a:t>G</a:t>
            </a:r>
            <a:r>
              <a:rPr lang="ne-NP" dirty="0"/>
              <a:t>ram negative bacilli arranged mainly in singly.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122" name="Picture 2" descr="C:\Users\krishna\Desktop\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276600"/>
            <a:ext cx="2590800" cy="2452116"/>
          </a:xfrm>
          <a:prstGeom prst="rect">
            <a:avLst/>
          </a:prstGeom>
          <a:noFill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2687072"/>
            <a:ext cx="5638800" cy="3989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70000" lnSpcReduction="20000"/>
          </a:bodyPr>
          <a:lstStyle/>
          <a:p>
            <a:r>
              <a:rPr lang="ne-NP" dirty="0">
                <a:solidFill>
                  <a:srgbClr val="FF0000"/>
                </a:solidFill>
              </a:rPr>
              <a:t>Culture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Blood sample culture on biphasic media</a:t>
            </a:r>
            <a:endParaRPr lang="ne-NP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dirty="0"/>
              <a:t>T</a:t>
            </a:r>
            <a:r>
              <a:rPr lang="ne-NP" dirty="0"/>
              <a:t>hey are facultative anaerobic</a:t>
            </a:r>
          </a:p>
          <a:p>
            <a:pPr>
              <a:buFontTx/>
              <a:buChar char="-"/>
            </a:pPr>
            <a:r>
              <a:rPr lang="ne-NP" dirty="0"/>
              <a:t>On BA(blood Agar), gives colourless non haemolytic colonies.</a:t>
            </a:r>
          </a:p>
          <a:p>
            <a:pPr>
              <a:buFontTx/>
              <a:buChar char="-"/>
            </a:pPr>
            <a:r>
              <a:rPr lang="ne-NP" dirty="0"/>
              <a:t>On MA(Mac Conkey Agar), gives colourless NLF colonies.</a:t>
            </a:r>
          </a:p>
          <a:p>
            <a:pPr>
              <a:buFontTx/>
              <a:buChar char="-"/>
            </a:pPr>
            <a:r>
              <a:rPr lang="ne-NP" dirty="0"/>
              <a:t>On DCA(Deoxycholate Citrate Agar), gives NLF, pale colonies with black centres.</a:t>
            </a:r>
          </a:p>
          <a:p>
            <a:r>
              <a:rPr lang="ne-NP" i="1" dirty="0"/>
              <a:t>Selenite F broth</a:t>
            </a:r>
          </a:p>
          <a:p>
            <a:r>
              <a:rPr lang="ne-NP" i="1" dirty="0"/>
              <a:t>Tetrathionate broth</a:t>
            </a:r>
            <a:endParaRPr lang="en-US" i="1" dirty="0"/>
          </a:p>
          <a:p>
            <a:r>
              <a:rPr lang="ne-NP" dirty="0"/>
              <a:t>Other selective media</a:t>
            </a:r>
          </a:p>
          <a:p>
            <a:r>
              <a:rPr lang="ne-NP" dirty="0"/>
              <a:t>Wilson and Blair Bismuth sulphite media</a:t>
            </a:r>
          </a:p>
          <a:p>
            <a:r>
              <a:rPr lang="ne-NP" dirty="0"/>
              <a:t>XLD(</a:t>
            </a:r>
            <a:r>
              <a:rPr lang="en-US" dirty="0" err="1"/>
              <a:t>Xylose</a:t>
            </a:r>
            <a:r>
              <a:rPr lang="ne-NP" dirty="0"/>
              <a:t> Lysine Deoxycholate) Agar</a:t>
            </a:r>
          </a:p>
          <a:p>
            <a:r>
              <a:rPr lang="ne-NP" dirty="0"/>
              <a:t>SS (Salmonella Shigella)Agar</a:t>
            </a:r>
          </a:p>
          <a:p>
            <a:r>
              <a:rPr lang="ne-NP" dirty="0"/>
              <a:t>Hektoen enteric (HE) Agar</a:t>
            </a:r>
          </a:p>
          <a:p>
            <a:r>
              <a:rPr lang="ne-NP" dirty="0"/>
              <a:t>BBL CHROMagar (violet colored)</a:t>
            </a:r>
            <a:endParaRPr lang="en-US" dirty="0"/>
          </a:p>
        </p:txBody>
      </p:sp>
      <p:pic>
        <p:nvPicPr>
          <p:cNvPr id="2050" name="Picture 2" descr="C:\Users\krishna\Desktop\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228600"/>
            <a:ext cx="1252537" cy="1252537"/>
          </a:xfrm>
          <a:prstGeom prst="rect">
            <a:avLst/>
          </a:prstGeom>
          <a:noFill/>
        </p:spPr>
      </p:pic>
      <p:pic>
        <p:nvPicPr>
          <p:cNvPr id="2051" name="Picture 3" descr="C:\Users\krishna\Desktop\1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5105400"/>
            <a:ext cx="1781931" cy="1752600"/>
          </a:xfrm>
          <a:prstGeom prst="rect">
            <a:avLst/>
          </a:prstGeom>
          <a:noFill/>
        </p:spPr>
      </p:pic>
      <p:pic>
        <p:nvPicPr>
          <p:cNvPr id="2052" name="Picture 4" descr="C:\Users\krishna\Desktop\1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39000" y="5181600"/>
            <a:ext cx="1905000" cy="1676400"/>
          </a:xfrm>
          <a:prstGeom prst="rect">
            <a:avLst/>
          </a:prstGeom>
          <a:noFill/>
        </p:spPr>
      </p:pic>
      <p:pic>
        <p:nvPicPr>
          <p:cNvPr id="2053" name="Picture 5" descr="C:\Users\krishna\Desktop\BBL CHROMagar for salmonella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6200" y="2590800"/>
            <a:ext cx="1783152" cy="1219200"/>
          </a:xfrm>
          <a:prstGeom prst="rect">
            <a:avLst/>
          </a:prstGeom>
          <a:noFill/>
        </p:spPr>
      </p:pic>
      <p:pic>
        <p:nvPicPr>
          <p:cNvPr id="2055" name="Picture 7" descr="C:\Users\krishna\Desktop\11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57800" y="-1"/>
            <a:ext cx="1676400" cy="1318897"/>
          </a:xfrm>
          <a:prstGeom prst="rect">
            <a:avLst/>
          </a:prstGeom>
          <a:noFill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19800" y="2590800"/>
            <a:ext cx="2743200" cy="228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e-NP" dirty="0"/>
              <a:t>Serological diagnosis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ne-NP" dirty="0"/>
              <a:t>ntibody detection- Widal test</a:t>
            </a:r>
          </a:p>
          <a:p>
            <a:r>
              <a:rPr lang="ne-NP" dirty="0"/>
              <a:t>Qualitative test</a:t>
            </a:r>
          </a:p>
          <a:p>
            <a:pPr algn="just"/>
            <a:r>
              <a:rPr lang="ne-NP" dirty="0"/>
              <a:t>Quantitative test:</a:t>
            </a:r>
            <a:r>
              <a:rPr lang="en-US" dirty="0"/>
              <a:t>Two specimens of serum are required at an</a:t>
            </a:r>
            <a:r>
              <a:rPr lang="ne-NP" dirty="0"/>
              <a:t> </a:t>
            </a:r>
            <a:r>
              <a:rPr lang="en-US" dirty="0"/>
              <a:t>interval of 7-10 days and a four-fold rise in the</a:t>
            </a:r>
            <a:r>
              <a:rPr lang="ne-NP" dirty="0"/>
              <a:t> </a:t>
            </a:r>
            <a:r>
              <a:rPr lang="en-US" dirty="0" err="1"/>
              <a:t>titres</a:t>
            </a:r>
            <a:r>
              <a:rPr lang="en-US" dirty="0"/>
              <a:t> of H (</a:t>
            </a:r>
            <a:r>
              <a:rPr lang="en-US" dirty="0" err="1"/>
              <a:t>flagellar</a:t>
            </a:r>
            <a:r>
              <a:rPr lang="en-US" dirty="0"/>
              <a:t>) or O (somatic) agglutinins</a:t>
            </a:r>
            <a:r>
              <a:rPr lang="ne-NP" dirty="0"/>
              <a:t> </a:t>
            </a:r>
            <a:r>
              <a:rPr lang="en-US" dirty="0"/>
              <a:t>indicates a strong likelihood of the disease.</a:t>
            </a:r>
            <a:endParaRPr lang="ne-NP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Haemagglutination</a:t>
            </a:r>
            <a:r>
              <a:rPr lang="en-US" dirty="0"/>
              <a:t> (HA) Tests</a:t>
            </a:r>
            <a:endParaRPr lang="ne-NP" dirty="0"/>
          </a:p>
          <a:p>
            <a:endParaRPr lang="ne-NP" dirty="0"/>
          </a:p>
          <a:p>
            <a:r>
              <a:rPr lang="ne-NP" dirty="0"/>
              <a:t>Antigen detection test</a:t>
            </a:r>
          </a:p>
          <a:p>
            <a:pPr>
              <a:buFontTx/>
              <a:buChar char="-"/>
            </a:pPr>
            <a:r>
              <a:rPr lang="ne-NP" dirty="0"/>
              <a:t>Proteins antigens and Vi</a:t>
            </a:r>
          </a:p>
          <a:p>
            <a:pPr>
              <a:buFontTx/>
              <a:buChar char="-"/>
            </a:pPr>
            <a:r>
              <a:rPr lang="ne-NP" dirty="0"/>
              <a:t>DNA detection test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e-NP" dirty="0"/>
              <a:t>Biochemical test</a:t>
            </a:r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09800"/>
            <a:ext cx="84867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819400"/>
            <a:ext cx="848677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A</a:t>
            </a:r>
            <a:r>
              <a:rPr lang="ne-NP" dirty="0"/>
              <a:t>ntibiotics used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C</a:t>
            </a:r>
            <a:r>
              <a:rPr lang="ne-NP" dirty="0"/>
              <a:t>hloramphenicol, cotrimoxazole, ampicillin, cloxacillin, ciprofloxacin and ofloxacin.</a:t>
            </a:r>
          </a:p>
          <a:p>
            <a:pPr algn="just"/>
            <a:r>
              <a:rPr lang="en-US" dirty="0" err="1"/>
              <a:t>Ampicillin</a:t>
            </a:r>
            <a:r>
              <a:rPr lang="en-US" dirty="0"/>
              <a:t> and</a:t>
            </a:r>
            <a:r>
              <a:rPr lang="ne-NP" dirty="0"/>
              <a:t> </a:t>
            </a:r>
            <a:r>
              <a:rPr lang="en-US" dirty="0" err="1"/>
              <a:t>trimethoprim</a:t>
            </a:r>
            <a:r>
              <a:rPr lang="en-US" dirty="0"/>
              <a:t>–sulfonamide have been used</a:t>
            </a:r>
            <a:r>
              <a:rPr lang="ne-NP" dirty="0"/>
              <a:t> </a:t>
            </a:r>
            <a:r>
              <a:rPr lang="en-US" dirty="0" err="1"/>
              <a:t>successfullyto</a:t>
            </a:r>
            <a:r>
              <a:rPr lang="en-US" dirty="0"/>
              <a:t> treat infections caused by</a:t>
            </a:r>
            <a:r>
              <a:rPr lang="ne-NP" dirty="0"/>
              <a:t> </a:t>
            </a:r>
            <a:r>
              <a:rPr lang="en-US" dirty="0" err="1"/>
              <a:t>chloramphenicol</a:t>
            </a:r>
            <a:r>
              <a:rPr lang="en-US" dirty="0"/>
              <a:t>-resistant strains.</a:t>
            </a:r>
            <a:endParaRPr lang="ne-NP" dirty="0"/>
          </a:p>
          <a:p>
            <a:pPr algn="just"/>
            <a:r>
              <a:rPr lang="en-US" dirty="0"/>
              <a:t>Newer </a:t>
            </a:r>
            <a:r>
              <a:rPr lang="en-US" dirty="0" err="1"/>
              <a:t>cephalosporins</a:t>
            </a:r>
            <a:r>
              <a:rPr lang="en-US" dirty="0"/>
              <a:t> (</a:t>
            </a:r>
            <a:r>
              <a:rPr lang="en-US" dirty="0" err="1"/>
              <a:t>ceftriaxone</a:t>
            </a:r>
            <a:r>
              <a:rPr lang="en-US" dirty="0"/>
              <a:t>) and</a:t>
            </a:r>
            <a:r>
              <a:rPr lang="ne-NP" dirty="0"/>
              <a:t> </a:t>
            </a:r>
            <a:r>
              <a:rPr lang="en-US" dirty="0" err="1"/>
              <a:t>quinolones</a:t>
            </a:r>
            <a:r>
              <a:rPr lang="ne-NP" dirty="0"/>
              <a:t> </a:t>
            </a:r>
            <a:r>
              <a:rPr lang="en-US" dirty="0"/>
              <a:t>(ciprofloxacin, </a:t>
            </a:r>
            <a:r>
              <a:rPr lang="en-US" dirty="0" err="1"/>
              <a:t>norfloxacin</a:t>
            </a:r>
            <a:r>
              <a:rPr lang="en-US" dirty="0"/>
              <a:t>) are</a:t>
            </a:r>
            <a:r>
              <a:rPr lang="ne-NP" dirty="0"/>
              <a:t> </a:t>
            </a:r>
            <a:r>
              <a:rPr lang="en-US" dirty="0"/>
              <a:t>also effective.</a:t>
            </a:r>
            <a:endParaRPr lang="ne-NP" dirty="0"/>
          </a:p>
          <a:p>
            <a:pPr algn="just">
              <a:buNone/>
            </a:pPr>
            <a:r>
              <a:rPr lang="ne-NP" dirty="0">
                <a:solidFill>
                  <a:srgbClr val="FF0000"/>
                </a:solidFill>
              </a:rPr>
              <a:t>Prevention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provision of clean water supplies and</a:t>
            </a:r>
            <a:r>
              <a:rPr lang="ne-NP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the</a:t>
            </a:r>
            <a:r>
              <a:rPr lang="ne-NP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treatment of carriers</a:t>
            </a:r>
            <a:endParaRPr lang="ne-NP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Typhoid vaccines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114800"/>
            <a:ext cx="88392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e-NP" dirty="0"/>
              <a:t>Salmonella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ne-NP" dirty="0"/>
              <a:t>General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Salmonella belong to the bacterial</a:t>
            </a:r>
            <a:r>
              <a:rPr lang="ne-NP" dirty="0">
                <a:ea typeface="Mangal" pitchFamily="18" charset="0"/>
              </a:rPr>
              <a:t> </a:t>
            </a:r>
            <a:r>
              <a:rPr lang="en-US" dirty="0"/>
              <a:t>family, </a:t>
            </a:r>
            <a:r>
              <a:rPr lang="en-US" b="1" dirty="0" err="1"/>
              <a:t>Enterobacteriaciae</a:t>
            </a:r>
            <a:r>
              <a:rPr lang="ne-NP" b="1" dirty="0">
                <a:ea typeface="Mangal" pitchFamily="18" charset="0"/>
              </a:rPr>
              <a:t>.</a:t>
            </a:r>
            <a:endParaRPr lang="ne-NP" dirty="0">
              <a:cs typeface="Times New Roman" panose="02020603050405020304" pitchFamily="18" charset="0"/>
            </a:endParaRPr>
          </a:p>
          <a:p>
            <a:pPr algn="just"/>
            <a:r>
              <a:rPr lang="en-US" dirty="0"/>
              <a:t>T</a:t>
            </a:r>
            <a:r>
              <a:rPr lang="ne-NP" dirty="0"/>
              <a:t>hey are facultative anaerobic gram negative bacilii measuring about 1-3</a:t>
            </a:r>
            <a:r>
              <a:rPr lang="el-GR" dirty="0">
                <a:latin typeface="Times New Roman"/>
                <a:cs typeface="Times New Roman"/>
              </a:rPr>
              <a:t>μ</a:t>
            </a:r>
            <a:r>
              <a:rPr lang="ne-NP" dirty="0">
                <a:latin typeface="Times New Roman"/>
                <a:cs typeface="Times New Roman"/>
              </a:rPr>
              <a:t>m</a:t>
            </a:r>
            <a:r>
              <a:rPr lang="ne-NP" dirty="0"/>
              <a:t> x 0.5</a:t>
            </a:r>
            <a:r>
              <a:rPr lang="el-GR" dirty="0">
                <a:latin typeface="Times New Roman"/>
                <a:cs typeface="Times New Roman"/>
              </a:rPr>
              <a:t>μ</a:t>
            </a:r>
            <a:r>
              <a:rPr lang="ne-NP" dirty="0">
                <a:latin typeface="Times New Roman"/>
                <a:cs typeface="Times New Roman"/>
              </a:rPr>
              <a:t>m</a:t>
            </a:r>
            <a:r>
              <a:rPr lang="ne-NP" dirty="0"/>
              <a:t> in size,</a:t>
            </a:r>
            <a:r>
              <a:rPr lang="en-US" dirty="0"/>
              <a:t> </a:t>
            </a:r>
            <a:r>
              <a:rPr lang="ne-NP" dirty="0"/>
              <a:t>non capsulated, non-sporing bacteria.</a:t>
            </a:r>
          </a:p>
          <a:p>
            <a:pPr algn="just"/>
            <a:r>
              <a:rPr lang="ne-NP" dirty="0"/>
              <a:t>Most are motile (due to peritrichous flagella) except </a:t>
            </a:r>
            <a:r>
              <a:rPr lang="ne-NP" i="1" dirty="0"/>
              <a:t>S gallinarum </a:t>
            </a:r>
            <a:r>
              <a:rPr lang="ne-NP" dirty="0"/>
              <a:t>and </a:t>
            </a:r>
            <a:r>
              <a:rPr lang="ne-NP" i="1" dirty="0"/>
              <a:t>S pullorum</a:t>
            </a:r>
            <a:r>
              <a:rPr lang="ne-NP" dirty="0"/>
              <a:t>.</a:t>
            </a:r>
            <a:endParaRPr lang="en-US" dirty="0"/>
          </a:p>
          <a:p>
            <a:pPr algn="just"/>
            <a:r>
              <a:rPr lang="en-US" dirty="0"/>
              <a:t>Two species of Salmonella. 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i="1" dirty="0"/>
              <a:t>Salmonella </a:t>
            </a:r>
            <a:r>
              <a:rPr lang="en-US" i="1" dirty="0" err="1"/>
              <a:t>bongri</a:t>
            </a:r>
            <a:r>
              <a:rPr lang="en-US" i="1" dirty="0"/>
              <a:t> </a:t>
            </a:r>
            <a:r>
              <a:rPr lang="en-US" dirty="0"/>
              <a:t>and</a:t>
            </a:r>
            <a:r>
              <a:rPr lang="en-US" i="1" dirty="0"/>
              <a:t> S</a:t>
            </a:r>
            <a:r>
              <a:rPr lang="ne-NP" i="1" dirty="0"/>
              <a:t>almonella enterica</a:t>
            </a:r>
            <a:endParaRPr lang="ne-NP" dirty="0"/>
          </a:p>
          <a:p>
            <a:pPr algn="just"/>
            <a:r>
              <a:rPr lang="en-US" dirty="0"/>
              <a:t>M</a:t>
            </a:r>
            <a:r>
              <a:rPr lang="ne-NP" dirty="0"/>
              <a:t>ore than 2000 different serotypes of </a:t>
            </a:r>
            <a:r>
              <a:rPr lang="en-US" dirty="0"/>
              <a:t>S</a:t>
            </a:r>
            <a:r>
              <a:rPr lang="ne-NP" dirty="0"/>
              <a:t>almonella. (</a:t>
            </a:r>
            <a:r>
              <a:rPr lang="en-US" dirty="0"/>
              <a:t>T</a:t>
            </a:r>
            <a:r>
              <a:rPr lang="ne-NP" dirty="0"/>
              <a:t>hey were originally classified as separate species but it is now generally accepted as serotype of a single species </a:t>
            </a:r>
            <a:r>
              <a:rPr lang="en-US" i="1" dirty="0"/>
              <a:t>S</a:t>
            </a:r>
            <a:r>
              <a:rPr lang="ne-NP" i="1" dirty="0"/>
              <a:t>almonella enterica</a:t>
            </a:r>
            <a:r>
              <a:rPr lang="ne-NP" dirty="0"/>
              <a:t>. </a:t>
            </a:r>
            <a:r>
              <a:rPr lang="en-US" dirty="0"/>
              <a:t>T</a:t>
            </a:r>
            <a:r>
              <a:rPr lang="ne-NP" dirty="0"/>
              <a:t>his species consists of 7 subspecies (sub group)</a:t>
            </a:r>
          </a:p>
          <a:p>
            <a:pPr algn="just"/>
            <a:r>
              <a:rPr lang="en-US" i="1" dirty="0"/>
              <a:t>Salmonella</a:t>
            </a:r>
            <a:r>
              <a:rPr lang="en-US" dirty="0"/>
              <a:t> spp. are relatively resistant to bile acids.</a:t>
            </a:r>
            <a:endParaRPr lang="ne-NP" dirty="0"/>
          </a:p>
          <a:p>
            <a:endParaRPr lang="en-US" dirty="0"/>
          </a:p>
          <a:p>
            <a:endParaRPr lang="en-US" dirty="0"/>
          </a:p>
          <a:p>
            <a:endParaRPr lang="ne-NP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</a:t>
            </a:r>
            <a:r>
              <a:rPr lang="en-US" dirty="0"/>
              <a:t>……………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algn="just"/>
            <a:r>
              <a:rPr lang="en-US" dirty="0"/>
              <a:t>Are </a:t>
            </a:r>
            <a:r>
              <a:rPr lang="en-US" dirty="0" err="1"/>
              <a:t>mesophilic</a:t>
            </a:r>
            <a:r>
              <a:rPr lang="en-US" dirty="0"/>
              <a:t> with optimum growth temperature between 35-37</a:t>
            </a:r>
            <a:r>
              <a:rPr lang="en-US" baseline="30000" dirty="0"/>
              <a:t>0</a:t>
            </a:r>
            <a:r>
              <a:rPr lang="en-US" dirty="0"/>
              <a:t>C.</a:t>
            </a:r>
          </a:p>
          <a:p>
            <a:pPr algn="just"/>
            <a:r>
              <a:rPr lang="en-US" dirty="0"/>
              <a:t>They ferment glucose with the production of gas but do not ferment lactose and sucrose.</a:t>
            </a:r>
          </a:p>
          <a:p>
            <a:pPr algn="just"/>
            <a:r>
              <a:rPr lang="en-US" dirty="0"/>
              <a:t>Utilize citrate as carbon source, produce H</a:t>
            </a:r>
            <a:r>
              <a:rPr lang="en-US" baseline="-25000" dirty="0"/>
              <a:t>2</a:t>
            </a:r>
            <a:r>
              <a:rPr lang="en-US" dirty="0"/>
              <a:t>S gas.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529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i="1" dirty="0"/>
              <a:t>Salmonella</a:t>
            </a:r>
            <a:r>
              <a:rPr lang="en-US" dirty="0"/>
              <a:t> are the cause of two diseases commonly called </a:t>
            </a:r>
            <a:r>
              <a:rPr lang="en-US" b="1" dirty="0"/>
              <a:t>salmonellosis</a:t>
            </a:r>
            <a:r>
              <a:rPr lang="en-US" dirty="0"/>
              <a:t>: </a:t>
            </a:r>
            <a:endParaRPr lang="ne-NP" dirty="0"/>
          </a:p>
          <a:p>
            <a:pPr>
              <a:buNone/>
            </a:pPr>
            <a:r>
              <a:rPr lang="ne-NP" b="1" dirty="0"/>
              <a:t>-</a:t>
            </a:r>
            <a:r>
              <a:rPr lang="en-US" b="1" dirty="0"/>
              <a:t>enteric fever</a:t>
            </a:r>
            <a:r>
              <a:rPr lang="en-US" dirty="0"/>
              <a:t>(</a:t>
            </a:r>
            <a:r>
              <a:rPr lang="en-US" b="1" dirty="0"/>
              <a:t>typhoid</a:t>
            </a:r>
            <a:r>
              <a:rPr lang="en-US" dirty="0"/>
              <a:t>), resulting from bacterial invasion of the bloodstream, and</a:t>
            </a:r>
            <a:r>
              <a:rPr lang="en-US" b="1" dirty="0"/>
              <a:t> </a:t>
            </a:r>
            <a:endParaRPr lang="ne-NP" b="1" dirty="0"/>
          </a:p>
          <a:p>
            <a:pPr>
              <a:buNone/>
            </a:pPr>
            <a:r>
              <a:rPr lang="ne-NP" b="1" dirty="0"/>
              <a:t>-</a:t>
            </a:r>
            <a:r>
              <a:rPr lang="en-US" b="1" dirty="0"/>
              <a:t>acute gastroenteritis</a:t>
            </a:r>
            <a:r>
              <a:rPr lang="en-US" dirty="0"/>
              <a:t>, resulting from a </a:t>
            </a:r>
            <a:r>
              <a:rPr lang="en-US" dirty="0" err="1"/>
              <a:t>foodborne</a:t>
            </a:r>
            <a:r>
              <a:rPr lang="en-US" dirty="0"/>
              <a:t> infection/intoxication.</a:t>
            </a:r>
            <a:endParaRPr lang="ne-NP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ctr">
              <a:buNone/>
            </a:pPr>
            <a:r>
              <a:rPr lang="ne-NP" dirty="0">
                <a:solidFill>
                  <a:srgbClr val="FF0000"/>
                </a:solidFill>
              </a:rPr>
              <a:t>Medically important salmonella</a:t>
            </a:r>
            <a:r>
              <a:rPr lang="en-US" dirty="0">
                <a:solidFill>
                  <a:srgbClr val="FF0000"/>
                </a:solidFill>
              </a:rPr>
              <a:t> serotype</a:t>
            </a:r>
            <a:endParaRPr lang="ne-NP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ne-NP" i="1" dirty="0"/>
              <a:t>S</a:t>
            </a:r>
            <a:r>
              <a:rPr lang="en-US" i="1" dirty="0"/>
              <a:t>.</a:t>
            </a:r>
            <a:r>
              <a:rPr lang="ne-NP" i="1" dirty="0"/>
              <a:t> </a:t>
            </a:r>
            <a:r>
              <a:rPr lang="en-US" i="1" dirty="0"/>
              <a:t>T</a:t>
            </a:r>
            <a:r>
              <a:rPr lang="ne-NP" i="1" dirty="0"/>
              <a:t>yphi                           </a:t>
            </a:r>
            <a:endParaRPr lang="en-US" i="1" dirty="0"/>
          </a:p>
          <a:p>
            <a:pPr>
              <a:buFontTx/>
              <a:buChar char="-"/>
            </a:pPr>
            <a:r>
              <a:rPr lang="ne-NP" i="1" dirty="0"/>
              <a:t>S</a:t>
            </a:r>
            <a:r>
              <a:rPr lang="en-US" i="1" dirty="0"/>
              <a:t>.</a:t>
            </a:r>
            <a:r>
              <a:rPr lang="ne-NP" i="1" dirty="0"/>
              <a:t> </a:t>
            </a:r>
            <a:r>
              <a:rPr lang="en-US" i="1" dirty="0"/>
              <a:t>P</a:t>
            </a:r>
            <a:r>
              <a:rPr lang="ne-NP" i="1" dirty="0"/>
              <a:t>aratyphi A</a:t>
            </a:r>
          </a:p>
          <a:p>
            <a:pPr>
              <a:buFontTx/>
              <a:buChar char="-"/>
            </a:pPr>
            <a:r>
              <a:rPr lang="ne-NP" i="1" dirty="0"/>
              <a:t>S</a:t>
            </a:r>
            <a:r>
              <a:rPr lang="en-US" i="1" dirty="0"/>
              <a:t>.</a:t>
            </a:r>
            <a:r>
              <a:rPr lang="ne-NP" i="1" dirty="0"/>
              <a:t> </a:t>
            </a:r>
            <a:r>
              <a:rPr lang="en-US" i="1" dirty="0"/>
              <a:t>P</a:t>
            </a:r>
            <a:r>
              <a:rPr lang="ne-NP" i="1" dirty="0"/>
              <a:t>aratyphi B</a:t>
            </a:r>
            <a:endParaRPr lang="en-US" i="1" dirty="0"/>
          </a:p>
          <a:p>
            <a:pPr>
              <a:buFontTx/>
              <a:buChar char="-"/>
            </a:pPr>
            <a:r>
              <a:rPr lang="ne-NP" i="1" dirty="0"/>
              <a:t>S</a:t>
            </a:r>
            <a:r>
              <a:rPr lang="en-US" i="1" dirty="0"/>
              <a:t>.</a:t>
            </a:r>
            <a:r>
              <a:rPr lang="ne-NP" i="1" dirty="0"/>
              <a:t> </a:t>
            </a:r>
            <a:r>
              <a:rPr lang="en-US" i="1" dirty="0"/>
              <a:t>P</a:t>
            </a:r>
            <a:r>
              <a:rPr lang="ne-NP" i="1" dirty="0"/>
              <a:t>aratyphi C</a:t>
            </a:r>
          </a:p>
          <a:p>
            <a:pPr>
              <a:buFontTx/>
              <a:buChar char="-"/>
            </a:pPr>
            <a:r>
              <a:rPr lang="ne-NP" i="1" dirty="0"/>
              <a:t>S</a:t>
            </a:r>
            <a:r>
              <a:rPr lang="en-US" i="1" dirty="0"/>
              <a:t>.</a:t>
            </a:r>
            <a:r>
              <a:rPr lang="ne-NP" i="1" dirty="0"/>
              <a:t> </a:t>
            </a:r>
            <a:r>
              <a:rPr lang="en-US" i="1" dirty="0"/>
              <a:t>T</a:t>
            </a:r>
            <a:r>
              <a:rPr lang="ne-NP" i="1" dirty="0"/>
              <a:t>yphimurium</a:t>
            </a:r>
            <a:endParaRPr lang="en-US" i="1" dirty="0"/>
          </a:p>
          <a:p>
            <a:pPr>
              <a:buFontTx/>
              <a:buChar char="-"/>
            </a:pPr>
            <a:r>
              <a:rPr lang="en-US" i="1"/>
              <a:t>S. </a:t>
            </a:r>
            <a:r>
              <a:rPr lang="en-US" i="1" dirty="0" err="1"/>
              <a:t>Enteritides</a:t>
            </a:r>
            <a:endParaRPr lang="en-US" i="1" dirty="0"/>
          </a:p>
          <a:p>
            <a:pPr>
              <a:buFontTx/>
              <a:buChar char="-"/>
            </a:pPr>
            <a:endParaRPr lang="en-US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ne-NP" dirty="0"/>
              <a:t>Antigenic structure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382000" cy="5638800"/>
          </a:xfrm>
        </p:spPr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ne-NP" dirty="0"/>
              <a:t>omatic antigen (O antigen)</a:t>
            </a:r>
          </a:p>
          <a:p>
            <a:r>
              <a:rPr lang="ne-NP" dirty="0"/>
              <a:t>Flagellar antigen (H antigen)</a:t>
            </a:r>
          </a:p>
          <a:p>
            <a:r>
              <a:rPr lang="ne-NP" dirty="0"/>
              <a:t>Surface</a:t>
            </a:r>
            <a:r>
              <a:rPr lang="en-US" dirty="0"/>
              <a:t> antigen </a:t>
            </a:r>
            <a:r>
              <a:rPr lang="ne-NP" dirty="0"/>
              <a:t>(Vi)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599" y="304801"/>
            <a:ext cx="5943601" cy="2590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743200"/>
            <a:ext cx="9144000" cy="3962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1460</Words>
  <Application>Microsoft Office PowerPoint</Application>
  <PresentationFormat>On-screen Show (4:3)</PresentationFormat>
  <Paragraphs>135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Times New Roman</vt:lpstr>
      <vt:lpstr>Office Theme</vt:lpstr>
      <vt:lpstr>Gastrointestinal tract</vt:lpstr>
      <vt:lpstr>Etiology of Gastrointestinal Disease</vt:lpstr>
      <vt:lpstr>Salmonella</vt:lpstr>
      <vt:lpstr>General characteristics</vt:lpstr>
      <vt:lpstr>Contd……………</vt:lpstr>
      <vt:lpstr>PowerPoint Presentation</vt:lpstr>
      <vt:lpstr>PowerPoint Presentation</vt:lpstr>
      <vt:lpstr>Antigenic structure </vt:lpstr>
      <vt:lpstr>PowerPoint Presentation</vt:lpstr>
      <vt:lpstr>Gastroenteritis</vt:lpstr>
      <vt:lpstr>Salmonella: Gastroenteritis</vt:lpstr>
      <vt:lpstr>Contd</vt:lpstr>
      <vt:lpstr>PowerPoint Presentation</vt:lpstr>
      <vt:lpstr>Figure 23.10  The events in salmonellosis</vt:lpstr>
      <vt:lpstr>Typhoid fever</vt:lpstr>
      <vt:lpstr>Dissemination of S. Typhi during systemic infection</vt:lpstr>
      <vt:lpstr>PowerPoint Presentation</vt:lpstr>
      <vt:lpstr>PowerPoint Presentation</vt:lpstr>
      <vt:lpstr>Clinical manifestation</vt:lpstr>
      <vt:lpstr>Laboratory diagnosis</vt:lpstr>
      <vt:lpstr>PowerPoint Presentation</vt:lpstr>
      <vt:lpstr>Serological diagnosis</vt:lpstr>
      <vt:lpstr>PowerPoint Presentation</vt:lpstr>
      <vt:lpstr>PowerPoint Presentation</vt:lpstr>
      <vt:lpstr>Antibiotics used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Salmonella enterica serovar typhi</dc:title>
  <dc:creator>krishna</dc:creator>
  <cp:lastModifiedBy>Mamita Khaling Rai</cp:lastModifiedBy>
  <cp:revision>53</cp:revision>
  <dcterms:created xsi:type="dcterms:W3CDTF">2014-02-12T14:41:40Z</dcterms:created>
  <dcterms:modified xsi:type="dcterms:W3CDTF">2020-06-22T04:30:59Z</dcterms:modified>
</cp:coreProperties>
</file>