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58" r:id="rId7"/>
    <p:sldId id="268" r:id="rId8"/>
    <p:sldId id="264" r:id="rId9"/>
    <p:sldId id="265" r:id="rId10"/>
    <p:sldId id="270" r:id="rId11"/>
    <p:sldId id="266" r:id="rId12"/>
    <p:sldId id="25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C71-E958-4E1C-8E87-07FF92A6D186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DB85-8F07-4800-96C5-90FE647EE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C71-E958-4E1C-8E87-07FF92A6D186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DB85-8F07-4800-96C5-90FE647EE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C71-E958-4E1C-8E87-07FF92A6D186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DB85-8F07-4800-96C5-90FE647EE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C71-E958-4E1C-8E87-07FF92A6D186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DB85-8F07-4800-96C5-90FE647EE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C71-E958-4E1C-8E87-07FF92A6D186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DB85-8F07-4800-96C5-90FE647EE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C71-E958-4E1C-8E87-07FF92A6D186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DB85-8F07-4800-96C5-90FE647EE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C71-E958-4E1C-8E87-07FF92A6D186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DB85-8F07-4800-96C5-90FE647EE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C71-E958-4E1C-8E87-07FF92A6D186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DB85-8F07-4800-96C5-90FE647EE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C71-E958-4E1C-8E87-07FF92A6D186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DB85-8F07-4800-96C5-90FE647EE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C71-E958-4E1C-8E87-07FF92A6D186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DB85-8F07-4800-96C5-90FE647EE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BC71-E958-4E1C-8E87-07FF92A6D186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DB85-8F07-4800-96C5-90FE647EE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BC71-E958-4E1C-8E87-07FF92A6D186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0DB85-8F07-4800-96C5-90FE647EE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688975"/>
          </a:xfrm>
        </p:spPr>
        <p:txBody>
          <a:bodyPr>
            <a:normAutofit fontScale="90000"/>
          </a:bodyPr>
          <a:lstStyle/>
          <a:p>
            <a:r>
              <a:rPr lang="ne-NP" b="1" i="1" dirty="0"/>
              <a:t>Giardia lamblia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114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1"/>
            <a:ext cx="6477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71600"/>
            <a:ext cx="7696200" cy="364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2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pPr algn="just"/>
            <a:endParaRPr lang="en-US" dirty="0"/>
          </a:p>
          <a:p>
            <a:pPr algn="just"/>
            <a:r>
              <a:rPr lang="en-US" dirty="0" err="1"/>
              <a:t>Trichrome</a:t>
            </a:r>
            <a:r>
              <a:rPr lang="en-US" dirty="0"/>
              <a:t> staining, </a:t>
            </a:r>
            <a:r>
              <a:rPr lang="ne-NP" dirty="0"/>
              <a:t>Giemsa or Field’s staining and observed under microscope.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S</a:t>
            </a:r>
            <a:r>
              <a:rPr lang="ne-NP" dirty="0"/>
              <a:t>tring test: here a weighted piece of string </a:t>
            </a:r>
            <a:r>
              <a:rPr lang="en-US" dirty="0"/>
              <a:t>having gelatin capsule  on the end </a:t>
            </a:r>
            <a:r>
              <a:rPr lang="ne-NP" dirty="0"/>
              <a:t>is swollowed untill it reaches the duodenum</a:t>
            </a:r>
            <a:r>
              <a:rPr lang="en-US" dirty="0"/>
              <a:t> pulled after 4 </a:t>
            </a:r>
            <a:r>
              <a:rPr lang="en-US" dirty="0" err="1"/>
              <a:t>hrs</a:t>
            </a:r>
            <a:r>
              <a:rPr lang="ne-NP" dirty="0"/>
              <a:t>. </a:t>
            </a:r>
            <a:r>
              <a:rPr lang="en-US" dirty="0"/>
              <a:t>T</a:t>
            </a:r>
            <a:r>
              <a:rPr lang="ne-NP" dirty="0"/>
              <a:t>he trophozoite attaches to the string which can visualised microscopically.</a:t>
            </a:r>
          </a:p>
          <a:p>
            <a:pPr algn="just">
              <a:buNone/>
            </a:pPr>
            <a:endParaRPr lang="ne-NP" dirty="0"/>
          </a:p>
          <a:p>
            <a:pPr algn="just"/>
            <a:r>
              <a:rPr lang="en-US" dirty="0"/>
              <a:t>S</a:t>
            </a:r>
            <a:r>
              <a:rPr lang="ne-NP" dirty="0"/>
              <a:t>erological test: </a:t>
            </a:r>
            <a:endParaRPr lang="en-US" dirty="0"/>
          </a:p>
          <a:p>
            <a:pPr algn="just"/>
            <a:r>
              <a:rPr lang="en-US" dirty="0"/>
              <a:t>Direct fluorescent antibody (DFA) assay, Enzyme immunoassay (EIA), Rapid </a:t>
            </a:r>
            <a:r>
              <a:rPr lang="en-US" dirty="0" err="1"/>
              <a:t>immunochromatographic</a:t>
            </a:r>
            <a:r>
              <a:rPr lang="en-US" dirty="0"/>
              <a:t> cartridge assays.</a:t>
            </a:r>
            <a:endParaRPr lang="ne-NP" dirty="0"/>
          </a:p>
          <a:p>
            <a:pPr algn="just">
              <a:buFont typeface="Wingdings" pitchFamily="2" charset="2"/>
              <a:buChar char="§"/>
            </a:pPr>
            <a:r>
              <a:rPr lang="ne-NP" dirty="0"/>
              <a:t>detection of giardia specific antigen in fecal specimen using monoclonal antibody reagent</a:t>
            </a:r>
          </a:p>
          <a:p>
            <a:pPr algn="just">
              <a:buFont typeface="Wingdings" pitchFamily="2" charset="2"/>
              <a:buChar char="§"/>
            </a:pPr>
            <a:r>
              <a:rPr lang="ne-NP" dirty="0"/>
              <a:t>Giardia strip:It is rapid and simple immunochromatographic  strip and detect membrane antigen of giardia cyst in unconcentrated feaces.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228600"/>
            <a:ext cx="2819400" cy="213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228600"/>
            <a:ext cx="2819400" cy="220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228600"/>
            <a:ext cx="2895600" cy="2291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2590800"/>
            <a:ext cx="31146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2667000"/>
            <a:ext cx="54387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e-NP" dirty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e-NP" dirty="0"/>
              <a:t>S</a:t>
            </a:r>
            <a:r>
              <a:rPr lang="en-US" dirty="0" err="1"/>
              <a:t>tandard</a:t>
            </a:r>
            <a:r>
              <a:rPr lang="en-US" dirty="0"/>
              <a:t> treatment for </a:t>
            </a:r>
            <a:r>
              <a:rPr lang="en-US" dirty="0" err="1"/>
              <a:t>giardiasis</a:t>
            </a:r>
            <a:r>
              <a:rPr lang="en-US" dirty="0"/>
              <a:t> </a:t>
            </a:r>
            <a:r>
              <a:rPr lang="ne-NP" dirty="0"/>
              <a:t>is </a:t>
            </a:r>
            <a:r>
              <a:rPr lang="en-US" dirty="0"/>
              <a:t>antibiotic therapy. </a:t>
            </a:r>
            <a:endParaRPr lang="ne-NP" dirty="0"/>
          </a:p>
          <a:p>
            <a:r>
              <a:rPr lang="en-US" dirty="0" err="1"/>
              <a:t>Metronidazole</a:t>
            </a:r>
            <a:r>
              <a:rPr lang="en-US" dirty="0"/>
              <a:t> is the </a:t>
            </a:r>
            <a:r>
              <a:rPr lang="ne-NP" dirty="0"/>
              <a:t>drug of choice</a:t>
            </a:r>
          </a:p>
          <a:p>
            <a:r>
              <a:rPr lang="en-US" dirty="0"/>
              <a:t>Appropriate fluid and electrolyte </a:t>
            </a:r>
            <a:r>
              <a:rPr lang="ne-NP" dirty="0"/>
              <a:t>in the case of </a:t>
            </a:r>
            <a:r>
              <a:rPr lang="en-US" dirty="0"/>
              <a:t>large-volume diarrheal losses.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ne-NP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algn="just"/>
            <a:r>
              <a:rPr lang="en-US" dirty="0"/>
              <a:t>I</a:t>
            </a:r>
            <a:r>
              <a:rPr lang="ne-NP" dirty="0"/>
              <a:t>t is a flagellated parasite which causes Giardiasis.</a:t>
            </a:r>
          </a:p>
          <a:p>
            <a:pPr algn="just"/>
            <a:r>
              <a:rPr lang="en-US" dirty="0"/>
              <a:t>I</a:t>
            </a:r>
            <a:r>
              <a:rPr lang="ne-NP" dirty="0"/>
              <a:t>t is cosmopolitian in distribution and is found in areas where water supplies and environment becomes faecally contaminated.</a:t>
            </a:r>
          </a:p>
          <a:p>
            <a:pPr algn="just"/>
            <a:r>
              <a:rPr lang="ne-NP" dirty="0"/>
              <a:t>It passes its life cycle in a single host.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ne-NP" sz="3600" dirty="0"/>
              <a:t>Consist of two stages:trophozoite and cyst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e-NP" b="1" dirty="0"/>
              <a:t>Trophozoite</a:t>
            </a:r>
          </a:p>
          <a:p>
            <a:pPr>
              <a:buNone/>
            </a:pPr>
            <a:r>
              <a:rPr lang="ne-NP" dirty="0"/>
              <a:t>-it is pear shaped flagellate which is motile and attached by sucking discs to epithelial cells in small intestine (duodenum and jejunum).</a:t>
            </a:r>
          </a:p>
          <a:p>
            <a:pPr>
              <a:buNone/>
            </a:pPr>
            <a:r>
              <a:rPr lang="ne-NP" dirty="0"/>
              <a:t>- </a:t>
            </a:r>
            <a:r>
              <a:rPr lang="en-US" dirty="0"/>
              <a:t>I</a:t>
            </a:r>
            <a:r>
              <a:rPr lang="ne-NP" dirty="0"/>
              <a:t>t has 4 pairs of flagella, 2  axoneme and 2 nuclei.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</a:t>
            </a:r>
            <a:r>
              <a:rPr lang="ne-NP" b="1" dirty="0"/>
              <a:t>yst </a:t>
            </a:r>
          </a:p>
          <a:p>
            <a:pPr>
              <a:buFontTx/>
              <a:buChar char="-"/>
            </a:pPr>
            <a:r>
              <a:rPr lang="en-US" dirty="0"/>
              <a:t>I</a:t>
            </a:r>
            <a:r>
              <a:rPr lang="ne-NP" dirty="0"/>
              <a:t>t is formed by encystment of trophozoite in colon.</a:t>
            </a:r>
          </a:p>
          <a:p>
            <a:pPr>
              <a:buFontTx/>
              <a:buChar char="-"/>
            </a:pPr>
            <a:r>
              <a:rPr lang="en-US" dirty="0"/>
              <a:t>T</a:t>
            </a:r>
            <a:r>
              <a:rPr lang="ne-NP" dirty="0"/>
              <a:t>he cyst is thick walled with 4 nuclei and several internal fibres.</a:t>
            </a:r>
          </a:p>
          <a:p>
            <a:pPr>
              <a:buFontTx/>
              <a:buChar char="-"/>
            </a:pPr>
            <a:r>
              <a:rPr lang="en-US" dirty="0"/>
              <a:t>E</a:t>
            </a:r>
            <a:r>
              <a:rPr lang="ne-NP" dirty="0"/>
              <a:t>ach cyst gives rise to 2 trophozoites during excystment in the intestinal tract.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ne-NP" dirty="0"/>
              <a:t>Transmission and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G</a:t>
            </a:r>
            <a:r>
              <a:rPr lang="ne-NP" dirty="0"/>
              <a:t>iardia is transmitted from faeco-oral route.</a:t>
            </a:r>
          </a:p>
          <a:p>
            <a:pPr algn="just"/>
            <a:r>
              <a:rPr lang="en-US" dirty="0"/>
              <a:t>D</a:t>
            </a:r>
            <a:r>
              <a:rPr lang="ne-NP" dirty="0"/>
              <a:t>irect transmission is also common in childrens and in homosexuals.</a:t>
            </a:r>
          </a:p>
          <a:p>
            <a:pPr>
              <a:buNone/>
            </a:pPr>
            <a:r>
              <a:rPr lang="ne-NP" b="1" dirty="0"/>
              <a:t>Life cycle</a:t>
            </a:r>
          </a:p>
          <a:p>
            <a:pPr algn="just">
              <a:buFontTx/>
              <a:buChar char="-"/>
            </a:pPr>
            <a:r>
              <a:rPr lang="en-US" dirty="0"/>
              <a:t>A</a:t>
            </a:r>
            <a:r>
              <a:rPr lang="ne-NP" dirty="0"/>
              <a:t>fter ingestion of giardia cyst in food and water, the cyst undergo excystment in duodenum.</a:t>
            </a:r>
          </a:p>
          <a:p>
            <a:pPr algn="just">
              <a:buFontTx/>
              <a:buChar char="-"/>
            </a:pPr>
            <a:r>
              <a:rPr lang="en-US" dirty="0"/>
              <a:t>T</a:t>
            </a:r>
            <a:r>
              <a:rPr lang="ne-NP" dirty="0"/>
              <a:t>he cyst then hatches out to become two trophozoite which divide, multiply and colonize in the duodenum and upper part of jejunum.</a:t>
            </a:r>
          </a:p>
          <a:p>
            <a:pPr algn="just">
              <a:buFontTx/>
              <a:buChar char="-"/>
            </a:pPr>
            <a:r>
              <a:rPr lang="ne-NP" dirty="0"/>
              <a:t>During unfavourable condition, the trophozoite encyst in colon and is passed out into the stool as cyst. </a:t>
            </a:r>
            <a:r>
              <a:rPr lang="en-US" dirty="0"/>
              <a:t>T</a:t>
            </a:r>
            <a:r>
              <a:rPr lang="ne-NP" dirty="0"/>
              <a:t>he cycle is thus repeated.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1" y="766763"/>
            <a:ext cx="44958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228600"/>
            <a:ext cx="3886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6764"/>
            <a:ext cx="8229600" cy="5359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 dirty="0"/>
              <a:t>Pathogenicity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</a:t>
            </a:r>
            <a:r>
              <a:rPr lang="ne-NP" dirty="0"/>
              <a:t>ncubation period: 1-3 weeks</a:t>
            </a:r>
          </a:p>
          <a:p>
            <a:r>
              <a:rPr lang="ne-NP" dirty="0"/>
              <a:t>It causes giardiasis</a:t>
            </a:r>
          </a:p>
          <a:p>
            <a:pPr algn="just"/>
            <a:r>
              <a:rPr lang="ne-NP" dirty="0"/>
              <a:t>After inhalation of cyst the excystation occur in the duodenum , where the trophozoits releases and  attach to the gut wall but does not invade.</a:t>
            </a:r>
          </a:p>
          <a:p>
            <a:pPr algn="just"/>
            <a:r>
              <a:rPr lang="en-US" dirty="0"/>
              <a:t>T</a:t>
            </a:r>
            <a:r>
              <a:rPr lang="ne-NP" dirty="0"/>
              <a:t>he trophozoite cause inflammation of duodenal mucosa leading to malabsorption of fat and proteins.</a:t>
            </a:r>
          </a:p>
          <a:p>
            <a:pPr algn="just"/>
            <a:r>
              <a:rPr lang="en-US" dirty="0"/>
              <a:t>T</a:t>
            </a:r>
            <a:r>
              <a:rPr lang="ne-NP" dirty="0"/>
              <a:t>here is mechanical blockage of intestinal mucosa by large number of giardia</a:t>
            </a:r>
            <a:r>
              <a:rPr lang="en-US" dirty="0"/>
              <a:t> </a:t>
            </a:r>
            <a:r>
              <a:rPr lang="en-US" dirty="0" err="1"/>
              <a:t>trophozoites</a:t>
            </a:r>
            <a:r>
              <a:rPr lang="en-US"/>
              <a:t>.</a:t>
            </a:r>
            <a:endParaRPr lang="ne-NP" dirty="0"/>
          </a:p>
          <a:p>
            <a:pPr algn="just"/>
            <a:r>
              <a:rPr lang="en-US" dirty="0"/>
              <a:t>S</a:t>
            </a:r>
            <a:r>
              <a:rPr lang="ne-NP" dirty="0"/>
              <a:t>imilarly the brush border of microvilli is damaged by parasite’s sucking disc.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ne-NP" dirty="0"/>
              <a:t>linical manifestation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</a:t>
            </a:r>
            <a:r>
              <a:rPr lang="ne-NP" dirty="0"/>
              <a:t>n endemic situation 2/3rd of the infected patients are assymptomatic.</a:t>
            </a:r>
          </a:p>
          <a:p>
            <a:pPr algn="just"/>
            <a:r>
              <a:rPr lang="en-US" dirty="0"/>
              <a:t>I</a:t>
            </a:r>
            <a:r>
              <a:rPr lang="ne-NP" dirty="0"/>
              <a:t>n acute case, the symptoms include diarrhoea and the stool is foul smelling, greasy in appearance and floats on water.</a:t>
            </a:r>
          </a:p>
          <a:p>
            <a:pPr algn="just"/>
            <a:r>
              <a:rPr lang="en-US" dirty="0"/>
              <a:t>I</a:t>
            </a:r>
            <a:r>
              <a:rPr lang="ne-NP" dirty="0"/>
              <a:t>t is devoid of blood or mucus.</a:t>
            </a:r>
          </a:p>
          <a:p>
            <a:pPr algn="just"/>
            <a:r>
              <a:rPr lang="en-US" dirty="0"/>
              <a:t>O</a:t>
            </a:r>
            <a:r>
              <a:rPr lang="ne-NP" dirty="0"/>
              <a:t>ther symptoms includes upper abdominal cramp, excessive gas, abdominal distension, nausea, vomitting with low grade fever.</a:t>
            </a:r>
          </a:p>
          <a:p>
            <a:pPr algn="just"/>
            <a:r>
              <a:rPr lang="en-US" dirty="0"/>
              <a:t>I</a:t>
            </a:r>
            <a:r>
              <a:rPr lang="ne-NP" dirty="0"/>
              <a:t>n many adults, acute phase is followed often by subacute or chronic phase which is characterised by intermittent bouts of mushy stools, flattulence, weight loss.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ne-NP" dirty="0"/>
              <a:t>Lab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S</a:t>
            </a:r>
            <a:r>
              <a:rPr lang="ne-NP" dirty="0"/>
              <a:t>ample: faecal specimen </a:t>
            </a:r>
            <a:endParaRPr lang="en-US" dirty="0"/>
          </a:p>
          <a:p>
            <a:pPr algn="just"/>
            <a:r>
              <a:rPr lang="en-US" dirty="0"/>
              <a:t>Multiple stool samples (at least 3) should be tested before a negative result is reported. </a:t>
            </a:r>
          </a:p>
          <a:p>
            <a:pPr algn="just"/>
            <a:r>
              <a:rPr lang="en-US" dirty="0" err="1"/>
              <a:t>Macroscopy</a:t>
            </a:r>
            <a:r>
              <a:rPr lang="en-US" dirty="0"/>
              <a:t>:-Stool o</a:t>
            </a:r>
            <a:r>
              <a:rPr lang="ne-NP" dirty="0"/>
              <a:t>ffensive odour, pale coloured, fatty and float in water</a:t>
            </a:r>
            <a:r>
              <a:rPr lang="en-US" dirty="0"/>
              <a:t>.</a:t>
            </a:r>
            <a:endParaRPr lang="ne-NP" dirty="0"/>
          </a:p>
          <a:p>
            <a:pPr algn="just"/>
            <a:r>
              <a:rPr lang="ne-NP" dirty="0"/>
              <a:t>Microscopy: diagnosis is made by finding the cyst in formed stool or the trophozoite in diarrhoeal stools, duodenal secretion or jejunal biopsy specimen.</a:t>
            </a:r>
            <a:endParaRPr lang="en-US" dirty="0"/>
          </a:p>
          <a:p>
            <a:pPr algn="just"/>
            <a:r>
              <a:rPr lang="en-US" dirty="0"/>
              <a:t>Wet mount technique:-</a:t>
            </a:r>
          </a:p>
          <a:p>
            <a:pPr algn="just"/>
            <a:r>
              <a:rPr lang="en-US" dirty="0"/>
              <a:t>In bright-field microscopy, cysts appear ovoid to ellipsoid in shape and usually measure 11 to 14 µm (range: 8 to 19 µm). Immature and mature cysts have 2 and 4 nuclei, respectively. </a:t>
            </a:r>
            <a:r>
              <a:rPr lang="en-US" dirty="0" err="1"/>
              <a:t>Intracytoplasmic</a:t>
            </a:r>
            <a:r>
              <a:rPr lang="en-US" dirty="0"/>
              <a:t> fibrils are visible in cysts</a:t>
            </a:r>
            <a:endParaRPr lang="ne-NP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660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Giardia lamblia</vt:lpstr>
      <vt:lpstr>Introduction</vt:lpstr>
      <vt:lpstr>Consist of two stages:trophozoite and cyst</vt:lpstr>
      <vt:lpstr>PowerPoint Presentation</vt:lpstr>
      <vt:lpstr>Transmission and life cycle</vt:lpstr>
      <vt:lpstr>PowerPoint Presentation</vt:lpstr>
      <vt:lpstr>Pathogenicity</vt:lpstr>
      <vt:lpstr>Clinical manifestation</vt:lpstr>
      <vt:lpstr>Lab diagnosis</vt:lpstr>
      <vt:lpstr>PowerPoint Presentation</vt:lpstr>
      <vt:lpstr>PowerPoint Presentation</vt:lpstr>
      <vt:lpstr>PowerPoint Presentation</vt:lpstr>
      <vt:lpstr>Treatment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krishna</dc:creator>
  <cp:lastModifiedBy>Mamita Khaling Rai</cp:lastModifiedBy>
  <cp:revision>29</cp:revision>
  <dcterms:created xsi:type="dcterms:W3CDTF">2014-03-23T15:52:11Z</dcterms:created>
  <dcterms:modified xsi:type="dcterms:W3CDTF">2023-03-13T05:27:55Z</dcterms:modified>
</cp:coreProperties>
</file>