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2" r:id="rId3"/>
    <p:sldId id="266" r:id="rId4"/>
    <p:sldId id="294" r:id="rId5"/>
    <p:sldId id="293" r:id="rId6"/>
    <p:sldId id="267" r:id="rId7"/>
    <p:sldId id="268" r:id="rId8"/>
    <p:sldId id="269" r:id="rId9"/>
    <p:sldId id="270" r:id="rId10"/>
    <p:sldId id="285" r:id="rId11"/>
    <p:sldId id="279" r:id="rId12"/>
    <p:sldId id="280" r:id="rId13"/>
    <p:sldId id="282" r:id="rId14"/>
    <p:sldId id="271" r:id="rId15"/>
    <p:sldId id="290" r:id="rId16"/>
    <p:sldId id="291" r:id="rId17"/>
    <p:sldId id="272" r:id="rId18"/>
    <p:sldId id="286" r:id="rId19"/>
    <p:sldId id="287" r:id="rId20"/>
    <p:sldId id="288" r:id="rId21"/>
    <p:sldId id="289" r:id="rId22"/>
    <p:sldId id="273" r:id="rId23"/>
    <p:sldId id="295" r:id="rId24"/>
    <p:sldId id="274" r:id="rId25"/>
    <p:sldId id="284" r:id="rId26"/>
    <p:sldId id="283" r:id="rId27"/>
    <p:sldId id="275" r:id="rId28"/>
    <p:sldId id="276" r:id="rId29"/>
    <p:sldId id="277"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88256" autoAdjust="0"/>
  </p:normalViewPr>
  <p:slideViewPr>
    <p:cSldViewPr>
      <p:cViewPr varScale="1">
        <p:scale>
          <a:sx n="69" d="100"/>
          <a:sy n="69" d="100"/>
        </p:scale>
        <p:origin x="1056"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991FC-46B6-4B3F-A759-54D69C015054}" type="datetimeFigureOut">
              <a:rPr lang="en-US" smtClean="0"/>
              <a:t>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58A68-2903-4067-B8F6-36495B04A2D6}" type="slidenum">
              <a:rPr lang="en-US" smtClean="0"/>
              <a:t>‹#›</a:t>
            </a:fld>
            <a:endParaRPr lang="en-US"/>
          </a:p>
        </p:txBody>
      </p:sp>
    </p:spTree>
    <p:extLst>
      <p:ext uri="{BB962C8B-B14F-4D97-AF65-F5344CB8AC3E}">
        <p14:creationId xmlns:p14="http://schemas.microsoft.com/office/powerpoint/2010/main" val="1613109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Duffy antigen is located on the surface of red blood cells, and is named after the patient in which it was discovered. </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4</a:t>
            </a:fld>
            <a:endParaRPr lang="en-US"/>
          </a:p>
        </p:txBody>
      </p:sp>
    </p:spTree>
    <p:extLst>
      <p:ext uri="{BB962C8B-B14F-4D97-AF65-F5344CB8AC3E}">
        <p14:creationId xmlns:p14="http://schemas.microsoft.com/office/powerpoint/2010/main" val="149562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8</a:t>
            </a:fld>
            <a:endParaRPr lang="en-US"/>
          </a:p>
        </p:txBody>
      </p:sp>
    </p:spTree>
    <p:extLst>
      <p:ext uri="{BB962C8B-B14F-4D97-AF65-F5344CB8AC3E}">
        <p14:creationId xmlns:p14="http://schemas.microsoft.com/office/powerpoint/2010/main" val="71494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Necrosis-the death of most or all of the cells in an organ or tissue due to disease, injury, or failure of the blood supply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excretion of free </a:t>
            </a:r>
            <a:r>
              <a:rPr lang="en-US" sz="1200" b="0" i="0" kern="1200" dirty="0" err="1">
                <a:solidFill>
                  <a:schemeClr val="tx1"/>
                </a:solidFill>
                <a:effectLst/>
                <a:latin typeface="+mn-lt"/>
                <a:ea typeface="+mn-ea"/>
                <a:cs typeface="+mn-cs"/>
              </a:rPr>
              <a:t>haemoglobin</a:t>
            </a:r>
            <a:r>
              <a:rPr lang="en-US" sz="1200" b="0" i="0" kern="1200" dirty="0">
                <a:solidFill>
                  <a:schemeClr val="tx1"/>
                </a:solidFill>
                <a:effectLst/>
                <a:latin typeface="+mn-lt"/>
                <a:ea typeface="+mn-ea"/>
                <a:cs typeface="+mn-cs"/>
              </a:rPr>
              <a:t> in the urine.</a:t>
            </a:r>
          </a:p>
          <a:p>
            <a:r>
              <a:rPr lang="en-US" sz="1200" b="1" i="0" kern="1200" dirty="0" err="1">
                <a:solidFill>
                  <a:schemeClr val="tx1"/>
                </a:solidFill>
                <a:effectLst/>
                <a:latin typeface="+mn-lt"/>
                <a:ea typeface="+mn-ea"/>
                <a:cs typeface="+mn-cs"/>
              </a:rPr>
              <a:t>Blackwater</a:t>
            </a:r>
            <a:r>
              <a:rPr lang="en-US" sz="1200" b="1" i="0" kern="1200" dirty="0">
                <a:solidFill>
                  <a:schemeClr val="tx1"/>
                </a:solidFill>
                <a:effectLst/>
                <a:latin typeface="+mn-lt"/>
                <a:ea typeface="+mn-ea"/>
                <a:cs typeface="+mn-cs"/>
              </a:rPr>
              <a:t> fever</a:t>
            </a:r>
            <a:r>
              <a:rPr lang="en-US" sz="1200" b="0" i="0" kern="1200" dirty="0">
                <a:solidFill>
                  <a:schemeClr val="tx1"/>
                </a:solidFill>
                <a:effectLst/>
                <a:latin typeface="+mn-lt"/>
                <a:ea typeface="+mn-ea"/>
                <a:cs typeface="+mn-cs"/>
              </a:rPr>
              <a:t> is a complication of malaria infection in which red blood cells burst in the bloodstream (hemolysis), releasing hemoglobin directly into the blood vessels and into the urine, </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13</a:t>
            </a:fld>
            <a:endParaRPr lang="en-US"/>
          </a:p>
        </p:txBody>
      </p:sp>
    </p:spTree>
    <p:extLst>
      <p:ext uri="{BB962C8B-B14F-4D97-AF65-F5344CB8AC3E}">
        <p14:creationId xmlns:p14="http://schemas.microsoft.com/office/powerpoint/2010/main" val="2759755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Peripheral blood</a:t>
            </a:r>
            <a:r>
              <a:rPr lang="en-US" sz="1200" b="0" i="0" kern="1200" dirty="0">
                <a:solidFill>
                  <a:schemeClr val="tx1"/>
                </a:solidFill>
                <a:effectLst/>
                <a:latin typeface="+mn-lt"/>
                <a:ea typeface="+mn-ea"/>
                <a:cs typeface="+mn-cs"/>
              </a:rPr>
              <a:t> cells are the cellular components </a:t>
            </a:r>
            <a:r>
              <a:rPr lang="en-US" sz="1200" b="0" i="0" kern="1200" dirty="0" err="1">
                <a:solidFill>
                  <a:schemeClr val="tx1"/>
                </a:solidFill>
                <a:effectLst/>
                <a:latin typeface="+mn-lt"/>
                <a:ea typeface="+mn-ea"/>
                <a:cs typeface="+mn-cs"/>
              </a:rPr>
              <a:t>of</a:t>
            </a:r>
            <a:r>
              <a:rPr lang="en-US" sz="1200" b="1" i="0" kern="1200" dirty="0" err="1">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consisting of red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cells (erythrocytes), white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cells (leucocytes), and platelets, which are found within the circulating pool of </a:t>
            </a:r>
            <a:r>
              <a:rPr lang="en-US" sz="1200" b="1" i="0" kern="1200" dirty="0">
                <a:solidFill>
                  <a:schemeClr val="tx1"/>
                </a:solidFill>
                <a:effectLst/>
                <a:latin typeface="+mn-lt"/>
                <a:ea typeface="+mn-ea"/>
                <a:cs typeface="+mn-cs"/>
              </a:rPr>
              <a:t>blood</a:t>
            </a:r>
            <a:r>
              <a:rPr lang="en-US" sz="1200" b="0" i="0" kern="1200" dirty="0">
                <a:solidFill>
                  <a:schemeClr val="tx1"/>
                </a:solidFill>
                <a:effectLst/>
                <a:latin typeface="+mn-lt"/>
                <a:ea typeface="+mn-ea"/>
                <a:cs typeface="+mn-cs"/>
              </a:rPr>
              <a:t> and not sequestered within the lymphatic system, spleen, liver, or bone marrow</a:t>
            </a:r>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14</a:t>
            </a:fld>
            <a:endParaRPr lang="en-US"/>
          </a:p>
        </p:txBody>
      </p:sp>
    </p:spTree>
    <p:extLst>
      <p:ext uri="{BB962C8B-B14F-4D97-AF65-F5344CB8AC3E}">
        <p14:creationId xmlns:p14="http://schemas.microsoft.com/office/powerpoint/2010/main" val="175990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a:solidFill>
                  <a:schemeClr val="tx1"/>
                </a:solidFill>
                <a:effectLst/>
                <a:latin typeface="+mn-lt"/>
                <a:ea typeface="+mn-ea"/>
                <a:cs typeface="+mn-cs"/>
              </a:rPr>
              <a:t>dehemoglobinized</a:t>
            </a:r>
            <a:r>
              <a:rPr lang="en-US" sz="1200" b="0" i="0" kern="1200" dirty="0">
                <a:solidFill>
                  <a:schemeClr val="tx1"/>
                </a:solidFill>
                <a:effectLst/>
                <a:latin typeface="+mn-lt"/>
                <a:ea typeface="+mn-ea"/>
                <a:cs typeface="+mn-cs"/>
              </a:rPr>
              <a:t> (lysed) red blood cells (RBCs) which provides better opportunity to detect parasitic</a:t>
            </a:r>
            <a:endParaRPr lang="en-US" dirty="0"/>
          </a:p>
        </p:txBody>
      </p:sp>
      <p:sp>
        <p:nvSpPr>
          <p:cNvPr id="4" name="Slide Number Placeholder 3"/>
          <p:cNvSpPr>
            <a:spLocks noGrp="1"/>
          </p:cNvSpPr>
          <p:nvPr>
            <p:ph type="sldNum" sz="quarter" idx="10"/>
          </p:nvPr>
        </p:nvSpPr>
        <p:spPr/>
        <p:txBody>
          <a:bodyPr/>
          <a:lstStyle/>
          <a:p>
            <a:fld id="{3D7ECB2D-D63C-4019-8F70-11852A7B44EA}" type="slidenum">
              <a:rPr lang="en-US" smtClean="0"/>
              <a:pPr/>
              <a:t>18</a:t>
            </a:fld>
            <a:endParaRPr lang="en-US"/>
          </a:p>
        </p:txBody>
      </p:sp>
    </p:spTree>
    <p:extLst>
      <p:ext uri="{BB962C8B-B14F-4D97-AF65-F5344CB8AC3E}">
        <p14:creationId xmlns:p14="http://schemas.microsoft.com/office/powerpoint/2010/main" val="197449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58A68-2903-4067-B8F6-36495B04A2D6}" type="slidenum">
              <a:rPr lang="en-US" smtClean="0"/>
              <a:t>19</a:t>
            </a:fld>
            <a:endParaRPr lang="en-US"/>
          </a:p>
        </p:txBody>
      </p:sp>
    </p:spTree>
    <p:extLst>
      <p:ext uri="{BB962C8B-B14F-4D97-AF65-F5344CB8AC3E}">
        <p14:creationId xmlns:p14="http://schemas.microsoft.com/office/powerpoint/2010/main" val="376994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Leukopenia is a decrease in the number of white blood cells (leukocytes) found in the blood.</a:t>
            </a:r>
          </a:p>
          <a:p>
            <a:r>
              <a:rPr lang="en-US" sz="1200" b="1" i="0" kern="1200" dirty="0">
                <a:solidFill>
                  <a:schemeClr val="tx1"/>
                </a:solidFill>
                <a:effectLst/>
                <a:latin typeface="+mn-lt"/>
                <a:ea typeface="+mn-ea"/>
                <a:cs typeface="+mn-cs"/>
              </a:rPr>
              <a:t>Metabolic acidosis</a:t>
            </a:r>
            <a:r>
              <a:rPr lang="en-US" sz="1200" b="0" i="0" kern="1200" dirty="0">
                <a:solidFill>
                  <a:schemeClr val="tx1"/>
                </a:solidFill>
                <a:effectLst/>
                <a:latin typeface="+mn-lt"/>
                <a:ea typeface="+mn-ea"/>
                <a:cs typeface="+mn-cs"/>
              </a:rPr>
              <a:t> is a condition that occurs when the body produces excessive quantities of acid </a:t>
            </a:r>
          </a:p>
          <a:p>
            <a:r>
              <a:rPr lang="en-US" sz="1200" b="1" i="0" kern="1200" dirty="0" err="1">
                <a:solidFill>
                  <a:schemeClr val="tx1"/>
                </a:solidFill>
                <a:effectLst/>
                <a:latin typeface="+mn-lt"/>
                <a:ea typeface="+mn-ea"/>
                <a:cs typeface="+mn-cs"/>
              </a:rPr>
              <a:t>Hypergammaglobulinemia</a:t>
            </a:r>
            <a:r>
              <a:rPr lang="en-US" sz="1200" b="0" i="0" kern="1200">
                <a:solidFill>
                  <a:schemeClr val="tx1"/>
                </a:solidFill>
                <a:effectLst/>
                <a:latin typeface="+mn-lt"/>
                <a:ea typeface="+mn-ea"/>
                <a:cs typeface="+mn-cs"/>
              </a:rPr>
              <a:t> is a medical condition with elevated levels of gamma globulin</a:t>
            </a:r>
            <a:endParaRPr lang="en-US"/>
          </a:p>
        </p:txBody>
      </p:sp>
      <p:sp>
        <p:nvSpPr>
          <p:cNvPr id="4" name="Slide Number Placeholder 3"/>
          <p:cNvSpPr>
            <a:spLocks noGrp="1"/>
          </p:cNvSpPr>
          <p:nvPr>
            <p:ph type="sldNum" sz="quarter" idx="10"/>
          </p:nvPr>
        </p:nvSpPr>
        <p:spPr/>
        <p:txBody>
          <a:bodyPr/>
          <a:lstStyle/>
          <a:p>
            <a:fld id="{40558A68-2903-4067-B8F6-36495B04A2D6}" type="slidenum">
              <a:rPr lang="en-US" smtClean="0"/>
              <a:t>28</a:t>
            </a:fld>
            <a:endParaRPr lang="en-US"/>
          </a:p>
        </p:txBody>
      </p:sp>
    </p:spTree>
    <p:extLst>
      <p:ext uri="{BB962C8B-B14F-4D97-AF65-F5344CB8AC3E}">
        <p14:creationId xmlns:p14="http://schemas.microsoft.com/office/powerpoint/2010/main" val="403262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65B1F4-8480-4D3A-A873-ED04D378CDEE}"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5B1F4-8480-4D3A-A873-ED04D378CDEE}"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5B1F4-8480-4D3A-A873-ED04D378CDEE}" type="datetimeFigureOut">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65B1F4-8480-4D3A-A873-ED04D378CDEE}"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65B1F4-8480-4D3A-A873-ED04D378CDEE}" type="datetimeFigureOut">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65B1F4-8480-4D3A-A873-ED04D378CDEE}" type="datetimeFigureOut">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5B1F4-8480-4D3A-A873-ED04D378CDEE}" type="datetimeFigureOut">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5B1F4-8480-4D3A-A873-ED04D378CDEE}"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5B1F4-8480-4D3A-A873-ED04D378CDEE}" type="datetimeFigureOut">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6F74F-9991-41E5-A83E-853854DCB4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5B1F4-8480-4D3A-A873-ED04D378CDEE}" type="datetimeFigureOut">
              <a:rPr lang="en-US" smtClean="0"/>
              <a:pPr/>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6F74F-9991-41E5-A83E-853854DCB4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lasmodium_falciparum"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edicinenet.com/malaria_facts/article.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M</a:t>
            </a:r>
            <a:r>
              <a:rPr lang="ne-NP" sz="6000" b="1" dirty="0"/>
              <a:t>alarial parasite</a:t>
            </a:r>
            <a:r>
              <a:rPr lang="en-US" sz="6000" b="1"/>
              <a:t>s</a:t>
            </a:r>
            <a:endParaRPr lang="en-US" sz="6000" b="1" dirty="0"/>
          </a:p>
        </p:txBody>
      </p:sp>
      <p:sp>
        <p:nvSpPr>
          <p:cNvPr id="3" name="Subtitle 2"/>
          <p:cNvSpPr>
            <a:spLocks noGrp="1"/>
          </p:cNvSpPr>
          <p:nvPr>
            <p:ph type="subTitle" idx="1"/>
          </p:nvPr>
        </p:nvSpPr>
        <p:spPr>
          <a:xfrm>
            <a:off x="3581400" y="4953000"/>
            <a:ext cx="4876800" cy="685800"/>
          </a:xfrm>
        </p:spPr>
        <p:txBody>
          <a:bodyPr/>
          <a:lstStyle/>
          <a:p>
            <a:r>
              <a:rPr lang="ne-NP" dirty="0"/>
              <a:t>By Mrs. Mamita Rai Gurung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0"/>
            <a:ext cx="8686800" cy="6400800"/>
          </a:xfrm>
          <a:prstGeom prst="rect">
            <a:avLst/>
          </a:prstGeom>
        </p:spPr>
      </p:pic>
    </p:spTree>
    <p:extLst>
      <p:ext uri="{BB962C8B-B14F-4D97-AF65-F5344CB8AC3E}">
        <p14:creationId xmlns:p14="http://schemas.microsoft.com/office/powerpoint/2010/main" val="207336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P</a:t>
            </a:r>
            <a:r>
              <a:rPr lang="ne-NP" b="1" dirty="0"/>
              <a:t>athogenesis/ clinical manifestation</a:t>
            </a:r>
            <a:endParaRPr lang="en-US" b="1" dirty="0"/>
          </a:p>
        </p:txBody>
      </p:sp>
      <p:sp>
        <p:nvSpPr>
          <p:cNvPr id="3" name="Content Placeholder 2"/>
          <p:cNvSpPr>
            <a:spLocks noGrp="1"/>
          </p:cNvSpPr>
          <p:nvPr>
            <p:ph idx="1"/>
          </p:nvPr>
        </p:nvSpPr>
        <p:spPr>
          <a:xfrm>
            <a:off x="457200" y="838200"/>
            <a:ext cx="8229600" cy="5715000"/>
          </a:xfrm>
        </p:spPr>
        <p:txBody>
          <a:bodyPr>
            <a:normAutofit/>
          </a:bodyPr>
          <a:lstStyle/>
          <a:p>
            <a:pPr algn="just"/>
            <a:r>
              <a:rPr lang="en-US" dirty="0"/>
              <a:t>I</a:t>
            </a:r>
            <a:r>
              <a:rPr lang="ne-NP" dirty="0"/>
              <a:t>ncubation period: around 2 weeks</a:t>
            </a:r>
          </a:p>
          <a:p>
            <a:pPr algn="just"/>
            <a:r>
              <a:rPr lang="ne-NP" dirty="0"/>
              <a:t>Malaria is characterised by high fever, severe chills and sweatening followed by headache, muscle pain and vomitting.</a:t>
            </a:r>
          </a:p>
          <a:p>
            <a:pPr algn="just"/>
            <a:r>
              <a:rPr lang="en-US" dirty="0"/>
              <a:t>M</a:t>
            </a:r>
            <a:r>
              <a:rPr lang="ne-NP" dirty="0"/>
              <a:t>ost pathogenic findings of malaria results from the destruction of RBCs.</a:t>
            </a:r>
          </a:p>
          <a:p>
            <a:pPr algn="just"/>
            <a:r>
              <a:rPr lang="ne-NP" dirty="0"/>
              <a:t>Splenomegaly occurs in all forms of malaria with enlarged spleen.</a:t>
            </a:r>
          </a:p>
          <a:p>
            <a:pPr algn="just"/>
            <a:r>
              <a:rPr lang="en-US" dirty="0"/>
              <a:t>A</a:t>
            </a:r>
            <a:r>
              <a:rPr lang="ne-NP" dirty="0"/>
              <a:t>naemia and jaundice  are also features of malaria, particulary falciparum malaria.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pPr algn="just"/>
            <a:r>
              <a:rPr lang="en-US" dirty="0"/>
              <a:t>M</a:t>
            </a:r>
            <a:r>
              <a:rPr lang="ne-NP" dirty="0"/>
              <a:t>alaria caused by </a:t>
            </a:r>
            <a:r>
              <a:rPr lang="ne-NP" i="1" dirty="0"/>
              <a:t>P falciparum </a:t>
            </a:r>
            <a:r>
              <a:rPr lang="ne-NP" dirty="0"/>
              <a:t>is more severe than that caused by other plasmodium.</a:t>
            </a:r>
          </a:p>
          <a:p>
            <a:pPr algn="just"/>
            <a:r>
              <a:rPr lang="en-US" dirty="0"/>
              <a:t>I</a:t>
            </a:r>
            <a:r>
              <a:rPr lang="ne-NP" dirty="0"/>
              <a:t>t is characterised by far more destruction of red cells than others and by occulsion of the capillaries with aggregrates of parasitised red cells.</a:t>
            </a:r>
          </a:p>
          <a:p>
            <a:pPr algn="just"/>
            <a:r>
              <a:rPr lang="en-US" dirty="0"/>
              <a:t>T</a:t>
            </a:r>
            <a:r>
              <a:rPr lang="ne-NP" dirty="0"/>
              <a:t>his leads to life threatening h</a:t>
            </a:r>
            <a:r>
              <a:rPr lang="en-US" dirty="0"/>
              <a:t>a</a:t>
            </a:r>
            <a:r>
              <a:rPr lang="ne-NP" dirty="0"/>
              <a:t>emorrhage and necrosis particularly in brain, kidney damage, h</a:t>
            </a:r>
            <a:r>
              <a:rPr lang="en-US" dirty="0"/>
              <a:t>a</a:t>
            </a:r>
            <a:r>
              <a:rPr lang="ne-NP" dirty="0"/>
              <a:t>emoglobinuria, black water fever.</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ne-NP" b="1" dirty="0"/>
              <a:t>Lab diagnosis</a:t>
            </a:r>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pPr>
              <a:buNone/>
            </a:pPr>
            <a:r>
              <a:rPr lang="en-US" b="1" dirty="0"/>
              <a:t>S</a:t>
            </a:r>
            <a:r>
              <a:rPr lang="ne-NP" b="1" dirty="0"/>
              <a:t>ample</a:t>
            </a:r>
            <a:r>
              <a:rPr lang="ne-NP" dirty="0"/>
              <a:t>: blood (peripheral blood before antimalarial treatement)</a:t>
            </a:r>
          </a:p>
          <a:p>
            <a:pPr>
              <a:buNone/>
            </a:pPr>
            <a:r>
              <a:rPr lang="ne-NP" b="1" dirty="0"/>
              <a:t>Microscopy</a:t>
            </a:r>
          </a:p>
          <a:p>
            <a:pPr algn="just"/>
            <a:r>
              <a:rPr lang="en-US" dirty="0"/>
              <a:t>L</a:t>
            </a:r>
            <a:r>
              <a:rPr lang="ne-NP" dirty="0"/>
              <a:t>ight microscopy is the gold standard method for malaria confirmation which depends upon demonstration of parasites in a stained peripheral blood smear.</a:t>
            </a:r>
          </a:p>
          <a:p>
            <a:pPr algn="just"/>
            <a:r>
              <a:rPr lang="en-US" dirty="0"/>
              <a:t>R</a:t>
            </a:r>
            <a:r>
              <a:rPr lang="ne-NP" dirty="0"/>
              <a:t>ing forms and gametocytes are most commonly seen in peripheral blood.</a:t>
            </a:r>
          </a:p>
          <a:p>
            <a:pPr algn="just"/>
            <a:r>
              <a:rPr lang="en-US" dirty="0"/>
              <a:t>S</a:t>
            </a:r>
            <a:r>
              <a:rPr lang="ne-NP" dirty="0"/>
              <a:t>mears (thick and thin) are prepared from peripheral blood and stained with Romanowsky’s stain (leishman, Field’s, Wright or Giemsa stain)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a:t>Giemsa</a:t>
            </a:r>
            <a:r>
              <a:rPr lang="en-US" dirty="0"/>
              <a:t> stain</a:t>
            </a: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a:t>Mainly used to stain malaria parasite, trypanosomes, leishmanial parasites and microfilariae.</a:t>
            </a:r>
          </a:p>
          <a:p>
            <a:pPr algn="just"/>
            <a:r>
              <a:rPr lang="en-US" dirty="0"/>
              <a:t>The film is fixed with absolute methanol for 2-3 </a:t>
            </a:r>
            <a:r>
              <a:rPr lang="en-US" dirty="0" err="1"/>
              <a:t>mins</a:t>
            </a:r>
            <a:r>
              <a:rPr lang="en-US" dirty="0"/>
              <a:t>.</a:t>
            </a:r>
          </a:p>
          <a:p>
            <a:pPr algn="just"/>
            <a:r>
              <a:rPr lang="en-US" dirty="0"/>
              <a:t>The slide is allowed to dry and immersed in 1:10 dilution of </a:t>
            </a:r>
            <a:r>
              <a:rPr lang="en-US" dirty="0" err="1"/>
              <a:t>Giemsa</a:t>
            </a:r>
            <a:r>
              <a:rPr lang="en-US" dirty="0"/>
              <a:t> stain in buffered distilled water for 30 </a:t>
            </a:r>
            <a:r>
              <a:rPr lang="en-US" dirty="0" err="1"/>
              <a:t>mins</a:t>
            </a:r>
            <a:r>
              <a:rPr lang="en-US" dirty="0"/>
              <a:t>.</a:t>
            </a:r>
          </a:p>
          <a:p>
            <a:pPr algn="just"/>
            <a:r>
              <a:rPr lang="en-US" dirty="0"/>
              <a:t>The slide is then washed in buffered distilled water to remove excess stain and allowed to dry.</a:t>
            </a:r>
          </a:p>
          <a:p>
            <a:pPr algn="just"/>
            <a:r>
              <a:rPr lang="en-US" dirty="0"/>
              <a:t>It is then observed in oil immersion lens.</a:t>
            </a:r>
          </a:p>
        </p:txBody>
      </p:sp>
    </p:spTree>
    <p:extLst>
      <p:ext uri="{BB962C8B-B14F-4D97-AF65-F5344CB8AC3E}">
        <p14:creationId xmlns:p14="http://schemas.microsoft.com/office/powerpoint/2010/main" val="426304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1024px-Plasmodium_falciparum_in_Red_Blood_Cells.jpg"/>
          <p:cNvPicPr>
            <a:picLocks noChangeAspect="1" noChangeArrowheads="1"/>
          </p:cNvPicPr>
          <p:nvPr/>
        </p:nvPicPr>
        <p:blipFill>
          <a:blip r:embed="rId2" cstate="print"/>
          <a:srcRect/>
          <a:stretch>
            <a:fillRect/>
          </a:stretch>
        </p:blipFill>
        <p:spPr bwMode="auto">
          <a:xfrm>
            <a:off x="609600" y="457200"/>
            <a:ext cx="6705600" cy="4114800"/>
          </a:xfrm>
          <a:prstGeom prst="rect">
            <a:avLst/>
          </a:prstGeom>
          <a:noFill/>
        </p:spPr>
      </p:pic>
      <p:sp>
        <p:nvSpPr>
          <p:cNvPr id="5" name="Rectangle 4"/>
          <p:cNvSpPr/>
          <p:nvPr/>
        </p:nvSpPr>
        <p:spPr>
          <a:xfrm>
            <a:off x="615462" y="4876800"/>
            <a:ext cx="6623538" cy="646331"/>
          </a:xfrm>
          <a:prstGeom prst="rect">
            <a:avLst/>
          </a:prstGeom>
        </p:spPr>
        <p:txBody>
          <a:bodyPr wrap="square">
            <a:spAutoFit/>
          </a:bodyPr>
          <a:lstStyle/>
          <a:p>
            <a:r>
              <a:rPr lang="en-US" dirty="0" err="1"/>
              <a:t>Giemsa</a:t>
            </a:r>
            <a:r>
              <a:rPr lang="en-US" dirty="0"/>
              <a:t>-stained thin blood film showing </a:t>
            </a:r>
            <a:r>
              <a:rPr lang="en-US" i="1" dirty="0">
                <a:hlinkClick r:id="rId3" tooltip="Plasmodium falciparum"/>
              </a:rPr>
              <a:t>Plasmodium </a:t>
            </a:r>
            <a:r>
              <a:rPr lang="en-US" i="1" dirty="0" err="1">
                <a:hlinkClick r:id="rId3" tooltip="Plasmodium falciparum"/>
              </a:rPr>
              <a:t>falciparum</a:t>
            </a:r>
            <a:r>
              <a:rPr lang="en-US" dirty="0"/>
              <a:t> infections</a:t>
            </a:r>
          </a:p>
        </p:txBody>
      </p:sp>
    </p:spTree>
    <p:extLst>
      <p:ext uri="{BB962C8B-B14F-4D97-AF65-F5344CB8AC3E}">
        <p14:creationId xmlns:p14="http://schemas.microsoft.com/office/powerpoint/2010/main" val="98745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81000" y="228600"/>
            <a:ext cx="4040188" cy="639762"/>
          </a:xfrm>
        </p:spPr>
        <p:txBody>
          <a:bodyPr/>
          <a:lstStyle/>
          <a:p>
            <a:r>
              <a:rPr lang="en-US" dirty="0"/>
              <a:t>T</a:t>
            </a:r>
            <a:r>
              <a:rPr lang="ne-NP" dirty="0"/>
              <a:t>hick smear</a:t>
            </a:r>
            <a:endParaRPr lang="en-US" dirty="0"/>
          </a:p>
        </p:txBody>
      </p:sp>
      <p:sp>
        <p:nvSpPr>
          <p:cNvPr id="9" name="Content Placeholder 8"/>
          <p:cNvSpPr>
            <a:spLocks noGrp="1"/>
          </p:cNvSpPr>
          <p:nvPr>
            <p:ph sz="half" idx="2"/>
          </p:nvPr>
        </p:nvSpPr>
        <p:spPr>
          <a:xfrm>
            <a:off x="457200" y="990600"/>
            <a:ext cx="4040188" cy="5135563"/>
          </a:xfrm>
          <a:ln>
            <a:solidFill>
              <a:schemeClr val="accent1"/>
            </a:solidFill>
          </a:ln>
        </p:spPr>
        <p:txBody>
          <a:bodyPr>
            <a:normAutofit lnSpcReduction="10000"/>
          </a:bodyPr>
          <a:lstStyle/>
          <a:p>
            <a:r>
              <a:rPr lang="en-US" dirty="0"/>
              <a:t>U</a:t>
            </a:r>
            <a:r>
              <a:rPr lang="ne-NP" dirty="0"/>
              <a:t>sed for</a:t>
            </a:r>
          </a:p>
          <a:p>
            <a:pPr>
              <a:buFontTx/>
              <a:buChar char="-"/>
            </a:pPr>
            <a:r>
              <a:rPr lang="en-US" dirty="0"/>
              <a:t>P</a:t>
            </a:r>
            <a:r>
              <a:rPr lang="ne-NP" dirty="0"/>
              <a:t>arasite detection</a:t>
            </a:r>
          </a:p>
          <a:p>
            <a:pPr>
              <a:buFontTx/>
              <a:buChar char="-"/>
            </a:pPr>
            <a:r>
              <a:rPr lang="en-US" dirty="0"/>
              <a:t>Q</a:t>
            </a:r>
            <a:r>
              <a:rPr lang="ne-NP" dirty="0"/>
              <a:t>uantitating parasitaemia</a:t>
            </a:r>
          </a:p>
          <a:p>
            <a:pPr>
              <a:buFontTx/>
              <a:buChar char="-"/>
            </a:pPr>
            <a:r>
              <a:rPr lang="en-US" dirty="0"/>
              <a:t>D</a:t>
            </a:r>
            <a:r>
              <a:rPr lang="ne-NP" dirty="0"/>
              <a:t>emonstrating malarial pigments.</a:t>
            </a:r>
          </a:p>
          <a:p>
            <a:pPr>
              <a:buFontTx/>
              <a:buChar char="-"/>
            </a:pPr>
            <a:r>
              <a:rPr lang="ne-NP" dirty="0"/>
              <a:t>NOT used for species diagnosis</a:t>
            </a:r>
          </a:p>
          <a:p>
            <a:r>
              <a:rPr lang="en-US" dirty="0"/>
              <a:t>P</a:t>
            </a:r>
            <a:r>
              <a:rPr lang="ne-NP" dirty="0"/>
              <a:t>rinciple: during preparation of smear, concentrated RBCs are lysed with distilled water showing intact parasites. </a:t>
            </a:r>
            <a:r>
              <a:rPr lang="en-US" dirty="0"/>
              <a:t>T</a:t>
            </a:r>
            <a:r>
              <a:rPr lang="ne-NP" dirty="0"/>
              <a:t>he smear is dried and stained without fixing.</a:t>
            </a:r>
            <a:endParaRPr lang="en-US" dirty="0"/>
          </a:p>
        </p:txBody>
      </p:sp>
      <p:sp>
        <p:nvSpPr>
          <p:cNvPr id="10" name="Text Placeholder 9"/>
          <p:cNvSpPr>
            <a:spLocks noGrp="1"/>
          </p:cNvSpPr>
          <p:nvPr>
            <p:ph type="body" sz="quarter" idx="3"/>
          </p:nvPr>
        </p:nvSpPr>
        <p:spPr>
          <a:xfrm>
            <a:off x="4495800" y="152400"/>
            <a:ext cx="4041775" cy="639762"/>
          </a:xfrm>
        </p:spPr>
        <p:txBody>
          <a:bodyPr/>
          <a:lstStyle/>
          <a:p>
            <a:r>
              <a:rPr lang="en-US" dirty="0"/>
              <a:t>T</a:t>
            </a:r>
            <a:r>
              <a:rPr lang="ne-NP" dirty="0"/>
              <a:t>hin smear</a:t>
            </a:r>
            <a:endParaRPr lang="en-US" dirty="0"/>
          </a:p>
        </p:txBody>
      </p:sp>
      <p:sp>
        <p:nvSpPr>
          <p:cNvPr id="11" name="Content Placeholder 10"/>
          <p:cNvSpPr>
            <a:spLocks noGrp="1"/>
          </p:cNvSpPr>
          <p:nvPr>
            <p:ph sz="quarter" idx="4"/>
          </p:nvPr>
        </p:nvSpPr>
        <p:spPr>
          <a:xfrm>
            <a:off x="4645025" y="990600"/>
            <a:ext cx="4041775" cy="5135563"/>
          </a:xfrm>
          <a:ln>
            <a:solidFill>
              <a:schemeClr val="accent1"/>
            </a:solidFill>
          </a:ln>
        </p:spPr>
        <p:txBody>
          <a:bodyPr/>
          <a:lstStyle/>
          <a:p>
            <a:r>
              <a:rPr lang="en-US" dirty="0"/>
              <a:t>U</a:t>
            </a:r>
            <a:r>
              <a:rPr lang="ne-NP" dirty="0"/>
              <a:t>sed for</a:t>
            </a:r>
          </a:p>
          <a:p>
            <a:pPr>
              <a:buFontTx/>
              <a:buChar char="-"/>
            </a:pPr>
            <a:r>
              <a:rPr lang="en-US" dirty="0"/>
              <a:t>D</a:t>
            </a:r>
            <a:r>
              <a:rPr lang="ne-NP" dirty="0"/>
              <a:t>etecting parasites</a:t>
            </a:r>
          </a:p>
          <a:p>
            <a:pPr>
              <a:buFontTx/>
              <a:buChar char="-"/>
            </a:pPr>
            <a:r>
              <a:rPr lang="en-US" dirty="0"/>
              <a:t>D</a:t>
            </a:r>
            <a:r>
              <a:rPr lang="ne-NP" dirty="0"/>
              <a:t>etermining the species of the parasites.</a:t>
            </a:r>
          </a:p>
          <a:p>
            <a:r>
              <a:rPr lang="en-US" dirty="0"/>
              <a:t>T</a:t>
            </a:r>
            <a:r>
              <a:rPr lang="ne-NP" dirty="0"/>
              <a:t>hin smears are air dried, fixed with alcohol and stained. </a:t>
            </a:r>
            <a:r>
              <a:rPr lang="en-US" dirty="0"/>
              <a:t>T</a:t>
            </a:r>
            <a:r>
              <a:rPr lang="ne-NP" dirty="0"/>
              <a:t>hen the RBCs in the tail end of smear are examined.</a:t>
            </a:r>
            <a:endParaRPr lang="en-US" dirty="0"/>
          </a:p>
        </p:txBody>
      </p:sp>
      <p:pic>
        <p:nvPicPr>
          <p:cNvPr id="12" name="Picture 2"/>
          <p:cNvPicPr>
            <a:picLocks noChangeAspect="1" noChangeArrowheads="1"/>
          </p:cNvPicPr>
          <p:nvPr/>
        </p:nvPicPr>
        <p:blipFill>
          <a:blip r:embed="rId2"/>
          <a:srcRect/>
          <a:stretch>
            <a:fillRect/>
          </a:stretch>
        </p:blipFill>
        <p:spPr bwMode="auto">
          <a:xfrm>
            <a:off x="4724400" y="4572000"/>
            <a:ext cx="4419600" cy="2286000"/>
          </a:xfrm>
          <a:prstGeom prst="rect">
            <a:avLst/>
          </a:prstGeom>
          <a:noFill/>
          <a:ln w="9525">
            <a:noFill/>
            <a:miter lim="800000"/>
            <a:headEnd/>
            <a:tailEnd/>
          </a:ln>
          <a:effectLst/>
        </p:spPr>
      </p:pic>
      <p:pic>
        <p:nvPicPr>
          <p:cNvPr id="13" name="Picture 2"/>
          <p:cNvPicPr>
            <a:picLocks noChangeAspect="1" noChangeArrowheads="1"/>
          </p:cNvPicPr>
          <p:nvPr/>
        </p:nvPicPr>
        <p:blipFill>
          <a:blip r:embed="rId3"/>
          <a:srcRect/>
          <a:stretch>
            <a:fillRect/>
          </a:stretch>
        </p:blipFill>
        <p:spPr bwMode="auto">
          <a:xfrm>
            <a:off x="3505200" y="2514600"/>
            <a:ext cx="1076325" cy="1409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Thin blood film </a:t>
            </a:r>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lgn="just"/>
            <a:r>
              <a:rPr lang="en-US" dirty="0"/>
              <a:t>Wipe the pulp of finger </a:t>
            </a:r>
            <a:r>
              <a:rPr lang="en-US" dirty="0" err="1"/>
              <a:t>withspirit</a:t>
            </a:r>
            <a:r>
              <a:rPr lang="en-US" dirty="0"/>
              <a:t> and allow to dry.</a:t>
            </a:r>
          </a:p>
          <a:p>
            <a:pPr algn="just"/>
            <a:r>
              <a:rPr lang="en-US" dirty="0"/>
              <a:t>Prick with sterile surgical needle </a:t>
            </a:r>
            <a:r>
              <a:rPr lang="en-US" dirty="0" err="1"/>
              <a:t>asceptically</a:t>
            </a:r>
            <a:r>
              <a:rPr lang="en-US" dirty="0"/>
              <a:t>.</a:t>
            </a:r>
          </a:p>
          <a:p>
            <a:pPr algn="just"/>
            <a:r>
              <a:rPr lang="en-US" dirty="0"/>
              <a:t>Squeeze the finger and put a drop of blood on the edge of clean glass slide.</a:t>
            </a:r>
          </a:p>
          <a:p>
            <a:pPr algn="just"/>
            <a:r>
              <a:rPr lang="en-US" dirty="0"/>
              <a:t>With the help of another slide held at 30°, pull the blood gently to the opposite end.</a:t>
            </a:r>
          </a:p>
          <a:p>
            <a:pPr algn="just"/>
            <a:r>
              <a:rPr lang="en-US" dirty="0"/>
              <a:t>Allow the film to dry.</a:t>
            </a:r>
          </a:p>
          <a:p>
            <a:pPr algn="just"/>
            <a:r>
              <a:rPr lang="en-US" dirty="0"/>
              <a:t>If the smear is to be stained, fix the film by covering it with </a:t>
            </a:r>
            <a:r>
              <a:rPr lang="en-US" dirty="0" err="1"/>
              <a:t>aboslute</a:t>
            </a:r>
            <a:r>
              <a:rPr lang="en-US" dirty="0"/>
              <a:t> methanol or ethanol for 2-3 </a:t>
            </a:r>
            <a:r>
              <a:rPr lang="en-US" dirty="0" err="1"/>
              <a:t>mins</a:t>
            </a:r>
            <a:r>
              <a:rPr lang="en-US" dirty="0"/>
              <a:t> to prevent </a:t>
            </a:r>
            <a:r>
              <a:rPr lang="en-US" dirty="0" err="1"/>
              <a:t>dehaemoglobinization</a:t>
            </a:r>
            <a:r>
              <a:rPr lang="en-US" dirty="0"/>
              <a:t>. (for alcohol stains or </a:t>
            </a:r>
            <a:r>
              <a:rPr lang="en-US" dirty="0" err="1"/>
              <a:t>leishman</a:t>
            </a:r>
            <a:r>
              <a:rPr lang="en-US" dirty="0"/>
              <a:t> stain, this </a:t>
            </a:r>
            <a:r>
              <a:rPr lang="en-US" dirty="0" err="1"/>
              <a:t>treatement</a:t>
            </a:r>
            <a:r>
              <a:rPr lang="en-US" dirty="0"/>
              <a:t> is not required.</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37173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Thick blood film</a:t>
            </a:r>
          </a:p>
        </p:txBody>
      </p:sp>
      <p:sp>
        <p:nvSpPr>
          <p:cNvPr id="3" name="Content Placeholder 2"/>
          <p:cNvSpPr>
            <a:spLocks noGrp="1"/>
          </p:cNvSpPr>
          <p:nvPr>
            <p:ph idx="1"/>
          </p:nvPr>
        </p:nvSpPr>
        <p:spPr>
          <a:xfrm>
            <a:off x="304800" y="838200"/>
            <a:ext cx="8610600" cy="5867400"/>
          </a:xfrm>
        </p:spPr>
        <p:txBody>
          <a:bodyPr>
            <a:normAutofit/>
          </a:bodyPr>
          <a:lstStyle/>
          <a:p>
            <a:pPr algn="just"/>
            <a:r>
              <a:rPr lang="en-US" sz="2400" dirty="0"/>
              <a:t>Put a thick drop of blood on a slide and spread with the edge of another slide (or by needle) to form an area of about 12mm square.</a:t>
            </a:r>
          </a:p>
          <a:p>
            <a:pPr algn="just"/>
            <a:r>
              <a:rPr lang="en-US" sz="2400" dirty="0"/>
              <a:t>Stir the blood continuously for about 30 sec to prevent formation of fibrin clots (if </a:t>
            </a:r>
            <a:r>
              <a:rPr lang="en-US" sz="2400" dirty="0" err="1"/>
              <a:t>anticoagulated</a:t>
            </a:r>
            <a:r>
              <a:rPr lang="en-US" sz="2400" dirty="0"/>
              <a:t> blood is used stirring is not required)</a:t>
            </a:r>
          </a:p>
          <a:p>
            <a:pPr algn="just"/>
            <a:r>
              <a:rPr lang="en-US" sz="2400" dirty="0"/>
              <a:t>Allow the film to air dry in a dust free area.</a:t>
            </a:r>
          </a:p>
          <a:p>
            <a:pPr algn="just"/>
            <a:r>
              <a:rPr lang="en-US" sz="2400" dirty="0" err="1"/>
              <a:t>Dehaemoglobinize</a:t>
            </a:r>
            <a:r>
              <a:rPr lang="en-US" sz="2400" dirty="0"/>
              <a:t> the film by placing in distilled water in a vertical position for 5-10 </a:t>
            </a:r>
            <a:r>
              <a:rPr lang="en-US" sz="2400" dirty="0" err="1"/>
              <a:t>mins</a:t>
            </a:r>
            <a:r>
              <a:rPr lang="en-US" sz="2400" dirty="0"/>
              <a:t>.</a:t>
            </a:r>
          </a:p>
          <a:p>
            <a:pPr algn="just"/>
            <a:r>
              <a:rPr lang="en-US" sz="2400" dirty="0"/>
              <a:t>Allow to dry the film.</a:t>
            </a:r>
          </a:p>
          <a:p>
            <a:pPr algn="just"/>
            <a:r>
              <a:rPr lang="en-US" sz="2400" dirty="0"/>
              <a:t>Observe under microscope</a:t>
            </a:r>
          </a:p>
          <a:p>
            <a:pPr algn="just"/>
            <a:endParaRPr lang="en-US" sz="2400" dirty="0"/>
          </a:p>
        </p:txBody>
      </p:sp>
    </p:spTree>
    <p:extLst>
      <p:ext uri="{BB962C8B-B14F-4D97-AF65-F5344CB8AC3E}">
        <p14:creationId xmlns:p14="http://schemas.microsoft.com/office/powerpoint/2010/main" val="204644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10600" cy="6477000"/>
          </a:xfrm>
        </p:spPr>
        <p:txBody>
          <a:bodyPr>
            <a:normAutofit lnSpcReduction="10000"/>
          </a:bodyPr>
          <a:lstStyle/>
          <a:p>
            <a:pPr algn="just"/>
            <a:r>
              <a:rPr lang="en-US" sz="2400" dirty="0">
                <a:latin typeface="+mj-lt"/>
              </a:rPr>
              <a:t>M</a:t>
            </a:r>
            <a:r>
              <a:rPr lang="ne-NP" sz="2400" dirty="0">
                <a:latin typeface="+mj-lt"/>
              </a:rPr>
              <a:t>alarial parasites belong to genus Plasmodium.</a:t>
            </a:r>
            <a:endParaRPr lang="en-US" sz="2400" dirty="0">
              <a:latin typeface="+mj-lt"/>
            </a:endParaRPr>
          </a:p>
          <a:p>
            <a:pPr algn="just"/>
            <a:r>
              <a:rPr lang="en-US" sz="2400" dirty="0">
                <a:latin typeface="+mj-lt"/>
              </a:rPr>
              <a:t>The genus of the class of </a:t>
            </a:r>
            <a:r>
              <a:rPr lang="en-US" sz="2400" dirty="0" err="1">
                <a:latin typeface="+mj-lt"/>
              </a:rPr>
              <a:t>Sporazoa</a:t>
            </a:r>
            <a:r>
              <a:rPr lang="en-US" sz="2400" dirty="0">
                <a:latin typeface="+mj-lt"/>
              </a:rPr>
              <a:t> that includes the parasite that causes </a:t>
            </a:r>
            <a:r>
              <a:rPr lang="en-US" sz="2400" u="sng" dirty="0">
                <a:latin typeface="+mj-lt"/>
                <a:hlinkClick r:id="rId2"/>
              </a:rPr>
              <a:t>malaria</a:t>
            </a:r>
            <a:r>
              <a:rPr lang="en-US" sz="2400" dirty="0">
                <a:latin typeface="+mj-lt"/>
              </a:rPr>
              <a:t>. </a:t>
            </a:r>
          </a:p>
          <a:p>
            <a:pPr algn="just"/>
            <a:r>
              <a:rPr lang="en-US" sz="2400" dirty="0">
                <a:latin typeface="+mj-lt"/>
              </a:rPr>
              <a:t>Plasmodium is a type of protozoa, a single-celled organism that is able to divide only within a host cell. </a:t>
            </a:r>
          </a:p>
          <a:p>
            <a:pPr algn="just"/>
            <a:r>
              <a:rPr lang="en-US" sz="2400" dirty="0">
                <a:latin typeface="+mj-lt"/>
              </a:rPr>
              <a:t>There are more than 100 species of </a:t>
            </a:r>
            <a:r>
              <a:rPr lang="en-US" sz="2400" i="1" dirty="0">
                <a:latin typeface="+mj-lt"/>
              </a:rPr>
              <a:t>Plasmodium</a:t>
            </a:r>
            <a:r>
              <a:rPr lang="en-US" sz="2400" dirty="0">
                <a:latin typeface="+mj-lt"/>
              </a:rPr>
              <a:t>, which can infect many animal species such as reptiles, birds, and various mammals.</a:t>
            </a:r>
          </a:p>
          <a:p>
            <a:pPr algn="just"/>
            <a:r>
              <a:rPr lang="en-US" sz="2400" dirty="0">
                <a:latin typeface="+mj-lt"/>
              </a:rPr>
              <a:t>The main types of Plasmodium are </a:t>
            </a:r>
          </a:p>
          <a:p>
            <a:pPr algn="just">
              <a:buFont typeface="Wingdings" panose="05000000000000000000" pitchFamily="2" charset="2"/>
              <a:buChar char="ü"/>
            </a:pPr>
            <a:r>
              <a:rPr lang="en-US" sz="2400" i="1" dirty="0">
                <a:latin typeface="+mj-lt"/>
              </a:rPr>
              <a:t>P. falciparum, </a:t>
            </a:r>
            <a:r>
              <a:rPr lang="en-US" sz="2400" dirty="0">
                <a:latin typeface="+mj-lt"/>
              </a:rPr>
              <a:t>the species that causes falciparum malaria, the most dangerous type of malaria;</a:t>
            </a:r>
          </a:p>
          <a:p>
            <a:pPr algn="just">
              <a:buFont typeface="Wingdings" panose="05000000000000000000" pitchFamily="2" charset="2"/>
              <a:buChar char="ü"/>
            </a:pPr>
            <a:r>
              <a:rPr lang="en-US" sz="2400" dirty="0">
                <a:latin typeface="+mj-lt"/>
              </a:rPr>
              <a:t> </a:t>
            </a:r>
            <a:r>
              <a:rPr lang="en-US" sz="2400" i="1" dirty="0">
                <a:latin typeface="+mj-lt"/>
              </a:rPr>
              <a:t>P. </a:t>
            </a:r>
            <a:r>
              <a:rPr lang="en-US" sz="2400" i="1" dirty="0" err="1">
                <a:latin typeface="+mj-lt"/>
              </a:rPr>
              <a:t>malariae</a:t>
            </a:r>
            <a:r>
              <a:rPr lang="en-US" sz="2400" dirty="0">
                <a:latin typeface="+mj-lt"/>
              </a:rPr>
              <a:t>, the species that causes </a:t>
            </a:r>
            <a:r>
              <a:rPr lang="en-US" sz="2400" dirty="0" err="1">
                <a:latin typeface="+mj-lt"/>
              </a:rPr>
              <a:t>quartan</a:t>
            </a:r>
            <a:r>
              <a:rPr lang="en-US" sz="2400" dirty="0">
                <a:latin typeface="+mj-lt"/>
              </a:rPr>
              <a:t> malaria</a:t>
            </a:r>
            <a:r>
              <a:rPr lang="en-US" sz="2400" i="1" dirty="0">
                <a:latin typeface="+mj-lt"/>
              </a:rPr>
              <a:t>;</a:t>
            </a:r>
          </a:p>
          <a:p>
            <a:pPr algn="just">
              <a:buFont typeface="Wingdings" panose="05000000000000000000" pitchFamily="2" charset="2"/>
              <a:buChar char="ü"/>
            </a:pPr>
            <a:r>
              <a:rPr lang="en-US" sz="2400" i="1" dirty="0">
                <a:latin typeface="+mj-lt"/>
              </a:rPr>
              <a:t> P. </a:t>
            </a:r>
            <a:r>
              <a:rPr lang="en-US" sz="2400" i="1" dirty="0" err="1">
                <a:latin typeface="+mj-lt"/>
              </a:rPr>
              <a:t>ovale</a:t>
            </a:r>
            <a:r>
              <a:rPr lang="en-US" sz="2400" dirty="0">
                <a:latin typeface="+mj-lt"/>
              </a:rPr>
              <a:t>, a species found primarily in east and central Africa that causes </a:t>
            </a:r>
            <a:r>
              <a:rPr lang="en-US" sz="2400" dirty="0" err="1">
                <a:latin typeface="+mj-lt"/>
              </a:rPr>
              <a:t>ovale</a:t>
            </a:r>
            <a:r>
              <a:rPr lang="en-US" sz="2400" dirty="0">
                <a:latin typeface="+mj-lt"/>
              </a:rPr>
              <a:t> malaria; and </a:t>
            </a:r>
          </a:p>
          <a:p>
            <a:pPr algn="just">
              <a:buFont typeface="Wingdings" panose="05000000000000000000" pitchFamily="2" charset="2"/>
              <a:buChar char="ü"/>
            </a:pPr>
            <a:r>
              <a:rPr lang="en-US" sz="2400" i="1" dirty="0">
                <a:latin typeface="+mj-lt"/>
              </a:rPr>
              <a:t>P. </a:t>
            </a:r>
            <a:r>
              <a:rPr lang="en-US" sz="2400" i="1" dirty="0" err="1">
                <a:latin typeface="+mj-lt"/>
              </a:rPr>
              <a:t>vivax</a:t>
            </a:r>
            <a:r>
              <a:rPr lang="en-US" sz="2400" dirty="0">
                <a:latin typeface="+mj-lt"/>
              </a:rPr>
              <a:t>, the species that causes </a:t>
            </a:r>
            <a:r>
              <a:rPr lang="en-US" sz="2400" dirty="0" err="1">
                <a:latin typeface="+mj-lt"/>
              </a:rPr>
              <a:t>vivax</a:t>
            </a:r>
            <a:r>
              <a:rPr lang="en-US" sz="2400" dirty="0">
                <a:latin typeface="+mj-lt"/>
              </a:rPr>
              <a:t> malaria, which tends to be milder than falciparum malaria.</a:t>
            </a:r>
          </a:p>
          <a:p>
            <a:pPr marL="0" indent="0" algn="just">
              <a:buNone/>
            </a:pPr>
            <a:endParaRPr lang="ne-NP" sz="2400" dirty="0">
              <a:latin typeface="+mj-lt"/>
            </a:endParaRPr>
          </a:p>
        </p:txBody>
      </p:sp>
    </p:spTree>
    <p:extLst>
      <p:ext uri="{BB962C8B-B14F-4D97-AF65-F5344CB8AC3E}">
        <p14:creationId xmlns:p14="http://schemas.microsoft.com/office/powerpoint/2010/main" val="1341636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4572000" cy="3962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648200" y="0"/>
            <a:ext cx="4495800" cy="36576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9600" y="3733800"/>
            <a:ext cx="7953375" cy="3124200"/>
          </a:xfrm>
          <a:prstGeom prst="rect">
            <a:avLst/>
          </a:prstGeom>
          <a:noFill/>
          <a:ln w="9525">
            <a:noFill/>
            <a:miter lim="800000"/>
            <a:headEnd/>
            <a:tailEnd/>
          </a:ln>
        </p:spPr>
      </p:pic>
    </p:spTree>
    <p:extLst>
      <p:ext uri="{BB962C8B-B14F-4D97-AF65-F5344CB8AC3E}">
        <p14:creationId xmlns:p14="http://schemas.microsoft.com/office/powerpoint/2010/main" val="191832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rishna Gurung\Desktop\download (1).jpg"/>
          <p:cNvPicPr>
            <a:picLocks noChangeAspect="1" noChangeArrowheads="1"/>
          </p:cNvPicPr>
          <p:nvPr/>
        </p:nvPicPr>
        <p:blipFill>
          <a:blip r:embed="rId2" cstate="print"/>
          <a:srcRect/>
          <a:stretch>
            <a:fillRect/>
          </a:stretch>
        </p:blipFill>
        <p:spPr bwMode="auto">
          <a:xfrm>
            <a:off x="762000" y="838200"/>
            <a:ext cx="7162800" cy="3429000"/>
          </a:xfrm>
          <a:prstGeom prst="rect">
            <a:avLst/>
          </a:prstGeom>
          <a:noFill/>
        </p:spPr>
      </p:pic>
    </p:spTree>
    <p:extLst>
      <p:ext uri="{BB962C8B-B14F-4D97-AF65-F5344CB8AC3E}">
        <p14:creationId xmlns:p14="http://schemas.microsoft.com/office/powerpoint/2010/main" val="322543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381000"/>
            <a:ext cx="8686800" cy="5897563"/>
          </a:xfrm>
        </p:spPr>
        <p:txBody>
          <a:bodyPr>
            <a:normAutofit fontScale="92500" lnSpcReduction="10000"/>
          </a:bodyPr>
          <a:lstStyle/>
          <a:p>
            <a:r>
              <a:rPr lang="en-US" dirty="0"/>
              <a:t>O</a:t>
            </a:r>
            <a:r>
              <a:rPr lang="ne-NP" dirty="0"/>
              <a:t>ther microscopic methods</a:t>
            </a:r>
          </a:p>
          <a:p>
            <a:r>
              <a:rPr lang="en-US" sz="2400" u="sng" dirty="0"/>
              <a:t>F</a:t>
            </a:r>
            <a:r>
              <a:rPr lang="ne-NP" sz="2400" u="sng" dirty="0"/>
              <a:t>luorescence microscopy</a:t>
            </a:r>
          </a:p>
          <a:p>
            <a:pPr>
              <a:buFontTx/>
              <a:buChar char="-"/>
            </a:pPr>
            <a:r>
              <a:rPr lang="en-US" sz="2400" dirty="0"/>
              <a:t>I</a:t>
            </a:r>
            <a:r>
              <a:rPr lang="ne-NP" sz="2400" dirty="0"/>
              <a:t>t uses staining of blood smears with acridine orange where DNA is stained green and RNA are stained red after observation in </a:t>
            </a:r>
            <a:r>
              <a:rPr lang="en-US" sz="2400" dirty="0"/>
              <a:t>F</a:t>
            </a:r>
            <a:r>
              <a:rPr lang="ne-NP" sz="2400" dirty="0"/>
              <a:t>luorescence microscope.</a:t>
            </a:r>
          </a:p>
          <a:p>
            <a:r>
              <a:rPr lang="ne-NP" sz="2400" u="sng" dirty="0"/>
              <a:t>QBC malarial test</a:t>
            </a:r>
            <a:r>
              <a:rPr lang="en-US" sz="2400" u="sng" dirty="0"/>
              <a:t>(Quantitative Buffy Coat)</a:t>
            </a:r>
            <a:endParaRPr lang="ne-NP" sz="2400" u="sng" dirty="0"/>
          </a:p>
          <a:p>
            <a:pPr algn="just">
              <a:buFontTx/>
              <a:buChar char="-"/>
            </a:pPr>
            <a:r>
              <a:rPr lang="en-US" sz="2400" dirty="0"/>
              <a:t>The quantitative buffy coat (QBC) technique is a method of diagnosing malarial parasites based on micro-centrifugation, fluorescence, and density gradient of infected red blood cells. U</a:t>
            </a:r>
            <a:r>
              <a:rPr lang="ne-NP" sz="2400" dirty="0"/>
              <a:t>ses acridine orange to stain nucleic acids.</a:t>
            </a:r>
            <a:endParaRPr lang="en-US" sz="2400" dirty="0"/>
          </a:p>
          <a:p>
            <a:pPr algn="just">
              <a:buFontTx/>
              <a:buChar char="-"/>
            </a:pPr>
            <a:r>
              <a:rPr lang="en-US" sz="2400" dirty="0"/>
              <a:t> Blood samples are collected in a special tube containing acridine orange, an anticoagulant, and a float, and then are centrifuged in a microhematocrit </a:t>
            </a:r>
            <a:r>
              <a:rPr lang="en-US" sz="2400"/>
              <a:t>centrifuge.</a:t>
            </a:r>
            <a:endParaRPr lang="ne-NP" sz="2400" dirty="0"/>
          </a:p>
          <a:p>
            <a:pPr algn="just">
              <a:buFontTx/>
              <a:buChar char="-"/>
            </a:pPr>
            <a:r>
              <a:rPr lang="en-US" sz="2400" dirty="0"/>
              <a:t>M</a:t>
            </a:r>
            <a:r>
              <a:rPr lang="ne-NP" sz="2400" dirty="0"/>
              <a:t>ore sensitive than thick blood smear (can detect as low as 3-4 parasites/</a:t>
            </a:r>
            <a:r>
              <a:rPr lang="el-GR" sz="2400" dirty="0">
                <a:latin typeface="Times New Roman"/>
                <a:cs typeface="Times New Roman"/>
              </a:rPr>
              <a:t>μ</a:t>
            </a:r>
            <a:r>
              <a:rPr lang="ne-NP" sz="2400" dirty="0">
                <a:latin typeface="Times New Roman"/>
                <a:cs typeface="Times New Roman"/>
              </a:rPr>
              <a:t>l of blood.</a:t>
            </a:r>
          </a:p>
          <a:p>
            <a:pPr algn="just">
              <a:buFontTx/>
              <a:buChar char="-"/>
            </a:pPr>
            <a:r>
              <a:rPr lang="en-US" sz="2400" dirty="0">
                <a:latin typeface="Times New Roman"/>
              </a:rPr>
              <a:t>B</a:t>
            </a:r>
            <a:r>
              <a:rPr lang="ne-NP" sz="2400" dirty="0">
                <a:latin typeface="Times New Roman"/>
              </a:rPr>
              <a:t>ut don’t identify the species and is expensive ans sophisticated.</a:t>
            </a:r>
            <a:endParaRPr lang="ne-NP" sz="2400"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D46B634-B999-3A88-A31C-63F8CF027065}"/>
              </a:ext>
            </a:extLst>
          </p:cNvPr>
          <p:cNvPicPr>
            <a:picLocks noChangeAspect="1" noChangeArrowheads="1"/>
          </p:cNvPicPr>
          <p:nvPr/>
        </p:nvPicPr>
        <p:blipFill>
          <a:blip r:embed="rId2"/>
          <a:srcRect/>
          <a:stretch>
            <a:fillRect/>
          </a:stretch>
        </p:blipFill>
        <p:spPr bwMode="auto">
          <a:xfrm>
            <a:off x="3200400" y="4104553"/>
            <a:ext cx="2247900" cy="2124075"/>
          </a:xfrm>
          <a:prstGeom prst="rect">
            <a:avLst/>
          </a:prstGeom>
          <a:noFill/>
          <a:ln w="9525">
            <a:noFill/>
            <a:miter lim="800000"/>
            <a:headEnd/>
            <a:tailEnd/>
          </a:ln>
          <a:effectLst/>
        </p:spPr>
      </p:pic>
      <p:pic>
        <p:nvPicPr>
          <p:cNvPr id="5" name="Picture 5">
            <a:extLst>
              <a:ext uri="{FF2B5EF4-FFF2-40B4-BE49-F238E27FC236}">
                <a16:creationId xmlns:a16="http://schemas.microsoft.com/office/drawing/2014/main" id="{EB7DB36E-3DFC-3BD8-2F18-1BD2282E1740}"/>
              </a:ext>
            </a:extLst>
          </p:cNvPr>
          <p:cNvPicPr>
            <a:picLocks noChangeAspect="1" noChangeArrowheads="1"/>
          </p:cNvPicPr>
          <p:nvPr/>
        </p:nvPicPr>
        <p:blipFill>
          <a:blip r:embed="rId3"/>
          <a:srcRect/>
          <a:stretch>
            <a:fillRect/>
          </a:stretch>
        </p:blipFill>
        <p:spPr bwMode="auto">
          <a:xfrm>
            <a:off x="503315" y="2057400"/>
            <a:ext cx="3276600" cy="1828800"/>
          </a:xfrm>
          <a:prstGeom prst="rect">
            <a:avLst/>
          </a:prstGeom>
          <a:noFill/>
          <a:ln w="9525">
            <a:noFill/>
            <a:miter lim="800000"/>
            <a:headEnd/>
            <a:tailEnd/>
          </a:ln>
          <a:effectLst/>
        </p:spPr>
      </p:pic>
      <p:pic>
        <p:nvPicPr>
          <p:cNvPr id="6" name="Picture 2">
            <a:extLst>
              <a:ext uri="{FF2B5EF4-FFF2-40B4-BE49-F238E27FC236}">
                <a16:creationId xmlns:a16="http://schemas.microsoft.com/office/drawing/2014/main" id="{D7B262EA-160D-3744-3C46-4F88DB706C96}"/>
              </a:ext>
            </a:extLst>
          </p:cNvPr>
          <p:cNvPicPr>
            <a:picLocks noGrp="1" noChangeAspect="1" noChangeArrowheads="1"/>
          </p:cNvPicPr>
          <p:nvPr>
            <p:ph idx="1"/>
          </p:nvPr>
        </p:nvPicPr>
        <p:blipFill>
          <a:blip r:embed="rId4"/>
          <a:srcRect/>
          <a:stretch>
            <a:fillRect/>
          </a:stretch>
        </p:blipFill>
        <p:spPr bwMode="auto">
          <a:xfrm>
            <a:off x="6164185" y="2971800"/>
            <a:ext cx="2476500" cy="2219325"/>
          </a:xfrm>
          <a:prstGeom prst="rect">
            <a:avLst/>
          </a:prstGeom>
          <a:noFill/>
          <a:ln w="9525">
            <a:noFill/>
            <a:miter lim="800000"/>
            <a:headEnd/>
            <a:tailEnd/>
          </a:ln>
          <a:effectLst/>
        </p:spPr>
      </p:pic>
    </p:spTree>
    <p:extLst>
      <p:ext uri="{BB962C8B-B14F-4D97-AF65-F5344CB8AC3E}">
        <p14:creationId xmlns:p14="http://schemas.microsoft.com/office/powerpoint/2010/main" val="166212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S</a:t>
            </a:r>
            <a:r>
              <a:rPr lang="ne-NP" b="1" dirty="0"/>
              <a:t>erodiagnosis </a:t>
            </a:r>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a:t>U</a:t>
            </a:r>
            <a:r>
              <a:rPr lang="ne-NP" dirty="0"/>
              <a:t>sed for identify the infected donors in case of transfusion malaria.</a:t>
            </a:r>
          </a:p>
          <a:p>
            <a:r>
              <a:rPr lang="en-US" dirty="0"/>
              <a:t>C</a:t>
            </a:r>
            <a:r>
              <a:rPr lang="ne-NP" dirty="0"/>
              <a:t>onfirm past malaria in patients</a:t>
            </a:r>
          </a:p>
          <a:p>
            <a:r>
              <a:rPr lang="en-US" dirty="0"/>
              <a:t>F</a:t>
            </a:r>
            <a:r>
              <a:rPr lang="ne-NP" dirty="0"/>
              <a:t>or epidemiological survey</a:t>
            </a:r>
          </a:p>
          <a:p>
            <a:pPr>
              <a:buNone/>
            </a:pPr>
            <a:r>
              <a:rPr lang="en-US" b="1" dirty="0"/>
              <a:t>A</a:t>
            </a:r>
            <a:r>
              <a:rPr lang="ne-NP" b="1" dirty="0"/>
              <a:t>ntibody detection tests</a:t>
            </a:r>
          </a:p>
          <a:p>
            <a:pPr>
              <a:buNone/>
            </a:pPr>
            <a:r>
              <a:rPr lang="ne-NP" dirty="0"/>
              <a:t>-Indirect haemagglutination</a:t>
            </a:r>
          </a:p>
          <a:p>
            <a:pPr>
              <a:buNone/>
            </a:pPr>
            <a:r>
              <a:rPr lang="ne-NP" dirty="0"/>
              <a:t>-</a:t>
            </a:r>
            <a:r>
              <a:rPr lang="en-US" dirty="0"/>
              <a:t>I</a:t>
            </a:r>
            <a:r>
              <a:rPr lang="ne-NP" dirty="0"/>
              <a:t>ndirect fluorescent antibody test</a:t>
            </a:r>
          </a:p>
          <a:p>
            <a:pPr>
              <a:buNone/>
            </a:pPr>
            <a:r>
              <a:rPr lang="ne-NP" dirty="0"/>
              <a:t>-ELISA</a:t>
            </a:r>
          </a:p>
          <a:p>
            <a:pPr>
              <a:buNone/>
            </a:pPr>
            <a:r>
              <a:rPr lang="en-US" b="1" dirty="0"/>
              <a:t>A</a:t>
            </a:r>
            <a:r>
              <a:rPr lang="ne-NP" b="1" dirty="0"/>
              <a:t>ntigen detection tests</a:t>
            </a:r>
          </a:p>
          <a:p>
            <a:pPr>
              <a:buFontTx/>
              <a:buChar char="-"/>
            </a:pPr>
            <a:r>
              <a:rPr lang="en-US" dirty="0"/>
              <a:t>E</a:t>
            </a:r>
            <a:r>
              <a:rPr lang="ne-NP" dirty="0"/>
              <a:t>LISA inhibition test</a:t>
            </a:r>
          </a:p>
          <a:p>
            <a:pPr>
              <a:buFontTx/>
              <a:buChar char="-"/>
            </a:pPr>
            <a:r>
              <a:rPr lang="ne-NP" dirty="0"/>
              <a:t>Dipstick test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685800" y="685800"/>
            <a:ext cx="7772400" cy="4495800"/>
          </a:xfrm>
          <a:prstGeom prst="rect">
            <a:avLst/>
          </a:prstGeom>
          <a:noFill/>
          <a:ln w="9525">
            <a:solidFill>
              <a:schemeClr val="tx1"/>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828800" y="5791200"/>
            <a:ext cx="5486400" cy="533400"/>
          </a:xfrm>
          <a:prstGeom prst="rect">
            <a:avLst/>
          </a:prstGeom>
          <a:noFill/>
          <a:ln w="9525">
            <a:solidFill>
              <a:schemeClr val="accent1"/>
            </a:solid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1295400" y="105508"/>
            <a:ext cx="7162800" cy="4419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4724400"/>
            <a:ext cx="6705600" cy="1828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ne-NP" b="1" dirty="0"/>
              <a:t>Molecular diagnosis</a:t>
            </a:r>
            <a:endParaRPr lang="en-US" b="1" dirty="0"/>
          </a:p>
        </p:txBody>
      </p:sp>
      <p:sp>
        <p:nvSpPr>
          <p:cNvPr id="3" name="Content Placeholder 2"/>
          <p:cNvSpPr>
            <a:spLocks noGrp="1"/>
          </p:cNvSpPr>
          <p:nvPr>
            <p:ph idx="1"/>
          </p:nvPr>
        </p:nvSpPr>
        <p:spPr>
          <a:xfrm>
            <a:off x="457200" y="838200"/>
            <a:ext cx="8229600" cy="5287963"/>
          </a:xfrm>
        </p:spPr>
        <p:txBody>
          <a:bodyPr/>
          <a:lstStyle/>
          <a:p>
            <a:r>
              <a:rPr lang="ne-NP" dirty="0"/>
              <a:t>Sensitive methods and specific</a:t>
            </a:r>
          </a:p>
          <a:p>
            <a:r>
              <a:rPr lang="en-US" dirty="0"/>
              <a:t>U</a:t>
            </a:r>
            <a:r>
              <a:rPr lang="ne-NP" dirty="0"/>
              <a:t>seful for species identification and for drug resistance parasites.</a:t>
            </a:r>
          </a:p>
          <a:p>
            <a:r>
              <a:rPr lang="ne-NP" dirty="0"/>
              <a:t>PCR can also be performed on dried blood spots and is useful tool for epidemiological study.</a:t>
            </a:r>
          </a:p>
          <a:p>
            <a:pPr>
              <a:buNone/>
            </a:pPr>
            <a:r>
              <a:rPr lang="en-US" b="1" dirty="0"/>
              <a:t>M</a:t>
            </a:r>
            <a:r>
              <a:rPr lang="ne-NP" b="1" dirty="0"/>
              <a:t>ethods </a:t>
            </a:r>
          </a:p>
          <a:p>
            <a:r>
              <a:rPr lang="ne-NP" dirty="0"/>
              <a:t>DNA probe</a:t>
            </a:r>
          </a:p>
          <a:p>
            <a:r>
              <a:rPr lang="ne-NP" dirty="0"/>
              <a:t>PCR</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ne-NP" dirty="0"/>
              <a:t>ther tests</a:t>
            </a:r>
            <a:endParaRPr lang="en-US" dirty="0"/>
          </a:p>
        </p:txBody>
      </p:sp>
      <p:sp>
        <p:nvSpPr>
          <p:cNvPr id="3" name="Content Placeholder 2"/>
          <p:cNvSpPr>
            <a:spLocks noGrp="1"/>
          </p:cNvSpPr>
          <p:nvPr>
            <p:ph idx="1"/>
          </p:nvPr>
        </p:nvSpPr>
        <p:spPr/>
        <p:txBody>
          <a:bodyPr/>
          <a:lstStyle/>
          <a:p>
            <a:r>
              <a:rPr lang="en-US" dirty="0"/>
              <a:t>L</a:t>
            </a:r>
            <a:r>
              <a:rPr lang="ne-NP" dirty="0"/>
              <a:t>eucopenia</a:t>
            </a:r>
          </a:p>
          <a:p>
            <a:r>
              <a:rPr lang="ne-NP" dirty="0"/>
              <a:t>High ESR(Erythrocytes sediments rate)</a:t>
            </a:r>
          </a:p>
          <a:p>
            <a:r>
              <a:rPr lang="en-US" dirty="0"/>
              <a:t>R</a:t>
            </a:r>
            <a:r>
              <a:rPr lang="ne-NP" dirty="0"/>
              <a:t>educed platelet count</a:t>
            </a:r>
          </a:p>
          <a:p>
            <a:r>
              <a:rPr lang="ne-NP" dirty="0"/>
              <a:t>Metabolic acidosis</a:t>
            </a:r>
          </a:p>
          <a:p>
            <a:r>
              <a:rPr lang="en-US" dirty="0"/>
              <a:t>H</a:t>
            </a:r>
            <a:r>
              <a:rPr lang="ne-NP" dirty="0"/>
              <a:t>ypergammaglobulinaemia</a:t>
            </a:r>
          </a:p>
          <a:p>
            <a:r>
              <a:rPr lang="ne-NP" dirty="0"/>
              <a:t>etc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T</a:t>
            </a:r>
            <a:r>
              <a:rPr lang="ne-NP" b="1" dirty="0"/>
              <a:t>reatement </a:t>
            </a:r>
            <a:endParaRPr lang="en-US" b="1"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dirty="0"/>
              <a:t>A</a:t>
            </a:r>
            <a:r>
              <a:rPr lang="ne-NP" dirty="0"/>
              <a:t>ntimalarial drugs like chloroquine, amodiaquine, chloroguanide, pyrimethamine, artemisinin, sulfonamides</a:t>
            </a:r>
          </a:p>
          <a:p>
            <a:r>
              <a:rPr lang="en-US" dirty="0"/>
              <a:t>S</a:t>
            </a:r>
            <a:r>
              <a:rPr lang="ne-NP" dirty="0"/>
              <a:t>upportive therapy like </a:t>
            </a:r>
          </a:p>
          <a:p>
            <a:pPr>
              <a:buFontTx/>
              <a:buChar char="-"/>
            </a:pPr>
            <a:r>
              <a:rPr lang="en-US" dirty="0"/>
              <a:t>A</a:t>
            </a:r>
            <a:r>
              <a:rPr lang="ne-NP" dirty="0"/>
              <a:t>ntipyretics and cooling blankets</a:t>
            </a:r>
          </a:p>
          <a:p>
            <a:pPr>
              <a:buFontTx/>
              <a:buChar char="-"/>
            </a:pPr>
            <a:r>
              <a:rPr lang="en-US" dirty="0"/>
              <a:t>F</a:t>
            </a:r>
            <a:r>
              <a:rPr lang="ne-NP" dirty="0"/>
              <a:t>luid and electrolyte balance</a:t>
            </a:r>
          </a:p>
          <a:p>
            <a:pPr>
              <a:buFontTx/>
              <a:buChar char="-"/>
            </a:pPr>
            <a:r>
              <a:rPr lang="en-US" dirty="0"/>
              <a:t>B</a:t>
            </a:r>
            <a:r>
              <a:rPr lang="ne-NP" dirty="0"/>
              <a:t>lood transfusion to treat severe anemia</a:t>
            </a:r>
          </a:p>
          <a:p>
            <a:pPr>
              <a:buFontTx/>
              <a:buChar char="-"/>
            </a:pPr>
            <a:r>
              <a:rPr lang="en-US" dirty="0"/>
              <a:t>P</a:t>
            </a:r>
            <a:r>
              <a:rPr lang="ne-NP" dirty="0"/>
              <a:t>arental glucose infusion to treat hypoglycemia</a:t>
            </a:r>
          </a:p>
          <a:p>
            <a:pPr>
              <a:buFontTx/>
              <a:buChar char="-"/>
            </a:pPr>
            <a:r>
              <a:rPr lang="en-US" dirty="0"/>
              <a:t>I</a:t>
            </a:r>
            <a:r>
              <a:rPr lang="ne-NP" dirty="0"/>
              <a:t>ncubation and assisted ventilation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G</a:t>
            </a:r>
            <a:r>
              <a:rPr lang="ne-NP" b="1" dirty="0"/>
              <a:t>eneral characteristics</a:t>
            </a:r>
            <a:endParaRPr lang="en-US" b="1" dirty="0"/>
          </a:p>
        </p:txBody>
      </p:sp>
      <p:sp>
        <p:nvSpPr>
          <p:cNvPr id="3" name="Content Placeholder 2"/>
          <p:cNvSpPr>
            <a:spLocks noGrp="1"/>
          </p:cNvSpPr>
          <p:nvPr>
            <p:ph idx="1"/>
          </p:nvPr>
        </p:nvSpPr>
        <p:spPr>
          <a:xfrm>
            <a:off x="457200" y="990600"/>
            <a:ext cx="8382000" cy="5562600"/>
          </a:xfrm>
        </p:spPr>
        <p:txBody>
          <a:bodyPr>
            <a:normAutofit fontScale="92500" lnSpcReduction="20000"/>
          </a:bodyPr>
          <a:lstStyle/>
          <a:p>
            <a:pPr algn="just"/>
            <a:r>
              <a:rPr lang="en-US" dirty="0"/>
              <a:t>Malarial </a:t>
            </a:r>
            <a:r>
              <a:rPr lang="ne-NP" dirty="0"/>
              <a:t>parasites</a:t>
            </a:r>
            <a:r>
              <a:rPr lang="en-US" dirty="0"/>
              <a:t> responsible for causing malaria</a:t>
            </a:r>
          </a:p>
          <a:p>
            <a:pPr algn="just"/>
            <a:r>
              <a:rPr lang="en-US" dirty="0"/>
              <a:t>Malarial </a:t>
            </a:r>
            <a:r>
              <a:rPr lang="ne-NP" dirty="0"/>
              <a:t>parasites</a:t>
            </a:r>
            <a:r>
              <a:rPr lang="en-US" dirty="0"/>
              <a:t> Infects blood, lymphatic system and immune system</a:t>
            </a:r>
          </a:p>
          <a:p>
            <a:pPr algn="just"/>
            <a:r>
              <a:rPr lang="en-US" dirty="0"/>
              <a:t>S</a:t>
            </a:r>
            <a:r>
              <a:rPr lang="ne-NP" dirty="0"/>
              <a:t>hows alternation of generation accompanied by alternation of host.</a:t>
            </a:r>
          </a:p>
          <a:p>
            <a:pPr algn="just"/>
            <a:r>
              <a:rPr lang="en-US" dirty="0"/>
              <a:t>S</a:t>
            </a:r>
            <a:r>
              <a:rPr lang="ne-NP" dirty="0"/>
              <a:t>chizogony (asexual cycle) takes place inside erythrocytes in human host, Sporogony (sexual cycle) takes place in the mosquito.</a:t>
            </a:r>
          </a:p>
          <a:p>
            <a:pPr algn="just"/>
            <a:r>
              <a:rPr lang="en-US" dirty="0"/>
              <a:t>T</a:t>
            </a:r>
            <a:r>
              <a:rPr lang="ne-NP" dirty="0"/>
              <a:t>ypically, pigment is produced in erythrocytes during the developmental stages of parasites which are visualised by light microscope.</a:t>
            </a:r>
          </a:p>
          <a:p>
            <a:pPr algn="just"/>
            <a:r>
              <a:rPr lang="ne-NP" dirty="0"/>
              <a:t>4 species are encountered in human disease:</a:t>
            </a:r>
            <a:r>
              <a:rPr lang="ne-NP" i="1" dirty="0"/>
              <a:t> P falciparum, P vivax, P ovale </a:t>
            </a:r>
            <a:r>
              <a:rPr lang="ne-NP" dirty="0"/>
              <a:t>and</a:t>
            </a:r>
            <a:r>
              <a:rPr lang="ne-NP" i="1" dirty="0"/>
              <a:t> P malariae.</a:t>
            </a: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
            </a:r>
            <a:r>
              <a:rPr lang="ne-NP" b="1" dirty="0"/>
              <a:t>revention and control</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T</a:t>
            </a:r>
            <a:r>
              <a:rPr lang="ne-NP" dirty="0"/>
              <a:t>reatement of infected individuals</a:t>
            </a:r>
          </a:p>
          <a:p>
            <a:pPr algn="just"/>
            <a:r>
              <a:rPr lang="en-US" dirty="0"/>
              <a:t>R</a:t>
            </a:r>
            <a:r>
              <a:rPr lang="ne-NP" dirty="0"/>
              <a:t>eduction in malaria transmission by</a:t>
            </a:r>
          </a:p>
          <a:p>
            <a:pPr algn="just">
              <a:buFontTx/>
              <a:buChar char="-"/>
            </a:pPr>
            <a:r>
              <a:rPr lang="en-US" dirty="0"/>
              <a:t>C</a:t>
            </a:r>
            <a:r>
              <a:rPr lang="ne-NP" dirty="0"/>
              <a:t>ontrolling mosquito population (spraying insecticides like DDT or malathion, spraying oils and chemicals in breeding sites, eliminating bleeding sites like lagoons, swamps)</a:t>
            </a:r>
          </a:p>
          <a:p>
            <a:pPr algn="just">
              <a:buFontTx/>
              <a:buChar char="-"/>
            </a:pPr>
            <a:r>
              <a:rPr lang="en-US" dirty="0"/>
              <a:t>P</a:t>
            </a:r>
            <a:r>
              <a:rPr lang="ne-NP" dirty="0"/>
              <a:t>reventing mosquito bites (using mosquito nets, using protective clothes, using mosquito repellents)</a:t>
            </a:r>
          </a:p>
          <a:p>
            <a:pPr algn="just">
              <a:buFontTx/>
              <a:buChar char="-"/>
            </a:pPr>
            <a:r>
              <a:rPr lang="ne-NP" dirty="0"/>
              <a:t>chemoprophylaxis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70000" lnSpcReduction="20000"/>
          </a:bodyPr>
          <a:lstStyle/>
          <a:p>
            <a:pPr algn="just"/>
            <a:r>
              <a:rPr lang="en-US" b="1" i="1" dirty="0"/>
              <a:t>P. falciparum</a:t>
            </a:r>
            <a:r>
              <a:rPr lang="en-US" dirty="0"/>
              <a:t>, which is found worldwide in tropical and subtropical areas, and especially in Africa where this species predominates. </a:t>
            </a:r>
            <a:r>
              <a:rPr lang="en-US" i="1" dirty="0"/>
              <a:t>P. falciparum</a:t>
            </a:r>
            <a:r>
              <a:rPr lang="en-US" dirty="0"/>
              <a:t> can cause severe malaria because it multiples rapidly in the blood, and can thus cause severe blood loss (anemia). In addition, the infected parasites can clog small blood vessels. When this occurs in the brain, cerebral malaria results, a complication that can be fatal.</a:t>
            </a:r>
          </a:p>
          <a:p>
            <a:pPr algn="just"/>
            <a:r>
              <a:rPr lang="en-US" b="1" i="1" dirty="0"/>
              <a:t>P. </a:t>
            </a:r>
            <a:r>
              <a:rPr lang="en-US" b="1" i="1" dirty="0" err="1"/>
              <a:t>vivax</a:t>
            </a:r>
            <a:r>
              <a:rPr lang="en-US" dirty="0"/>
              <a:t>, which is found mostly in Asia, Latin America, and in some parts of Africa. Because of the population densities especially in Asia it is probably the most prevalent human malaria parasite. </a:t>
            </a:r>
            <a:r>
              <a:rPr lang="en-US" i="1" dirty="0"/>
              <a:t>P. </a:t>
            </a:r>
            <a:r>
              <a:rPr lang="en-US" i="1" dirty="0" err="1"/>
              <a:t>vivax</a:t>
            </a:r>
            <a:r>
              <a:rPr lang="en-US" dirty="0"/>
              <a:t> (as well as </a:t>
            </a:r>
            <a:r>
              <a:rPr lang="en-US" i="1" dirty="0"/>
              <a:t>P. </a:t>
            </a:r>
            <a:r>
              <a:rPr lang="en-US" i="1" dirty="0" err="1"/>
              <a:t>ovale</a:t>
            </a:r>
            <a:r>
              <a:rPr lang="en-US" dirty="0"/>
              <a:t>) has dormant liver stages ("</a:t>
            </a:r>
            <a:r>
              <a:rPr lang="en-US" dirty="0" err="1"/>
              <a:t>hypnozoites</a:t>
            </a:r>
            <a:r>
              <a:rPr lang="en-US" dirty="0"/>
              <a:t>") that can activate and invade the blood ("relapse") several months or years after the infecting mosquito bite.</a:t>
            </a:r>
          </a:p>
          <a:p>
            <a:pPr algn="just"/>
            <a:r>
              <a:rPr lang="en-US" b="1" i="1" dirty="0"/>
              <a:t>P. </a:t>
            </a:r>
            <a:r>
              <a:rPr lang="en-US" b="1" i="1" dirty="0" err="1"/>
              <a:t>ovale</a:t>
            </a:r>
            <a:r>
              <a:rPr lang="en-US" dirty="0"/>
              <a:t> is found mostly in Africa (especially West Africa) and the islands of the western Pacific. It is biologically and morphologically very similar to </a:t>
            </a:r>
            <a:r>
              <a:rPr lang="en-US" i="1" dirty="0"/>
              <a:t>P. </a:t>
            </a:r>
            <a:r>
              <a:rPr lang="en-US" i="1" dirty="0" err="1"/>
              <a:t>vivax</a:t>
            </a:r>
            <a:r>
              <a:rPr lang="en-US" dirty="0"/>
              <a:t>. However, differently from </a:t>
            </a:r>
            <a:r>
              <a:rPr lang="en-US" i="1" dirty="0"/>
              <a:t>P. </a:t>
            </a:r>
            <a:r>
              <a:rPr lang="en-US" i="1" dirty="0" err="1"/>
              <a:t>vivax</a:t>
            </a:r>
            <a:r>
              <a:rPr lang="en-US" dirty="0"/>
              <a:t>, it can infect individuals who are negative for the Duffy blood group, which is the case for many residents of sub-Saharan Africa. This explains the greater prevalence of </a:t>
            </a:r>
            <a:r>
              <a:rPr lang="en-US" i="1" dirty="0"/>
              <a:t>P. </a:t>
            </a:r>
            <a:r>
              <a:rPr lang="en-US" i="1" dirty="0" err="1"/>
              <a:t>ovale</a:t>
            </a:r>
            <a:r>
              <a:rPr lang="en-US" dirty="0"/>
              <a:t> (rather than </a:t>
            </a:r>
            <a:r>
              <a:rPr lang="en-US" i="1" dirty="0"/>
              <a:t>P. </a:t>
            </a:r>
            <a:r>
              <a:rPr lang="en-US" i="1" dirty="0" err="1"/>
              <a:t>vivax</a:t>
            </a:r>
            <a:r>
              <a:rPr lang="en-US" dirty="0"/>
              <a:t> ) in most of Africa.</a:t>
            </a:r>
          </a:p>
          <a:p>
            <a:endParaRPr lang="en-US" dirty="0"/>
          </a:p>
        </p:txBody>
      </p:sp>
    </p:spTree>
    <p:extLst>
      <p:ext uri="{BB962C8B-B14F-4D97-AF65-F5344CB8AC3E}">
        <p14:creationId xmlns:p14="http://schemas.microsoft.com/office/powerpoint/2010/main" val="313915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15400" cy="6172200"/>
          </a:xfrm>
        </p:spPr>
        <p:txBody>
          <a:bodyPr>
            <a:normAutofit/>
          </a:bodyPr>
          <a:lstStyle/>
          <a:p>
            <a:pPr algn="just"/>
            <a:r>
              <a:rPr lang="en-US" b="1" i="1" dirty="0"/>
              <a:t>P. </a:t>
            </a:r>
            <a:r>
              <a:rPr lang="en-US" b="1" i="1" dirty="0" err="1"/>
              <a:t>malariae</a:t>
            </a:r>
            <a:r>
              <a:rPr lang="en-US" dirty="0"/>
              <a:t>, found worldwide, is the only human malaria parasite species that has a </a:t>
            </a:r>
            <a:r>
              <a:rPr lang="en-US" dirty="0" err="1"/>
              <a:t>quartan</a:t>
            </a:r>
            <a:r>
              <a:rPr lang="en-US" dirty="0"/>
              <a:t> cycle (three-day cycle). (The three other species have a tertian, two-day cycle.) If untreated, </a:t>
            </a:r>
            <a:r>
              <a:rPr lang="en-US" i="1" dirty="0"/>
              <a:t>P. </a:t>
            </a:r>
            <a:r>
              <a:rPr lang="en-US" i="1" dirty="0" err="1"/>
              <a:t>malariae</a:t>
            </a:r>
            <a:r>
              <a:rPr lang="en-US" dirty="0"/>
              <a:t> causes a long-lasting, chronic infection that in some cases can last a lifetime. In some chronically infected patients </a:t>
            </a:r>
            <a:r>
              <a:rPr lang="en-US" i="1" dirty="0"/>
              <a:t>P. </a:t>
            </a:r>
            <a:r>
              <a:rPr lang="en-US" i="1" dirty="0" err="1"/>
              <a:t>malariae</a:t>
            </a:r>
            <a:r>
              <a:rPr lang="en-US" dirty="0"/>
              <a:t> can cause serious complications such as the </a:t>
            </a:r>
            <a:r>
              <a:rPr lang="en-US" dirty="0" err="1"/>
              <a:t>nephrotic</a:t>
            </a:r>
            <a:r>
              <a:rPr lang="en-US" dirty="0"/>
              <a:t> syndrome.</a:t>
            </a:r>
          </a:p>
          <a:p>
            <a:pPr algn="just"/>
            <a:endParaRPr lang="en-US" dirty="0"/>
          </a:p>
        </p:txBody>
      </p:sp>
    </p:spTree>
    <p:extLst>
      <p:ext uri="{BB962C8B-B14F-4D97-AF65-F5344CB8AC3E}">
        <p14:creationId xmlns:p14="http://schemas.microsoft.com/office/powerpoint/2010/main" val="67688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ne-NP" b="1" dirty="0"/>
              <a:t>Life cycle</a:t>
            </a:r>
            <a:endParaRPr lang="en-US" b="1"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buNone/>
            </a:pPr>
            <a:r>
              <a:rPr lang="en-US" b="1" dirty="0"/>
              <a:t>I</a:t>
            </a:r>
            <a:r>
              <a:rPr lang="ne-NP" b="1" dirty="0"/>
              <a:t>n human (Asexual cycle</a:t>
            </a:r>
            <a:r>
              <a:rPr lang="ne-NP" dirty="0"/>
              <a:t>)</a:t>
            </a:r>
          </a:p>
          <a:p>
            <a:pPr algn="just">
              <a:buFontTx/>
              <a:buChar char="-"/>
            </a:pPr>
            <a:r>
              <a:rPr lang="en-US" dirty="0"/>
              <a:t>A</a:t>
            </a:r>
            <a:r>
              <a:rPr lang="ne-NP" dirty="0"/>
              <a:t>fter mosquito bite, the </a:t>
            </a:r>
            <a:r>
              <a:rPr lang="ne-NP" dirty="0">
                <a:solidFill>
                  <a:srgbClr val="FF0000"/>
                </a:solidFill>
              </a:rPr>
              <a:t>sporozoites</a:t>
            </a:r>
            <a:r>
              <a:rPr lang="ne-NP" dirty="0"/>
              <a:t> present in salivary gland enters the blood stream and carried to </a:t>
            </a:r>
            <a:r>
              <a:rPr lang="ne-NP" dirty="0">
                <a:solidFill>
                  <a:srgbClr val="92D050"/>
                </a:solidFill>
              </a:rPr>
              <a:t>liver</a:t>
            </a:r>
            <a:r>
              <a:rPr lang="ne-NP" dirty="0"/>
              <a:t>.</a:t>
            </a:r>
          </a:p>
          <a:p>
            <a:pPr algn="just">
              <a:buFontTx/>
              <a:buChar char="-"/>
            </a:pPr>
            <a:r>
              <a:rPr lang="en-US" dirty="0"/>
              <a:t>I</a:t>
            </a:r>
            <a:r>
              <a:rPr lang="ne-NP" dirty="0"/>
              <a:t>n liver cell, they undergo a process of multiple nuclear division followed by cytoplasmic division (schizogony). </a:t>
            </a:r>
            <a:r>
              <a:rPr lang="en-US" dirty="0"/>
              <a:t>T</a:t>
            </a:r>
            <a:r>
              <a:rPr lang="ne-NP" dirty="0"/>
              <a:t>he liver cell then ruptures releasing several thousands of </a:t>
            </a:r>
            <a:r>
              <a:rPr lang="ne-NP" dirty="0">
                <a:solidFill>
                  <a:srgbClr val="FF0000"/>
                </a:solidFill>
              </a:rPr>
              <a:t>merozoites.</a:t>
            </a:r>
            <a:r>
              <a:rPr lang="en-US" dirty="0">
                <a:solidFill>
                  <a:srgbClr val="FF0000"/>
                </a:solidFill>
              </a:rPr>
              <a:t>( </a:t>
            </a:r>
            <a:r>
              <a:rPr lang="en-US" dirty="0" err="1">
                <a:solidFill>
                  <a:srgbClr val="FF0000"/>
                </a:solidFill>
              </a:rPr>
              <a:t>Exoeryhrocyctic</a:t>
            </a:r>
            <a:r>
              <a:rPr lang="en-US" dirty="0">
                <a:solidFill>
                  <a:srgbClr val="FF0000"/>
                </a:solidFill>
              </a:rPr>
              <a:t> cycle)</a:t>
            </a:r>
            <a:endParaRPr lang="ne-NP" dirty="0">
              <a:solidFill>
                <a:srgbClr val="FF0000"/>
              </a:solidFill>
            </a:endParaRPr>
          </a:p>
          <a:p>
            <a:pPr algn="just">
              <a:buFontTx/>
              <a:buChar char="-"/>
            </a:pPr>
            <a:r>
              <a:rPr lang="en-US" dirty="0"/>
              <a:t>T</a:t>
            </a:r>
            <a:r>
              <a:rPr lang="ne-NP" dirty="0"/>
              <a:t>hese merozoites then penetrate </a:t>
            </a:r>
            <a:r>
              <a:rPr lang="ne-NP" dirty="0">
                <a:solidFill>
                  <a:srgbClr val="92D050"/>
                </a:solidFill>
              </a:rPr>
              <a:t>RBCs</a:t>
            </a:r>
            <a:r>
              <a:rPr lang="ne-NP" dirty="0"/>
              <a:t> and adopt signet ring morphology.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a:t>I</a:t>
            </a:r>
            <a:r>
              <a:rPr lang="ne-NP" dirty="0"/>
              <a:t>nside RBCs, the trophozoites undergo nuclear division (erythrocytic schizogony) and depending upon species 8-24 nuclei are produced before cytoplasmic division.</a:t>
            </a:r>
          </a:p>
          <a:p>
            <a:pPr algn="just"/>
            <a:r>
              <a:rPr lang="en-US" dirty="0"/>
              <a:t>T</a:t>
            </a:r>
            <a:r>
              <a:rPr lang="ne-NP" dirty="0"/>
              <a:t>he RBCs then rupture to release </a:t>
            </a:r>
            <a:r>
              <a:rPr lang="ne-NP" dirty="0">
                <a:solidFill>
                  <a:srgbClr val="FF0000"/>
                </a:solidFill>
              </a:rPr>
              <a:t>merozoites </a:t>
            </a:r>
            <a:r>
              <a:rPr lang="ne-NP" dirty="0"/>
              <a:t>which then infects fresh RBCs.</a:t>
            </a:r>
          </a:p>
          <a:p>
            <a:pPr algn="just"/>
            <a:r>
              <a:rPr lang="en-US" dirty="0"/>
              <a:t>S</a:t>
            </a:r>
            <a:r>
              <a:rPr lang="ne-NP" dirty="0"/>
              <a:t>ome merozoites inside RBCs develop into male and female gametocytes (instead of erythrocytic schizogony)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dirty="0"/>
              <a:t>I</a:t>
            </a:r>
            <a:r>
              <a:rPr lang="ne-NP" b="1" dirty="0"/>
              <a:t>nside mosquito (sexual cycle)</a:t>
            </a:r>
          </a:p>
          <a:p>
            <a:pPr algn="just"/>
            <a:r>
              <a:rPr lang="en-US" dirty="0"/>
              <a:t>D</a:t>
            </a:r>
            <a:r>
              <a:rPr lang="ne-NP" dirty="0"/>
              <a:t>uring blood meal, female anopheles mosquito ingests RBCs containing gametocytes.</a:t>
            </a:r>
          </a:p>
          <a:p>
            <a:pPr algn="just"/>
            <a:r>
              <a:rPr lang="en-US" dirty="0"/>
              <a:t>I</a:t>
            </a:r>
            <a:r>
              <a:rPr lang="ne-NP" dirty="0"/>
              <a:t>n the gut of mosquito, the RBCs produce female macrogamete and male microgametes.</a:t>
            </a:r>
          </a:p>
          <a:p>
            <a:pPr algn="just"/>
            <a:r>
              <a:rPr lang="en-US" dirty="0"/>
              <a:t>T</a:t>
            </a:r>
            <a:r>
              <a:rPr lang="ne-NP" dirty="0"/>
              <a:t>hen the nuclear material and cytoplasm of male gametocytes differentiate to form several gametes, a flagellated body.</a:t>
            </a:r>
          </a:p>
          <a:p>
            <a:pPr algn="just"/>
            <a:r>
              <a:rPr lang="en-US" dirty="0"/>
              <a:t>T</a:t>
            </a:r>
            <a:r>
              <a:rPr lang="ne-NP" dirty="0"/>
              <a:t>he gametes detach and penetrate female gametocyte forming </a:t>
            </a:r>
            <a:r>
              <a:rPr lang="ne-NP" dirty="0">
                <a:solidFill>
                  <a:srgbClr val="FF0000"/>
                </a:solidFill>
              </a:rPr>
              <a:t>ookinete.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T</a:t>
            </a:r>
            <a:r>
              <a:rPr lang="ne-NP" dirty="0"/>
              <a:t>he ookinete penetrates the midgut and settle on body cavity as </a:t>
            </a:r>
            <a:r>
              <a:rPr lang="ne-NP" dirty="0">
                <a:solidFill>
                  <a:srgbClr val="FF0000"/>
                </a:solidFill>
              </a:rPr>
              <a:t>oocyst</a:t>
            </a:r>
            <a:r>
              <a:rPr lang="ne-NP" dirty="0"/>
              <a:t>.</a:t>
            </a:r>
          </a:p>
          <a:p>
            <a:pPr algn="just"/>
            <a:r>
              <a:rPr lang="ne-NP" dirty="0"/>
              <a:t>Within oocyst several sporozoites are formed which after rupture migrate to salivary gland of mosquito so that during next blood meal, the sporozoites are injected in the humans.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1976</Words>
  <Application>Microsoft Office PowerPoint</Application>
  <PresentationFormat>On-screen Show (4:3)</PresentationFormat>
  <Paragraphs>149</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Office Theme</vt:lpstr>
      <vt:lpstr>Malarial parasites</vt:lpstr>
      <vt:lpstr>PowerPoint Presentation</vt:lpstr>
      <vt:lpstr>General characteristics</vt:lpstr>
      <vt:lpstr>PowerPoint Presentation</vt:lpstr>
      <vt:lpstr>PowerPoint Presentation</vt:lpstr>
      <vt:lpstr>Life cycle</vt:lpstr>
      <vt:lpstr>PowerPoint Presentation</vt:lpstr>
      <vt:lpstr>PowerPoint Presentation</vt:lpstr>
      <vt:lpstr>PowerPoint Presentation</vt:lpstr>
      <vt:lpstr>PowerPoint Presentation</vt:lpstr>
      <vt:lpstr>PowerPoint Presentation</vt:lpstr>
      <vt:lpstr>Pathogenesis/ clinical manifestation</vt:lpstr>
      <vt:lpstr>PowerPoint Presentation</vt:lpstr>
      <vt:lpstr>Lab diagnosis</vt:lpstr>
      <vt:lpstr>Giemsa stain</vt:lpstr>
      <vt:lpstr>PowerPoint Presentation</vt:lpstr>
      <vt:lpstr>PowerPoint Presentation</vt:lpstr>
      <vt:lpstr>Thin blood film </vt:lpstr>
      <vt:lpstr>Thick blood film</vt:lpstr>
      <vt:lpstr>PowerPoint Presentation</vt:lpstr>
      <vt:lpstr>PowerPoint Presentation</vt:lpstr>
      <vt:lpstr>PowerPoint Presentation</vt:lpstr>
      <vt:lpstr>PowerPoint Presentation</vt:lpstr>
      <vt:lpstr>Serodiagnosis </vt:lpstr>
      <vt:lpstr>PowerPoint Presentation</vt:lpstr>
      <vt:lpstr>PowerPoint Presentation</vt:lpstr>
      <vt:lpstr>Molecular diagnosis</vt:lpstr>
      <vt:lpstr>Other tests</vt:lpstr>
      <vt:lpstr>Treatement </vt:lpstr>
      <vt:lpstr>Prevention and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Malarial parasite</dc:title>
  <dc:creator>krishna</dc:creator>
  <cp:lastModifiedBy>Mamita Khaling Rai</cp:lastModifiedBy>
  <cp:revision>52</cp:revision>
  <dcterms:created xsi:type="dcterms:W3CDTF">2014-04-21T13:21:51Z</dcterms:created>
  <dcterms:modified xsi:type="dcterms:W3CDTF">2024-02-11T07:27:12Z</dcterms:modified>
</cp:coreProperties>
</file>