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76" r:id="rId13"/>
    <p:sldId id="275" r:id="rId14"/>
    <p:sldId id="273" r:id="rId15"/>
    <p:sldId id="274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mita Khaling Rai" initials="MKR" lastIdx="1" clrIdx="0">
    <p:extLst>
      <p:ext uri="{19B8F6BF-5375-455C-9EA6-DF929625EA0E}">
        <p15:presenceInfo xmlns:p15="http://schemas.microsoft.com/office/powerpoint/2012/main" userId="S::mamita.rai@prnc.tu.edu.np::a2154948-b416-4de0-8e66-c3ed6307632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46" autoAdjust="0"/>
  </p:normalViewPr>
  <p:slideViewPr>
    <p:cSldViewPr>
      <p:cViewPr>
        <p:scale>
          <a:sx n="70" d="100"/>
          <a:sy n="70" d="100"/>
        </p:scale>
        <p:origin x="11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363FF-FB35-45E3-842B-A6881DD40B7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CA43B-F890-4D81-A9D1-45EAF3A9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27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Petechial –small red or purple spot</a:t>
            </a:r>
            <a:r>
              <a:rPr lang="en-US" baseline="0" dirty="0"/>
              <a:t> on skin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A43B-F890-4D81-A9D1-45EAF3A937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58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Suppration:process</a:t>
            </a:r>
            <a:r>
              <a:rPr lang="en-US" baseline="0" dirty="0"/>
              <a:t> of pus formation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Fibrosis:the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thickening and scarring of connective tissue, usually as a result of injury.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A43B-F890-4D81-A9D1-45EAF3A937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4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D3DA-6991-453A-ACAB-2641E10BE554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91B2-8623-4034-9B8F-7EBF1F288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D3DA-6991-453A-ACAB-2641E10BE554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91B2-8623-4034-9B8F-7EBF1F288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D3DA-6991-453A-ACAB-2641E10BE554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91B2-8623-4034-9B8F-7EBF1F288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D3DA-6991-453A-ACAB-2641E10BE554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91B2-8623-4034-9B8F-7EBF1F288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D3DA-6991-453A-ACAB-2641E10BE554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91B2-8623-4034-9B8F-7EBF1F288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D3DA-6991-453A-ACAB-2641E10BE554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91B2-8623-4034-9B8F-7EBF1F288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D3DA-6991-453A-ACAB-2641E10BE554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91B2-8623-4034-9B8F-7EBF1F288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D3DA-6991-453A-ACAB-2641E10BE554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91B2-8623-4034-9B8F-7EBF1F288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D3DA-6991-453A-ACAB-2641E10BE554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91B2-8623-4034-9B8F-7EBF1F288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D3DA-6991-453A-ACAB-2641E10BE554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91B2-8623-4034-9B8F-7EBF1F288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D3DA-6991-453A-ACAB-2641E10BE554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91B2-8623-4034-9B8F-7EBF1F288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6D3DA-6991-453A-ACAB-2641E10BE554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391B2-8623-4034-9B8F-7EBF1F288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e-NP" i="1" dirty="0"/>
              <a:t>Neisseria gonorrhoeae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ne-NP" dirty="0"/>
              <a:t>Mrs. Mamita Rai Gurung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ne-NP" dirty="0"/>
              <a:t>Laboratory diagnosis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4876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b="1" dirty="0"/>
          </a:p>
          <a:p>
            <a:pPr algn="just"/>
            <a:r>
              <a:rPr lang="ne-NP" b="1" dirty="0"/>
              <a:t>Specimen:-</a:t>
            </a:r>
            <a:r>
              <a:rPr lang="en-US" dirty="0"/>
              <a:t>Pus and secretions are taken from urethra, cervix, rectum, conjunctiva, throat or synovial fluid for smear and culture.</a:t>
            </a:r>
            <a:endParaRPr lang="ne-NP" dirty="0"/>
          </a:p>
          <a:p>
            <a:pPr algn="just">
              <a:buNone/>
            </a:pPr>
            <a:r>
              <a:rPr lang="ne-NP" b="1" dirty="0"/>
              <a:t>1. Microscopy :-</a:t>
            </a:r>
          </a:p>
          <a:p>
            <a:pPr algn="just">
              <a:buNone/>
            </a:pPr>
            <a:r>
              <a:rPr lang="ne-NP" dirty="0"/>
              <a:t>Gram’s staining </a:t>
            </a:r>
            <a:r>
              <a:rPr lang="en-US" dirty="0"/>
              <a:t>The typical gram-negative </a:t>
            </a:r>
          </a:p>
          <a:p>
            <a:pPr algn="just">
              <a:buNone/>
            </a:pPr>
            <a:r>
              <a:rPr lang="en-US" dirty="0" err="1"/>
              <a:t>diplococci</a:t>
            </a:r>
            <a:r>
              <a:rPr lang="en-US" dirty="0"/>
              <a:t> within the </a:t>
            </a:r>
            <a:r>
              <a:rPr lang="en-US" dirty="0" err="1"/>
              <a:t>phagocytic</a:t>
            </a:r>
            <a:r>
              <a:rPr lang="en-US" dirty="0"/>
              <a:t>  leukocytes are readily identified </a:t>
            </a:r>
          </a:p>
          <a:p>
            <a:pPr algn="just">
              <a:buNone/>
            </a:pPr>
            <a:r>
              <a:rPr lang="ne-NP" dirty="0"/>
              <a:t>(In </a:t>
            </a:r>
            <a:r>
              <a:rPr lang="en-US" dirty="0"/>
              <a:t>men is diagnosed by finding  gonococci in  a stained smear of pus</a:t>
            </a:r>
            <a:r>
              <a:rPr lang="ne-NP" dirty="0"/>
              <a:t>  </a:t>
            </a:r>
            <a:r>
              <a:rPr lang="en-US" dirty="0"/>
              <a:t>from the urethra</a:t>
            </a:r>
            <a:r>
              <a:rPr lang="ne-NP" dirty="0"/>
              <a:t>)</a:t>
            </a:r>
            <a:r>
              <a:rPr lang="en-US" dirty="0"/>
              <a:t>. </a:t>
            </a:r>
            <a:endParaRPr lang="ne-NP" dirty="0"/>
          </a:p>
          <a:p>
            <a:pPr algn="just">
              <a:buNone/>
            </a:pPr>
            <a:r>
              <a:rPr lang="ne-NP" dirty="0"/>
              <a:t>(</a:t>
            </a:r>
            <a:r>
              <a:rPr lang="en-US" dirty="0"/>
              <a:t>Gram staining of exudates is not as reliable with women. </a:t>
            </a:r>
          </a:p>
          <a:p>
            <a:pPr algn="just">
              <a:buNone/>
            </a:pPr>
            <a:r>
              <a:rPr lang="en-US" dirty="0"/>
              <a:t>Usually, a culture is taken from within the cervix and grown on special media</a:t>
            </a:r>
            <a:r>
              <a:rPr lang="ne-NP" dirty="0"/>
              <a:t>).</a:t>
            </a:r>
          </a:p>
          <a:p>
            <a:pPr algn="just"/>
            <a:endParaRPr lang="en-US" dirty="0"/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715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ne-NP" b="1" dirty="0"/>
              <a:t>2. Culture technique:-</a:t>
            </a:r>
            <a:endParaRPr lang="en-US" b="1" dirty="0"/>
          </a:p>
          <a:p>
            <a:pPr algn="just">
              <a:buNone/>
            </a:pPr>
            <a:r>
              <a:rPr lang="en-US" dirty="0"/>
              <a:t> </a:t>
            </a:r>
            <a:r>
              <a:rPr lang="ne-NP" dirty="0"/>
              <a:t>(</a:t>
            </a:r>
            <a:r>
              <a:rPr lang="en-US" dirty="0"/>
              <a:t>Cultures are to</a:t>
            </a:r>
            <a:r>
              <a:rPr lang="ne-NP" dirty="0"/>
              <a:t> </a:t>
            </a:r>
            <a:r>
              <a:rPr lang="en-US" dirty="0"/>
              <a:t>be done immediately after the collection of specimens</a:t>
            </a:r>
            <a:r>
              <a:rPr lang="ne-NP" dirty="0"/>
              <a:t>)</a:t>
            </a:r>
            <a:r>
              <a:rPr lang="en-US" dirty="0"/>
              <a:t>.</a:t>
            </a:r>
            <a:endParaRPr lang="ne-NP" dirty="0"/>
          </a:p>
          <a:p>
            <a:pPr algn="just"/>
            <a:r>
              <a:rPr lang="en-US" dirty="0"/>
              <a:t>Thayer-Martin</a:t>
            </a:r>
            <a:r>
              <a:rPr lang="ne-NP" dirty="0"/>
              <a:t> </a:t>
            </a:r>
            <a:r>
              <a:rPr lang="en-US" dirty="0"/>
              <a:t>medium is a (Mueller–Hinton agar with 5% chocolate sheep blood and antibiotics). containing vancomycin, colistin, and</a:t>
            </a:r>
            <a:r>
              <a:rPr lang="ne-NP" dirty="0"/>
              <a:t> </a:t>
            </a:r>
            <a:r>
              <a:rPr lang="en-US" dirty="0"/>
              <a:t>nystatin)</a:t>
            </a:r>
          </a:p>
          <a:p>
            <a:pPr algn="just"/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Modified </a:t>
            </a:r>
            <a:r>
              <a:rPr lang="en-US" dirty="0"/>
              <a:t>Thayer-Martin</a:t>
            </a:r>
            <a:r>
              <a:rPr lang="ne-NP" dirty="0"/>
              <a:t> </a:t>
            </a:r>
            <a:r>
              <a:rPr lang="en-US" dirty="0"/>
              <a:t>medium </a:t>
            </a:r>
            <a:r>
              <a:rPr lang="en-US" dirty="0">
                <a:solidFill>
                  <a:srgbClr val="040C28"/>
                </a:solidFill>
                <a:latin typeface="Google Sans"/>
              </a:rPr>
              <a:t>(containing vancomycin, colistin, nystatin, and trimethoprim lactate) </a:t>
            </a:r>
          </a:p>
          <a:p>
            <a:pPr algn="just"/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Chocolate agar:-colonies of </a:t>
            </a:r>
            <a:r>
              <a:rPr lang="en-US" b="0" i="1" dirty="0">
                <a:solidFill>
                  <a:srgbClr val="202124"/>
                </a:solidFill>
                <a:effectLst/>
                <a:latin typeface="Google Sans"/>
              </a:rPr>
              <a:t>N. gonorrhoeae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are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up to 1 mm in diameter, opaque, grayish white, glistening, and convex</a:t>
            </a:r>
            <a:endParaRPr lang="ne-NP" dirty="0"/>
          </a:p>
          <a:p>
            <a:pPr algn="just"/>
            <a:r>
              <a:rPr lang="ne-NP" dirty="0"/>
              <a:t>I</a:t>
            </a:r>
            <a:r>
              <a:rPr lang="en-US" dirty="0" err="1"/>
              <a:t>ncubated</a:t>
            </a:r>
            <a:r>
              <a:rPr lang="en-US" dirty="0"/>
              <a:t> at 35°C to 37°C in a moist atmosphere enriched with CO</a:t>
            </a:r>
            <a:r>
              <a:rPr lang="en-US" baseline="-25000" dirty="0"/>
              <a:t>2</a:t>
            </a:r>
            <a:r>
              <a:rPr lang="en-US" dirty="0"/>
              <a:t> (3% to 7%)  F</a:t>
            </a:r>
            <a:r>
              <a:rPr lang="ne-NP" dirty="0"/>
              <a:t>or </a:t>
            </a:r>
            <a:r>
              <a:rPr lang="en-US" dirty="0"/>
              <a:t>18 </a:t>
            </a:r>
            <a:r>
              <a:rPr lang="en-US" dirty="0" err="1"/>
              <a:t>hrs</a:t>
            </a:r>
            <a:r>
              <a:rPr lang="en-US" dirty="0"/>
              <a:t> to 24 h</a:t>
            </a:r>
            <a:r>
              <a:rPr lang="ne-NP" dirty="0"/>
              <a:t>rs and </a:t>
            </a:r>
            <a:r>
              <a:rPr lang="en-US" dirty="0"/>
              <a:t> biochemical testing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65A66-203A-20EC-F2A1-9AE0FDA27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Modified Thayer-Martin Agar: Preparation, Uses • Microbe Online">
            <a:extLst>
              <a:ext uri="{FF2B5EF4-FFF2-40B4-BE49-F238E27FC236}">
                <a16:creationId xmlns:a16="http://schemas.microsoft.com/office/drawing/2014/main" id="{AABA6269-E38D-4FE5-4DB0-75E782DEEF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6629400" cy="434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608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3F52E-FE03-F69A-9B12-C714C8DAD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 algn="just"/>
            <a:r>
              <a:rPr lang="en-US" i="1" dirty="0"/>
              <a:t>Neisseria gonorrhoeae </a:t>
            </a:r>
            <a:r>
              <a:rPr lang="en-US" dirty="0"/>
              <a:t>shows positive oxidase test (having cytochrome c oxidase) and is catalase positive as well, i.e. it can convert hydrogen peroxide to oxygen.</a:t>
            </a:r>
          </a:p>
          <a:p>
            <a:pPr algn="just"/>
            <a:r>
              <a:rPr lang="en-US" dirty="0"/>
              <a:t>Ferment glucose with the acid production,  does not ferment lactose or sucrose.</a:t>
            </a:r>
          </a:p>
          <a:p>
            <a:pPr algn="just"/>
            <a:r>
              <a:rPr lang="en-US" dirty="0"/>
              <a:t>It tests negative for nitrate reduction test.</a:t>
            </a:r>
          </a:p>
          <a:p>
            <a:pPr algn="just"/>
            <a:r>
              <a:rPr lang="en-US" dirty="0"/>
              <a:t>In enzyme substrate test, it tests positive for </a:t>
            </a:r>
            <a:r>
              <a:rPr lang="en-US" dirty="0" err="1"/>
              <a:t>hydroxyprolylaminopeptidase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2165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458200" cy="6172200"/>
          </a:xfrm>
        </p:spPr>
        <p:txBody>
          <a:bodyPr/>
          <a:lstStyle/>
          <a:p>
            <a:pPr>
              <a:buNone/>
            </a:pPr>
            <a:r>
              <a:rPr lang="ne-NP" b="1" dirty="0"/>
              <a:t>3. </a:t>
            </a:r>
            <a:r>
              <a:rPr lang="en-US" b="1" dirty="0"/>
              <a:t>Nucleic acid amplification tests </a:t>
            </a:r>
            <a:r>
              <a:rPr lang="ne-NP" b="1" dirty="0"/>
              <a:t>:</a:t>
            </a:r>
          </a:p>
          <a:p>
            <a:pPr algn="just"/>
            <a:r>
              <a:rPr lang="en-US" dirty="0"/>
              <a:t>Suitable for detecting </a:t>
            </a:r>
            <a:r>
              <a:rPr lang="en-US" i="1" dirty="0"/>
              <a:t>N </a:t>
            </a:r>
            <a:r>
              <a:rPr lang="en-US" i="1" dirty="0" err="1"/>
              <a:t>gonorrhoeae</a:t>
            </a:r>
            <a:r>
              <a:rPr lang="en-US" dirty="0"/>
              <a:t> in specimens that may not contain viable organisms due to long transportation time or exposure to extreme temperature conditions.</a:t>
            </a:r>
            <a:endParaRPr lang="ne-NP" dirty="0"/>
          </a:p>
          <a:p>
            <a:pPr algn="just"/>
            <a:r>
              <a:rPr lang="ne-NP" dirty="0"/>
              <a:t>P</a:t>
            </a:r>
            <a:r>
              <a:rPr lang="en-US" dirty="0" err="1"/>
              <a:t>olymerase</a:t>
            </a:r>
            <a:r>
              <a:rPr lang="en-US" dirty="0"/>
              <a:t> chain reaction (PCR)-</a:t>
            </a:r>
            <a:r>
              <a:rPr lang="ne-NP" dirty="0"/>
              <a:t>is the </a:t>
            </a:r>
            <a:r>
              <a:rPr lang="en-US" dirty="0"/>
              <a:t>best detection methods</a:t>
            </a:r>
            <a:r>
              <a:rPr lang="ne-NP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e-NP" dirty="0"/>
              <a:t>3. Serological test:-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Fluorescent antibody test:</a:t>
            </a:r>
          </a:p>
          <a:p>
            <a:r>
              <a:rPr lang="en-US" dirty="0" err="1"/>
              <a:t>Coagglutination</a:t>
            </a:r>
            <a:r>
              <a:rPr lang="en-US" dirty="0"/>
              <a:t> tests</a:t>
            </a:r>
            <a:endParaRPr lang="ne-NP" dirty="0"/>
          </a:p>
          <a:p>
            <a:r>
              <a:rPr lang="ne-NP" dirty="0"/>
              <a:t>ELI</a:t>
            </a:r>
            <a:r>
              <a:rPr lang="en-US"/>
              <a:t>S</a:t>
            </a:r>
            <a:r>
              <a:rPr lang="ne-NP"/>
              <a:t>A </a:t>
            </a:r>
            <a:r>
              <a:rPr lang="ne-NP" dirty="0"/>
              <a:t>test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ne-NP" dirty="0"/>
              <a:t>Treatment  and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e-NP" dirty="0"/>
              <a:t>P</a:t>
            </a:r>
            <a:r>
              <a:rPr lang="en-US" dirty="0" err="1"/>
              <a:t>enicillin</a:t>
            </a:r>
            <a:r>
              <a:rPr lang="en-US" dirty="0"/>
              <a:t> </a:t>
            </a:r>
            <a:endParaRPr lang="ne-NP" dirty="0"/>
          </a:p>
          <a:p>
            <a:pPr algn="just"/>
            <a:r>
              <a:rPr lang="ne-NP" dirty="0"/>
              <a:t>For penicillin resistance </a:t>
            </a:r>
            <a:r>
              <a:rPr lang="en-US" dirty="0" err="1"/>
              <a:t>ceftriaxone</a:t>
            </a:r>
            <a:r>
              <a:rPr lang="en-US" dirty="0"/>
              <a:t> or ciprofloxacin. </a:t>
            </a:r>
            <a:endParaRPr lang="ne-NP" dirty="0"/>
          </a:p>
          <a:p>
            <a:pPr algn="just"/>
            <a:r>
              <a:rPr lang="en-US" dirty="0" err="1"/>
              <a:t>Ophthalmia</a:t>
            </a:r>
            <a:r>
              <a:rPr lang="en-US" dirty="0"/>
              <a:t> </a:t>
            </a:r>
            <a:r>
              <a:rPr lang="en-US" dirty="0" err="1"/>
              <a:t>neonatorum</a:t>
            </a:r>
            <a:r>
              <a:rPr lang="en-US" dirty="0"/>
              <a:t> can be treated with silver nitrate (AgNO</a:t>
            </a:r>
            <a:r>
              <a:rPr lang="en-US" baseline="-25000" dirty="0"/>
              <a:t>4</a:t>
            </a:r>
            <a:r>
              <a:rPr lang="en-US" dirty="0"/>
              <a:t>), </a:t>
            </a:r>
            <a:r>
              <a:rPr lang="en-US" dirty="0" err="1"/>
              <a:t>erythromycin,or</a:t>
            </a:r>
            <a:r>
              <a:rPr lang="en-US" dirty="0"/>
              <a:t> tetracycline </a:t>
            </a:r>
            <a:endParaRPr lang="ne-NP" dirty="0"/>
          </a:p>
          <a:p>
            <a:pPr algn="just"/>
            <a:endParaRPr lang="en-US" dirty="0"/>
          </a:p>
          <a:p>
            <a:pPr algn="just"/>
            <a:r>
              <a:rPr lang="en-US" dirty="0" err="1"/>
              <a:t>Preventi</a:t>
            </a:r>
            <a:r>
              <a:rPr lang="ne-NP" dirty="0"/>
              <a:t>on </a:t>
            </a:r>
            <a:r>
              <a:rPr lang="en-US" dirty="0"/>
              <a:t>improved education o</a:t>
            </a:r>
            <a:r>
              <a:rPr lang="ne-NP" dirty="0"/>
              <a:t>n </a:t>
            </a:r>
            <a:r>
              <a:rPr lang="en-US" dirty="0"/>
              <a:t> sexually </a:t>
            </a:r>
            <a:r>
              <a:rPr lang="ne-NP" dirty="0"/>
              <a:t>transmitted disease to the sexually </a:t>
            </a:r>
            <a:r>
              <a:rPr lang="en-US" dirty="0"/>
              <a:t>active individuals, proper reporting, </a:t>
            </a:r>
            <a:endParaRPr lang="ne-NP" dirty="0"/>
          </a:p>
          <a:p>
            <a:pPr algn="just"/>
            <a:r>
              <a:rPr lang="ne-NP" dirty="0"/>
              <a:t>O</a:t>
            </a:r>
            <a:r>
              <a:rPr lang="en-US" dirty="0" err="1"/>
              <a:t>phthalmia</a:t>
            </a:r>
            <a:r>
              <a:rPr lang="en-US" dirty="0"/>
              <a:t> </a:t>
            </a:r>
            <a:r>
              <a:rPr lang="en-US" dirty="0" err="1"/>
              <a:t>neonatoru</a:t>
            </a:r>
            <a:r>
              <a:rPr lang="ne-NP" dirty="0"/>
              <a:t>m can be prevented by educating </a:t>
            </a:r>
            <a:r>
              <a:rPr lang="en-US" dirty="0"/>
              <a:t>pregnant women</a:t>
            </a:r>
            <a:r>
              <a:rPr lang="ne-NP" dirty="0"/>
              <a:t> </a:t>
            </a:r>
            <a:r>
              <a:rPr lang="en-US" dirty="0"/>
              <a:t>and treating those who</a:t>
            </a:r>
            <a:r>
              <a:rPr lang="ne-NP" dirty="0"/>
              <a:t> </a:t>
            </a:r>
            <a:r>
              <a:rPr lang="en-US" dirty="0"/>
              <a:t>are infected can prevent gonorrheal infections of the newborn.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28600"/>
            <a:ext cx="7010399" cy="479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457200"/>
            <a:ext cx="8153400" cy="5153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e-NP" dirty="0"/>
              <a:t>Morphology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i="1" dirty="0"/>
              <a:t>N </a:t>
            </a:r>
            <a:r>
              <a:rPr lang="en-US" i="1" dirty="0" err="1"/>
              <a:t>gonorrhoeae</a:t>
            </a:r>
            <a:r>
              <a:rPr lang="ne-NP" i="1" dirty="0"/>
              <a:t> </a:t>
            </a:r>
            <a:r>
              <a:rPr lang="en-US" dirty="0"/>
              <a:t>is a small gram-negative </a:t>
            </a:r>
            <a:r>
              <a:rPr lang="en-US" dirty="0" err="1"/>
              <a:t>diplococcus</a:t>
            </a:r>
            <a:r>
              <a:rPr lang="en-US" dirty="0"/>
              <a:t>, </a:t>
            </a:r>
            <a:r>
              <a:rPr lang="ne-NP" dirty="0"/>
              <a:t>nonmotile with presence of surface pilli.Individual cocci are </a:t>
            </a:r>
            <a:r>
              <a:rPr lang="en-US" dirty="0"/>
              <a:t>kidney</a:t>
            </a:r>
            <a:r>
              <a:rPr lang="ne-NP" dirty="0"/>
              <a:t> </a:t>
            </a:r>
            <a:r>
              <a:rPr lang="en-US" dirty="0"/>
              <a:t>shaped, </a:t>
            </a:r>
            <a:r>
              <a:rPr lang="ne-NP" dirty="0"/>
              <a:t>when the organisms occur in pair </a:t>
            </a:r>
            <a:r>
              <a:rPr lang="en-US" dirty="0"/>
              <a:t>the </a:t>
            </a:r>
            <a:r>
              <a:rPr lang="ne-NP" dirty="0"/>
              <a:t>flat or </a:t>
            </a:r>
            <a:r>
              <a:rPr lang="en-US" dirty="0"/>
              <a:t>concave side</a:t>
            </a:r>
            <a:r>
              <a:rPr lang="ne-NP" dirty="0"/>
              <a:t>s</a:t>
            </a:r>
            <a:r>
              <a:rPr lang="en-US" dirty="0"/>
              <a:t> face </a:t>
            </a:r>
            <a:r>
              <a:rPr lang="ne-NP" dirty="0"/>
              <a:t> </a:t>
            </a:r>
            <a:r>
              <a:rPr lang="en-US" dirty="0"/>
              <a:t>each other.</a:t>
            </a:r>
            <a:endParaRPr lang="ne-NP" dirty="0"/>
          </a:p>
          <a:p>
            <a:pPr algn="just"/>
            <a:r>
              <a:rPr lang="en-US" dirty="0"/>
              <a:t> Grows on enriched medium in presence of 5-10% CO</a:t>
            </a:r>
            <a:r>
              <a:rPr lang="en-US" baseline="-25000" dirty="0"/>
              <a:t>2</a:t>
            </a:r>
            <a:r>
              <a:rPr lang="en-US" dirty="0"/>
              <a:t>. </a:t>
            </a:r>
            <a:r>
              <a:rPr lang="ne-NP" dirty="0"/>
              <a:t>Causative agent of </a:t>
            </a:r>
            <a:r>
              <a:rPr lang="en-US" dirty="0"/>
              <a:t>Gonorrhea</a:t>
            </a:r>
            <a:r>
              <a:rPr lang="ne-NP" dirty="0"/>
              <a:t> </a:t>
            </a:r>
            <a:endParaRPr lang="en-US" dirty="0"/>
          </a:p>
          <a:p>
            <a:pPr algn="just"/>
            <a:r>
              <a:rPr lang="en-US" dirty="0"/>
              <a:t>Isolated by Albert Neisser in 1879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algn="just"/>
            <a:r>
              <a:rPr lang="en-US" dirty="0"/>
              <a:t>Gonorrhea is a sexually </a:t>
            </a:r>
            <a:r>
              <a:rPr lang="en-US"/>
              <a:t>transmitted infection involving </a:t>
            </a:r>
            <a:r>
              <a:rPr lang="en-US" dirty="0"/>
              <a:t>infection</a:t>
            </a:r>
            <a:r>
              <a:rPr lang="ne-NP" dirty="0"/>
              <a:t> </a:t>
            </a:r>
            <a:r>
              <a:rPr lang="en-US" dirty="0"/>
              <a:t>of the epithelial cells that line the mucosa of</a:t>
            </a:r>
            <a:r>
              <a:rPr lang="ne-NP" dirty="0"/>
              <a:t> </a:t>
            </a:r>
            <a:r>
              <a:rPr lang="en-US" dirty="0"/>
              <a:t>the cervix and urethra.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ne-NP" dirty="0"/>
              <a:t>Gonorrhea is world wide</a:t>
            </a:r>
            <a:r>
              <a:rPr lang="en-US" dirty="0"/>
              <a:t> in </a:t>
            </a:r>
            <a:r>
              <a:rPr lang="ne-NP" dirty="0"/>
              <a:t> distribution</a:t>
            </a:r>
          </a:p>
          <a:p>
            <a:pPr algn="just"/>
            <a:r>
              <a:rPr lang="en-US" dirty="0"/>
              <a:t>About 300,000–500,000 cases of gonorrhea are reported annually in the United States.</a:t>
            </a:r>
          </a:p>
          <a:p>
            <a:pPr algn="just"/>
            <a:r>
              <a:rPr lang="en-US" dirty="0"/>
              <a:t>Gonorrhea is more common in inner cities and in homosexual populations.</a:t>
            </a:r>
            <a:endParaRPr lang="ne-NP" dirty="0"/>
          </a:p>
          <a:p>
            <a:pPr algn="just"/>
            <a:r>
              <a:rPr lang="ne-NP" dirty="0"/>
              <a:t>Exclusively transmitted by sexual contact.</a:t>
            </a:r>
            <a:endParaRPr lang="en-US" dirty="0"/>
          </a:p>
          <a:p>
            <a:pPr algn="just"/>
            <a:r>
              <a:rPr lang="en-US" dirty="0"/>
              <a:t>The risk of contracting gonorrhea from an infected partner by heterosexual intercourse is 50% for women and 20% for</a:t>
            </a:r>
            <a:r>
              <a:rPr lang="ne-NP" dirty="0"/>
              <a:t> </a:t>
            </a:r>
            <a:r>
              <a:rPr lang="en-US" dirty="0"/>
              <a:t>men following a single exposure.</a:t>
            </a:r>
            <a:endParaRPr lang="ne-NP" dirty="0"/>
          </a:p>
          <a:p>
            <a:pPr algn="just"/>
            <a:r>
              <a:rPr lang="en-US" dirty="0"/>
              <a:t>Humans are the only known host of</a:t>
            </a:r>
            <a:r>
              <a:rPr lang="ne-NP" dirty="0"/>
              <a:t> </a:t>
            </a:r>
            <a:r>
              <a:rPr lang="en-US" i="1" dirty="0"/>
              <a:t>N </a:t>
            </a:r>
            <a:r>
              <a:rPr lang="en-US" i="1" dirty="0" err="1"/>
              <a:t>gonorrhoeae</a:t>
            </a:r>
            <a:r>
              <a:rPr lang="en-US" i="1" dirty="0"/>
              <a:t>, </a:t>
            </a:r>
            <a:r>
              <a:rPr lang="en-US" dirty="0"/>
              <a:t>and</a:t>
            </a:r>
            <a:r>
              <a:rPr lang="ne-NP" dirty="0"/>
              <a:t> </a:t>
            </a:r>
            <a:r>
              <a:rPr lang="ne-NP" i="1" dirty="0"/>
              <a:t> </a:t>
            </a:r>
            <a:r>
              <a:rPr lang="en-US" dirty="0"/>
              <a:t>infection is by sexual contact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MANIFESTATIONS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ne-NP" dirty="0"/>
              <a:t>I</a:t>
            </a:r>
            <a:r>
              <a:rPr lang="en-US" dirty="0"/>
              <a:t>n heterosexual men usually involves only</a:t>
            </a:r>
            <a:r>
              <a:rPr lang="ne-NP" dirty="0"/>
              <a:t> </a:t>
            </a:r>
            <a:r>
              <a:rPr lang="en-US" dirty="0"/>
              <a:t>the urethra</a:t>
            </a:r>
            <a:r>
              <a:rPr lang="ne-NP" dirty="0"/>
              <a:t>, </a:t>
            </a:r>
            <a:r>
              <a:rPr lang="en-US" dirty="0"/>
              <a:t>with inflammation and </a:t>
            </a:r>
            <a:r>
              <a:rPr lang="en-US" dirty="0" err="1"/>
              <a:t>erythema</a:t>
            </a:r>
            <a:r>
              <a:rPr lang="ne-NP" dirty="0"/>
              <a:t> </a:t>
            </a:r>
            <a:r>
              <a:rPr lang="en-US" dirty="0"/>
              <a:t>around the opening of the urethra, a profuse purulent urethral</a:t>
            </a:r>
            <a:r>
              <a:rPr lang="ne-NP" dirty="0"/>
              <a:t> </a:t>
            </a:r>
            <a:r>
              <a:rPr lang="en-US" dirty="0"/>
              <a:t>discharge, and </a:t>
            </a:r>
            <a:r>
              <a:rPr lang="en-US" dirty="0" err="1"/>
              <a:t>dysuria</a:t>
            </a:r>
            <a:r>
              <a:rPr lang="en-US" dirty="0"/>
              <a:t> </a:t>
            </a:r>
            <a:r>
              <a:rPr lang="ne-NP" dirty="0"/>
              <a:t>.</a:t>
            </a:r>
          </a:p>
          <a:p>
            <a:pPr algn="just"/>
            <a:r>
              <a:rPr lang="en-US" dirty="0"/>
              <a:t> Infection in homosexual men involves the urethra, the anal</a:t>
            </a:r>
            <a:r>
              <a:rPr lang="ne-NP" dirty="0"/>
              <a:t> </a:t>
            </a:r>
            <a:r>
              <a:rPr lang="en-US" dirty="0"/>
              <a:t>canal, and the pharynx. </a:t>
            </a:r>
            <a:endParaRPr lang="ne-NP" dirty="0"/>
          </a:p>
          <a:p>
            <a:pPr algn="just"/>
            <a:endParaRPr lang="ne-NP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5532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Women with gonorrhea are asymptomatic approximately</a:t>
            </a:r>
            <a:r>
              <a:rPr lang="ne-NP" dirty="0"/>
              <a:t> </a:t>
            </a:r>
            <a:r>
              <a:rPr lang="en-US" dirty="0"/>
              <a:t>one third of the </a:t>
            </a:r>
            <a:r>
              <a:rPr lang="ne-NP" dirty="0"/>
              <a:t>time </a:t>
            </a:r>
            <a:r>
              <a:rPr lang="en-US" dirty="0"/>
              <a:t>thus often do not seek medical treatment. The usual site of infection is the cervix, </a:t>
            </a:r>
            <a:r>
              <a:rPr lang="ne-NP" dirty="0"/>
              <a:t>with </a:t>
            </a:r>
            <a:r>
              <a:rPr lang="en-US" dirty="0"/>
              <a:t>purulent vaginal discharge</a:t>
            </a:r>
            <a:r>
              <a:rPr lang="ne-NP" dirty="0"/>
              <a:t>.</a:t>
            </a:r>
            <a:r>
              <a:rPr lang="en-US" dirty="0"/>
              <a:t> Followed by dysuria, </a:t>
            </a:r>
            <a:r>
              <a:rPr lang="en-US" dirty="0" err="1"/>
              <a:t>Intermenstrual</a:t>
            </a:r>
            <a:r>
              <a:rPr lang="en-US" dirty="0"/>
              <a:t> bleeding, Dyspareunia (painful intercourse) and Mild lower abdominal pain</a:t>
            </a:r>
          </a:p>
          <a:p>
            <a:pPr algn="just"/>
            <a:endParaRPr lang="ne-NP" dirty="0"/>
          </a:p>
          <a:p>
            <a:pPr algn="just"/>
            <a:r>
              <a:rPr lang="en-US" dirty="0"/>
              <a:t>If a pregnant woman is infected, the organisms can infect the neonate during childbirth. </a:t>
            </a:r>
            <a:r>
              <a:rPr lang="ne-NP" dirty="0"/>
              <a:t>Causes </a:t>
            </a:r>
            <a:r>
              <a:rPr lang="en-US" dirty="0"/>
              <a:t>conjunctivitis</a:t>
            </a:r>
            <a:r>
              <a:rPr lang="ne-NP" dirty="0"/>
              <a:t> that may leads to blindness,</a:t>
            </a:r>
            <a:r>
              <a:rPr lang="en-US" dirty="0"/>
              <a:t> pharyngitis of the respiratory and gastrointestinal tracts of the neonate. </a:t>
            </a:r>
            <a:endParaRPr lang="ne-NP" dirty="0"/>
          </a:p>
          <a:p>
            <a:pPr algn="just"/>
            <a:r>
              <a:rPr lang="en-US" dirty="0"/>
              <a:t>The most severe manifestations in newborns are </a:t>
            </a:r>
            <a:r>
              <a:rPr lang="en-US" dirty="0" err="1"/>
              <a:t>ophthalmia</a:t>
            </a:r>
            <a:r>
              <a:rPr lang="en-US" dirty="0"/>
              <a:t> </a:t>
            </a:r>
            <a:r>
              <a:rPr lang="en-US" dirty="0" err="1"/>
              <a:t>neonatorum</a:t>
            </a:r>
            <a:r>
              <a:rPr lang="en-US" dirty="0"/>
              <a:t>, sepsis, arthritis, and meningitis.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Disseminated </a:t>
            </a:r>
            <a:r>
              <a:rPr lang="en-US" dirty="0" err="1"/>
              <a:t>gonococcal</a:t>
            </a:r>
            <a:r>
              <a:rPr lang="en-US" dirty="0"/>
              <a:t> infection</a:t>
            </a:r>
            <a:r>
              <a:rPr lang="ne-NP" dirty="0"/>
              <a:t> also </a:t>
            </a:r>
            <a:r>
              <a:rPr lang="en-US" dirty="0"/>
              <a:t>occur in about 1–3%cases of gonorrhea. Most patients are initially asymptomatic.</a:t>
            </a:r>
            <a:r>
              <a:rPr lang="ne-NP" dirty="0"/>
              <a:t> </a:t>
            </a:r>
            <a:r>
              <a:rPr lang="en-US" dirty="0"/>
              <a:t>Manifestations include low-grade fever, and </a:t>
            </a:r>
            <a:r>
              <a:rPr lang="en-US" dirty="0" err="1"/>
              <a:t>petechial</a:t>
            </a:r>
            <a:r>
              <a:rPr lang="ne-NP" dirty="0"/>
              <a:t> </a:t>
            </a:r>
            <a:r>
              <a:rPr lang="en-US" dirty="0"/>
              <a:t>skin lesions</a:t>
            </a:r>
            <a:r>
              <a:rPr lang="ne-NP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Pathogenesis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The pathogenesis of gonorrhea is related to the ability of gonococci to attach to mucosal cells via their </a:t>
            </a:r>
            <a:r>
              <a:rPr lang="en-US" dirty="0" err="1"/>
              <a:t>pili</a:t>
            </a:r>
            <a:r>
              <a:rPr lang="en-US" dirty="0"/>
              <a:t> and then penetrate</a:t>
            </a:r>
            <a:r>
              <a:rPr lang="ne-NP" dirty="0"/>
              <a:t> </a:t>
            </a:r>
            <a:r>
              <a:rPr lang="en-US" dirty="0"/>
              <a:t>to </a:t>
            </a:r>
            <a:r>
              <a:rPr lang="en-US" dirty="0" err="1"/>
              <a:t>submucosal</a:t>
            </a:r>
            <a:r>
              <a:rPr lang="en-US" dirty="0"/>
              <a:t> areas </a:t>
            </a:r>
            <a:r>
              <a:rPr lang="ne-NP" dirty="0"/>
              <a:t>and </a:t>
            </a:r>
            <a:r>
              <a:rPr lang="en-US" dirty="0"/>
              <a:t>influx </a:t>
            </a:r>
            <a:r>
              <a:rPr lang="ne-NP" dirty="0"/>
              <a:t>inside </a:t>
            </a:r>
            <a:r>
              <a:rPr lang="en-US" dirty="0" err="1"/>
              <a:t>polymorphonuclear</a:t>
            </a:r>
            <a:r>
              <a:rPr lang="en-US" dirty="0"/>
              <a:t> leukocytes. </a:t>
            </a:r>
            <a:endParaRPr lang="ne-NP" dirty="0"/>
          </a:p>
          <a:p>
            <a:pPr algn="just"/>
            <a:r>
              <a:rPr lang="ne-NP" dirty="0"/>
              <a:t>Can attack the mucusal surface of genitourinary tract, eye, rectum and throat producing the acute suppration that lead to the tissue invassion  followed by inflammation and fibrosis.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ne-NP" dirty="0"/>
              <a:t>A</a:t>
            </a:r>
            <a:r>
              <a:rPr lang="en-US" dirty="0" err="1"/>
              <a:t>nterior</a:t>
            </a:r>
            <a:r>
              <a:rPr lang="en-US" dirty="0"/>
              <a:t> urethra is mainly affected in men</a:t>
            </a:r>
            <a:r>
              <a:rPr lang="ne-NP" dirty="0"/>
              <a:t> foll</a:t>
            </a:r>
            <a:r>
              <a:rPr lang="en-US" dirty="0"/>
              <a:t>o</a:t>
            </a:r>
            <a:r>
              <a:rPr lang="ne-NP" dirty="0"/>
              <a:t>wed by </a:t>
            </a:r>
            <a:r>
              <a:rPr lang="en-US" dirty="0"/>
              <a:t>prostate, seminal vesicles and </a:t>
            </a:r>
            <a:r>
              <a:rPr lang="en-US" dirty="0" err="1"/>
              <a:t>epididymis</a:t>
            </a:r>
            <a:r>
              <a:rPr lang="ne-NP" dirty="0"/>
              <a:t>.</a:t>
            </a:r>
          </a:p>
          <a:p>
            <a:pPr algn="just"/>
            <a:r>
              <a:rPr lang="en-US" dirty="0"/>
              <a:t>Anterior urethra and</a:t>
            </a:r>
            <a:r>
              <a:rPr lang="ne-NP" dirty="0"/>
              <a:t> </a:t>
            </a:r>
            <a:r>
              <a:rPr lang="en-US" dirty="0"/>
              <a:t>cervix are affected in women. In advanced fallopian</a:t>
            </a:r>
            <a:r>
              <a:rPr lang="ne-NP" dirty="0"/>
              <a:t> </a:t>
            </a:r>
            <a:r>
              <a:rPr lang="en-US" dirty="0"/>
              <a:t>tubes are </a:t>
            </a:r>
            <a:r>
              <a:rPr lang="ne-NP" dirty="0"/>
              <a:t> also </a:t>
            </a:r>
            <a:r>
              <a:rPr lang="en-US" dirty="0"/>
              <a:t>affected</a:t>
            </a:r>
            <a:r>
              <a:rPr lang="ne-NP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886</Words>
  <Application>Microsoft Office PowerPoint</Application>
  <PresentationFormat>On-screen Show (4:3)</PresentationFormat>
  <Paragraphs>65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Google Sans</vt:lpstr>
      <vt:lpstr>Office Theme</vt:lpstr>
      <vt:lpstr>Neisseria gonorrhoeae</vt:lpstr>
      <vt:lpstr>Morphology</vt:lpstr>
      <vt:lpstr>PowerPoint Presentation</vt:lpstr>
      <vt:lpstr>EPIDEMIOLOGY</vt:lpstr>
      <vt:lpstr>MANIFESTATIONS</vt:lpstr>
      <vt:lpstr>PowerPoint Presentation</vt:lpstr>
      <vt:lpstr>PowerPoint Presentation</vt:lpstr>
      <vt:lpstr>Pathogenesis</vt:lpstr>
      <vt:lpstr>PowerPoint Presentation</vt:lpstr>
      <vt:lpstr>Laboratory diagnosis</vt:lpstr>
      <vt:lpstr>PowerPoint Presentation</vt:lpstr>
      <vt:lpstr>PowerPoint Presentation</vt:lpstr>
      <vt:lpstr>PowerPoint Presentation</vt:lpstr>
      <vt:lpstr>PowerPoint Presentation</vt:lpstr>
      <vt:lpstr>3. Serological test:-</vt:lpstr>
      <vt:lpstr>Treatment  and prevention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Nisseria gonoreehea</dc:title>
  <dc:creator>krishna</dc:creator>
  <cp:lastModifiedBy>Mamita Khaling Rai</cp:lastModifiedBy>
  <cp:revision>65</cp:revision>
  <dcterms:created xsi:type="dcterms:W3CDTF">2014-05-31T11:41:30Z</dcterms:created>
  <dcterms:modified xsi:type="dcterms:W3CDTF">2023-03-21T13:59:48Z</dcterms:modified>
</cp:coreProperties>
</file>