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59" r:id="rId5"/>
    <p:sldId id="260" r:id="rId6"/>
    <p:sldId id="261" r:id="rId7"/>
    <p:sldId id="262" r:id="rId8"/>
    <p:sldId id="264" r:id="rId9"/>
    <p:sldId id="289" r:id="rId10"/>
    <p:sldId id="263" r:id="rId11"/>
    <p:sldId id="265" r:id="rId12"/>
    <p:sldId id="266" r:id="rId13"/>
    <p:sldId id="267" r:id="rId14"/>
    <p:sldId id="268" r:id="rId15"/>
    <p:sldId id="269" r:id="rId16"/>
    <p:sldId id="270" r:id="rId17"/>
    <p:sldId id="271" r:id="rId18"/>
    <p:sldId id="291" r:id="rId19"/>
    <p:sldId id="272" r:id="rId20"/>
    <p:sldId id="273" r:id="rId21"/>
    <p:sldId id="274" r:id="rId22"/>
    <p:sldId id="275" r:id="rId23"/>
    <p:sldId id="276" r:id="rId24"/>
    <p:sldId id="277" r:id="rId25"/>
    <p:sldId id="278" r:id="rId26"/>
    <p:sldId id="279" r:id="rId27"/>
    <p:sldId id="280" r:id="rId28"/>
    <p:sldId id="281" r:id="rId29"/>
    <p:sldId id="282" r:id="rId30"/>
    <p:sldId id="285" r:id="rId31"/>
    <p:sldId id="290"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79005" autoAdjust="0"/>
  </p:normalViewPr>
  <p:slideViewPr>
    <p:cSldViewPr snapToGrid="0">
      <p:cViewPr varScale="1">
        <p:scale>
          <a:sx n="79" d="100"/>
          <a:sy n="79" d="100"/>
        </p:scale>
        <p:origin x="11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D201C-2328-4DBA-9642-2D4D4CA1733B}"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BBA52-1A2C-4026-9599-2F85EA637ED8}" type="slidenum">
              <a:rPr lang="en-US" smtClean="0"/>
              <a:t>‹#›</a:t>
            </a:fld>
            <a:endParaRPr lang="en-US"/>
          </a:p>
        </p:txBody>
      </p:sp>
    </p:spTree>
    <p:extLst>
      <p:ext uri="{BB962C8B-B14F-4D97-AF65-F5344CB8AC3E}">
        <p14:creationId xmlns:p14="http://schemas.microsoft.com/office/powerpoint/2010/main" val="11182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BBA52-1A2C-4026-9599-2F85EA637ED8}" type="slidenum">
              <a:rPr lang="en-US" smtClean="0"/>
              <a:t>2</a:t>
            </a:fld>
            <a:endParaRPr lang="en-US"/>
          </a:p>
        </p:txBody>
      </p:sp>
    </p:spTree>
    <p:extLst>
      <p:ext uri="{BB962C8B-B14F-4D97-AF65-F5344CB8AC3E}">
        <p14:creationId xmlns:p14="http://schemas.microsoft.com/office/powerpoint/2010/main" val="2137504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BBA52-1A2C-4026-9599-2F85EA637ED8}" type="slidenum">
              <a:rPr lang="en-US" smtClean="0"/>
              <a:t>10</a:t>
            </a:fld>
            <a:endParaRPr lang="en-US"/>
          </a:p>
        </p:txBody>
      </p:sp>
    </p:spTree>
    <p:extLst>
      <p:ext uri="{BB962C8B-B14F-4D97-AF65-F5344CB8AC3E}">
        <p14:creationId xmlns:p14="http://schemas.microsoft.com/office/powerpoint/2010/main" val="18749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BBA52-1A2C-4026-9599-2F85EA637ED8}" type="slidenum">
              <a:rPr lang="en-US" smtClean="0"/>
              <a:t>13</a:t>
            </a:fld>
            <a:endParaRPr lang="en-US"/>
          </a:p>
        </p:txBody>
      </p:sp>
    </p:spTree>
    <p:extLst>
      <p:ext uri="{BB962C8B-B14F-4D97-AF65-F5344CB8AC3E}">
        <p14:creationId xmlns:p14="http://schemas.microsoft.com/office/powerpoint/2010/main" val="63182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BBA52-1A2C-4026-9599-2F85EA637ED8}" type="slidenum">
              <a:rPr lang="en-US" smtClean="0"/>
              <a:t>19</a:t>
            </a:fld>
            <a:endParaRPr lang="en-US"/>
          </a:p>
        </p:txBody>
      </p:sp>
    </p:spTree>
    <p:extLst>
      <p:ext uri="{BB962C8B-B14F-4D97-AF65-F5344CB8AC3E}">
        <p14:creationId xmlns:p14="http://schemas.microsoft.com/office/powerpoint/2010/main" val="1300593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BBA52-1A2C-4026-9599-2F85EA637ED8}" type="slidenum">
              <a:rPr lang="en-US" smtClean="0"/>
              <a:t>25</a:t>
            </a:fld>
            <a:endParaRPr lang="en-US"/>
          </a:p>
        </p:txBody>
      </p:sp>
    </p:spTree>
    <p:extLst>
      <p:ext uri="{BB962C8B-B14F-4D97-AF65-F5344CB8AC3E}">
        <p14:creationId xmlns:p14="http://schemas.microsoft.com/office/powerpoint/2010/main" val="415476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BBA52-1A2C-4026-9599-2F85EA637ED8}" type="slidenum">
              <a:rPr lang="en-US" smtClean="0"/>
              <a:t>26</a:t>
            </a:fld>
            <a:endParaRPr lang="en-US"/>
          </a:p>
        </p:txBody>
      </p:sp>
    </p:spTree>
    <p:extLst>
      <p:ext uri="{BB962C8B-B14F-4D97-AF65-F5344CB8AC3E}">
        <p14:creationId xmlns:p14="http://schemas.microsoft.com/office/powerpoint/2010/main" val="158907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7B488FE-0D3A-466F-B0AE-F5FEE5F6447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8078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B488FE-0D3A-466F-B0AE-F5FEE5F6447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237515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B488FE-0D3A-466F-B0AE-F5FEE5F6447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20629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B488FE-0D3A-466F-B0AE-F5FEE5F6447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266752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B488FE-0D3A-466F-B0AE-F5FEE5F6447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373853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B488FE-0D3A-466F-B0AE-F5FEE5F64479}"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17315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B488FE-0D3A-466F-B0AE-F5FEE5F64479}"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422461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B488FE-0D3A-466F-B0AE-F5FEE5F64479}"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2336295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488FE-0D3A-466F-B0AE-F5FEE5F64479}" type="datetimeFigureOut">
              <a:rPr lang="en-US" smtClean="0"/>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343738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488FE-0D3A-466F-B0AE-F5FEE5F64479}"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43606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488FE-0D3A-466F-B0AE-F5FEE5F64479}"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55214-8EE6-4F22-87D8-B9A4C2B80FA0}" type="slidenum">
              <a:rPr lang="en-US" smtClean="0"/>
              <a:t>‹#›</a:t>
            </a:fld>
            <a:endParaRPr lang="en-US"/>
          </a:p>
        </p:txBody>
      </p:sp>
    </p:spTree>
    <p:extLst>
      <p:ext uri="{BB962C8B-B14F-4D97-AF65-F5344CB8AC3E}">
        <p14:creationId xmlns:p14="http://schemas.microsoft.com/office/powerpoint/2010/main" val="291264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88FE-0D3A-466F-B0AE-F5FEE5F64479}" type="datetimeFigureOut">
              <a:rPr lang="en-US" smtClean="0"/>
              <a:t>2/16/2022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55214-8EE6-4F22-87D8-B9A4C2B80FA0}" type="slidenum">
              <a:rPr lang="en-US" smtClean="0"/>
              <a:t>‹#›</a:t>
            </a:fld>
            <a:endParaRPr lang="en-US"/>
          </a:p>
        </p:txBody>
      </p:sp>
    </p:spTree>
    <p:extLst>
      <p:ext uri="{BB962C8B-B14F-4D97-AF65-F5344CB8AC3E}">
        <p14:creationId xmlns:p14="http://schemas.microsoft.com/office/powerpoint/2010/main" val="303821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Serological reaction</a:t>
            </a:r>
          </a:p>
        </p:txBody>
      </p:sp>
    </p:spTree>
    <p:extLst>
      <p:ext uri="{BB962C8B-B14F-4D97-AF65-F5344CB8AC3E}">
        <p14:creationId xmlns:p14="http://schemas.microsoft.com/office/powerpoint/2010/main" val="303037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863"/>
            <a:ext cx="10515600" cy="5597100"/>
          </a:xfrm>
        </p:spPr>
        <p:txBody>
          <a:bodyPr>
            <a:normAutofit lnSpcReduction="10000"/>
          </a:bodyPr>
          <a:lstStyle/>
          <a:p>
            <a:pPr marL="0" indent="0">
              <a:buNone/>
            </a:pPr>
            <a:r>
              <a:rPr lang="en-US" dirty="0" err="1"/>
              <a:t>Immunoelectrophoresis</a:t>
            </a:r>
            <a:r>
              <a:rPr lang="en-US" dirty="0"/>
              <a:t> </a:t>
            </a:r>
          </a:p>
          <a:p>
            <a:pPr marL="0" indent="0" algn="just">
              <a:buNone/>
            </a:pPr>
            <a:r>
              <a:rPr lang="en-US" dirty="0"/>
              <a:t>It is the combination of </a:t>
            </a:r>
            <a:r>
              <a:rPr lang="en-US" dirty="0" err="1"/>
              <a:t>immunodiffusion</a:t>
            </a:r>
            <a:r>
              <a:rPr lang="en-US" dirty="0"/>
              <a:t> and electrophoresis. This method consists of 2 stage; </a:t>
            </a:r>
          </a:p>
          <a:p>
            <a:pPr marL="0" indent="0" algn="just">
              <a:buNone/>
            </a:pPr>
            <a:r>
              <a:rPr lang="en-US" dirty="0"/>
              <a:t>Stage 1: here antigen is placed in a well present in agar gel on slide or plate. Electric current is passed through the agar and the antigens migrate in electric field according to the charge and size and thus separates from each other. Then current is stopped. </a:t>
            </a:r>
          </a:p>
          <a:p>
            <a:pPr marL="0" indent="0" algn="just">
              <a:buNone/>
            </a:pPr>
            <a:r>
              <a:rPr lang="en-US" dirty="0"/>
              <a:t>Stage 2: here trough is cut in gel parallel to the direction of antigen migration and it is filled with antibody. Then antigen and antibody diffuses towards each other and forms arcs of precipitation if they meet. Other examples of </a:t>
            </a:r>
            <a:r>
              <a:rPr lang="en-US" dirty="0" err="1"/>
              <a:t>immunoelectrophoresis</a:t>
            </a:r>
            <a:r>
              <a:rPr lang="en-US" dirty="0"/>
              <a:t>: </a:t>
            </a:r>
          </a:p>
          <a:p>
            <a:pPr algn="just"/>
            <a:r>
              <a:rPr lang="en-US" dirty="0"/>
              <a:t>counter </a:t>
            </a:r>
            <a:r>
              <a:rPr lang="en-US" dirty="0" err="1"/>
              <a:t>immunoelectrophoresis</a:t>
            </a:r>
            <a:r>
              <a:rPr lang="en-US" dirty="0"/>
              <a:t>,</a:t>
            </a:r>
          </a:p>
          <a:p>
            <a:pPr algn="just"/>
            <a:r>
              <a:rPr lang="en-US" dirty="0"/>
              <a:t> rocket </a:t>
            </a:r>
            <a:r>
              <a:rPr lang="en-US" dirty="0" err="1"/>
              <a:t>immunoelectrophoresis</a:t>
            </a:r>
            <a:endParaRPr lang="en-US" dirty="0"/>
          </a:p>
        </p:txBody>
      </p:sp>
    </p:spTree>
    <p:extLst>
      <p:ext uri="{BB962C8B-B14F-4D97-AF65-F5344CB8AC3E}">
        <p14:creationId xmlns:p14="http://schemas.microsoft.com/office/powerpoint/2010/main" val="244539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50741" y="535258"/>
            <a:ext cx="9210908" cy="5441795"/>
          </a:xfrm>
          <a:prstGeom prst="rect">
            <a:avLst/>
          </a:prstGeom>
        </p:spPr>
      </p:pic>
    </p:spTree>
    <p:extLst>
      <p:ext uri="{BB962C8B-B14F-4D97-AF65-F5344CB8AC3E}">
        <p14:creationId xmlns:p14="http://schemas.microsoft.com/office/powerpoint/2010/main" val="71011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Agglutination reaction </a:t>
            </a:r>
          </a:p>
        </p:txBody>
      </p:sp>
      <p:sp>
        <p:nvSpPr>
          <p:cNvPr id="3" name="Content Placeholder 2"/>
          <p:cNvSpPr>
            <a:spLocks noGrp="1"/>
          </p:cNvSpPr>
          <p:nvPr>
            <p:ph idx="1"/>
          </p:nvPr>
        </p:nvSpPr>
        <p:spPr>
          <a:xfrm>
            <a:off x="838199" y="1420836"/>
            <a:ext cx="10809849" cy="5148775"/>
          </a:xfrm>
        </p:spPr>
        <p:txBody>
          <a:bodyPr/>
          <a:lstStyle/>
          <a:p>
            <a:pPr algn="just"/>
            <a:r>
              <a:rPr lang="en-US" dirty="0"/>
              <a:t>It is the interaction between antibody and a particulate antigen resulting in visible clumping. Antibodies that produce such reactions are called agglutinins. This method is more sensitive than precipitation for detection of antibodies however their principle is same. </a:t>
            </a:r>
          </a:p>
          <a:p>
            <a:pPr algn="just"/>
            <a:r>
              <a:rPr lang="en-US" dirty="0"/>
              <a:t>Agglutination can be performed in following ways; </a:t>
            </a:r>
          </a:p>
          <a:p>
            <a:pPr marL="0" indent="0" algn="just">
              <a:buNone/>
            </a:pPr>
            <a:r>
              <a:rPr lang="en-US" dirty="0"/>
              <a:t>-Slide agglutination test </a:t>
            </a:r>
          </a:p>
          <a:p>
            <a:pPr marL="0" indent="0" algn="just">
              <a:buNone/>
            </a:pPr>
            <a:r>
              <a:rPr lang="en-US" dirty="0"/>
              <a:t>-Tube agglutination test </a:t>
            </a:r>
          </a:p>
          <a:p>
            <a:pPr marL="0" indent="0" algn="just">
              <a:buNone/>
            </a:pPr>
            <a:r>
              <a:rPr lang="en-US" dirty="0"/>
              <a:t>-</a:t>
            </a:r>
            <a:r>
              <a:rPr lang="en-US" dirty="0" err="1"/>
              <a:t>Microtitration</a:t>
            </a:r>
            <a:r>
              <a:rPr lang="en-US" dirty="0"/>
              <a:t> agglutination test</a:t>
            </a:r>
          </a:p>
        </p:txBody>
      </p:sp>
    </p:spTree>
    <p:extLst>
      <p:ext uri="{BB962C8B-B14F-4D97-AF65-F5344CB8AC3E}">
        <p14:creationId xmlns:p14="http://schemas.microsoft.com/office/powerpoint/2010/main" val="3933254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agglutination test </a:t>
            </a:r>
            <a:br>
              <a:rPr lang="en-US" dirty="0"/>
            </a:br>
            <a:endParaRPr lang="en-US" dirty="0"/>
          </a:p>
        </p:txBody>
      </p:sp>
      <p:sp>
        <p:nvSpPr>
          <p:cNvPr id="3" name="Content Placeholder 2"/>
          <p:cNvSpPr>
            <a:spLocks noGrp="1"/>
          </p:cNvSpPr>
          <p:nvPr>
            <p:ph idx="1"/>
          </p:nvPr>
        </p:nvSpPr>
        <p:spPr>
          <a:xfrm>
            <a:off x="838200" y="1271239"/>
            <a:ext cx="10515600" cy="4905724"/>
          </a:xfrm>
        </p:spPr>
        <p:txBody>
          <a:bodyPr/>
          <a:lstStyle/>
          <a:p>
            <a:pPr algn="just"/>
            <a:r>
              <a:rPr lang="en-US" dirty="0"/>
              <a:t>These are rapid, simple and widely used methods of agglutination test to detect antibodies or antigens. It is of 2 types direct or indirect (passive). </a:t>
            </a:r>
          </a:p>
          <a:p>
            <a:pPr algn="just"/>
            <a:r>
              <a:rPr lang="en-US" dirty="0"/>
              <a:t>Direct agglutination test: It detects antibodies against relatively large cellular antigens, such as those on red blood cells, bacteria, and fungi.  They usually form visible aggregates or clumps (agglutinates) that can be seen with the unaided eye. Ex: slide agglutination of Salmonella, </a:t>
            </a:r>
            <a:r>
              <a:rPr lang="en-US" dirty="0" err="1"/>
              <a:t>Shigella</a:t>
            </a:r>
            <a:r>
              <a:rPr lang="en-US" dirty="0"/>
              <a:t> or </a:t>
            </a:r>
            <a:r>
              <a:rPr lang="en-US" i="1" dirty="0"/>
              <a:t>V </a:t>
            </a:r>
            <a:r>
              <a:rPr lang="en-US" i="1" dirty="0" err="1"/>
              <a:t>cholerae</a:t>
            </a:r>
            <a:r>
              <a:rPr lang="en-US" dirty="0"/>
              <a:t>, blood grouping and cross matching. </a:t>
            </a:r>
          </a:p>
        </p:txBody>
      </p:sp>
    </p:spTree>
    <p:extLst>
      <p:ext uri="{BB962C8B-B14F-4D97-AF65-F5344CB8AC3E}">
        <p14:creationId xmlns:p14="http://schemas.microsoft.com/office/powerpoint/2010/main" val="92930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71600" y="635620"/>
            <a:ext cx="8909824" cy="5341434"/>
          </a:xfrm>
          <a:prstGeom prst="rect">
            <a:avLst/>
          </a:prstGeom>
        </p:spPr>
      </p:pic>
    </p:spTree>
    <p:extLst>
      <p:ext uri="{BB962C8B-B14F-4D97-AF65-F5344CB8AC3E}">
        <p14:creationId xmlns:p14="http://schemas.microsoft.com/office/powerpoint/2010/main" val="142700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932"/>
            <a:ext cx="10515600" cy="5887031"/>
          </a:xfrm>
        </p:spPr>
        <p:txBody>
          <a:bodyPr/>
          <a:lstStyle/>
          <a:p>
            <a:pPr marL="0" indent="0">
              <a:buNone/>
            </a:pPr>
            <a:r>
              <a:rPr lang="en-US" dirty="0"/>
              <a:t>Indirect agglutination Test (Passive): </a:t>
            </a:r>
          </a:p>
          <a:p>
            <a:pPr algn="just"/>
            <a:r>
              <a:rPr lang="en-US" dirty="0"/>
              <a:t>Specific antibody or known antigen is attached to inert carrier particles or cells (latex particle, carbon particle, stabilized staphylococcal cell). When a known antigen or antibody is added, they combine with their corresponding antibody or antigen in the specimen and hence the cells are agglutinated. Ex: RPR Test. </a:t>
            </a:r>
          </a:p>
          <a:p>
            <a:endParaRPr lang="en-US" dirty="0"/>
          </a:p>
        </p:txBody>
      </p:sp>
      <p:pic>
        <p:nvPicPr>
          <p:cNvPr id="4" name="Picture 3"/>
          <p:cNvPicPr>
            <a:picLocks noChangeAspect="1"/>
          </p:cNvPicPr>
          <p:nvPr/>
        </p:nvPicPr>
        <p:blipFill>
          <a:blip r:embed="rId2"/>
          <a:stretch>
            <a:fillRect/>
          </a:stretch>
        </p:blipFill>
        <p:spPr>
          <a:xfrm>
            <a:off x="2219093" y="3189249"/>
            <a:ext cx="7482468" cy="2419813"/>
          </a:xfrm>
          <a:prstGeom prst="rect">
            <a:avLst/>
          </a:prstGeom>
        </p:spPr>
      </p:pic>
    </p:spTree>
    <p:extLst>
      <p:ext uri="{BB962C8B-B14F-4D97-AF65-F5344CB8AC3E}">
        <p14:creationId xmlns:p14="http://schemas.microsoft.com/office/powerpoint/2010/main" val="372573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Tube agglutination test </a:t>
            </a:r>
            <a:br>
              <a:rPr lang="en-US" dirty="0"/>
            </a:br>
            <a:endParaRPr lang="en-US" dirty="0"/>
          </a:p>
        </p:txBody>
      </p:sp>
      <p:sp>
        <p:nvSpPr>
          <p:cNvPr id="3" name="Content Placeholder 2"/>
          <p:cNvSpPr>
            <a:spLocks noGrp="1"/>
          </p:cNvSpPr>
          <p:nvPr>
            <p:ph idx="1"/>
          </p:nvPr>
        </p:nvSpPr>
        <p:spPr>
          <a:xfrm>
            <a:off x="838200" y="1014761"/>
            <a:ext cx="10515600" cy="5162202"/>
          </a:xfrm>
        </p:spPr>
        <p:txBody>
          <a:bodyPr/>
          <a:lstStyle/>
          <a:p>
            <a:pPr algn="just"/>
            <a:r>
              <a:rPr lang="en-US" dirty="0"/>
              <a:t>Tube tests are more sensitive than slide test. They are used for determination of antibody </a:t>
            </a:r>
            <a:r>
              <a:rPr lang="en-US" dirty="0" err="1"/>
              <a:t>titre</a:t>
            </a:r>
            <a:r>
              <a:rPr lang="en-US" dirty="0"/>
              <a:t> and is routinely used for serological diagnosis of typhoid, brucellosis etc. Here, serum is diluted (in saline) serially by double dilution in a series of test tubes. An equal volume of standard antigen suspension is added to all tubes and then incubated. The highest dilution of serum at which visible agglutination occurs is recorded as antibody </a:t>
            </a:r>
            <a:r>
              <a:rPr lang="en-US" dirty="0" err="1"/>
              <a:t>titre</a:t>
            </a:r>
            <a:r>
              <a:rPr lang="en-US" dirty="0"/>
              <a:t>. </a:t>
            </a:r>
          </a:p>
          <a:p>
            <a:endParaRPr lang="en-US" dirty="0"/>
          </a:p>
        </p:txBody>
      </p:sp>
      <p:pic>
        <p:nvPicPr>
          <p:cNvPr id="4" name="Picture 3"/>
          <p:cNvPicPr>
            <a:picLocks noChangeAspect="1"/>
          </p:cNvPicPr>
          <p:nvPr/>
        </p:nvPicPr>
        <p:blipFill>
          <a:blip r:embed="rId2"/>
          <a:stretch>
            <a:fillRect/>
          </a:stretch>
        </p:blipFill>
        <p:spPr>
          <a:xfrm>
            <a:off x="1773044" y="4224338"/>
            <a:ext cx="8575288" cy="2232218"/>
          </a:xfrm>
          <a:prstGeom prst="rect">
            <a:avLst/>
          </a:prstGeom>
        </p:spPr>
      </p:pic>
    </p:spTree>
    <p:extLst>
      <p:ext uri="{BB962C8B-B14F-4D97-AF65-F5344CB8AC3E}">
        <p14:creationId xmlns:p14="http://schemas.microsoft.com/office/powerpoint/2010/main" val="418376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0"/>
            <a:ext cx="10908323" cy="6696222"/>
          </a:xfrm>
        </p:spPr>
        <p:txBody>
          <a:bodyPr>
            <a:normAutofit fontScale="92500" lnSpcReduction="20000"/>
          </a:bodyPr>
          <a:lstStyle/>
          <a:p>
            <a:pPr marL="0" indent="0">
              <a:buNone/>
            </a:pPr>
            <a:r>
              <a:rPr lang="en-US" dirty="0" err="1"/>
              <a:t>Microtitration</a:t>
            </a:r>
            <a:r>
              <a:rPr lang="en-US" dirty="0"/>
              <a:t> agglutination test </a:t>
            </a:r>
          </a:p>
          <a:p>
            <a:pPr algn="just"/>
            <a:r>
              <a:rPr lang="en-US" dirty="0"/>
              <a:t>These tests are done in </a:t>
            </a:r>
            <a:r>
              <a:rPr lang="en-US" dirty="0" err="1"/>
              <a:t>microtitration</a:t>
            </a:r>
            <a:r>
              <a:rPr lang="en-US" dirty="0"/>
              <a:t> plates and are very sensitive, easier and economical. They are replacing tube methods. </a:t>
            </a:r>
          </a:p>
          <a:p>
            <a:pPr algn="just"/>
            <a:r>
              <a:rPr lang="en-US" dirty="0"/>
              <a:t> Examples; </a:t>
            </a:r>
          </a:p>
          <a:p>
            <a:pPr marL="0" indent="0" algn="just">
              <a:buNone/>
            </a:pPr>
            <a:r>
              <a:rPr lang="en-US" dirty="0"/>
              <a:t>-  Indirect (passive) </a:t>
            </a:r>
            <a:r>
              <a:rPr lang="en-US" dirty="0" err="1"/>
              <a:t>haemagglutination</a:t>
            </a:r>
            <a:r>
              <a:rPr lang="en-US" dirty="0"/>
              <a:t> test (IHA) </a:t>
            </a:r>
          </a:p>
          <a:p>
            <a:pPr algn="just">
              <a:buFontTx/>
              <a:buChar char="-"/>
            </a:pPr>
            <a:r>
              <a:rPr lang="en-US" dirty="0" err="1"/>
              <a:t>Haemagglutination</a:t>
            </a:r>
            <a:r>
              <a:rPr lang="en-US" dirty="0"/>
              <a:t> inhibition antibody test (HAI)  </a:t>
            </a:r>
          </a:p>
          <a:p>
            <a:pPr algn="just">
              <a:buFontTx/>
              <a:buChar char="-"/>
            </a:pPr>
            <a:r>
              <a:rPr lang="en-US" dirty="0"/>
              <a:t>Reverse passive </a:t>
            </a:r>
            <a:r>
              <a:rPr lang="en-US" dirty="0" err="1"/>
              <a:t>haemagglutination</a:t>
            </a:r>
            <a:r>
              <a:rPr lang="en-US" dirty="0"/>
              <a:t> test (RPHA) </a:t>
            </a:r>
          </a:p>
          <a:p>
            <a:pPr algn="just"/>
            <a:r>
              <a:rPr lang="en-US" dirty="0"/>
              <a:t>Indirect (passive) </a:t>
            </a:r>
            <a:r>
              <a:rPr lang="en-US" dirty="0" err="1"/>
              <a:t>haemagglutination</a:t>
            </a:r>
            <a:r>
              <a:rPr lang="en-US" dirty="0"/>
              <a:t> test (IHA): In this test, sensitized red cells  (antigen coated red cells) are added to dilutions of patient’s serum.  If serum contains the corresponding antibody in sufficient concentration, the red cells will be agglutinated and settle in the bottom of the well.  This test is used in TPHA test to detect </a:t>
            </a:r>
            <a:r>
              <a:rPr lang="en-US" dirty="0" err="1"/>
              <a:t>treponemal</a:t>
            </a:r>
            <a:r>
              <a:rPr lang="en-US" dirty="0"/>
              <a:t> antibodies, ASO titration technique etc.  </a:t>
            </a:r>
          </a:p>
          <a:p>
            <a:pPr algn="just"/>
            <a:r>
              <a:rPr lang="en-US" dirty="0" err="1"/>
              <a:t>Haemagglutination</a:t>
            </a:r>
            <a:r>
              <a:rPr lang="en-US" dirty="0"/>
              <a:t> inhibition antibody test (HAI): This test is used to detect antibodies against </a:t>
            </a:r>
            <a:r>
              <a:rPr lang="en-US" dirty="0" err="1"/>
              <a:t>arbovirus</a:t>
            </a:r>
            <a:r>
              <a:rPr lang="en-US" dirty="0"/>
              <a:t>, influenza virus, measles virus and rubella virus as these virus has </a:t>
            </a:r>
            <a:r>
              <a:rPr lang="en-US" dirty="0" err="1"/>
              <a:t>haemagglutinin</a:t>
            </a:r>
            <a:r>
              <a:rPr lang="en-US" dirty="0"/>
              <a:t> on their surface which can agglutinate red cells. Here patients serum is reacted with a suspension of known viral antigen.  If the corresponding antibody is present, it will coat the </a:t>
            </a:r>
            <a:r>
              <a:rPr lang="en-US" dirty="0" err="1"/>
              <a:t>haemagglutinins</a:t>
            </a:r>
            <a:r>
              <a:rPr lang="en-US" dirty="0"/>
              <a:t> on viral particles due to which agglutination of red cells are prevented when added. </a:t>
            </a:r>
          </a:p>
        </p:txBody>
      </p:sp>
    </p:spTree>
    <p:extLst>
      <p:ext uri="{BB962C8B-B14F-4D97-AF65-F5344CB8AC3E}">
        <p14:creationId xmlns:p14="http://schemas.microsoft.com/office/powerpoint/2010/main" val="103017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2015A-62BC-4AB3-82CC-A9FABE7F9AB6}"/>
              </a:ext>
            </a:extLst>
          </p:cNvPr>
          <p:cNvSpPr>
            <a:spLocks noGrp="1"/>
          </p:cNvSpPr>
          <p:nvPr>
            <p:ph type="title"/>
          </p:nvPr>
        </p:nvSpPr>
        <p:spPr/>
        <p:txBody>
          <a:bodyPr/>
          <a:lstStyle/>
          <a:p>
            <a:endParaRPr lang="en-US"/>
          </a:p>
        </p:txBody>
      </p:sp>
      <p:pic>
        <p:nvPicPr>
          <p:cNvPr id="1026" name="Picture 2" descr="701330 - Microtitration plate, U bottom, volume 330 µl, 10 pcs/bag |  analytics-shop.com">
            <a:extLst>
              <a:ext uri="{FF2B5EF4-FFF2-40B4-BE49-F238E27FC236}">
                <a16:creationId xmlns:a16="http://schemas.microsoft.com/office/drawing/2014/main" id="{6115771D-08AC-40A0-8FA5-55653E65F4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4648" y="1820708"/>
            <a:ext cx="4811052" cy="316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02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181686" y="1280160"/>
            <a:ext cx="9411286" cy="4023360"/>
          </a:xfrm>
          <a:prstGeom prst="rect">
            <a:avLst/>
          </a:prstGeom>
        </p:spPr>
      </p:pic>
    </p:spTree>
    <p:extLst>
      <p:ext uri="{BB962C8B-B14F-4D97-AF65-F5344CB8AC3E}">
        <p14:creationId xmlns:p14="http://schemas.microsoft.com/office/powerpoint/2010/main" val="159519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0293"/>
            <a:ext cx="10515600" cy="6166624"/>
          </a:xfrm>
        </p:spPr>
        <p:txBody>
          <a:bodyPr>
            <a:normAutofit fontScale="70000" lnSpcReduction="20000"/>
          </a:bodyPr>
          <a:lstStyle/>
          <a:p>
            <a:pPr marL="0" indent="0" algn="just">
              <a:buNone/>
            </a:pPr>
            <a:r>
              <a:rPr lang="en-US" dirty="0"/>
              <a:t>Antigen-Antibody reaction is the specific combination of antigen and antibody. The antigen- antibody reaction </a:t>
            </a:r>
            <a:r>
              <a:rPr lang="en-US" dirty="0" err="1"/>
              <a:t>invitro</a:t>
            </a:r>
            <a:r>
              <a:rPr lang="en-US" dirty="0"/>
              <a:t> is called serological test.   </a:t>
            </a:r>
          </a:p>
          <a:p>
            <a:pPr marL="0" indent="0" algn="just">
              <a:buNone/>
            </a:pPr>
            <a:r>
              <a:rPr lang="en-US" dirty="0"/>
              <a:t>Major uses of serological test</a:t>
            </a:r>
          </a:p>
          <a:p>
            <a:pPr marL="0" indent="0" algn="just">
              <a:buNone/>
            </a:pPr>
            <a:r>
              <a:rPr lang="en-US" dirty="0"/>
              <a:t>• Diagnosis of infectious disease </a:t>
            </a:r>
          </a:p>
          <a:p>
            <a:pPr algn="just">
              <a:buFontTx/>
              <a:buChar char="-"/>
            </a:pPr>
            <a:r>
              <a:rPr lang="en-US" dirty="0"/>
              <a:t>When the organism cannot be cultured Ex: syphilis and hepatitis A,B and C. </a:t>
            </a:r>
          </a:p>
          <a:p>
            <a:pPr algn="just">
              <a:buFontTx/>
              <a:buChar char="-"/>
            </a:pPr>
            <a:r>
              <a:rPr lang="en-US" dirty="0"/>
              <a:t>When the organism is too dangerous to culture. </a:t>
            </a:r>
            <a:r>
              <a:rPr lang="en-US" dirty="0" err="1"/>
              <a:t>Eg</a:t>
            </a:r>
            <a:r>
              <a:rPr lang="en-US" dirty="0"/>
              <a:t>: </a:t>
            </a:r>
            <a:r>
              <a:rPr lang="en-US" dirty="0" err="1"/>
              <a:t>rickettsial</a:t>
            </a:r>
            <a:r>
              <a:rPr lang="en-US" dirty="0"/>
              <a:t> disease. </a:t>
            </a:r>
          </a:p>
          <a:p>
            <a:pPr algn="just">
              <a:buFontTx/>
              <a:buChar char="-"/>
            </a:pPr>
            <a:r>
              <a:rPr lang="en-US" dirty="0"/>
              <a:t>When culture techniques are not readily available. Ex: HIV, EBV </a:t>
            </a:r>
          </a:p>
          <a:p>
            <a:pPr marL="0" indent="0" algn="just">
              <a:buNone/>
            </a:pPr>
            <a:r>
              <a:rPr lang="en-US" dirty="0"/>
              <a:t>- When the organism takes too long to grow. Ex: Mycoplasma</a:t>
            </a:r>
          </a:p>
          <a:p>
            <a:pPr marL="0" indent="0" algn="just">
              <a:buNone/>
            </a:pPr>
            <a:r>
              <a:rPr lang="en-US" dirty="0"/>
              <a:t> • Diagnosis of autoimmune diseases </a:t>
            </a:r>
          </a:p>
          <a:p>
            <a:pPr marL="0" indent="0" algn="just">
              <a:buNone/>
            </a:pPr>
            <a:r>
              <a:rPr lang="en-US" dirty="0"/>
              <a:t>- Antibodies against various normal body components are used. Ex: antibody against DNA in systemic lupus erythematosus, antibody against human IgG (rheumatoid factor) in rheumatoid arthritis. </a:t>
            </a:r>
          </a:p>
          <a:p>
            <a:pPr marL="0" indent="0" algn="just">
              <a:buNone/>
            </a:pPr>
            <a:r>
              <a:rPr lang="en-US" dirty="0"/>
              <a:t>• Determination of blood types and HLA type </a:t>
            </a:r>
          </a:p>
          <a:p>
            <a:pPr algn="just">
              <a:buFontTx/>
              <a:buChar char="-"/>
            </a:pPr>
            <a:r>
              <a:rPr lang="en-US" dirty="0"/>
              <a:t>Known antibodies are used to determine ABO and Rh blood types. </a:t>
            </a:r>
          </a:p>
          <a:p>
            <a:pPr marL="0" indent="0" algn="just">
              <a:buNone/>
            </a:pPr>
            <a:r>
              <a:rPr lang="en-US" dirty="0"/>
              <a:t>- Known antibodies are used to determine class I and class II HLA proteins prior to transplantation, although DNA sequencing is also  being used. </a:t>
            </a:r>
          </a:p>
          <a:p>
            <a:pPr marL="0" indent="0" algn="just">
              <a:buNone/>
            </a:pPr>
            <a:r>
              <a:rPr lang="en-US" dirty="0"/>
              <a:t>• To identify and serotype a pathogen that has been isolated by culture. </a:t>
            </a:r>
          </a:p>
          <a:p>
            <a:pPr marL="0" indent="0" algn="just">
              <a:buNone/>
            </a:pPr>
            <a:r>
              <a:rPr lang="en-US" dirty="0"/>
              <a:t>Ex: </a:t>
            </a:r>
            <a:r>
              <a:rPr lang="en-US" i="1" dirty="0"/>
              <a:t>V cholerae </a:t>
            </a:r>
            <a:r>
              <a:rPr lang="en-US" dirty="0"/>
              <a:t>01, group A streptococci, Salmonella species. </a:t>
            </a:r>
          </a:p>
          <a:p>
            <a:pPr marL="0" indent="0" algn="just">
              <a:buNone/>
            </a:pPr>
            <a:r>
              <a:rPr lang="en-US" dirty="0"/>
              <a:t>-To measure antibody level to determine prevalence, spread and control of infectious disease in community.</a:t>
            </a:r>
          </a:p>
        </p:txBody>
      </p:sp>
    </p:spTree>
    <p:extLst>
      <p:ext uri="{BB962C8B-B14F-4D97-AF65-F5344CB8AC3E}">
        <p14:creationId xmlns:p14="http://schemas.microsoft.com/office/powerpoint/2010/main" val="218130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9828"/>
            <a:ext cx="10515600" cy="5797135"/>
          </a:xfrm>
        </p:spPr>
        <p:txBody>
          <a:bodyPr/>
          <a:lstStyle/>
          <a:p>
            <a:pPr algn="just"/>
            <a:r>
              <a:rPr lang="en-US" dirty="0"/>
              <a:t>Reverse passive </a:t>
            </a:r>
            <a:r>
              <a:rPr lang="en-US" dirty="0" err="1"/>
              <a:t>haemagglution</a:t>
            </a:r>
            <a:r>
              <a:rPr lang="en-US" dirty="0"/>
              <a:t> test (RPHA): This test is used to identify viruses that </a:t>
            </a:r>
            <a:r>
              <a:rPr lang="en-US" dirty="0" err="1"/>
              <a:t>donot</a:t>
            </a:r>
            <a:r>
              <a:rPr lang="en-US" dirty="0"/>
              <a:t> </a:t>
            </a:r>
            <a:r>
              <a:rPr lang="en-US" dirty="0" err="1"/>
              <a:t>haemagglutinate</a:t>
            </a:r>
            <a:r>
              <a:rPr lang="en-US" dirty="0"/>
              <a:t>. It is performed by reacting viral specimens with red cells coated with specific viral antibody. If the corresponding antigen is present, the red cells will be agglutinated. Ex: detection of hepatitis B surface antigen. </a:t>
            </a:r>
          </a:p>
        </p:txBody>
      </p:sp>
    </p:spTree>
    <p:extLst>
      <p:ext uri="{BB962C8B-B14F-4D97-AF65-F5344CB8AC3E}">
        <p14:creationId xmlns:p14="http://schemas.microsoft.com/office/powerpoint/2010/main" val="323007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Labelled antibody assay </a:t>
            </a:r>
            <a:br>
              <a:rPr lang="en-US" dirty="0"/>
            </a:br>
            <a:endParaRPr lang="en-US" dirty="0"/>
          </a:p>
        </p:txBody>
      </p:sp>
      <p:sp>
        <p:nvSpPr>
          <p:cNvPr id="3" name="Content Placeholder 2"/>
          <p:cNvSpPr>
            <a:spLocks noGrp="1"/>
          </p:cNvSpPr>
          <p:nvPr>
            <p:ph idx="1"/>
          </p:nvPr>
        </p:nvSpPr>
        <p:spPr>
          <a:xfrm>
            <a:off x="838200" y="1237957"/>
            <a:ext cx="10515600" cy="5387926"/>
          </a:xfrm>
        </p:spPr>
        <p:txBody>
          <a:bodyPr/>
          <a:lstStyle/>
          <a:p>
            <a:pPr algn="just"/>
            <a:r>
              <a:rPr lang="en-US" dirty="0"/>
              <a:t>Antibodies are labelled with specific markers for detection of antigens and </a:t>
            </a:r>
            <a:r>
              <a:rPr lang="en-US" dirty="0" err="1"/>
              <a:t>haptens</a:t>
            </a:r>
            <a:r>
              <a:rPr lang="en-US" dirty="0"/>
              <a:t>. These methods are sensitive and  can detect </a:t>
            </a:r>
            <a:r>
              <a:rPr lang="en-US" dirty="0" err="1"/>
              <a:t>picogram</a:t>
            </a:r>
            <a:r>
              <a:rPr lang="en-US" dirty="0"/>
              <a:t> quantities of protein. </a:t>
            </a:r>
          </a:p>
          <a:p>
            <a:pPr marL="0" indent="0" algn="just">
              <a:buNone/>
            </a:pPr>
            <a:r>
              <a:rPr lang="en-US" dirty="0"/>
              <a:t>• Types </a:t>
            </a:r>
          </a:p>
          <a:p>
            <a:pPr algn="just">
              <a:buFontTx/>
              <a:buChar char="-"/>
            </a:pPr>
            <a:r>
              <a:rPr lang="en-US" dirty="0"/>
              <a:t>Radioimmunoassay (RIA) </a:t>
            </a:r>
          </a:p>
          <a:p>
            <a:pPr algn="just">
              <a:buFontTx/>
              <a:buChar char="-"/>
            </a:pPr>
            <a:r>
              <a:rPr lang="en-US" dirty="0"/>
              <a:t>Immunofluorescence  </a:t>
            </a:r>
          </a:p>
          <a:p>
            <a:pPr marL="0" indent="0" algn="just">
              <a:buNone/>
            </a:pPr>
            <a:r>
              <a:rPr lang="en-US" dirty="0"/>
              <a:t>- Enzyme linked </a:t>
            </a:r>
            <a:r>
              <a:rPr lang="en-US" dirty="0" err="1"/>
              <a:t>immunosorbent</a:t>
            </a:r>
            <a:r>
              <a:rPr lang="en-US" dirty="0"/>
              <a:t> assay </a:t>
            </a:r>
          </a:p>
        </p:txBody>
      </p:sp>
    </p:spTree>
    <p:extLst>
      <p:ext uri="{BB962C8B-B14F-4D97-AF65-F5344CB8AC3E}">
        <p14:creationId xmlns:p14="http://schemas.microsoft.com/office/powerpoint/2010/main" val="379933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6948"/>
            <a:ext cx="10515600" cy="6661052"/>
          </a:xfrm>
        </p:spPr>
        <p:txBody>
          <a:bodyPr/>
          <a:lstStyle/>
          <a:p>
            <a:pPr marL="0" indent="0">
              <a:buNone/>
            </a:pPr>
            <a:r>
              <a:rPr lang="en-US" b="1" dirty="0"/>
              <a:t>Enzyme linked </a:t>
            </a:r>
            <a:r>
              <a:rPr lang="en-US" b="1" dirty="0" err="1"/>
              <a:t>immunosorbent</a:t>
            </a:r>
            <a:r>
              <a:rPr lang="en-US" b="1" dirty="0"/>
              <a:t> assay (ELISA):-</a:t>
            </a:r>
          </a:p>
          <a:p>
            <a:pPr marL="0" indent="0" algn="just">
              <a:buNone/>
            </a:pPr>
            <a:r>
              <a:rPr lang="en-US" dirty="0"/>
              <a:t>ELISA is commonly performed on polystyrene tubes (micro ELISA) or in polyvinyl </a:t>
            </a:r>
            <a:r>
              <a:rPr lang="en-US" dirty="0" err="1"/>
              <a:t>microtitre</a:t>
            </a:r>
            <a:r>
              <a:rPr lang="en-US" dirty="0"/>
              <a:t> plates (Micro ELISA).It uses enzyme system to show specific combination of antigen with antibody Enzyme/substrate system consists of </a:t>
            </a:r>
          </a:p>
          <a:p>
            <a:pPr marL="514350" indent="-514350" algn="just">
              <a:buAutoNum type="alphaLcPeriod"/>
            </a:pPr>
            <a:r>
              <a:rPr lang="en-US" dirty="0"/>
              <a:t>An enzyme (horse radish peroxidase, alkaline phosphatase) which is labelled, or linked to a specific antibody or antigen. </a:t>
            </a:r>
          </a:p>
          <a:p>
            <a:pPr marL="0" indent="0" algn="just">
              <a:buNone/>
            </a:pPr>
            <a:r>
              <a:rPr lang="en-US" dirty="0"/>
              <a:t>b. A specific substrate (O-phenyl-</a:t>
            </a:r>
            <a:r>
              <a:rPr lang="en-US" dirty="0" err="1"/>
              <a:t>diamin</a:t>
            </a:r>
            <a:r>
              <a:rPr lang="en-US" dirty="0"/>
              <a:t>-</a:t>
            </a:r>
            <a:r>
              <a:rPr lang="en-US" dirty="0" err="1"/>
              <a:t>dihydrochloride</a:t>
            </a:r>
            <a:r>
              <a:rPr lang="en-US" dirty="0"/>
              <a:t> for peroxidase, p-</a:t>
            </a:r>
            <a:r>
              <a:rPr lang="en-US" dirty="0" err="1"/>
              <a:t>nitrophenyl</a:t>
            </a:r>
            <a:r>
              <a:rPr lang="en-US" dirty="0"/>
              <a:t> </a:t>
            </a:r>
            <a:r>
              <a:rPr lang="en-US" dirty="0" err="1"/>
              <a:t>phasphate</a:t>
            </a:r>
            <a:r>
              <a:rPr lang="en-US" dirty="0"/>
              <a:t> for alkaline phosphatase) which is </a:t>
            </a:r>
            <a:r>
              <a:rPr lang="en-US" dirty="0" err="1"/>
              <a:t>hydrolysed</a:t>
            </a:r>
            <a:r>
              <a:rPr lang="en-US" dirty="0"/>
              <a:t> by enzyme to give a colored end product.  </a:t>
            </a:r>
          </a:p>
          <a:p>
            <a:pPr marL="0" indent="0" algn="just">
              <a:buNone/>
            </a:pPr>
            <a:r>
              <a:rPr lang="en-US" dirty="0"/>
              <a:t>Types of ELISA </a:t>
            </a:r>
          </a:p>
          <a:p>
            <a:pPr marL="0" indent="0" algn="just">
              <a:buNone/>
            </a:pPr>
            <a:r>
              <a:rPr lang="en-US" dirty="0"/>
              <a:t>- Double antibody ELISA (Sandwich ELISA) </a:t>
            </a:r>
          </a:p>
          <a:p>
            <a:pPr marL="0" indent="0" algn="just">
              <a:buNone/>
            </a:pPr>
            <a:r>
              <a:rPr lang="en-US" dirty="0"/>
              <a:t>- Indirect ELISA </a:t>
            </a:r>
          </a:p>
        </p:txBody>
      </p:sp>
    </p:spTree>
    <p:extLst>
      <p:ext uri="{BB962C8B-B14F-4D97-AF65-F5344CB8AC3E}">
        <p14:creationId xmlns:p14="http://schemas.microsoft.com/office/powerpoint/2010/main" val="18909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6492240"/>
          </a:xfrm>
        </p:spPr>
        <p:txBody>
          <a:bodyPr>
            <a:normAutofit fontScale="92500" lnSpcReduction="20000"/>
          </a:bodyPr>
          <a:lstStyle/>
          <a:p>
            <a:pPr marL="0" indent="0" algn="just">
              <a:buNone/>
            </a:pPr>
            <a:r>
              <a:rPr lang="en-US" dirty="0"/>
              <a:t>Double antibody ELISA (Sandwich ELISA) </a:t>
            </a:r>
          </a:p>
          <a:p>
            <a:pPr marL="0" indent="0" algn="just">
              <a:buNone/>
            </a:pPr>
            <a:r>
              <a:rPr lang="en-US" dirty="0"/>
              <a:t>• Antibody is coated on plastic surface. </a:t>
            </a:r>
          </a:p>
          <a:p>
            <a:pPr marL="0" indent="0" algn="just">
              <a:buNone/>
            </a:pPr>
            <a:r>
              <a:rPr lang="en-US" dirty="0"/>
              <a:t>• The solution to be tested for antigen is placed on antibody coated well and incubated for 2 </a:t>
            </a:r>
            <a:r>
              <a:rPr lang="en-US" dirty="0" err="1"/>
              <a:t>hrs</a:t>
            </a:r>
            <a:r>
              <a:rPr lang="en-US" dirty="0"/>
              <a:t> at 37°c. (the antibody specifically reacts with and immobilize the antigen molecules present in test solution.) </a:t>
            </a:r>
          </a:p>
          <a:p>
            <a:pPr marL="0" indent="0" algn="just">
              <a:buNone/>
            </a:pPr>
            <a:r>
              <a:rPr lang="en-US" dirty="0"/>
              <a:t>• Thorough washing with buffer is done to remove any untreated material. </a:t>
            </a:r>
          </a:p>
          <a:p>
            <a:pPr marL="0" indent="0" algn="just">
              <a:buNone/>
            </a:pPr>
            <a:r>
              <a:rPr lang="en-US" dirty="0"/>
              <a:t>• Then enzyme (alkaline phosphatase) linked second antibody (often the same antiserum as that coating the well except it is enzyme linked) is added and incubated at 37°c for 1 hr. (antigen in positive case is sandwiched between two antibodies) </a:t>
            </a:r>
          </a:p>
          <a:p>
            <a:pPr marL="0" indent="0" algn="just">
              <a:buNone/>
            </a:pPr>
            <a:r>
              <a:rPr lang="en-US" dirty="0"/>
              <a:t>• Wash with buffer. </a:t>
            </a:r>
          </a:p>
          <a:p>
            <a:pPr marL="0" indent="0" algn="just">
              <a:buNone/>
            </a:pPr>
            <a:r>
              <a:rPr lang="en-US" dirty="0"/>
              <a:t>• Substrate is added and left at room temperature till the positive control shows the development of specific color. </a:t>
            </a:r>
          </a:p>
          <a:p>
            <a:pPr marL="0" indent="0" algn="just">
              <a:buNone/>
            </a:pPr>
            <a:r>
              <a:rPr lang="en-US" dirty="0"/>
              <a:t>• The color in the reaction may be read visually or estimated calorimetrically using a micro assay plate reader (ELISA reader). </a:t>
            </a:r>
          </a:p>
          <a:p>
            <a:pPr marL="0" indent="0" algn="just">
              <a:buNone/>
            </a:pPr>
            <a:r>
              <a:rPr lang="en-US" dirty="0"/>
              <a:t>Intensity of color α amount of enzyme specifically bound to the well α concentration of antigen present in solution (specimen).Double antibody ELISA is useful for detection of </a:t>
            </a:r>
            <a:r>
              <a:rPr lang="en-US" dirty="0" err="1"/>
              <a:t>Hep</a:t>
            </a:r>
            <a:r>
              <a:rPr lang="en-US" dirty="0"/>
              <a:t> B surface antigen, hormones, toxins, HCG. </a:t>
            </a:r>
          </a:p>
        </p:txBody>
      </p:sp>
    </p:spTree>
    <p:extLst>
      <p:ext uri="{BB962C8B-B14F-4D97-AF65-F5344CB8AC3E}">
        <p14:creationId xmlns:p14="http://schemas.microsoft.com/office/powerpoint/2010/main" val="1895012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9823" y="1167618"/>
            <a:ext cx="9917722" cy="3814751"/>
          </a:xfrm>
          <a:prstGeom prst="rect">
            <a:avLst/>
          </a:prstGeom>
        </p:spPr>
      </p:pic>
    </p:spTree>
    <p:extLst>
      <p:ext uri="{BB962C8B-B14F-4D97-AF65-F5344CB8AC3E}">
        <p14:creationId xmlns:p14="http://schemas.microsoft.com/office/powerpoint/2010/main" val="2589810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2030"/>
            <a:ext cx="10515600" cy="6175717"/>
          </a:xfrm>
        </p:spPr>
        <p:txBody>
          <a:bodyPr/>
          <a:lstStyle/>
          <a:p>
            <a:pPr marL="0" indent="0">
              <a:buNone/>
            </a:pPr>
            <a:r>
              <a:rPr lang="en-US" dirty="0"/>
              <a:t>Indirect ELISA for antibody detection </a:t>
            </a:r>
          </a:p>
          <a:p>
            <a:pPr marL="0" indent="0" algn="just">
              <a:buNone/>
            </a:pPr>
            <a:r>
              <a:rPr lang="en-US" dirty="0"/>
              <a:t>• In this ELISA, sample of serum to be tested is applied to known antigen coated well in </a:t>
            </a:r>
            <a:r>
              <a:rPr lang="en-US" dirty="0" err="1"/>
              <a:t>microtitre</a:t>
            </a:r>
            <a:r>
              <a:rPr lang="en-US" dirty="0"/>
              <a:t> plate. </a:t>
            </a:r>
          </a:p>
          <a:p>
            <a:pPr marL="0" indent="0" algn="just">
              <a:buNone/>
            </a:pPr>
            <a:r>
              <a:rPr lang="en-US" dirty="0"/>
              <a:t>•  The plate is incubated and washed. </a:t>
            </a:r>
          </a:p>
          <a:p>
            <a:pPr marL="0" indent="0" algn="just">
              <a:buNone/>
            </a:pPr>
            <a:r>
              <a:rPr lang="en-US" dirty="0"/>
              <a:t>• Then antihuman globulin labelled with an enzyme is added and incubated. </a:t>
            </a:r>
          </a:p>
          <a:p>
            <a:pPr marL="0" indent="0" algn="just">
              <a:buNone/>
            </a:pPr>
            <a:r>
              <a:rPr lang="en-US" dirty="0"/>
              <a:t>• The uncombined enzyme linked antibody is washed from the well and substrate is then added. </a:t>
            </a:r>
          </a:p>
          <a:p>
            <a:pPr marL="0" indent="0" algn="just">
              <a:buNone/>
            </a:pPr>
            <a:r>
              <a:rPr lang="en-US" dirty="0"/>
              <a:t>• Positive reaction is indicated by a change in </a:t>
            </a:r>
            <a:r>
              <a:rPr lang="en-US" dirty="0" err="1"/>
              <a:t>colour</a:t>
            </a:r>
            <a:r>
              <a:rPr lang="en-US" dirty="0"/>
              <a:t> of the substrate and the intensity of the </a:t>
            </a:r>
            <a:r>
              <a:rPr lang="en-US" dirty="0" err="1"/>
              <a:t>colour</a:t>
            </a:r>
            <a:r>
              <a:rPr lang="en-US" dirty="0"/>
              <a:t> is proportional to the concentration of antibody in the serum. </a:t>
            </a:r>
          </a:p>
          <a:p>
            <a:pPr marL="0" indent="0" algn="just">
              <a:buNone/>
            </a:pPr>
            <a:r>
              <a:rPr lang="en-US" dirty="0"/>
              <a:t>• Indirect ELISA is used in bacterial and fungal infections, HIV infections, diagnosis of several parasitic infections. </a:t>
            </a:r>
          </a:p>
        </p:txBody>
      </p:sp>
    </p:spTree>
    <p:extLst>
      <p:ext uri="{BB962C8B-B14F-4D97-AF65-F5344CB8AC3E}">
        <p14:creationId xmlns:p14="http://schemas.microsoft.com/office/powerpoint/2010/main" val="3213271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89316" y="562709"/>
            <a:ext cx="10635175" cy="5711482"/>
          </a:xfrm>
          <a:prstGeom prst="rect">
            <a:avLst/>
          </a:prstGeom>
        </p:spPr>
      </p:pic>
    </p:spTree>
    <p:extLst>
      <p:ext uri="{BB962C8B-B14F-4D97-AF65-F5344CB8AC3E}">
        <p14:creationId xmlns:p14="http://schemas.microsoft.com/office/powerpoint/2010/main" val="236160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en-US" dirty="0"/>
              <a:t>Radioimmunoassay (RIA) </a:t>
            </a:r>
          </a:p>
        </p:txBody>
      </p:sp>
      <p:sp>
        <p:nvSpPr>
          <p:cNvPr id="3" name="Content Placeholder 2"/>
          <p:cNvSpPr>
            <a:spLocks noGrp="1"/>
          </p:cNvSpPr>
          <p:nvPr>
            <p:ph idx="1"/>
          </p:nvPr>
        </p:nvSpPr>
        <p:spPr>
          <a:xfrm>
            <a:off x="838200" y="1237959"/>
            <a:ext cx="10795782" cy="5458264"/>
          </a:xfrm>
        </p:spPr>
        <p:txBody>
          <a:bodyPr>
            <a:normAutofit/>
          </a:bodyPr>
          <a:lstStyle/>
          <a:p>
            <a:pPr algn="just"/>
            <a:r>
              <a:rPr lang="en-US" dirty="0"/>
              <a:t>RIA is performed when high </a:t>
            </a:r>
            <a:r>
              <a:rPr lang="en-US" dirty="0" err="1"/>
              <a:t>specifity</a:t>
            </a:r>
            <a:r>
              <a:rPr lang="en-US" dirty="0"/>
              <a:t> and sensitivity is required. It is done only in research laboratories that have </a:t>
            </a:r>
            <a:r>
              <a:rPr lang="en-US" dirty="0" err="1"/>
              <a:t>equipments</a:t>
            </a:r>
            <a:r>
              <a:rPr lang="en-US" dirty="0"/>
              <a:t> to measure radioactivity and have facilities of storage and disposal of radioactive material and its waste. It is generally used for measuring hormones, serum proteins, drugs, and vitamins at concentrations of 0.001 </a:t>
            </a:r>
            <a:r>
              <a:rPr lang="en-US" dirty="0" err="1"/>
              <a:t>microgramsper</a:t>
            </a:r>
            <a:r>
              <a:rPr lang="en-US" dirty="0"/>
              <a:t> milliliter or less. </a:t>
            </a:r>
          </a:p>
          <a:p>
            <a:pPr algn="just"/>
            <a:r>
              <a:rPr lang="en-US" dirty="0"/>
              <a:t>Its principle is same as that of double antibody ELISA, except a radioactive compound is used instead of an enzyme </a:t>
            </a:r>
            <a:r>
              <a:rPr lang="en-US" dirty="0" err="1"/>
              <a:t>i.e</a:t>
            </a:r>
            <a:r>
              <a:rPr lang="en-US" dirty="0"/>
              <a:t> antigen or antibody is isotope labeled to detect and quantify antigen or antibody in test specimen using radioactivity</a:t>
            </a:r>
          </a:p>
          <a:p>
            <a:endParaRPr lang="en-US" dirty="0"/>
          </a:p>
        </p:txBody>
      </p:sp>
    </p:spTree>
    <p:extLst>
      <p:ext uri="{BB962C8B-B14F-4D97-AF65-F5344CB8AC3E}">
        <p14:creationId xmlns:p14="http://schemas.microsoft.com/office/powerpoint/2010/main" val="1963918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Immunoflorescent</a:t>
            </a:r>
            <a:r>
              <a:rPr lang="en-US" dirty="0"/>
              <a:t> test(IFT)</a:t>
            </a:r>
          </a:p>
        </p:txBody>
      </p:sp>
      <p:sp>
        <p:nvSpPr>
          <p:cNvPr id="3" name="Content Placeholder 2"/>
          <p:cNvSpPr>
            <a:spLocks noGrp="1"/>
          </p:cNvSpPr>
          <p:nvPr>
            <p:ph idx="1"/>
          </p:nvPr>
        </p:nvSpPr>
        <p:spPr>
          <a:xfrm>
            <a:off x="838200" y="1463040"/>
            <a:ext cx="10781714" cy="5261317"/>
          </a:xfrm>
        </p:spPr>
        <p:txBody>
          <a:bodyPr/>
          <a:lstStyle/>
          <a:p>
            <a:pPr algn="just"/>
            <a:r>
              <a:rPr lang="en-US" dirty="0"/>
              <a:t>It is also known as fluorescent antibody test (FAT). Here, fluorescent dyes (like </a:t>
            </a:r>
            <a:r>
              <a:rPr lang="en-US" dirty="0" err="1"/>
              <a:t>fluorescin</a:t>
            </a:r>
            <a:r>
              <a:rPr lang="en-US" dirty="0"/>
              <a:t>, </a:t>
            </a:r>
            <a:r>
              <a:rPr lang="en-US" dirty="0" err="1"/>
              <a:t>Phycoerythrinis</a:t>
            </a:r>
            <a:r>
              <a:rPr lang="en-US" dirty="0"/>
              <a:t> and </a:t>
            </a:r>
            <a:r>
              <a:rPr lang="en-US" dirty="0" err="1"/>
              <a:t>rhodamines</a:t>
            </a:r>
            <a:r>
              <a:rPr lang="en-US" dirty="0"/>
              <a:t>) are added to antibody and this antibody fluoresce when viewed under fluorescent microscope. IFT is used for identification of T and B cells in blood, detection of </a:t>
            </a:r>
            <a:r>
              <a:rPr lang="en-US" dirty="0" err="1"/>
              <a:t>immunoglobulins</a:t>
            </a:r>
            <a:r>
              <a:rPr lang="en-US" dirty="0"/>
              <a:t>, identification of </a:t>
            </a:r>
            <a:r>
              <a:rPr lang="en-US" i="1" dirty="0" err="1"/>
              <a:t>Chlaymadia</a:t>
            </a:r>
            <a:r>
              <a:rPr lang="en-US" i="1" dirty="0"/>
              <a:t> trachomatis</a:t>
            </a:r>
            <a:r>
              <a:rPr lang="en-US" dirty="0"/>
              <a:t> in tissue etc. It is of two types: - </a:t>
            </a:r>
          </a:p>
          <a:p>
            <a:pPr marL="0" indent="0" algn="just">
              <a:buNone/>
            </a:pPr>
            <a:r>
              <a:rPr lang="en-US" dirty="0"/>
              <a:t>- Direct FAT test: Here, fluorescent dye is attached directly to antigen or antibody. </a:t>
            </a:r>
          </a:p>
          <a:p>
            <a:pPr marL="0" indent="0" algn="just">
              <a:buNone/>
            </a:pPr>
            <a:r>
              <a:rPr lang="en-US" dirty="0"/>
              <a:t>- Indirect FAT Test (Here, fluorescent dye is attached indirectly to antibody </a:t>
            </a:r>
            <a:r>
              <a:rPr lang="en-US" dirty="0" err="1"/>
              <a:t>ie</a:t>
            </a:r>
            <a:r>
              <a:rPr lang="en-US" dirty="0"/>
              <a:t>. Fluorescent labeled </a:t>
            </a:r>
            <a:r>
              <a:rPr lang="en-US" dirty="0" err="1"/>
              <a:t>antiglobulin</a:t>
            </a:r>
            <a:r>
              <a:rPr lang="en-US" dirty="0"/>
              <a:t> attached to antibodies.</a:t>
            </a:r>
          </a:p>
        </p:txBody>
      </p:sp>
    </p:spTree>
    <p:extLst>
      <p:ext uri="{BB962C8B-B14F-4D97-AF65-F5344CB8AC3E}">
        <p14:creationId xmlns:p14="http://schemas.microsoft.com/office/powerpoint/2010/main" val="3493973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83212" y="422031"/>
            <a:ext cx="10241279" cy="5767754"/>
          </a:xfrm>
          <a:prstGeom prst="rect">
            <a:avLst/>
          </a:prstGeom>
        </p:spPr>
      </p:pic>
    </p:spTree>
    <p:extLst>
      <p:ext uri="{BB962C8B-B14F-4D97-AF65-F5344CB8AC3E}">
        <p14:creationId xmlns:p14="http://schemas.microsoft.com/office/powerpoint/2010/main" val="103215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7922"/>
            <a:ext cx="10515600" cy="5519041"/>
          </a:xfrm>
        </p:spPr>
        <p:txBody>
          <a:bodyPr/>
          <a:lstStyle/>
          <a:p>
            <a:pPr marL="0" indent="0">
              <a:buNone/>
            </a:pPr>
            <a:r>
              <a:rPr lang="en-US" b="1" dirty="0"/>
              <a:t>Characteristics of antigen antibody reaction </a:t>
            </a:r>
          </a:p>
          <a:p>
            <a:pPr marL="0" indent="0" algn="just">
              <a:buNone/>
            </a:pPr>
            <a:r>
              <a:rPr lang="en-US" dirty="0"/>
              <a:t>• </a:t>
            </a:r>
            <a:r>
              <a:rPr lang="en-US"/>
              <a:t>Reaction is </a:t>
            </a:r>
            <a:r>
              <a:rPr lang="en-US" dirty="0"/>
              <a:t>highly specific. However possible cross reactions between related antigens may occur. </a:t>
            </a:r>
          </a:p>
          <a:p>
            <a:pPr marL="0" indent="0" algn="just">
              <a:buNone/>
            </a:pPr>
            <a:r>
              <a:rPr lang="en-US" dirty="0"/>
              <a:t>• Antigenic determinant (Epitope) of antigen make contact with </a:t>
            </a:r>
            <a:r>
              <a:rPr lang="en-US" dirty="0" err="1"/>
              <a:t>Hypervariable</a:t>
            </a:r>
            <a:r>
              <a:rPr lang="en-US" dirty="0"/>
              <a:t> region (</a:t>
            </a:r>
            <a:r>
              <a:rPr lang="en-US" dirty="0" err="1"/>
              <a:t>paratope</a:t>
            </a:r>
            <a:r>
              <a:rPr lang="en-US" dirty="0"/>
              <a:t>) of Antibody and the molecules are held in key and lock arrangement. </a:t>
            </a:r>
          </a:p>
          <a:p>
            <a:pPr marL="0" indent="0" algn="just">
              <a:buNone/>
            </a:pPr>
            <a:r>
              <a:rPr lang="en-US" dirty="0"/>
              <a:t>• Combination is firm but reversible. Firmness is dependent on affinity and avidity. </a:t>
            </a:r>
          </a:p>
          <a:p>
            <a:pPr marL="0" indent="0" algn="just">
              <a:buNone/>
            </a:pPr>
            <a:r>
              <a:rPr lang="en-US" dirty="0"/>
              <a:t>• Only surface antigen participate. </a:t>
            </a:r>
          </a:p>
        </p:txBody>
      </p:sp>
    </p:spTree>
    <p:extLst>
      <p:ext uri="{BB962C8B-B14F-4D97-AF65-F5344CB8AC3E}">
        <p14:creationId xmlns:p14="http://schemas.microsoft.com/office/powerpoint/2010/main" val="3714607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509"/>
          </a:xfrm>
        </p:spPr>
        <p:txBody>
          <a:bodyPr>
            <a:normAutofit fontScale="90000"/>
          </a:bodyPr>
          <a:lstStyle/>
          <a:p>
            <a:r>
              <a:rPr lang="en-US" dirty="0"/>
              <a:t>Complement fixation test </a:t>
            </a:r>
            <a:br>
              <a:rPr lang="en-US" dirty="0"/>
            </a:br>
            <a:endParaRPr lang="en-US" dirty="0"/>
          </a:p>
        </p:txBody>
      </p:sp>
      <p:sp>
        <p:nvSpPr>
          <p:cNvPr id="3" name="Content Placeholder 2"/>
          <p:cNvSpPr>
            <a:spLocks noGrp="1"/>
          </p:cNvSpPr>
          <p:nvPr>
            <p:ph idx="1"/>
          </p:nvPr>
        </p:nvSpPr>
        <p:spPr>
          <a:xfrm>
            <a:off x="838200" y="956602"/>
            <a:ext cx="10515600" cy="5653747"/>
          </a:xfrm>
        </p:spPr>
        <p:txBody>
          <a:bodyPr>
            <a:normAutofit fontScale="92500" lnSpcReduction="20000"/>
          </a:bodyPr>
          <a:lstStyle/>
          <a:p>
            <a:pPr algn="just"/>
            <a:r>
              <a:rPr lang="en-US" dirty="0"/>
              <a:t>C</a:t>
            </a:r>
            <a:r>
              <a:rPr lang="en-US"/>
              <a:t>omplement </a:t>
            </a:r>
            <a:r>
              <a:rPr lang="en-US" dirty="0"/>
              <a:t>is the protein can lyse the cells (RBCs, bacteria) .It get absorbed by the antigen-antibody complex. </a:t>
            </a:r>
          </a:p>
          <a:p>
            <a:pPr algn="just"/>
            <a:r>
              <a:rPr lang="en-US" dirty="0"/>
              <a:t>The property of antigen antibody complex to fixed complement is used in the complement fixation test.</a:t>
            </a:r>
          </a:p>
          <a:p>
            <a:pPr algn="just"/>
            <a:r>
              <a:rPr lang="en-US" dirty="0"/>
              <a:t>This test is used to detect and quantify antibody that doesn’t agglutinate or precipitate with it’s antigen. </a:t>
            </a:r>
          </a:p>
          <a:p>
            <a:pPr algn="just"/>
            <a:r>
              <a:rPr lang="en-US" dirty="0"/>
              <a:t>Patient’s serum is serially diluted and reacted with known antigen in presence of complement. If there is corresponding antibody in the serum, it will combine with antigen and use complement. Due to this, there is NO HAEMOLYSIS of antibody coated red cells. However if the patient’s serum </a:t>
            </a:r>
            <a:r>
              <a:rPr lang="en-US" dirty="0" err="1"/>
              <a:t>donot</a:t>
            </a:r>
            <a:r>
              <a:rPr lang="en-US" dirty="0"/>
              <a:t> contain corresponding antibody, they wont be used i.e. the free complement is available to </a:t>
            </a:r>
            <a:r>
              <a:rPr lang="en-US" dirty="0" err="1"/>
              <a:t>hemolyze</a:t>
            </a:r>
            <a:r>
              <a:rPr lang="en-US" dirty="0"/>
              <a:t> the antibody coated red cells. Due to this there is HEMOLYSIS. Therefore, positive CFT= No </a:t>
            </a:r>
            <a:r>
              <a:rPr lang="en-US" dirty="0" err="1"/>
              <a:t>Haemolysis</a:t>
            </a:r>
            <a:r>
              <a:rPr lang="en-US" dirty="0"/>
              <a:t> and Negative CFT= </a:t>
            </a:r>
            <a:r>
              <a:rPr lang="en-US" dirty="0" err="1"/>
              <a:t>haemolysis</a:t>
            </a:r>
            <a:r>
              <a:rPr lang="en-US" dirty="0"/>
              <a:t>. </a:t>
            </a:r>
          </a:p>
          <a:p>
            <a:pPr algn="just"/>
            <a:r>
              <a:rPr lang="en-US" dirty="0"/>
              <a:t>Complement fixation test is used for diagnosis of </a:t>
            </a:r>
            <a:r>
              <a:rPr lang="en-US" dirty="0" err="1"/>
              <a:t>rickettsial</a:t>
            </a:r>
            <a:r>
              <a:rPr lang="en-US" dirty="0"/>
              <a:t> , syphilis  and several viral and parasitic infections. </a:t>
            </a:r>
          </a:p>
        </p:txBody>
      </p:sp>
    </p:spTree>
    <p:extLst>
      <p:ext uri="{BB962C8B-B14F-4D97-AF65-F5344CB8AC3E}">
        <p14:creationId xmlns:p14="http://schemas.microsoft.com/office/powerpoint/2010/main" val="3376966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xas Department of State Health Services - The complement fixation test">
            <a:extLst>
              <a:ext uri="{FF2B5EF4-FFF2-40B4-BE49-F238E27FC236}">
                <a16:creationId xmlns:a16="http://schemas.microsoft.com/office/drawing/2014/main" id="{238B5A94-CF2B-4561-8838-CBF0BEF31F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812" y="357809"/>
            <a:ext cx="10567283" cy="581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679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677"/>
            <a:ext cx="10515600" cy="956603"/>
          </a:xfrm>
        </p:spPr>
        <p:txBody>
          <a:bodyPr/>
          <a:lstStyle/>
          <a:p>
            <a:r>
              <a:rPr lang="en-US" dirty="0" err="1"/>
              <a:t>Neutralisation</a:t>
            </a:r>
            <a:endParaRPr lang="en-US" dirty="0"/>
          </a:p>
        </p:txBody>
      </p:sp>
      <p:sp>
        <p:nvSpPr>
          <p:cNvPr id="3" name="Content Placeholder 2"/>
          <p:cNvSpPr>
            <a:spLocks noGrp="1"/>
          </p:cNvSpPr>
          <p:nvPr>
            <p:ph idx="1"/>
          </p:nvPr>
        </p:nvSpPr>
        <p:spPr>
          <a:xfrm>
            <a:off x="838199" y="970672"/>
            <a:ext cx="11105271" cy="5641144"/>
          </a:xfrm>
        </p:spPr>
        <p:txBody>
          <a:bodyPr>
            <a:normAutofit fontScale="85000" lnSpcReduction="20000"/>
          </a:bodyPr>
          <a:lstStyle/>
          <a:p>
            <a:pPr marL="0" indent="0">
              <a:buNone/>
            </a:pPr>
            <a:r>
              <a:rPr lang="en-US" dirty="0"/>
              <a:t>A. Virus neutralization test </a:t>
            </a:r>
          </a:p>
          <a:p>
            <a:pPr algn="just"/>
            <a:r>
              <a:rPr lang="en-US" dirty="0" err="1"/>
              <a:t>Neutralisation</a:t>
            </a:r>
            <a:r>
              <a:rPr lang="en-US" dirty="0"/>
              <a:t> of viruses by their antibodies is called virus neutralization test. Can be demonstrated in various ways; </a:t>
            </a:r>
          </a:p>
          <a:p>
            <a:pPr algn="just"/>
            <a:r>
              <a:rPr lang="en-US" dirty="0"/>
              <a:t>Example: </a:t>
            </a:r>
            <a:r>
              <a:rPr lang="en-US" dirty="0" err="1"/>
              <a:t>Neutralisation</a:t>
            </a:r>
            <a:r>
              <a:rPr lang="en-US" dirty="0"/>
              <a:t> of bacteriophages can be demonstrated by plaque inhibition test. When bacteriophages are seeded on appropriate dilutions on lawn culture of susceptible bacteria, plaques of </a:t>
            </a:r>
            <a:r>
              <a:rPr lang="en-US" dirty="0" err="1"/>
              <a:t>lysis</a:t>
            </a:r>
            <a:r>
              <a:rPr lang="en-US" dirty="0"/>
              <a:t> are produced. Specific </a:t>
            </a:r>
            <a:r>
              <a:rPr lang="en-US" dirty="0" err="1"/>
              <a:t>antiphage</a:t>
            </a:r>
            <a:r>
              <a:rPr lang="en-US" dirty="0"/>
              <a:t> serum inhibit plaque formation. </a:t>
            </a:r>
          </a:p>
          <a:p>
            <a:pPr algn="just"/>
            <a:r>
              <a:rPr lang="en-US" dirty="0"/>
              <a:t>Examples: </a:t>
            </a:r>
            <a:r>
              <a:rPr lang="en-US" dirty="0" err="1"/>
              <a:t>Neutralisation</a:t>
            </a:r>
            <a:r>
              <a:rPr lang="en-US" dirty="0"/>
              <a:t> of animal viruses can be demonstrated in three system-animal, egg and tissue culture. </a:t>
            </a:r>
          </a:p>
          <a:p>
            <a:pPr marL="0" indent="0" algn="just">
              <a:buNone/>
            </a:pPr>
            <a:r>
              <a:rPr lang="en-US" dirty="0"/>
              <a:t>B. Toxin  neutralization test </a:t>
            </a:r>
          </a:p>
          <a:p>
            <a:pPr algn="just"/>
            <a:r>
              <a:rPr lang="en-US" dirty="0"/>
              <a:t>When an antibody combines with a toxin, the toxic effects of toxins are neutralized </a:t>
            </a:r>
            <a:r>
              <a:rPr lang="en-US" dirty="0" err="1"/>
              <a:t>i.e</a:t>
            </a:r>
            <a:r>
              <a:rPr lang="en-US" dirty="0"/>
              <a:t>  the toxins become harmless to animals. Since toxins is an important antigen, it is also precipitated in solution. </a:t>
            </a:r>
          </a:p>
          <a:p>
            <a:pPr algn="just"/>
            <a:r>
              <a:rPr lang="en-US" dirty="0"/>
              <a:t>Examples: Agar gel precipitation test to detect toxin of </a:t>
            </a:r>
            <a:r>
              <a:rPr lang="en-US" i="1" dirty="0" err="1"/>
              <a:t>Corynebacterium</a:t>
            </a:r>
            <a:r>
              <a:rPr lang="en-US" i="1" dirty="0"/>
              <a:t> </a:t>
            </a:r>
            <a:r>
              <a:rPr lang="en-US" i="1" dirty="0" err="1"/>
              <a:t>diptheriae</a:t>
            </a:r>
            <a:r>
              <a:rPr lang="en-US" i="1" dirty="0"/>
              <a:t> </a:t>
            </a:r>
          </a:p>
          <a:p>
            <a:pPr algn="just"/>
            <a:r>
              <a:rPr lang="en-US" dirty="0"/>
              <a:t>Example: </a:t>
            </a:r>
            <a:r>
              <a:rPr lang="en-US" dirty="0" err="1"/>
              <a:t>Neutralisation</a:t>
            </a:r>
            <a:r>
              <a:rPr lang="en-US" dirty="0"/>
              <a:t> of </a:t>
            </a:r>
            <a:r>
              <a:rPr lang="en-US" dirty="0" err="1"/>
              <a:t>streptolysin</a:t>
            </a:r>
            <a:r>
              <a:rPr lang="en-US" dirty="0"/>
              <a:t> O by anti-</a:t>
            </a:r>
            <a:r>
              <a:rPr lang="en-US" dirty="0" err="1"/>
              <a:t>streptolysin</a:t>
            </a:r>
            <a:r>
              <a:rPr lang="en-US" dirty="0"/>
              <a:t> O in serum of patients infected with </a:t>
            </a:r>
            <a:r>
              <a:rPr lang="en-US" i="1" dirty="0"/>
              <a:t>Streptococcus </a:t>
            </a:r>
            <a:r>
              <a:rPr lang="en-US" i="1" dirty="0" err="1"/>
              <a:t>pyogens</a:t>
            </a:r>
            <a:r>
              <a:rPr lang="en-US" i="1" dirty="0"/>
              <a:t>. </a:t>
            </a:r>
          </a:p>
        </p:txBody>
      </p:sp>
    </p:spTree>
    <p:extLst>
      <p:ext uri="{BB962C8B-B14F-4D97-AF65-F5344CB8AC3E}">
        <p14:creationId xmlns:p14="http://schemas.microsoft.com/office/powerpoint/2010/main" val="1920004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15926" y="689317"/>
            <a:ext cx="10508566" cy="4965895"/>
          </a:xfrm>
          <a:prstGeom prst="rect">
            <a:avLst/>
          </a:prstGeom>
        </p:spPr>
      </p:pic>
    </p:spTree>
    <p:extLst>
      <p:ext uri="{BB962C8B-B14F-4D97-AF65-F5344CB8AC3E}">
        <p14:creationId xmlns:p14="http://schemas.microsoft.com/office/powerpoint/2010/main" val="341362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8776"/>
          </a:xfrm>
        </p:spPr>
        <p:txBody>
          <a:bodyPr>
            <a:normAutofit fontScale="90000"/>
          </a:bodyPr>
          <a:lstStyle/>
          <a:p>
            <a:r>
              <a:rPr lang="en-US" dirty="0"/>
              <a:t>Basic antigen-antibody reactions </a:t>
            </a:r>
            <a:br>
              <a:rPr lang="en-US" dirty="0"/>
            </a:br>
            <a:endParaRPr lang="en-US" dirty="0"/>
          </a:p>
        </p:txBody>
      </p:sp>
      <p:sp>
        <p:nvSpPr>
          <p:cNvPr id="3" name="Content Placeholder 2"/>
          <p:cNvSpPr>
            <a:spLocks noGrp="1"/>
          </p:cNvSpPr>
          <p:nvPr>
            <p:ph idx="1"/>
          </p:nvPr>
        </p:nvSpPr>
        <p:spPr>
          <a:xfrm>
            <a:off x="838200" y="1233055"/>
            <a:ext cx="10515600" cy="4943908"/>
          </a:xfrm>
        </p:spPr>
        <p:txBody>
          <a:bodyPr>
            <a:normAutofit/>
          </a:bodyPr>
          <a:lstStyle/>
          <a:p>
            <a:pPr marL="0" indent="0">
              <a:buNone/>
            </a:pPr>
            <a:r>
              <a:rPr lang="en-US" dirty="0"/>
              <a:t>• Precipitation reaction               </a:t>
            </a:r>
          </a:p>
          <a:p>
            <a:pPr marL="0" indent="0">
              <a:buNone/>
            </a:pPr>
            <a:r>
              <a:rPr lang="en-US" dirty="0"/>
              <a:t>•  Agglutination reaction     </a:t>
            </a:r>
          </a:p>
          <a:p>
            <a:pPr marL="0" indent="0">
              <a:buNone/>
            </a:pPr>
            <a:r>
              <a:rPr lang="en-US" dirty="0"/>
              <a:t>• Labelled antibody assay  </a:t>
            </a:r>
          </a:p>
          <a:p>
            <a:pPr>
              <a:buFontTx/>
              <a:buChar char="-"/>
            </a:pPr>
            <a:r>
              <a:rPr lang="en-US" dirty="0" err="1"/>
              <a:t>Radioimmuno</a:t>
            </a:r>
            <a:r>
              <a:rPr lang="en-US" dirty="0"/>
              <a:t> assay</a:t>
            </a:r>
          </a:p>
          <a:p>
            <a:pPr marL="0" indent="0">
              <a:buNone/>
            </a:pPr>
            <a:r>
              <a:rPr lang="en-US" dirty="0"/>
              <a:t>- Immunofluorescence assay                  </a:t>
            </a:r>
          </a:p>
          <a:p>
            <a:pPr marL="0" indent="0">
              <a:buNone/>
            </a:pPr>
            <a:r>
              <a:rPr lang="en-US" dirty="0"/>
              <a:t>- Enzyme </a:t>
            </a:r>
            <a:r>
              <a:rPr lang="en-US" dirty="0" err="1"/>
              <a:t>immuno</a:t>
            </a:r>
            <a:r>
              <a:rPr lang="en-US" dirty="0"/>
              <a:t> assay                       </a:t>
            </a:r>
          </a:p>
          <a:p>
            <a:pPr marL="0" indent="0">
              <a:buNone/>
            </a:pPr>
            <a:r>
              <a:rPr lang="en-US" dirty="0"/>
              <a:t>• </a:t>
            </a:r>
            <a:r>
              <a:rPr lang="en-US" dirty="0" err="1"/>
              <a:t>Neutralisation</a:t>
            </a:r>
            <a:r>
              <a:rPr lang="en-US" dirty="0"/>
              <a:t> test </a:t>
            </a:r>
          </a:p>
          <a:p>
            <a:pPr marL="0" indent="0">
              <a:buNone/>
            </a:pPr>
            <a:r>
              <a:rPr lang="en-US" dirty="0"/>
              <a:t>• Complement fixation test </a:t>
            </a:r>
          </a:p>
        </p:txBody>
      </p:sp>
    </p:spTree>
    <p:extLst>
      <p:ext uri="{BB962C8B-B14F-4D97-AF65-F5344CB8AC3E}">
        <p14:creationId xmlns:p14="http://schemas.microsoft.com/office/powerpoint/2010/main" val="109682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Precipitation test </a:t>
            </a:r>
          </a:p>
        </p:txBody>
      </p:sp>
      <p:sp>
        <p:nvSpPr>
          <p:cNvPr id="3" name="Content Placeholder 2"/>
          <p:cNvSpPr>
            <a:spLocks noGrp="1"/>
          </p:cNvSpPr>
          <p:nvPr>
            <p:ph idx="1"/>
          </p:nvPr>
        </p:nvSpPr>
        <p:spPr>
          <a:xfrm>
            <a:off x="838200" y="1338146"/>
            <a:ext cx="10515600" cy="5174166"/>
          </a:xfrm>
        </p:spPr>
        <p:txBody>
          <a:bodyPr>
            <a:normAutofit/>
          </a:bodyPr>
          <a:lstStyle/>
          <a:p>
            <a:r>
              <a:rPr lang="en-US" dirty="0"/>
              <a:t>In precipitation test, antibody combines with soluble antigens to form insoluble precipitate. </a:t>
            </a:r>
          </a:p>
          <a:p>
            <a:r>
              <a:rPr lang="en-US" dirty="0"/>
              <a:t>When precipitate remains suspended instead of sedimentation, the reaction is called flocculation. </a:t>
            </a:r>
          </a:p>
          <a:p>
            <a:r>
              <a:rPr lang="en-US" dirty="0"/>
              <a:t>This test is very sensitive as it can detect as little as 1 µg protein antigen. </a:t>
            </a:r>
          </a:p>
          <a:p>
            <a:r>
              <a:rPr lang="en-US" dirty="0"/>
              <a:t>Precipitation test can be performed in following ways; </a:t>
            </a:r>
          </a:p>
          <a:p>
            <a:pPr>
              <a:buFont typeface="Wingdings" panose="05000000000000000000" pitchFamily="2" charset="2"/>
              <a:buChar char="ü"/>
            </a:pPr>
            <a:r>
              <a:rPr lang="en-US" dirty="0"/>
              <a:t>Slide and tube precipitation test </a:t>
            </a:r>
          </a:p>
          <a:p>
            <a:pPr>
              <a:buFont typeface="Wingdings" panose="05000000000000000000" pitchFamily="2" charset="2"/>
              <a:buChar char="ü"/>
            </a:pPr>
            <a:r>
              <a:rPr lang="en-US" dirty="0"/>
              <a:t>Gel diffusion test </a:t>
            </a:r>
          </a:p>
          <a:p>
            <a:pPr>
              <a:buFont typeface="Wingdings" panose="05000000000000000000" pitchFamily="2" charset="2"/>
              <a:buChar char="ü"/>
            </a:pPr>
            <a:r>
              <a:rPr lang="en-US" dirty="0" err="1"/>
              <a:t>immunoelectrophoresis</a:t>
            </a:r>
            <a:r>
              <a:rPr lang="en-US" dirty="0"/>
              <a:t> </a:t>
            </a:r>
          </a:p>
        </p:txBody>
      </p:sp>
    </p:spTree>
    <p:extLst>
      <p:ext uri="{BB962C8B-B14F-4D97-AF65-F5344CB8AC3E}">
        <p14:creationId xmlns:p14="http://schemas.microsoft.com/office/powerpoint/2010/main" val="123848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and tube precipitation test </a:t>
            </a:r>
            <a:br>
              <a:rPr lang="en-US" dirty="0"/>
            </a:br>
            <a:endParaRPr lang="en-US" dirty="0"/>
          </a:p>
        </p:txBody>
      </p:sp>
      <p:sp>
        <p:nvSpPr>
          <p:cNvPr id="3" name="Content Placeholder 2"/>
          <p:cNvSpPr>
            <a:spLocks noGrp="1"/>
          </p:cNvSpPr>
          <p:nvPr>
            <p:ph idx="1"/>
          </p:nvPr>
        </p:nvSpPr>
        <p:spPr>
          <a:xfrm>
            <a:off x="838200" y="1349298"/>
            <a:ext cx="10515600" cy="4827665"/>
          </a:xfrm>
        </p:spPr>
        <p:txBody>
          <a:bodyPr>
            <a:normAutofit/>
          </a:bodyPr>
          <a:lstStyle/>
          <a:p>
            <a:pPr marL="0" indent="0" algn="just">
              <a:buNone/>
            </a:pPr>
            <a:r>
              <a:rPr lang="en-US" dirty="0"/>
              <a:t>• Ring test (done on tube): Here a clear solution of test antigen is layered onto a clear antiserum in a precipitin tube or capillary tube. After incubation, if there is Ag-</a:t>
            </a:r>
            <a:r>
              <a:rPr lang="en-US" dirty="0" err="1"/>
              <a:t>Ab</a:t>
            </a:r>
            <a:r>
              <a:rPr lang="en-US" dirty="0"/>
              <a:t> reaction in optimal proportion, a visible line of precipitation will be formed between the two layers of fluid. Ex: Ascoli’s </a:t>
            </a:r>
            <a:r>
              <a:rPr lang="en-US" dirty="0" err="1"/>
              <a:t>thermoprecipitin</a:t>
            </a:r>
            <a:r>
              <a:rPr lang="en-US" dirty="0"/>
              <a:t> test for CRP, </a:t>
            </a:r>
            <a:r>
              <a:rPr lang="en-US" dirty="0" err="1"/>
              <a:t>Lancified</a:t>
            </a:r>
            <a:r>
              <a:rPr lang="en-US" dirty="0"/>
              <a:t> method of grouping β-</a:t>
            </a:r>
            <a:r>
              <a:rPr lang="en-US" dirty="0" err="1"/>
              <a:t>haemolytic</a:t>
            </a:r>
            <a:r>
              <a:rPr lang="en-US" dirty="0"/>
              <a:t> streptococci. </a:t>
            </a:r>
          </a:p>
          <a:p>
            <a:pPr marL="0" indent="0" algn="just">
              <a:buNone/>
            </a:pPr>
            <a:r>
              <a:rPr lang="en-US" dirty="0"/>
              <a:t>• Flocculation test: Here antigen and antibody is mixed to observe visible clumping. It is done on slide (VDRL test for syphilis) and in tube (Kahn test for syphilis) </a:t>
            </a:r>
          </a:p>
          <a:p>
            <a:pPr marL="0" indent="0" algn="just">
              <a:buNone/>
            </a:pPr>
            <a:endParaRPr lang="en-US" dirty="0"/>
          </a:p>
        </p:txBody>
      </p:sp>
    </p:spTree>
    <p:extLst>
      <p:ext uri="{BB962C8B-B14F-4D97-AF65-F5344CB8AC3E}">
        <p14:creationId xmlns:p14="http://schemas.microsoft.com/office/powerpoint/2010/main" val="246511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0719"/>
          </a:xfrm>
        </p:spPr>
        <p:txBody>
          <a:bodyPr>
            <a:normAutofit fontScale="90000"/>
          </a:bodyPr>
          <a:lstStyle/>
          <a:p>
            <a:r>
              <a:rPr lang="en-US" dirty="0"/>
              <a:t>Gel diffusion test </a:t>
            </a:r>
            <a:br>
              <a:rPr lang="en-US" dirty="0"/>
            </a:br>
            <a:endParaRPr lang="en-US" dirty="0"/>
          </a:p>
        </p:txBody>
      </p:sp>
      <p:sp>
        <p:nvSpPr>
          <p:cNvPr id="3" name="Content Placeholder 2"/>
          <p:cNvSpPr>
            <a:spLocks noGrp="1"/>
          </p:cNvSpPr>
          <p:nvPr>
            <p:ph idx="1"/>
          </p:nvPr>
        </p:nvSpPr>
        <p:spPr>
          <a:xfrm>
            <a:off x="838200" y="892097"/>
            <a:ext cx="10515600" cy="5887843"/>
          </a:xfrm>
        </p:spPr>
        <p:txBody>
          <a:bodyPr>
            <a:normAutofit fontScale="92500" lnSpcReduction="10000"/>
          </a:bodyPr>
          <a:lstStyle/>
          <a:p>
            <a:pPr marL="0" indent="0" algn="just">
              <a:buNone/>
            </a:pPr>
            <a:r>
              <a:rPr lang="en-US" dirty="0"/>
              <a:t>It is done in gel and the precipitation is visible in the form of distinct band. Gel diffusion can be single diffusion or double diffusion. </a:t>
            </a:r>
          </a:p>
          <a:p>
            <a:pPr marL="0" indent="0" algn="just">
              <a:buNone/>
            </a:pPr>
            <a:r>
              <a:rPr lang="en-US" dirty="0"/>
              <a:t>1.Single diffusion: When only antigen or antibody diffuses with the corresponding antigen or antibody in the agar. The modifications of single diffusions are as following; </a:t>
            </a:r>
          </a:p>
          <a:p>
            <a:pPr marL="0" indent="0" algn="just">
              <a:buNone/>
            </a:pPr>
            <a:r>
              <a:rPr lang="en-US" dirty="0"/>
              <a:t>a. Single diffusion in one direction (</a:t>
            </a:r>
            <a:r>
              <a:rPr lang="en-US" dirty="0" err="1"/>
              <a:t>Oudin</a:t>
            </a:r>
            <a:r>
              <a:rPr lang="en-US" dirty="0"/>
              <a:t> procedure)  </a:t>
            </a:r>
          </a:p>
          <a:p>
            <a:pPr marL="0" indent="0" algn="just">
              <a:buNone/>
            </a:pPr>
            <a:r>
              <a:rPr lang="en-US" dirty="0"/>
              <a:t>Here serum (antibody) is incorporated in agar gel in test tube and antigen solution is layered over it. Then antigen diffuses downward forming  line of precipitation.  </a:t>
            </a:r>
          </a:p>
          <a:p>
            <a:pPr marL="0" indent="0" algn="just">
              <a:buNone/>
            </a:pPr>
            <a:r>
              <a:rPr lang="en-US" dirty="0"/>
              <a:t>b. Single diffusion in two dimension (Radial </a:t>
            </a:r>
            <a:r>
              <a:rPr lang="en-US" dirty="0" err="1"/>
              <a:t>immunodiffusion</a:t>
            </a:r>
            <a:r>
              <a:rPr lang="en-US" dirty="0"/>
              <a:t>-Mancini method) :  </a:t>
            </a:r>
          </a:p>
          <a:p>
            <a:pPr marL="0" indent="0" algn="just">
              <a:buNone/>
            </a:pPr>
            <a:r>
              <a:rPr lang="en-US" dirty="0"/>
              <a:t>Here Specific antibody is placed into agar gel and wells are cut in which antigens are kept. Antigens diffuse radially from the well. A ring of precipitation forms around a well that contains the corresponding antigen. This method is used to detect and measure antibody in serum like detection  of </a:t>
            </a:r>
            <a:r>
              <a:rPr lang="en-US" dirty="0" err="1"/>
              <a:t>IgM</a:t>
            </a:r>
            <a:r>
              <a:rPr lang="en-US" dirty="0"/>
              <a:t> in CSF in </a:t>
            </a:r>
            <a:r>
              <a:rPr lang="en-US" dirty="0" err="1"/>
              <a:t>trypanosomiasis</a:t>
            </a:r>
            <a:r>
              <a:rPr lang="en-US" dirty="0"/>
              <a:t> </a:t>
            </a:r>
            <a:r>
              <a:rPr lang="en-US" dirty="0" err="1"/>
              <a:t>meningoencephalitis</a:t>
            </a:r>
            <a:r>
              <a:rPr lang="en-US" dirty="0"/>
              <a:t>. </a:t>
            </a:r>
          </a:p>
        </p:txBody>
      </p:sp>
    </p:spTree>
    <p:extLst>
      <p:ext uri="{BB962C8B-B14F-4D97-AF65-F5344CB8AC3E}">
        <p14:creationId xmlns:p14="http://schemas.microsoft.com/office/powerpoint/2010/main" val="3265962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4468"/>
            <a:ext cx="10515600" cy="5552495"/>
          </a:xfrm>
        </p:spPr>
        <p:txBody>
          <a:bodyPr>
            <a:normAutofit/>
          </a:bodyPr>
          <a:lstStyle/>
          <a:p>
            <a:pPr marL="0" indent="0" algn="just">
              <a:buNone/>
            </a:pPr>
            <a:r>
              <a:rPr lang="en-US" dirty="0"/>
              <a:t>2. Double diffusion</a:t>
            </a:r>
          </a:p>
          <a:p>
            <a:pPr marL="0" indent="0" algn="just">
              <a:buNone/>
            </a:pPr>
            <a:r>
              <a:rPr lang="en-US" dirty="0"/>
              <a:t>a. Double diffusion in one dimension (Oakley </a:t>
            </a:r>
            <a:r>
              <a:rPr lang="en-US" dirty="0" err="1"/>
              <a:t>Fulthorpe</a:t>
            </a:r>
            <a:r>
              <a:rPr lang="en-US" dirty="0"/>
              <a:t> procedure) Here serum (antibody) is incorporated in gel above which a column of agar is placed. Above the agar column, antigen is layered. Then antigen and antibody moves towards each other through plain agar and forms a band of precipitation.</a:t>
            </a:r>
          </a:p>
          <a:p>
            <a:pPr marL="0" indent="0" algn="just">
              <a:buNone/>
            </a:pPr>
            <a:r>
              <a:rPr lang="en-US" dirty="0"/>
              <a:t>b. Double diffusion in two dimension  (</a:t>
            </a:r>
            <a:r>
              <a:rPr lang="en-US" dirty="0" err="1"/>
              <a:t>Ouchterlony</a:t>
            </a:r>
            <a:r>
              <a:rPr lang="en-US" dirty="0"/>
              <a:t> Procedure)</a:t>
            </a:r>
          </a:p>
          <a:p>
            <a:pPr marL="0" indent="0" algn="just">
              <a:buNone/>
            </a:pPr>
            <a:r>
              <a:rPr lang="en-US" dirty="0"/>
              <a:t>Here several wells are prepared in the agar of </a:t>
            </a:r>
            <a:r>
              <a:rPr lang="en-US" dirty="0" err="1"/>
              <a:t>petriplate</a:t>
            </a:r>
            <a:r>
              <a:rPr lang="en-US" dirty="0"/>
              <a:t>. Antibody (antiserum) is placed in the central well and different antigens are placed in surrounding well. These antigens and antibody diffuses and forms precipitin band where Ag-</a:t>
            </a:r>
            <a:r>
              <a:rPr lang="en-US" dirty="0" err="1"/>
              <a:t>Ab</a:t>
            </a:r>
            <a:r>
              <a:rPr lang="en-US" dirty="0"/>
              <a:t> meets.  </a:t>
            </a:r>
          </a:p>
          <a:p>
            <a:pPr marL="0" indent="0" algn="just">
              <a:buNone/>
            </a:pPr>
            <a:endParaRPr lang="en-US" dirty="0"/>
          </a:p>
        </p:txBody>
      </p:sp>
    </p:spTree>
    <p:extLst>
      <p:ext uri="{BB962C8B-B14F-4D97-AF65-F5344CB8AC3E}">
        <p14:creationId xmlns:p14="http://schemas.microsoft.com/office/powerpoint/2010/main" val="178363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25415" y="886265"/>
            <a:ext cx="4487594" cy="5373857"/>
          </a:xfrm>
          <a:prstGeom prst="rect">
            <a:avLst/>
          </a:prstGeom>
        </p:spPr>
      </p:pic>
      <p:pic>
        <p:nvPicPr>
          <p:cNvPr id="5" name="Picture 4"/>
          <p:cNvPicPr>
            <a:picLocks noChangeAspect="1"/>
          </p:cNvPicPr>
          <p:nvPr/>
        </p:nvPicPr>
        <p:blipFill>
          <a:blip r:embed="rId3"/>
          <a:stretch>
            <a:fillRect/>
          </a:stretch>
        </p:blipFill>
        <p:spPr>
          <a:xfrm>
            <a:off x="6217920" y="717452"/>
            <a:ext cx="5486399" cy="5542669"/>
          </a:xfrm>
          <a:prstGeom prst="rect">
            <a:avLst/>
          </a:prstGeom>
        </p:spPr>
      </p:pic>
    </p:spTree>
    <p:extLst>
      <p:ext uri="{BB962C8B-B14F-4D97-AF65-F5344CB8AC3E}">
        <p14:creationId xmlns:p14="http://schemas.microsoft.com/office/powerpoint/2010/main" val="1253997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2507</Words>
  <Application>Microsoft Office PowerPoint</Application>
  <PresentationFormat>Widescreen</PresentationFormat>
  <Paragraphs>137</Paragraphs>
  <Slides>33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Serological reaction</vt:lpstr>
      <vt:lpstr>PowerPoint Presentation</vt:lpstr>
      <vt:lpstr>PowerPoint Presentation</vt:lpstr>
      <vt:lpstr>Basic antigen-antibody reactions  </vt:lpstr>
      <vt:lpstr>Precipitation test </vt:lpstr>
      <vt:lpstr>Slide and tube precipitation test  </vt:lpstr>
      <vt:lpstr>Gel diffusion test  </vt:lpstr>
      <vt:lpstr>PowerPoint Presentation</vt:lpstr>
      <vt:lpstr>PowerPoint Presentation</vt:lpstr>
      <vt:lpstr>PowerPoint Presentation</vt:lpstr>
      <vt:lpstr>PowerPoint Presentation</vt:lpstr>
      <vt:lpstr>Agglutination reaction </vt:lpstr>
      <vt:lpstr>Slide agglutination test  </vt:lpstr>
      <vt:lpstr>PowerPoint Presentation</vt:lpstr>
      <vt:lpstr>PowerPoint Presentation</vt:lpstr>
      <vt:lpstr>Tube agglutination test  </vt:lpstr>
      <vt:lpstr>PowerPoint Presentation</vt:lpstr>
      <vt:lpstr>PowerPoint Presentation</vt:lpstr>
      <vt:lpstr>PowerPoint Presentation</vt:lpstr>
      <vt:lpstr>PowerPoint Presentation</vt:lpstr>
      <vt:lpstr>Labelled antibody assay  </vt:lpstr>
      <vt:lpstr>PowerPoint Presentation</vt:lpstr>
      <vt:lpstr>PowerPoint Presentation</vt:lpstr>
      <vt:lpstr>PowerPoint Presentation</vt:lpstr>
      <vt:lpstr>PowerPoint Presentation</vt:lpstr>
      <vt:lpstr>PowerPoint Presentation</vt:lpstr>
      <vt:lpstr>Radioimmunoassay (RIA) </vt:lpstr>
      <vt:lpstr>Immunoflorescent test(IFT)</vt:lpstr>
      <vt:lpstr>PowerPoint Presentation</vt:lpstr>
      <vt:lpstr>Complement fixation test  </vt:lpstr>
      <vt:lpstr>PowerPoint Presentation</vt:lpstr>
      <vt:lpstr>Neutralisation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Serological reaction</dc:title>
  <dc:creator>Mamata</dc:creator>
  <cp:lastModifiedBy>Mamita Khaling Rai</cp:lastModifiedBy>
  <cp:revision>71</cp:revision>
  <dcterms:created xsi:type="dcterms:W3CDTF">2016-07-09T14:05:54Z</dcterms:created>
  <dcterms:modified xsi:type="dcterms:W3CDTF">2022-02-16T16:36:33Z</dcterms:modified>
</cp:coreProperties>
</file>