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90" r:id="rId2"/>
    <p:sldId id="326" r:id="rId3"/>
    <p:sldId id="289" r:id="rId4"/>
    <p:sldId id="258" r:id="rId5"/>
    <p:sldId id="261" r:id="rId6"/>
    <p:sldId id="260" r:id="rId7"/>
    <p:sldId id="259" r:id="rId8"/>
    <p:sldId id="257" r:id="rId9"/>
    <p:sldId id="263" r:id="rId10"/>
    <p:sldId id="264" r:id="rId11"/>
    <p:sldId id="265" r:id="rId12"/>
    <p:sldId id="266" r:id="rId13"/>
    <p:sldId id="267" r:id="rId14"/>
    <p:sldId id="268" r:id="rId15"/>
    <p:sldId id="272" r:id="rId16"/>
    <p:sldId id="273" r:id="rId17"/>
    <p:sldId id="276" r:id="rId18"/>
    <p:sldId id="277" r:id="rId19"/>
    <p:sldId id="278" r:id="rId20"/>
    <p:sldId id="279" r:id="rId21"/>
    <p:sldId id="292" r:id="rId22"/>
    <p:sldId id="293" r:id="rId23"/>
    <p:sldId id="294" r:id="rId24"/>
    <p:sldId id="295" r:id="rId25"/>
    <p:sldId id="296" r:id="rId26"/>
    <p:sldId id="297" r:id="rId27"/>
    <p:sldId id="298" r:id="rId28"/>
    <p:sldId id="299" r:id="rId29"/>
    <p:sldId id="300" r:id="rId30"/>
    <p:sldId id="301" r:id="rId31"/>
    <p:sldId id="303" r:id="rId32"/>
    <p:sldId id="304" r:id="rId33"/>
    <p:sldId id="305" r:id="rId34"/>
    <p:sldId id="306" r:id="rId35"/>
    <p:sldId id="307" r:id="rId36"/>
    <p:sldId id="308" r:id="rId37"/>
    <p:sldId id="309" r:id="rId38"/>
    <p:sldId id="310" r:id="rId39"/>
    <p:sldId id="311" r:id="rId40"/>
    <p:sldId id="312" r:id="rId41"/>
    <p:sldId id="313" r:id="rId42"/>
    <p:sldId id="314" r:id="rId43"/>
    <p:sldId id="315" r:id="rId44"/>
    <p:sldId id="316" r:id="rId45"/>
    <p:sldId id="317" r:id="rId46"/>
    <p:sldId id="318" r:id="rId47"/>
    <p:sldId id="321" r:id="rId48"/>
    <p:sldId id="320" r:id="rId49"/>
    <p:sldId id="319" r:id="rId50"/>
    <p:sldId id="323" r:id="rId51"/>
    <p:sldId id="322" r:id="rId52"/>
    <p:sldId id="324" r:id="rId53"/>
    <p:sldId id="325" r:id="rId54"/>
    <p:sldId id="291"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14F2F7-6E98-4CAB-BD72-5FC90A994827}" type="datetimeFigureOut">
              <a:rPr lang="en-US" smtClean="0"/>
              <a:t>2/4/2024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BC826A-9EFD-40DB-9426-2FC7BA229348}" type="slidenum">
              <a:rPr lang="en-US" smtClean="0"/>
              <a:t>‹#›</a:t>
            </a:fld>
            <a:endParaRPr lang="en-US"/>
          </a:p>
        </p:txBody>
      </p:sp>
    </p:spTree>
    <p:extLst>
      <p:ext uri="{BB962C8B-B14F-4D97-AF65-F5344CB8AC3E}">
        <p14:creationId xmlns:p14="http://schemas.microsoft.com/office/powerpoint/2010/main" val="2445577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1516B1-6EAF-4AB9-BF30-35CDFCCF2CBB}" type="datetime1">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8A7CB-30DB-4A6F-8EB8-3C45E7C62085}" type="slidenum">
              <a:rPr lang="en-US" smtClean="0"/>
              <a:t>‹#›</a:t>
            </a:fld>
            <a:endParaRPr lang="en-US"/>
          </a:p>
        </p:txBody>
      </p:sp>
    </p:spTree>
    <p:extLst>
      <p:ext uri="{BB962C8B-B14F-4D97-AF65-F5344CB8AC3E}">
        <p14:creationId xmlns:p14="http://schemas.microsoft.com/office/powerpoint/2010/main" val="2197846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D6E3E8-875B-4C02-AD4D-2F27DB4F6158}" type="datetime1">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8A7CB-30DB-4A6F-8EB8-3C45E7C62085}" type="slidenum">
              <a:rPr lang="en-US" smtClean="0"/>
              <a:t>‹#›</a:t>
            </a:fld>
            <a:endParaRPr lang="en-US"/>
          </a:p>
        </p:txBody>
      </p:sp>
    </p:spTree>
    <p:extLst>
      <p:ext uri="{BB962C8B-B14F-4D97-AF65-F5344CB8AC3E}">
        <p14:creationId xmlns:p14="http://schemas.microsoft.com/office/powerpoint/2010/main" val="3298233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693F5-6D24-4853-AE2F-33338A60F182}" type="datetime1">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8A7CB-30DB-4A6F-8EB8-3C45E7C62085}" type="slidenum">
              <a:rPr lang="en-US" smtClean="0"/>
              <a:t>‹#›</a:t>
            </a:fld>
            <a:endParaRPr lang="en-US"/>
          </a:p>
        </p:txBody>
      </p:sp>
    </p:spTree>
    <p:extLst>
      <p:ext uri="{BB962C8B-B14F-4D97-AF65-F5344CB8AC3E}">
        <p14:creationId xmlns:p14="http://schemas.microsoft.com/office/powerpoint/2010/main" val="1910330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50000"/>
              </a:lnSpc>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lgn="just">
              <a:lnSpc>
                <a:spcPct val="150000"/>
              </a:lnSpc>
              <a:defRPr sz="2800">
                <a:latin typeface="Times New Roman" panose="02020603050405020304" pitchFamily="18" charset="0"/>
                <a:cs typeface="Times New Roman" panose="02020603050405020304" pitchFamily="18" charset="0"/>
              </a:defRPr>
            </a:lvl1pPr>
            <a:lvl2pPr algn="just">
              <a:lnSpc>
                <a:spcPct val="150000"/>
              </a:lnSpc>
              <a:defRPr sz="2800">
                <a:latin typeface="Times New Roman" panose="02020603050405020304" pitchFamily="18" charset="0"/>
                <a:cs typeface="Times New Roman" panose="02020603050405020304" pitchFamily="18" charset="0"/>
              </a:defRPr>
            </a:lvl2pPr>
            <a:lvl3pPr algn="just">
              <a:lnSpc>
                <a:spcPct val="150000"/>
              </a:lnSpc>
              <a:defRPr sz="2800">
                <a:latin typeface="Times New Roman" panose="02020603050405020304" pitchFamily="18" charset="0"/>
                <a:cs typeface="Times New Roman" panose="02020603050405020304" pitchFamily="18" charset="0"/>
              </a:defRPr>
            </a:lvl3pPr>
            <a:lvl4pPr algn="just">
              <a:lnSpc>
                <a:spcPct val="150000"/>
              </a:lnSpc>
              <a:defRPr sz="2800">
                <a:latin typeface="Times New Roman" panose="02020603050405020304" pitchFamily="18" charset="0"/>
                <a:cs typeface="Times New Roman" panose="02020603050405020304" pitchFamily="18" charset="0"/>
              </a:defRPr>
            </a:lvl4pPr>
            <a:lvl5pPr algn="just">
              <a:lnSpc>
                <a:spcPct val="150000"/>
              </a:lnSpc>
              <a:defRPr sz="28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8A7CB-30DB-4A6F-8EB8-3C45E7C62085}" type="slidenum">
              <a:rPr lang="en-US" smtClean="0"/>
              <a:t>‹#›</a:t>
            </a:fld>
            <a:endParaRPr lang="en-US"/>
          </a:p>
        </p:txBody>
      </p:sp>
    </p:spTree>
    <p:extLst>
      <p:ext uri="{BB962C8B-B14F-4D97-AF65-F5344CB8AC3E}">
        <p14:creationId xmlns:p14="http://schemas.microsoft.com/office/powerpoint/2010/main" val="545839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21EA99-56E1-454D-B1D0-00C1E12C5C69}" type="datetime1">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8A7CB-30DB-4A6F-8EB8-3C45E7C62085}" type="slidenum">
              <a:rPr lang="en-US" smtClean="0"/>
              <a:t>‹#›</a:t>
            </a:fld>
            <a:endParaRPr lang="en-US"/>
          </a:p>
        </p:txBody>
      </p:sp>
    </p:spTree>
    <p:extLst>
      <p:ext uri="{BB962C8B-B14F-4D97-AF65-F5344CB8AC3E}">
        <p14:creationId xmlns:p14="http://schemas.microsoft.com/office/powerpoint/2010/main" val="2456793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A894AF-EBA8-422C-90D4-C8E95486A9FE}" type="datetime1">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8A7CB-30DB-4A6F-8EB8-3C45E7C62085}" type="slidenum">
              <a:rPr lang="en-US" smtClean="0"/>
              <a:t>‹#›</a:t>
            </a:fld>
            <a:endParaRPr lang="en-US"/>
          </a:p>
        </p:txBody>
      </p:sp>
    </p:spTree>
    <p:extLst>
      <p:ext uri="{BB962C8B-B14F-4D97-AF65-F5344CB8AC3E}">
        <p14:creationId xmlns:p14="http://schemas.microsoft.com/office/powerpoint/2010/main" val="2885897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07B7BE-7D4F-4995-8689-5EF3BCBEB646}" type="datetime1">
              <a:rPr lang="en-US" smtClean="0"/>
              <a:t>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F8A7CB-30DB-4A6F-8EB8-3C45E7C62085}" type="slidenum">
              <a:rPr lang="en-US" smtClean="0"/>
              <a:t>‹#›</a:t>
            </a:fld>
            <a:endParaRPr lang="en-US"/>
          </a:p>
        </p:txBody>
      </p:sp>
    </p:spTree>
    <p:extLst>
      <p:ext uri="{BB962C8B-B14F-4D97-AF65-F5344CB8AC3E}">
        <p14:creationId xmlns:p14="http://schemas.microsoft.com/office/powerpoint/2010/main" val="115486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EF4E74-1F01-46E7-A939-101DCE072E9B}" type="datetime1">
              <a:rPr lang="en-US" smtClean="0"/>
              <a:t>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a:t>
            </a:fld>
            <a:endParaRPr lang="en-US"/>
          </a:p>
        </p:txBody>
      </p:sp>
    </p:spTree>
    <p:extLst>
      <p:ext uri="{BB962C8B-B14F-4D97-AF65-F5344CB8AC3E}">
        <p14:creationId xmlns:p14="http://schemas.microsoft.com/office/powerpoint/2010/main" val="3476510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7C27DE-E9C9-497F-A57F-7979971C6130}" type="datetime1">
              <a:rPr lang="en-US" smtClean="0"/>
              <a:t>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F8A7CB-30DB-4A6F-8EB8-3C45E7C62085}" type="slidenum">
              <a:rPr lang="en-US" smtClean="0"/>
              <a:t>‹#›</a:t>
            </a:fld>
            <a:endParaRPr lang="en-US"/>
          </a:p>
        </p:txBody>
      </p:sp>
    </p:spTree>
    <p:extLst>
      <p:ext uri="{BB962C8B-B14F-4D97-AF65-F5344CB8AC3E}">
        <p14:creationId xmlns:p14="http://schemas.microsoft.com/office/powerpoint/2010/main" val="1225231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A076F6-B0BE-47D7-8338-C1660C2C3701}" type="datetime1">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8A7CB-30DB-4A6F-8EB8-3C45E7C62085}" type="slidenum">
              <a:rPr lang="en-US" smtClean="0"/>
              <a:t>‹#›</a:t>
            </a:fld>
            <a:endParaRPr lang="en-US"/>
          </a:p>
        </p:txBody>
      </p:sp>
    </p:spTree>
    <p:extLst>
      <p:ext uri="{BB962C8B-B14F-4D97-AF65-F5344CB8AC3E}">
        <p14:creationId xmlns:p14="http://schemas.microsoft.com/office/powerpoint/2010/main" val="313639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3C8D5E-2DFA-4465-861C-ACC2539608DF}" type="datetime1">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8A7CB-30DB-4A6F-8EB8-3C45E7C62085}" type="slidenum">
              <a:rPr lang="en-US" smtClean="0"/>
              <a:t>‹#›</a:t>
            </a:fld>
            <a:endParaRPr lang="en-US"/>
          </a:p>
        </p:txBody>
      </p:sp>
    </p:spTree>
    <p:extLst>
      <p:ext uri="{BB962C8B-B14F-4D97-AF65-F5344CB8AC3E}">
        <p14:creationId xmlns:p14="http://schemas.microsoft.com/office/powerpoint/2010/main" val="2887610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1A4F6B-7B59-447A-A77F-0CB4FBE4AE44}" type="datetime1">
              <a:rPr lang="en-US" smtClean="0"/>
              <a:t>2/4/2024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8A7CB-30DB-4A6F-8EB8-3C45E7C62085}" type="slidenum">
              <a:rPr lang="en-US" smtClean="0"/>
              <a:t>‹#›</a:t>
            </a:fld>
            <a:endParaRPr lang="en-US"/>
          </a:p>
        </p:txBody>
      </p:sp>
    </p:spTree>
    <p:extLst>
      <p:ext uri="{BB962C8B-B14F-4D97-AF65-F5344CB8AC3E}">
        <p14:creationId xmlns:p14="http://schemas.microsoft.com/office/powerpoint/2010/main" val="32177363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www.researchgate.net/air"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freesvg.org/thank-you-decoration"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79543F4-E638-446E-A1C4-A28562C3FC78}"/>
              </a:ext>
            </a:extLst>
          </p:cNvPr>
          <p:cNvSpPr>
            <a:spLocks noGrp="1"/>
          </p:cNvSpPr>
          <p:nvPr>
            <p:ph type="dt" sz="half" idx="10"/>
          </p:nvPr>
        </p:nvSpPr>
        <p:spPr/>
        <p:txBody>
          <a:bodyPr/>
          <a:lstStyle/>
          <a:p>
            <a:fld id="{EA7C27DE-E9C9-497F-A57F-7979971C6130}" type="datetime1">
              <a:rPr lang="en-US" smtClean="0"/>
              <a:t>2/4/2024</a:t>
            </a:fld>
            <a:endParaRPr lang="en-US"/>
          </a:p>
        </p:txBody>
      </p:sp>
      <p:sp>
        <p:nvSpPr>
          <p:cNvPr id="3" name="Slide Number Placeholder 2">
            <a:extLst>
              <a:ext uri="{FF2B5EF4-FFF2-40B4-BE49-F238E27FC236}">
                <a16:creationId xmlns="" xmlns:a16="http://schemas.microsoft.com/office/drawing/2014/main" id="{1F9F00CD-8802-4485-96CA-AA198FB32AF6}"/>
              </a:ext>
            </a:extLst>
          </p:cNvPr>
          <p:cNvSpPr>
            <a:spLocks noGrp="1"/>
          </p:cNvSpPr>
          <p:nvPr>
            <p:ph type="sldNum" sz="quarter" idx="12"/>
          </p:nvPr>
        </p:nvSpPr>
        <p:spPr/>
        <p:txBody>
          <a:bodyPr/>
          <a:lstStyle/>
          <a:p>
            <a:fld id="{BAF8A7CB-30DB-4A6F-8EB8-3C45E7C62085}" type="slidenum">
              <a:rPr lang="en-US" smtClean="0"/>
              <a:t>1</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437"/>
            <a:ext cx="9144000" cy="6715125"/>
          </a:xfrm>
          <a:prstGeom prst="rect">
            <a:avLst/>
          </a:prstGeom>
        </p:spPr>
      </p:pic>
    </p:spTree>
    <p:extLst>
      <p:ext uri="{BB962C8B-B14F-4D97-AF65-F5344CB8AC3E}">
        <p14:creationId xmlns:p14="http://schemas.microsoft.com/office/powerpoint/2010/main" val="1980648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527DAD-BE0F-4525-85C4-CE8F0C266397}"/>
              </a:ext>
            </a:extLst>
          </p:cNvPr>
          <p:cNvSpPr>
            <a:spLocks noGrp="1"/>
          </p:cNvSpPr>
          <p:nvPr>
            <p:ph type="title"/>
          </p:nvPr>
        </p:nvSpPr>
        <p:spPr>
          <a:xfrm>
            <a:off x="628650" y="0"/>
            <a:ext cx="7886700" cy="1325563"/>
          </a:xfrm>
        </p:spPr>
        <p:txBody>
          <a:bodyPr/>
          <a:lstStyle/>
          <a:p>
            <a:r>
              <a:rPr lang="en-US" dirty="0"/>
              <a:t>CONTD….</a:t>
            </a:r>
          </a:p>
        </p:txBody>
      </p:sp>
      <p:sp>
        <p:nvSpPr>
          <p:cNvPr id="3" name="Content Placeholder 2">
            <a:extLst>
              <a:ext uri="{FF2B5EF4-FFF2-40B4-BE49-F238E27FC236}">
                <a16:creationId xmlns="" xmlns:a16="http://schemas.microsoft.com/office/drawing/2014/main" id="{3B25C026-3371-4A9D-8DE1-A99D83016FC2}"/>
              </a:ext>
            </a:extLst>
          </p:cNvPr>
          <p:cNvSpPr>
            <a:spLocks noGrp="1"/>
          </p:cNvSpPr>
          <p:nvPr>
            <p:ph idx="1"/>
          </p:nvPr>
        </p:nvSpPr>
        <p:spPr>
          <a:xfrm>
            <a:off x="628650" y="1083516"/>
            <a:ext cx="7886700" cy="5371072"/>
          </a:xfrm>
        </p:spPr>
        <p:txBody>
          <a:bodyPr>
            <a:noAutofit/>
          </a:bodyPr>
          <a:lstStyle/>
          <a:p>
            <a:pPr marL="0" indent="0">
              <a:buNone/>
            </a:pPr>
            <a:r>
              <a:rPr lang="en-US" b="1" dirty="0"/>
              <a:t>6. ASBESTOS</a:t>
            </a:r>
            <a:r>
              <a:rPr lang="en-US" dirty="0"/>
              <a:t>: Found in flooring insulation, ceilings, water pipes and can cause cancer, scarring of lung tissue, mesothelioma.</a:t>
            </a:r>
          </a:p>
          <a:p>
            <a:pPr marL="0" indent="0">
              <a:buNone/>
            </a:pPr>
            <a:r>
              <a:rPr lang="en-US" b="1" dirty="0"/>
              <a:t>7. CHOLORINE</a:t>
            </a:r>
            <a:r>
              <a:rPr lang="en-US" dirty="0"/>
              <a:t>: Found in household cleaners and drinking water. It can cause sore throat, coughing, eye irritation, rapid breathing, narrowing of the bronchi, wheezing, blue coloring of the skin, pain in the lung region.</a:t>
            </a:r>
          </a:p>
        </p:txBody>
      </p:sp>
      <p:sp>
        <p:nvSpPr>
          <p:cNvPr id="4" name="Date Placeholder 3">
            <a:extLst>
              <a:ext uri="{FF2B5EF4-FFF2-40B4-BE49-F238E27FC236}">
                <a16:creationId xmlns="" xmlns:a16="http://schemas.microsoft.com/office/drawing/2014/main" id="{35FC956D-6819-4BE3-8D0E-125F8FF2699C}"/>
              </a:ext>
            </a:extLst>
          </p:cNvPr>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a:extLst>
              <a:ext uri="{FF2B5EF4-FFF2-40B4-BE49-F238E27FC236}">
                <a16:creationId xmlns="" xmlns:a16="http://schemas.microsoft.com/office/drawing/2014/main" id="{CCB3E2E4-814B-4FE7-B068-9452ADC22C21}"/>
              </a:ext>
            </a:extLst>
          </p:cNvPr>
          <p:cNvSpPr>
            <a:spLocks noGrp="1"/>
          </p:cNvSpPr>
          <p:nvPr>
            <p:ph type="sldNum" sz="quarter" idx="12"/>
          </p:nvPr>
        </p:nvSpPr>
        <p:spPr/>
        <p:txBody>
          <a:bodyPr/>
          <a:lstStyle/>
          <a:p>
            <a:fld id="{BAF8A7CB-30DB-4A6F-8EB8-3C45E7C62085}" type="slidenum">
              <a:rPr lang="en-US" smtClean="0"/>
              <a:t>10</a:t>
            </a:fld>
            <a:endParaRPr lang="en-US"/>
          </a:p>
        </p:txBody>
      </p:sp>
    </p:spTree>
    <p:extLst>
      <p:ext uri="{BB962C8B-B14F-4D97-AF65-F5344CB8AC3E}">
        <p14:creationId xmlns:p14="http://schemas.microsoft.com/office/powerpoint/2010/main" val="26230131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FBF65D-ECA8-4386-920F-A19F643A300A}"/>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 xmlns:a16="http://schemas.microsoft.com/office/drawing/2014/main" id="{5A00ABE0-E9E3-426D-956A-B5A727FABF4B}"/>
              </a:ext>
            </a:extLst>
          </p:cNvPr>
          <p:cNvSpPr>
            <a:spLocks noGrp="1"/>
          </p:cNvSpPr>
          <p:nvPr>
            <p:ph idx="1"/>
          </p:nvPr>
        </p:nvSpPr>
        <p:spPr/>
        <p:txBody>
          <a:bodyPr/>
          <a:lstStyle/>
          <a:p>
            <a:pPr marL="0" indent="0">
              <a:buNone/>
            </a:pPr>
            <a:r>
              <a:rPr lang="en-US" b="1" dirty="0"/>
              <a:t>8. CHLOROFORM</a:t>
            </a:r>
            <a:r>
              <a:rPr lang="en-US" dirty="0"/>
              <a:t>: Found in air, drinking water, and food. Can cause cancer, reproductive damage, birth defects, dizziness, fatigue and headache.</a:t>
            </a:r>
          </a:p>
        </p:txBody>
      </p:sp>
      <p:sp>
        <p:nvSpPr>
          <p:cNvPr id="4" name="Date Placeholder 3">
            <a:extLst>
              <a:ext uri="{FF2B5EF4-FFF2-40B4-BE49-F238E27FC236}">
                <a16:creationId xmlns="" xmlns:a16="http://schemas.microsoft.com/office/drawing/2014/main" id="{C1753A0E-D341-4CAA-9837-E3D753DC0979}"/>
              </a:ext>
            </a:extLst>
          </p:cNvPr>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a:extLst>
              <a:ext uri="{FF2B5EF4-FFF2-40B4-BE49-F238E27FC236}">
                <a16:creationId xmlns="" xmlns:a16="http://schemas.microsoft.com/office/drawing/2014/main" id="{7A98E96C-18A4-447B-BB25-FB94825AE2DC}"/>
              </a:ext>
            </a:extLst>
          </p:cNvPr>
          <p:cNvSpPr>
            <a:spLocks noGrp="1"/>
          </p:cNvSpPr>
          <p:nvPr>
            <p:ph type="sldNum" sz="quarter" idx="12"/>
          </p:nvPr>
        </p:nvSpPr>
        <p:spPr/>
        <p:txBody>
          <a:bodyPr/>
          <a:lstStyle/>
          <a:p>
            <a:fld id="{BAF8A7CB-30DB-4A6F-8EB8-3C45E7C62085}" type="slidenum">
              <a:rPr lang="en-US" smtClean="0"/>
              <a:t>11</a:t>
            </a:fld>
            <a:endParaRPr lang="en-US"/>
          </a:p>
        </p:txBody>
      </p:sp>
    </p:spTree>
    <p:extLst>
      <p:ext uri="{BB962C8B-B14F-4D97-AF65-F5344CB8AC3E}">
        <p14:creationId xmlns:p14="http://schemas.microsoft.com/office/powerpoint/2010/main" val="4132527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B76F94-DDE5-4CD3-801F-F2F986467BA9}"/>
              </a:ext>
            </a:extLst>
          </p:cNvPr>
          <p:cNvSpPr>
            <a:spLocks noGrp="1"/>
          </p:cNvSpPr>
          <p:nvPr>
            <p:ph type="title"/>
          </p:nvPr>
        </p:nvSpPr>
        <p:spPr/>
        <p:txBody>
          <a:bodyPr>
            <a:normAutofit/>
          </a:bodyPr>
          <a:lstStyle/>
          <a:p>
            <a:r>
              <a:rPr lang="en-US" dirty="0"/>
              <a:t>EFFECT OF ECOTOXICITY</a:t>
            </a:r>
          </a:p>
        </p:txBody>
      </p:sp>
      <p:sp>
        <p:nvSpPr>
          <p:cNvPr id="3" name="Content Placeholder 2">
            <a:extLst>
              <a:ext uri="{FF2B5EF4-FFF2-40B4-BE49-F238E27FC236}">
                <a16:creationId xmlns="" xmlns:a16="http://schemas.microsoft.com/office/drawing/2014/main" id="{92A1B923-0897-4702-91CF-58D5E45F2856}"/>
              </a:ext>
            </a:extLst>
          </p:cNvPr>
          <p:cNvSpPr>
            <a:spLocks noGrp="1"/>
          </p:cNvSpPr>
          <p:nvPr>
            <p:ph idx="1"/>
          </p:nvPr>
        </p:nvSpPr>
        <p:spPr>
          <a:xfrm>
            <a:off x="628650" y="1825624"/>
            <a:ext cx="7886700" cy="4667249"/>
          </a:xfrm>
        </p:spPr>
        <p:txBody>
          <a:bodyPr>
            <a:normAutofit/>
          </a:bodyPr>
          <a:lstStyle/>
          <a:p>
            <a:pPr marL="514350" indent="-514350">
              <a:buAutoNum type="arabicPeriod"/>
            </a:pPr>
            <a:r>
              <a:rPr lang="en-US" b="1" dirty="0"/>
              <a:t>Effect on Individual </a:t>
            </a:r>
          </a:p>
          <a:p>
            <a:pPr>
              <a:buFont typeface="Wingdings" panose="05000000000000000000" pitchFamily="2" charset="2"/>
              <a:buChar char="§"/>
            </a:pPr>
            <a:r>
              <a:rPr lang="en-US" b="1" dirty="0" smtClean="0"/>
              <a:t> </a:t>
            </a:r>
            <a:r>
              <a:rPr lang="en-US" b="1" dirty="0"/>
              <a:t>Direct consumption </a:t>
            </a:r>
            <a:endParaRPr lang="en-US" b="1" dirty="0" smtClean="0"/>
          </a:p>
          <a:p>
            <a:pPr>
              <a:buFont typeface="Wingdings" panose="05000000000000000000" pitchFamily="2" charset="2"/>
              <a:buChar char="§"/>
            </a:pPr>
            <a:r>
              <a:rPr lang="en-US" b="1" dirty="0" smtClean="0"/>
              <a:t>Developmental </a:t>
            </a:r>
            <a:r>
              <a:rPr lang="en-US" b="1" dirty="0"/>
              <a:t>and Reproductive problems</a:t>
            </a:r>
          </a:p>
          <a:p>
            <a:pPr>
              <a:buFont typeface="Wingdings" panose="05000000000000000000" pitchFamily="2" charset="2"/>
              <a:buChar char="§"/>
            </a:pPr>
            <a:r>
              <a:rPr lang="en-US" b="1" dirty="0" smtClean="0"/>
              <a:t> </a:t>
            </a:r>
            <a:r>
              <a:rPr lang="en-US" b="1" dirty="0"/>
              <a:t>Organisms indirectly </a:t>
            </a:r>
            <a:r>
              <a:rPr lang="en-US" dirty="0"/>
              <a:t>affected by the loss of food which has declined due to toxins.</a:t>
            </a:r>
          </a:p>
        </p:txBody>
      </p:sp>
      <p:sp>
        <p:nvSpPr>
          <p:cNvPr id="4" name="Date Placeholder 3">
            <a:extLst>
              <a:ext uri="{FF2B5EF4-FFF2-40B4-BE49-F238E27FC236}">
                <a16:creationId xmlns="" xmlns:a16="http://schemas.microsoft.com/office/drawing/2014/main" id="{8AD34B0A-FB85-420F-BFB1-50547DF9D446}"/>
              </a:ext>
            </a:extLst>
          </p:cNvPr>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a:extLst>
              <a:ext uri="{FF2B5EF4-FFF2-40B4-BE49-F238E27FC236}">
                <a16:creationId xmlns="" xmlns:a16="http://schemas.microsoft.com/office/drawing/2014/main" id="{450B97A0-A440-48E9-A428-D2663AD0DCE4}"/>
              </a:ext>
            </a:extLst>
          </p:cNvPr>
          <p:cNvSpPr>
            <a:spLocks noGrp="1"/>
          </p:cNvSpPr>
          <p:nvPr>
            <p:ph type="sldNum" sz="quarter" idx="12"/>
          </p:nvPr>
        </p:nvSpPr>
        <p:spPr/>
        <p:txBody>
          <a:bodyPr/>
          <a:lstStyle/>
          <a:p>
            <a:fld id="{BAF8A7CB-30DB-4A6F-8EB8-3C45E7C62085}" type="slidenum">
              <a:rPr lang="en-US" smtClean="0"/>
              <a:t>12</a:t>
            </a:fld>
            <a:endParaRPr lang="en-US"/>
          </a:p>
        </p:txBody>
      </p:sp>
    </p:spTree>
    <p:extLst>
      <p:ext uri="{BB962C8B-B14F-4D97-AF65-F5344CB8AC3E}">
        <p14:creationId xmlns:p14="http://schemas.microsoft.com/office/powerpoint/2010/main" val="354937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C38EDB-8B32-4234-9D97-BBB328922CDB}"/>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 xmlns:a16="http://schemas.microsoft.com/office/drawing/2014/main" id="{B25FE36F-0D5B-4306-8B83-DAC18E65CC78}"/>
              </a:ext>
            </a:extLst>
          </p:cNvPr>
          <p:cNvSpPr>
            <a:spLocks noGrp="1"/>
          </p:cNvSpPr>
          <p:nvPr>
            <p:ph idx="1"/>
          </p:nvPr>
        </p:nvSpPr>
        <p:spPr/>
        <p:txBody>
          <a:bodyPr>
            <a:normAutofit/>
          </a:bodyPr>
          <a:lstStyle/>
          <a:p>
            <a:pPr>
              <a:buFont typeface="Wingdings" panose="05000000000000000000" pitchFamily="2" charset="2"/>
              <a:buChar char="§"/>
            </a:pPr>
            <a:r>
              <a:rPr lang="en-US" b="1" dirty="0" smtClean="0"/>
              <a:t> </a:t>
            </a:r>
            <a:r>
              <a:rPr lang="en-US" b="1" dirty="0"/>
              <a:t>Sub lethal effects: </a:t>
            </a:r>
            <a:r>
              <a:rPr lang="en-US" dirty="0"/>
              <a:t>Toxins which don’t kill but make the sick or make it change its behavior.</a:t>
            </a:r>
          </a:p>
          <a:p>
            <a:pPr>
              <a:buFont typeface="Wingdings" panose="05000000000000000000" pitchFamily="2" charset="2"/>
              <a:buChar char="§"/>
            </a:pPr>
            <a:r>
              <a:rPr lang="en-US" b="1" dirty="0" smtClean="0"/>
              <a:t> </a:t>
            </a:r>
            <a:r>
              <a:rPr lang="en-US" b="1" dirty="0"/>
              <a:t>Chronic use of pesticides: </a:t>
            </a:r>
            <a:r>
              <a:rPr lang="en-US" dirty="0"/>
              <a:t>This runs the risk of causing abnormalities in chromosome structure in humans, </a:t>
            </a:r>
          </a:p>
        </p:txBody>
      </p:sp>
      <p:sp>
        <p:nvSpPr>
          <p:cNvPr id="4" name="Date Placeholder 3">
            <a:extLst>
              <a:ext uri="{FF2B5EF4-FFF2-40B4-BE49-F238E27FC236}">
                <a16:creationId xmlns="" xmlns:a16="http://schemas.microsoft.com/office/drawing/2014/main" id="{E5CFE75E-0021-4347-A926-3ED82C7EF2E1}"/>
              </a:ext>
            </a:extLst>
          </p:cNvPr>
          <p:cNvSpPr>
            <a:spLocks noGrp="1"/>
          </p:cNvSpPr>
          <p:nvPr>
            <p:ph type="dt" sz="half" idx="10"/>
          </p:nvPr>
        </p:nvSpPr>
        <p:spPr/>
        <p:txBody>
          <a:bodyPr/>
          <a:lstStyle/>
          <a:p>
            <a:fld id="{07F51D1B-877A-4455-9BA5-F182525439A0}" type="datetime1">
              <a:rPr lang="en-US" smtClean="0"/>
              <a:t>2/4/2024</a:t>
            </a:fld>
            <a:endParaRPr lang="en-US" dirty="0"/>
          </a:p>
        </p:txBody>
      </p:sp>
      <p:sp>
        <p:nvSpPr>
          <p:cNvPr id="5" name="Slide Number Placeholder 4">
            <a:extLst>
              <a:ext uri="{FF2B5EF4-FFF2-40B4-BE49-F238E27FC236}">
                <a16:creationId xmlns="" xmlns:a16="http://schemas.microsoft.com/office/drawing/2014/main" id="{2937AEC3-C93C-4DDB-BB38-0F7697AE8C90}"/>
              </a:ext>
            </a:extLst>
          </p:cNvPr>
          <p:cNvSpPr>
            <a:spLocks noGrp="1"/>
          </p:cNvSpPr>
          <p:nvPr>
            <p:ph type="sldNum" sz="quarter" idx="12"/>
          </p:nvPr>
        </p:nvSpPr>
        <p:spPr/>
        <p:txBody>
          <a:bodyPr/>
          <a:lstStyle/>
          <a:p>
            <a:fld id="{BAF8A7CB-30DB-4A6F-8EB8-3C45E7C62085}" type="slidenum">
              <a:rPr lang="en-US" smtClean="0"/>
              <a:t>13</a:t>
            </a:fld>
            <a:endParaRPr lang="en-US"/>
          </a:p>
        </p:txBody>
      </p:sp>
    </p:spTree>
    <p:extLst>
      <p:ext uri="{BB962C8B-B14F-4D97-AF65-F5344CB8AC3E}">
        <p14:creationId xmlns:p14="http://schemas.microsoft.com/office/powerpoint/2010/main" val="2393885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8D160B-5682-467C-B5D6-8B807730CDB5}"/>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 xmlns:a16="http://schemas.microsoft.com/office/drawing/2014/main" id="{11A4BE20-7E9E-4591-87E3-8A152E212676}"/>
              </a:ext>
            </a:extLst>
          </p:cNvPr>
          <p:cNvSpPr>
            <a:spLocks noGrp="1"/>
          </p:cNvSpPr>
          <p:nvPr>
            <p:ph idx="1"/>
          </p:nvPr>
        </p:nvSpPr>
        <p:spPr/>
        <p:txBody>
          <a:bodyPr>
            <a:normAutofit fontScale="92500" lnSpcReduction="20000"/>
          </a:bodyPr>
          <a:lstStyle/>
          <a:p>
            <a:pPr>
              <a:buFont typeface="Wingdings" panose="05000000000000000000" pitchFamily="2" charset="2"/>
              <a:buChar char="§"/>
            </a:pPr>
            <a:r>
              <a:rPr lang="en-US" sz="3000" b="1" dirty="0" smtClean="0"/>
              <a:t>The </a:t>
            </a:r>
            <a:r>
              <a:rPr lang="en-US" sz="3000" b="1" dirty="0"/>
              <a:t>genetics can be affected by toxicant exposure </a:t>
            </a:r>
            <a:r>
              <a:rPr lang="en-US" sz="3000" dirty="0"/>
              <a:t>direct change can occur to the DNA, and if not repaired , the changes can lead to the appearance mutations.</a:t>
            </a:r>
          </a:p>
          <a:p>
            <a:pPr>
              <a:buFont typeface="Wingdings" panose="05000000000000000000" pitchFamily="2" charset="2"/>
              <a:buChar char="§"/>
            </a:pPr>
            <a:r>
              <a:rPr lang="en-US" sz="3000" b="1" dirty="0" smtClean="0"/>
              <a:t>Contaminants </a:t>
            </a:r>
            <a:r>
              <a:rPr lang="en-US" sz="3000" dirty="0"/>
              <a:t>can modify the distribution of individuals in a population , effective population size, mutation rate and migration rate.</a:t>
            </a:r>
          </a:p>
        </p:txBody>
      </p:sp>
      <p:sp>
        <p:nvSpPr>
          <p:cNvPr id="4" name="Date Placeholder 3">
            <a:extLst>
              <a:ext uri="{FF2B5EF4-FFF2-40B4-BE49-F238E27FC236}">
                <a16:creationId xmlns="" xmlns:a16="http://schemas.microsoft.com/office/drawing/2014/main" id="{F0766CEF-FC37-47AF-91CE-2A7D570D2BA4}"/>
              </a:ext>
            </a:extLst>
          </p:cNvPr>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a:extLst>
              <a:ext uri="{FF2B5EF4-FFF2-40B4-BE49-F238E27FC236}">
                <a16:creationId xmlns="" xmlns:a16="http://schemas.microsoft.com/office/drawing/2014/main" id="{C5F17E76-A751-4F07-BE3B-D919957BA45E}"/>
              </a:ext>
            </a:extLst>
          </p:cNvPr>
          <p:cNvSpPr>
            <a:spLocks noGrp="1"/>
          </p:cNvSpPr>
          <p:nvPr>
            <p:ph type="sldNum" sz="quarter" idx="12"/>
          </p:nvPr>
        </p:nvSpPr>
        <p:spPr/>
        <p:txBody>
          <a:bodyPr/>
          <a:lstStyle/>
          <a:p>
            <a:fld id="{BAF8A7CB-30DB-4A6F-8EB8-3C45E7C62085}" type="slidenum">
              <a:rPr lang="en-US" smtClean="0"/>
              <a:t>14</a:t>
            </a:fld>
            <a:endParaRPr lang="en-US"/>
          </a:p>
        </p:txBody>
      </p:sp>
    </p:spTree>
    <p:extLst>
      <p:ext uri="{BB962C8B-B14F-4D97-AF65-F5344CB8AC3E}">
        <p14:creationId xmlns:p14="http://schemas.microsoft.com/office/powerpoint/2010/main" val="1899064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AE3611-58EE-48FA-A878-860891F84487}"/>
              </a:ext>
            </a:extLst>
          </p:cNvPr>
          <p:cNvSpPr>
            <a:spLocks noGrp="1"/>
          </p:cNvSpPr>
          <p:nvPr>
            <p:ph type="title"/>
          </p:nvPr>
        </p:nvSpPr>
        <p:spPr>
          <a:xfrm>
            <a:off x="722779" y="0"/>
            <a:ext cx="7886700" cy="1220508"/>
          </a:xfrm>
        </p:spPr>
        <p:txBody>
          <a:bodyPr>
            <a:normAutofit/>
          </a:bodyPr>
          <a:lstStyle/>
          <a:p>
            <a:r>
              <a:rPr lang="en-US" dirty="0"/>
              <a:t>CONTD….</a:t>
            </a:r>
          </a:p>
        </p:txBody>
      </p:sp>
      <p:sp>
        <p:nvSpPr>
          <p:cNvPr id="3" name="Content Placeholder 2">
            <a:extLst>
              <a:ext uri="{FF2B5EF4-FFF2-40B4-BE49-F238E27FC236}">
                <a16:creationId xmlns="" xmlns:a16="http://schemas.microsoft.com/office/drawing/2014/main" id="{F9A48940-92B7-4DBB-889E-2439713B6DE0}"/>
              </a:ext>
            </a:extLst>
          </p:cNvPr>
          <p:cNvSpPr>
            <a:spLocks noGrp="1"/>
          </p:cNvSpPr>
          <p:nvPr>
            <p:ph idx="1"/>
          </p:nvPr>
        </p:nvSpPr>
        <p:spPr>
          <a:xfrm>
            <a:off x="722779" y="1220508"/>
            <a:ext cx="7886700" cy="5637492"/>
          </a:xfrm>
        </p:spPr>
        <p:txBody>
          <a:bodyPr/>
          <a:lstStyle/>
          <a:p>
            <a:pPr marL="0" indent="0">
              <a:buNone/>
            </a:pPr>
            <a:r>
              <a:rPr lang="en-US" b="1" dirty="0"/>
              <a:t>2. Effect of Ecotoxicity in the community</a:t>
            </a:r>
          </a:p>
          <a:p>
            <a:r>
              <a:rPr lang="en-US" dirty="0"/>
              <a:t>Community ecotoxicology studies the effect of all contaminants on patterns and species abundance, diversity ,composition, and species interaction.</a:t>
            </a:r>
          </a:p>
          <a:p>
            <a:r>
              <a:rPr lang="en-US" dirty="0"/>
              <a:t>Communities that relay heavily on competition and predation will have a difficult times responding and thriving in disturbances from contaminants.</a:t>
            </a:r>
          </a:p>
          <a:p>
            <a:pPr marL="0" indent="0">
              <a:buNone/>
            </a:pPr>
            <a:endParaRPr lang="en-US" dirty="0"/>
          </a:p>
        </p:txBody>
      </p:sp>
      <p:sp>
        <p:nvSpPr>
          <p:cNvPr id="4" name="Date Placeholder 3">
            <a:extLst>
              <a:ext uri="{FF2B5EF4-FFF2-40B4-BE49-F238E27FC236}">
                <a16:creationId xmlns="" xmlns:a16="http://schemas.microsoft.com/office/drawing/2014/main" id="{6C57A545-B7AA-4244-9286-4C8046078CAE}"/>
              </a:ext>
            </a:extLst>
          </p:cNvPr>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a:extLst>
              <a:ext uri="{FF2B5EF4-FFF2-40B4-BE49-F238E27FC236}">
                <a16:creationId xmlns="" xmlns:a16="http://schemas.microsoft.com/office/drawing/2014/main" id="{0370EB04-E60D-40C7-AF0D-5859D37392B7}"/>
              </a:ext>
            </a:extLst>
          </p:cNvPr>
          <p:cNvSpPr>
            <a:spLocks noGrp="1"/>
          </p:cNvSpPr>
          <p:nvPr>
            <p:ph type="sldNum" sz="quarter" idx="12"/>
          </p:nvPr>
        </p:nvSpPr>
        <p:spPr/>
        <p:txBody>
          <a:bodyPr/>
          <a:lstStyle/>
          <a:p>
            <a:fld id="{BAF8A7CB-30DB-4A6F-8EB8-3C45E7C62085}" type="slidenum">
              <a:rPr lang="en-US" smtClean="0"/>
              <a:t>15</a:t>
            </a:fld>
            <a:endParaRPr lang="en-US"/>
          </a:p>
        </p:txBody>
      </p:sp>
    </p:spTree>
    <p:extLst>
      <p:ext uri="{BB962C8B-B14F-4D97-AF65-F5344CB8AC3E}">
        <p14:creationId xmlns:p14="http://schemas.microsoft.com/office/powerpoint/2010/main" val="4195374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409E93-962B-49C4-B5DB-E6553AA20111}"/>
              </a:ext>
            </a:extLst>
          </p:cNvPr>
          <p:cNvSpPr>
            <a:spLocks noGrp="1"/>
          </p:cNvSpPr>
          <p:nvPr>
            <p:ph type="title"/>
          </p:nvPr>
        </p:nvSpPr>
        <p:spPr>
          <a:xfrm>
            <a:off x="628650" y="18255"/>
            <a:ext cx="7886700" cy="1097851"/>
          </a:xfrm>
        </p:spPr>
        <p:txBody>
          <a:bodyPr/>
          <a:lstStyle/>
          <a:p>
            <a:r>
              <a:rPr lang="en-US" dirty="0"/>
              <a:t>CONTD….</a:t>
            </a:r>
          </a:p>
        </p:txBody>
      </p:sp>
      <p:sp>
        <p:nvSpPr>
          <p:cNvPr id="3" name="Content Placeholder 2">
            <a:extLst>
              <a:ext uri="{FF2B5EF4-FFF2-40B4-BE49-F238E27FC236}">
                <a16:creationId xmlns="" xmlns:a16="http://schemas.microsoft.com/office/drawing/2014/main" id="{637E0E0C-D7E1-4FC0-B724-30FBD83F0EDD}"/>
              </a:ext>
            </a:extLst>
          </p:cNvPr>
          <p:cNvSpPr>
            <a:spLocks noGrp="1"/>
          </p:cNvSpPr>
          <p:nvPr>
            <p:ph idx="1"/>
          </p:nvPr>
        </p:nvSpPr>
        <p:spPr>
          <a:xfrm>
            <a:off x="628650" y="1841679"/>
            <a:ext cx="7886700" cy="4626356"/>
          </a:xfrm>
        </p:spPr>
        <p:txBody>
          <a:bodyPr>
            <a:normAutofit/>
          </a:bodyPr>
          <a:lstStyle/>
          <a:p>
            <a:r>
              <a:rPr lang="en-US" dirty="0"/>
              <a:t>A community that is species-rich will have a better chances recovering from an exotoxin disturbances, rather than a community that is not species-rich.</a:t>
            </a:r>
          </a:p>
          <a:p>
            <a:pPr marL="0" indent="0">
              <a:buNone/>
            </a:pPr>
            <a:endParaRPr lang="en-US" dirty="0"/>
          </a:p>
        </p:txBody>
      </p:sp>
      <p:sp>
        <p:nvSpPr>
          <p:cNvPr id="4" name="Date Placeholder 3">
            <a:extLst>
              <a:ext uri="{FF2B5EF4-FFF2-40B4-BE49-F238E27FC236}">
                <a16:creationId xmlns="" xmlns:a16="http://schemas.microsoft.com/office/drawing/2014/main" id="{9B1EF1CF-B02F-44EA-B810-834D32FDEEC1}"/>
              </a:ext>
            </a:extLst>
          </p:cNvPr>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a:extLst>
              <a:ext uri="{FF2B5EF4-FFF2-40B4-BE49-F238E27FC236}">
                <a16:creationId xmlns="" xmlns:a16="http://schemas.microsoft.com/office/drawing/2014/main" id="{3D1BEFE0-EAC8-4DB1-B750-D440C9FBEC49}"/>
              </a:ext>
            </a:extLst>
          </p:cNvPr>
          <p:cNvSpPr>
            <a:spLocks noGrp="1"/>
          </p:cNvSpPr>
          <p:nvPr>
            <p:ph type="sldNum" sz="quarter" idx="12"/>
          </p:nvPr>
        </p:nvSpPr>
        <p:spPr/>
        <p:txBody>
          <a:bodyPr/>
          <a:lstStyle/>
          <a:p>
            <a:fld id="{BAF8A7CB-30DB-4A6F-8EB8-3C45E7C62085}" type="slidenum">
              <a:rPr lang="en-US" smtClean="0"/>
              <a:t>16</a:t>
            </a:fld>
            <a:endParaRPr lang="en-US"/>
          </a:p>
        </p:txBody>
      </p:sp>
    </p:spTree>
    <p:extLst>
      <p:ext uri="{BB962C8B-B14F-4D97-AF65-F5344CB8AC3E}">
        <p14:creationId xmlns:p14="http://schemas.microsoft.com/office/powerpoint/2010/main" val="23760831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A1D529-329D-4A76-941B-3536CC390874}"/>
              </a:ext>
            </a:extLst>
          </p:cNvPr>
          <p:cNvSpPr>
            <a:spLocks noGrp="1"/>
          </p:cNvSpPr>
          <p:nvPr>
            <p:ph type="title"/>
          </p:nvPr>
        </p:nvSpPr>
        <p:spPr>
          <a:xfrm>
            <a:off x="628650" y="18256"/>
            <a:ext cx="7886700" cy="936484"/>
          </a:xfrm>
        </p:spPr>
        <p:txBody>
          <a:bodyPr>
            <a:normAutofit fontScale="90000"/>
          </a:bodyPr>
          <a:lstStyle/>
          <a:p>
            <a:r>
              <a:rPr lang="en-US" dirty="0"/>
              <a:t>CONTD….</a:t>
            </a:r>
          </a:p>
        </p:txBody>
      </p:sp>
      <p:sp>
        <p:nvSpPr>
          <p:cNvPr id="3" name="Content Placeholder 2">
            <a:extLst>
              <a:ext uri="{FF2B5EF4-FFF2-40B4-BE49-F238E27FC236}">
                <a16:creationId xmlns="" xmlns:a16="http://schemas.microsoft.com/office/drawing/2014/main" id="{40995B97-146F-49F7-9064-5A2AED2073D0}"/>
              </a:ext>
            </a:extLst>
          </p:cNvPr>
          <p:cNvSpPr>
            <a:spLocks noGrp="1"/>
          </p:cNvSpPr>
          <p:nvPr>
            <p:ph idx="1"/>
          </p:nvPr>
        </p:nvSpPr>
        <p:spPr>
          <a:xfrm>
            <a:off x="628650" y="1378039"/>
            <a:ext cx="7886700" cy="5461704"/>
          </a:xfrm>
        </p:spPr>
        <p:txBody>
          <a:bodyPr>
            <a:noAutofit/>
          </a:bodyPr>
          <a:lstStyle/>
          <a:p>
            <a:r>
              <a:rPr lang="en-US" dirty="0" smtClean="0"/>
              <a:t>If </a:t>
            </a:r>
            <a:r>
              <a:rPr lang="en-US" dirty="0"/>
              <a:t>the plants are batting problems with disease relating to exposure to chemicals, other organisms will either die because of starvation or obtain the disease by eating the plants or animals already infected.</a:t>
            </a:r>
          </a:p>
        </p:txBody>
      </p:sp>
      <p:sp>
        <p:nvSpPr>
          <p:cNvPr id="4" name="Date Placeholder 3">
            <a:extLst>
              <a:ext uri="{FF2B5EF4-FFF2-40B4-BE49-F238E27FC236}">
                <a16:creationId xmlns="" xmlns:a16="http://schemas.microsoft.com/office/drawing/2014/main" id="{9D9CF0A5-E546-497D-82E1-5ECD63DE7188}"/>
              </a:ext>
            </a:extLst>
          </p:cNvPr>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a:extLst>
              <a:ext uri="{FF2B5EF4-FFF2-40B4-BE49-F238E27FC236}">
                <a16:creationId xmlns="" xmlns:a16="http://schemas.microsoft.com/office/drawing/2014/main" id="{F88DF630-C1B9-413A-AF96-438A3BD001FC}"/>
              </a:ext>
            </a:extLst>
          </p:cNvPr>
          <p:cNvSpPr>
            <a:spLocks noGrp="1"/>
          </p:cNvSpPr>
          <p:nvPr>
            <p:ph type="sldNum" sz="quarter" idx="12"/>
          </p:nvPr>
        </p:nvSpPr>
        <p:spPr/>
        <p:txBody>
          <a:bodyPr/>
          <a:lstStyle/>
          <a:p>
            <a:fld id="{BAF8A7CB-30DB-4A6F-8EB8-3C45E7C62085}" type="slidenum">
              <a:rPr lang="en-US" smtClean="0"/>
              <a:t>17</a:t>
            </a:fld>
            <a:endParaRPr lang="en-US"/>
          </a:p>
        </p:txBody>
      </p:sp>
    </p:spTree>
    <p:extLst>
      <p:ext uri="{BB962C8B-B14F-4D97-AF65-F5344CB8AC3E}">
        <p14:creationId xmlns:p14="http://schemas.microsoft.com/office/powerpoint/2010/main" val="2412623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B2E97C-3B62-4F73-9844-9369495B3628}"/>
              </a:ext>
            </a:extLst>
          </p:cNvPr>
          <p:cNvSpPr>
            <a:spLocks noGrp="1"/>
          </p:cNvSpPr>
          <p:nvPr>
            <p:ph type="title"/>
          </p:nvPr>
        </p:nvSpPr>
        <p:spPr>
          <a:xfrm>
            <a:off x="628650" y="0"/>
            <a:ext cx="7886700" cy="1825625"/>
          </a:xfrm>
        </p:spPr>
        <p:txBody>
          <a:bodyPr>
            <a:normAutofit fontScale="90000"/>
          </a:bodyPr>
          <a:lstStyle/>
          <a:p>
            <a:pPr algn="ctr"/>
            <a:r>
              <a:rPr lang="en-US" dirty="0"/>
              <a:t>PREVENTION OF ECOTOXICITY</a:t>
            </a:r>
          </a:p>
        </p:txBody>
      </p:sp>
      <p:sp>
        <p:nvSpPr>
          <p:cNvPr id="3" name="Content Placeholder 2">
            <a:extLst>
              <a:ext uri="{FF2B5EF4-FFF2-40B4-BE49-F238E27FC236}">
                <a16:creationId xmlns="" xmlns:a16="http://schemas.microsoft.com/office/drawing/2014/main" id="{68C8FA5E-CBD8-40BE-87D2-BC7C9DE7B33B}"/>
              </a:ext>
            </a:extLst>
          </p:cNvPr>
          <p:cNvSpPr>
            <a:spLocks noGrp="1"/>
          </p:cNvSpPr>
          <p:nvPr>
            <p:ph idx="1"/>
          </p:nvPr>
        </p:nvSpPr>
        <p:spPr/>
        <p:txBody>
          <a:bodyPr/>
          <a:lstStyle/>
          <a:p>
            <a:r>
              <a:rPr lang="en-US" dirty="0"/>
              <a:t>Some of the measures that can be taken to prevent toxic substances and chemicals from contaminating the environment are:</a:t>
            </a:r>
          </a:p>
          <a:p>
            <a:pPr marL="0" indent="0">
              <a:buNone/>
            </a:pPr>
            <a:r>
              <a:rPr lang="en-US" dirty="0"/>
              <a:t>1. Toxic substance must be placed under the control of a component person who has adequate knowledge of the properties of the substances and their dangers. </a:t>
            </a:r>
          </a:p>
        </p:txBody>
      </p:sp>
      <p:sp>
        <p:nvSpPr>
          <p:cNvPr id="4" name="Date Placeholder 3">
            <a:extLst>
              <a:ext uri="{FF2B5EF4-FFF2-40B4-BE49-F238E27FC236}">
                <a16:creationId xmlns="" xmlns:a16="http://schemas.microsoft.com/office/drawing/2014/main" id="{B9397181-346B-4F32-9E04-E8FB1BF4D266}"/>
              </a:ext>
            </a:extLst>
          </p:cNvPr>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a:extLst>
              <a:ext uri="{FF2B5EF4-FFF2-40B4-BE49-F238E27FC236}">
                <a16:creationId xmlns="" xmlns:a16="http://schemas.microsoft.com/office/drawing/2014/main" id="{8187E082-1A5F-4FEA-B335-2B859B527B62}"/>
              </a:ext>
            </a:extLst>
          </p:cNvPr>
          <p:cNvSpPr>
            <a:spLocks noGrp="1"/>
          </p:cNvSpPr>
          <p:nvPr>
            <p:ph type="sldNum" sz="quarter" idx="12"/>
          </p:nvPr>
        </p:nvSpPr>
        <p:spPr/>
        <p:txBody>
          <a:bodyPr/>
          <a:lstStyle/>
          <a:p>
            <a:fld id="{BAF8A7CB-30DB-4A6F-8EB8-3C45E7C62085}" type="slidenum">
              <a:rPr lang="en-US" smtClean="0"/>
              <a:t>18</a:t>
            </a:fld>
            <a:endParaRPr lang="en-US"/>
          </a:p>
        </p:txBody>
      </p:sp>
    </p:spTree>
    <p:extLst>
      <p:ext uri="{BB962C8B-B14F-4D97-AF65-F5344CB8AC3E}">
        <p14:creationId xmlns:p14="http://schemas.microsoft.com/office/powerpoint/2010/main" val="21367676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6B2EFA-F9E2-4AC6-9313-B7584243620F}"/>
              </a:ext>
            </a:extLst>
          </p:cNvPr>
          <p:cNvSpPr>
            <a:spLocks noGrp="1"/>
          </p:cNvSpPr>
          <p:nvPr>
            <p:ph type="title"/>
          </p:nvPr>
        </p:nvSpPr>
        <p:spPr>
          <a:xfrm>
            <a:off x="628650" y="0"/>
            <a:ext cx="7886700" cy="847165"/>
          </a:xfrm>
        </p:spPr>
        <p:txBody>
          <a:bodyPr>
            <a:normAutofit fontScale="90000"/>
          </a:bodyPr>
          <a:lstStyle/>
          <a:p>
            <a:r>
              <a:rPr lang="en-US" dirty="0"/>
              <a:t>CONTD….</a:t>
            </a:r>
          </a:p>
        </p:txBody>
      </p:sp>
      <p:sp>
        <p:nvSpPr>
          <p:cNvPr id="3" name="Content Placeholder 2">
            <a:extLst>
              <a:ext uri="{FF2B5EF4-FFF2-40B4-BE49-F238E27FC236}">
                <a16:creationId xmlns="" xmlns:a16="http://schemas.microsoft.com/office/drawing/2014/main" id="{890973F4-3D59-4360-8925-022F649E4A45}"/>
              </a:ext>
            </a:extLst>
          </p:cNvPr>
          <p:cNvSpPr>
            <a:spLocks noGrp="1"/>
          </p:cNvSpPr>
          <p:nvPr>
            <p:ph idx="1"/>
          </p:nvPr>
        </p:nvSpPr>
        <p:spPr>
          <a:xfrm>
            <a:off x="628650" y="847164"/>
            <a:ext cx="7886700" cy="5661211"/>
          </a:xfrm>
        </p:spPr>
        <p:txBody>
          <a:bodyPr>
            <a:normAutofit fontScale="92500" lnSpcReduction="10000"/>
          </a:bodyPr>
          <a:lstStyle/>
          <a:p>
            <a:pPr marL="0" indent="0">
              <a:buNone/>
            </a:pPr>
            <a:r>
              <a:rPr lang="en-US" dirty="0"/>
              <a:t>2. Labels must be affixed to containers of toxic substances indicating the hazards involved and the precautionary measures to be taken.</a:t>
            </a:r>
          </a:p>
          <a:p>
            <a:pPr marL="0" indent="0">
              <a:buNone/>
            </a:pPr>
            <a:r>
              <a:rPr lang="en-US" dirty="0"/>
              <a:t>3. Persons who are liable to be exposed to toxic substances must be warned of the hazards involved and of the precautionary measures to be observed.</a:t>
            </a:r>
          </a:p>
          <a:p>
            <a:pPr marL="0" indent="0">
              <a:buNone/>
            </a:pPr>
            <a:r>
              <a:rPr lang="en-US" dirty="0"/>
              <a:t>4.Subsitute harmful substances or processes with less harmful or harmless substances or processes wherever possible. </a:t>
            </a:r>
          </a:p>
        </p:txBody>
      </p:sp>
      <p:sp>
        <p:nvSpPr>
          <p:cNvPr id="4" name="Date Placeholder 3">
            <a:extLst>
              <a:ext uri="{FF2B5EF4-FFF2-40B4-BE49-F238E27FC236}">
                <a16:creationId xmlns="" xmlns:a16="http://schemas.microsoft.com/office/drawing/2014/main" id="{59B53316-7CAD-4EFF-B13B-9C57839DA390}"/>
              </a:ext>
            </a:extLst>
          </p:cNvPr>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a:extLst>
              <a:ext uri="{FF2B5EF4-FFF2-40B4-BE49-F238E27FC236}">
                <a16:creationId xmlns="" xmlns:a16="http://schemas.microsoft.com/office/drawing/2014/main" id="{26B17BC4-04E4-4A86-B3F1-474278B0A2CF}"/>
              </a:ext>
            </a:extLst>
          </p:cNvPr>
          <p:cNvSpPr>
            <a:spLocks noGrp="1"/>
          </p:cNvSpPr>
          <p:nvPr>
            <p:ph type="sldNum" sz="quarter" idx="12"/>
          </p:nvPr>
        </p:nvSpPr>
        <p:spPr/>
        <p:txBody>
          <a:bodyPr/>
          <a:lstStyle/>
          <a:p>
            <a:fld id="{BAF8A7CB-30DB-4A6F-8EB8-3C45E7C62085}" type="slidenum">
              <a:rPr lang="en-US" smtClean="0"/>
              <a:t>19</a:t>
            </a:fld>
            <a:endParaRPr lang="en-US"/>
          </a:p>
        </p:txBody>
      </p:sp>
    </p:spTree>
    <p:extLst>
      <p:ext uri="{BB962C8B-B14F-4D97-AF65-F5344CB8AC3E}">
        <p14:creationId xmlns:p14="http://schemas.microsoft.com/office/powerpoint/2010/main" val="3919163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2" name="Date Placeholder 1"/>
          <p:cNvSpPr>
            <a:spLocks noGrp="1"/>
          </p:cNvSpPr>
          <p:nvPr>
            <p:ph type="dt" sz="half" idx="10"/>
          </p:nvPr>
        </p:nvSpPr>
        <p:spPr/>
        <p:txBody>
          <a:bodyPr/>
          <a:lstStyle/>
          <a:p>
            <a:fld id="{EA7C27DE-E9C9-497F-A57F-7979971C6130}" type="datetime1">
              <a:rPr lang="en-US" smtClean="0"/>
              <a:t>2/4/2024</a:t>
            </a:fld>
            <a:endParaRPr lang="en-US"/>
          </a:p>
        </p:txBody>
      </p:sp>
      <p:sp>
        <p:nvSpPr>
          <p:cNvPr id="3" name="Slide Number Placeholder 2"/>
          <p:cNvSpPr>
            <a:spLocks noGrp="1"/>
          </p:cNvSpPr>
          <p:nvPr>
            <p:ph type="sldNum" sz="quarter" idx="12"/>
          </p:nvPr>
        </p:nvSpPr>
        <p:spPr/>
        <p:txBody>
          <a:bodyPr/>
          <a:lstStyle/>
          <a:p>
            <a:fld id="{BAF8A7CB-30DB-4A6F-8EB8-3C45E7C62085}" type="slidenum">
              <a:rPr lang="en-US" smtClean="0"/>
              <a:t>2</a:t>
            </a:fld>
            <a:endParaRPr lang="en-US"/>
          </a:p>
        </p:txBody>
      </p:sp>
      <p:pic>
        <p:nvPicPr>
          <p:cNvPr id="1026" name="Picture 2" descr="Ecotoxicology of Environmental Pollutants | SpringerLin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501" y="526906"/>
            <a:ext cx="8718997" cy="6993228"/>
          </a:xfrm>
          <a:prstGeom prst="rect">
            <a:avLst/>
          </a:prstGeom>
          <a:noFill/>
          <a:extLst>
            <a:ext uri="{909E8E84-426E-40DD-AFC4-6F175D3DCCD1}">
              <a14:hiddenFill xmlns:a14="http://schemas.microsoft.com/office/drawing/2010/main">
                <a:solidFill>
                  <a:srgbClr val="FFFFFF"/>
                </a:solidFill>
              </a14:hiddenFill>
            </a:ext>
          </a:extLst>
        </p:spPr>
      </p:pic>
      <p:sp>
        <p:nvSpPr>
          <p:cNvPr id="8" name="Flowchart: Process 7"/>
          <p:cNvSpPr/>
          <p:nvPr/>
        </p:nvSpPr>
        <p:spPr>
          <a:xfrm>
            <a:off x="5101644" y="5517301"/>
            <a:ext cx="1595370" cy="12041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66840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AD4CC0-5E4B-4D3F-8BB4-75D980823D6B}"/>
              </a:ext>
            </a:extLst>
          </p:cNvPr>
          <p:cNvSpPr>
            <a:spLocks noGrp="1"/>
          </p:cNvSpPr>
          <p:nvPr>
            <p:ph type="title"/>
          </p:nvPr>
        </p:nvSpPr>
        <p:spPr>
          <a:xfrm>
            <a:off x="628650" y="18255"/>
            <a:ext cx="7886700" cy="1325563"/>
          </a:xfrm>
        </p:spPr>
        <p:txBody>
          <a:bodyPr/>
          <a:lstStyle/>
          <a:p>
            <a:r>
              <a:rPr lang="en-US" dirty="0"/>
              <a:t>CONTD….</a:t>
            </a:r>
          </a:p>
        </p:txBody>
      </p:sp>
      <p:sp>
        <p:nvSpPr>
          <p:cNvPr id="3" name="Content Placeholder 2">
            <a:extLst>
              <a:ext uri="{FF2B5EF4-FFF2-40B4-BE49-F238E27FC236}">
                <a16:creationId xmlns="" xmlns:a16="http://schemas.microsoft.com/office/drawing/2014/main" id="{A5BDF022-860F-4F50-9299-A029D8118368}"/>
              </a:ext>
            </a:extLst>
          </p:cNvPr>
          <p:cNvSpPr>
            <a:spLocks noGrp="1"/>
          </p:cNvSpPr>
          <p:nvPr>
            <p:ph idx="1"/>
          </p:nvPr>
        </p:nvSpPr>
        <p:spPr>
          <a:xfrm>
            <a:off x="628650" y="1048870"/>
            <a:ext cx="7886700" cy="5459505"/>
          </a:xfrm>
        </p:spPr>
        <p:txBody>
          <a:bodyPr>
            <a:normAutofit/>
          </a:bodyPr>
          <a:lstStyle/>
          <a:p>
            <a:pPr marL="0" indent="0">
              <a:buNone/>
            </a:pPr>
            <a:r>
              <a:rPr lang="en-US" dirty="0"/>
              <a:t>5. Warning notices specifying the nature of the danger of the toxic substances must be placed at all entrances to any workroom and at appropriate locations where the toxic substances are used or present.</a:t>
            </a:r>
          </a:p>
          <a:p>
            <a:pPr marL="0" indent="0">
              <a:buNone/>
            </a:pPr>
            <a:r>
              <a:rPr lang="en-US" dirty="0"/>
              <a:t>6. Effective measures must be taken to prevent the liberation of harmful substances and for the protection of workers against inhalation, skin absorption or ingestion of the substances. </a:t>
            </a:r>
          </a:p>
        </p:txBody>
      </p:sp>
      <p:sp>
        <p:nvSpPr>
          <p:cNvPr id="4" name="Date Placeholder 3">
            <a:extLst>
              <a:ext uri="{FF2B5EF4-FFF2-40B4-BE49-F238E27FC236}">
                <a16:creationId xmlns="" xmlns:a16="http://schemas.microsoft.com/office/drawing/2014/main" id="{16F7B4A8-2E5C-41BE-85F1-1ADE88493C15}"/>
              </a:ext>
            </a:extLst>
          </p:cNvPr>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a:extLst>
              <a:ext uri="{FF2B5EF4-FFF2-40B4-BE49-F238E27FC236}">
                <a16:creationId xmlns="" xmlns:a16="http://schemas.microsoft.com/office/drawing/2014/main" id="{8AA4A830-AC29-449F-9A3A-99DF43A06BFD}"/>
              </a:ext>
            </a:extLst>
          </p:cNvPr>
          <p:cNvSpPr>
            <a:spLocks noGrp="1"/>
          </p:cNvSpPr>
          <p:nvPr>
            <p:ph type="sldNum" sz="quarter" idx="12"/>
          </p:nvPr>
        </p:nvSpPr>
        <p:spPr/>
        <p:txBody>
          <a:bodyPr/>
          <a:lstStyle/>
          <a:p>
            <a:fld id="{BAF8A7CB-30DB-4A6F-8EB8-3C45E7C62085}" type="slidenum">
              <a:rPr lang="en-US" smtClean="0"/>
              <a:t>20</a:t>
            </a:fld>
            <a:endParaRPr lang="en-US"/>
          </a:p>
        </p:txBody>
      </p:sp>
    </p:spTree>
    <p:extLst>
      <p:ext uri="{BB962C8B-B14F-4D97-AF65-F5344CB8AC3E}">
        <p14:creationId xmlns:p14="http://schemas.microsoft.com/office/powerpoint/2010/main" val="900851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95459"/>
            <a:ext cx="7886700" cy="995230"/>
          </a:xfrm>
        </p:spPr>
        <p:txBody>
          <a:bodyPr>
            <a:normAutofit fontScale="90000"/>
          </a:bodyPr>
          <a:lstStyle/>
          <a:p>
            <a:r>
              <a:rPr lang="en-US" dirty="0"/>
              <a:t>POLLUTION</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
            </a:r>
            <a:br>
              <a:rPr lang="en-US" dirty="0"/>
            </a:br>
            <a:r>
              <a:rPr lang="en-US" b="1" dirty="0"/>
              <a:t>Pollution </a:t>
            </a:r>
            <a:r>
              <a:rPr lang="en-US" dirty="0"/>
              <a:t>is the introduction of substances (or energy)into the environment that cause adverse changes in the environment and living entities .”</a:t>
            </a:r>
          </a:p>
          <a:p>
            <a:pPr marL="0" indent="0">
              <a:buNone/>
            </a:pPr>
            <a:r>
              <a:rPr lang="en-US" dirty="0"/>
              <a:t/>
            </a:r>
            <a:br>
              <a:rPr lang="en-US" dirty="0"/>
            </a:br>
            <a:endParaRPr lang="en-US" dirty="0"/>
          </a:p>
        </p:txBody>
      </p:sp>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21</a:t>
            </a:fld>
            <a:endParaRPr lang="en-US"/>
          </a:p>
        </p:txBody>
      </p:sp>
    </p:spTree>
    <p:extLst>
      <p:ext uri="{BB962C8B-B14F-4D97-AF65-F5344CB8AC3E}">
        <p14:creationId xmlns:p14="http://schemas.microsoft.com/office/powerpoint/2010/main" val="8765218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66670"/>
            <a:ext cx="7886700" cy="1124019"/>
          </a:xfrm>
        </p:spPr>
        <p:txBody>
          <a:bodyPr>
            <a:normAutofit fontScale="90000"/>
          </a:bodyPr>
          <a:lstStyle/>
          <a:p>
            <a:r>
              <a:rPr lang="en-US" dirty="0"/>
              <a:t>Types of pollution</a:t>
            </a:r>
            <a:br>
              <a:rPr lang="en-US" dirty="0"/>
            </a:br>
            <a:endParaRPr lang="en-US" dirty="0"/>
          </a:p>
        </p:txBody>
      </p:sp>
      <p:sp>
        <p:nvSpPr>
          <p:cNvPr id="3" name="Content Placeholder 2"/>
          <p:cNvSpPr>
            <a:spLocks noGrp="1"/>
          </p:cNvSpPr>
          <p:nvPr>
            <p:ph idx="1"/>
          </p:nvPr>
        </p:nvSpPr>
        <p:spPr/>
        <p:txBody>
          <a:bodyPr>
            <a:normAutofit/>
          </a:bodyPr>
          <a:lstStyle/>
          <a:p>
            <a:r>
              <a:rPr lang="en-US" dirty="0"/>
              <a:t> </a:t>
            </a:r>
            <a:r>
              <a:rPr lang="en-US" dirty="0" smtClean="0"/>
              <a:t>Air </a:t>
            </a:r>
            <a:r>
              <a:rPr lang="en-US" dirty="0"/>
              <a:t>pollution</a:t>
            </a:r>
          </a:p>
          <a:p>
            <a:pPr fontAlgn="base"/>
            <a:r>
              <a:rPr lang="en-US" dirty="0"/>
              <a:t>Water pollution</a:t>
            </a:r>
          </a:p>
          <a:p>
            <a:pPr fontAlgn="base"/>
            <a:r>
              <a:rPr lang="en-US" dirty="0"/>
              <a:t>Land pollution</a:t>
            </a:r>
          </a:p>
          <a:p>
            <a:pPr fontAlgn="base"/>
            <a:r>
              <a:rPr lang="en-US" dirty="0"/>
              <a:t>Noise pollution</a:t>
            </a:r>
          </a:p>
          <a:p>
            <a:endParaRPr lang="en-US" dirty="0"/>
          </a:p>
        </p:txBody>
      </p:sp>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22</a:t>
            </a:fld>
            <a:endParaRPr lang="en-US"/>
          </a:p>
        </p:txBody>
      </p:sp>
    </p:spTree>
    <p:extLst>
      <p:ext uri="{BB962C8B-B14F-4D97-AF65-F5344CB8AC3E}">
        <p14:creationId xmlns:p14="http://schemas.microsoft.com/office/powerpoint/2010/main" val="390940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Besides these 4 types of pollution, other types of pollution is also exist such as light pollution, thermal pollution and radioactive pollution .These types are rare than other but are deadliest.</a:t>
            </a:r>
          </a:p>
          <a:p>
            <a:r>
              <a:rPr lang="en-US" dirty="0"/>
              <a:t/>
            </a:r>
            <a:br>
              <a:rPr lang="en-US" dirty="0"/>
            </a:br>
            <a:endParaRPr lang="en-US" dirty="0"/>
          </a:p>
        </p:txBody>
      </p:sp>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23</a:t>
            </a:fld>
            <a:endParaRPr lang="en-US"/>
          </a:p>
        </p:txBody>
      </p:sp>
    </p:spTree>
    <p:extLst>
      <p:ext uri="{BB962C8B-B14F-4D97-AF65-F5344CB8AC3E}">
        <p14:creationId xmlns:p14="http://schemas.microsoft.com/office/powerpoint/2010/main" val="22696467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77308"/>
          </a:xfrm>
        </p:spPr>
        <p:txBody>
          <a:bodyPr>
            <a:normAutofit fontScale="90000"/>
          </a:bodyPr>
          <a:lstStyle/>
          <a:p>
            <a:r>
              <a:rPr lang="en-US" dirty="0"/>
              <a:t>AIR POLLUTION</a:t>
            </a:r>
            <a:br>
              <a:rPr lang="en-US" dirty="0"/>
            </a:br>
            <a:endParaRPr lang="en-US" dirty="0"/>
          </a:p>
        </p:txBody>
      </p:sp>
      <p:sp>
        <p:nvSpPr>
          <p:cNvPr id="3" name="Content Placeholder 2"/>
          <p:cNvSpPr>
            <a:spLocks noGrp="1"/>
          </p:cNvSpPr>
          <p:nvPr>
            <p:ph idx="1"/>
          </p:nvPr>
        </p:nvSpPr>
        <p:spPr>
          <a:xfrm>
            <a:off x="180304" y="1300766"/>
            <a:ext cx="8847786" cy="5420709"/>
          </a:xfrm>
        </p:spPr>
        <p:txBody>
          <a:bodyPr>
            <a:normAutofit fontScale="62500" lnSpcReduction="20000"/>
          </a:bodyPr>
          <a:lstStyle/>
          <a:p>
            <a:r>
              <a:rPr lang="en-US" sz="4500" b="1" dirty="0" smtClean="0"/>
              <a:t>Air </a:t>
            </a:r>
            <a:r>
              <a:rPr lang="en-US" sz="4500" b="1" dirty="0"/>
              <a:t>pollution refers to the release of harmful contaminants (chemicals, toxic gases, particulates, biological molecules, etc.)into the atmosphere.</a:t>
            </a:r>
            <a:endParaRPr lang="en-US" sz="4500" dirty="0"/>
          </a:p>
          <a:p>
            <a:r>
              <a:rPr lang="en-US" sz="4500" dirty="0"/>
              <a:t>Air pollution occurs when gases, dust materials, fumes(or smoke) or odor  are introduced into the atmosphere in a way that makes it harmful for animals and plant. This is because the air becomes dirty(contaminated or unclean). </a:t>
            </a:r>
          </a:p>
          <a:p>
            <a:r>
              <a:rPr lang="en-US" dirty="0"/>
              <a:t/>
            </a:r>
            <a:br>
              <a:rPr lang="en-US" dirty="0"/>
            </a:br>
            <a:endParaRPr lang="en-US" dirty="0"/>
          </a:p>
        </p:txBody>
      </p:sp>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24</a:t>
            </a:fld>
            <a:endParaRPr lang="en-US"/>
          </a:p>
        </p:txBody>
      </p:sp>
    </p:spTree>
    <p:extLst>
      <p:ext uri="{BB962C8B-B14F-4D97-AF65-F5344CB8AC3E}">
        <p14:creationId xmlns:p14="http://schemas.microsoft.com/office/powerpoint/2010/main" val="6923166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Air pollution can result from both   human and natural actions. </a:t>
            </a:r>
          </a:p>
          <a:p>
            <a:r>
              <a:rPr lang="en-US" dirty="0"/>
              <a:t>Natural events that pollute the air include forest fires, volcanic eruptions, wind eruption, pollen erosion, pollen dispersal, evaporation of organic compounds and natural </a:t>
            </a:r>
            <a:r>
              <a:rPr lang="en-US" dirty="0" smtClean="0"/>
              <a:t>radioactivity.</a:t>
            </a:r>
            <a:endParaRPr lang="en-US" dirty="0"/>
          </a:p>
        </p:txBody>
      </p:sp>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25</a:t>
            </a:fld>
            <a:endParaRPr lang="en-US"/>
          </a:p>
        </p:txBody>
      </p:sp>
    </p:spTree>
    <p:extLst>
      <p:ext uri="{BB962C8B-B14F-4D97-AF65-F5344CB8AC3E}">
        <p14:creationId xmlns:p14="http://schemas.microsoft.com/office/powerpoint/2010/main" val="1996265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7431"/>
            <a:ext cx="7886700" cy="45719"/>
          </a:xfrm>
        </p:spPr>
        <p:txBody>
          <a:bodyPr>
            <a:normAutofit fontScale="90000"/>
          </a:bodyPr>
          <a:lstStyle/>
          <a:p>
            <a:r>
              <a:rPr lang="en-US" dirty="0"/>
              <a:t>Causes of Air Pollution</a:t>
            </a:r>
            <a:br>
              <a:rPr lang="en-US" dirty="0"/>
            </a:br>
            <a:endParaRPr lang="en-US" dirty="0"/>
          </a:p>
        </p:txBody>
      </p:sp>
      <p:sp>
        <p:nvSpPr>
          <p:cNvPr id="3" name="Content Placeholder 2"/>
          <p:cNvSpPr>
            <a:spLocks noGrp="1"/>
          </p:cNvSpPr>
          <p:nvPr>
            <p:ph idx="1"/>
          </p:nvPr>
        </p:nvSpPr>
        <p:spPr>
          <a:xfrm>
            <a:off x="206062" y="1063150"/>
            <a:ext cx="8783392" cy="5658325"/>
          </a:xfrm>
        </p:spPr>
        <p:txBody>
          <a:bodyPr>
            <a:noAutofit/>
          </a:bodyPr>
          <a:lstStyle/>
          <a:p>
            <a:pPr>
              <a:buFont typeface="Wingdings" panose="05000000000000000000" pitchFamily="2" charset="2"/>
              <a:buChar char="q"/>
            </a:pPr>
            <a:r>
              <a:rPr lang="en-US" b="1" dirty="0" smtClean="0"/>
              <a:t>Natural </a:t>
            </a:r>
            <a:r>
              <a:rPr lang="en-US" b="1" dirty="0"/>
              <a:t>sources</a:t>
            </a:r>
          </a:p>
          <a:p>
            <a:pPr fontAlgn="base"/>
            <a:r>
              <a:rPr lang="en-US" dirty="0"/>
              <a:t>Dust from typically big areas of land with little or no plant life.</a:t>
            </a:r>
          </a:p>
          <a:p>
            <a:pPr fontAlgn="base"/>
            <a:r>
              <a:rPr lang="en-US" dirty="0"/>
              <a:t>Methane, discharged by the breakdown of food by the animals foe </a:t>
            </a:r>
            <a:r>
              <a:rPr lang="en-US" dirty="0" err="1"/>
              <a:t>eg</a:t>
            </a:r>
            <a:r>
              <a:rPr lang="en-US" dirty="0"/>
              <a:t>: cattle.</a:t>
            </a:r>
          </a:p>
          <a:p>
            <a:pPr fontAlgn="base"/>
            <a:r>
              <a:rPr lang="en-US" dirty="0"/>
              <a:t>Smoke from jungle fires</a:t>
            </a:r>
          </a:p>
          <a:p>
            <a:pPr algn="l" fontAlgn="base"/>
            <a:r>
              <a:rPr lang="en-US" dirty="0"/>
              <a:t>Volcanic activity which emits sulfur, chlorine and ash </a:t>
            </a:r>
            <a:r>
              <a:rPr lang="en-US" dirty="0" smtClean="0"/>
              <a:t>particulate.</a:t>
            </a:r>
            <a:r>
              <a:rPr lang="en-US" dirty="0"/>
              <a:t/>
            </a:r>
            <a:br>
              <a:rPr lang="en-US" dirty="0"/>
            </a:br>
            <a:endParaRPr lang="en-US" dirty="0"/>
          </a:p>
        </p:txBody>
      </p:sp>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26</a:t>
            </a:fld>
            <a:endParaRPr lang="en-US"/>
          </a:p>
        </p:txBody>
      </p:sp>
    </p:spTree>
    <p:extLst>
      <p:ext uri="{BB962C8B-B14F-4D97-AF65-F5344CB8AC3E}">
        <p14:creationId xmlns:p14="http://schemas.microsoft.com/office/powerpoint/2010/main" val="16830788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772732"/>
            <a:ext cx="7886700" cy="5404231"/>
          </a:xfrm>
        </p:spPr>
        <p:txBody>
          <a:bodyPr>
            <a:normAutofit lnSpcReduction="10000"/>
          </a:bodyPr>
          <a:lstStyle/>
          <a:p>
            <a:pPr fontAlgn="base">
              <a:buFont typeface="Wingdings" panose="05000000000000000000" pitchFamily="2" charset="2"/>
              <a:buChar char="q"/>
            </a:pPr>
            <a:r>
              <a:rPr lang="en-US" b="1" dirty="0"/>
              <a:t>Artificial sources</a:t>
            </a:r>
          </a:p>
          <a:p>
            <a:pPr marL="0" indent="0" fontAlgn="base">
              <a:buNone/>
            </a:pPr>
            <a:r>
              <a:rPr lang="en-US" dirty="0" smtClean="0"/>
              <a:t>1. Emission </a:t>
            </a:r>
            <a:r>
              <a:rPr lang="en-US" dirty="0"/>
              <a:t>from industries and manufacturing activities</a:t>
            </a:r>
            <a:r>
              <a:rPr lang="en-US" dirty="0" smtClean="0"/>
              <a:t>:</a:t>
            </a:r>
          </a:p>
          <a:p>
            <a:pPr fontAlgn="base"/>
            <a:r>
              <a:rPr lang="en-US" dirty="0"/>
              <a:t>Waste incinerators, manufacturing industries and power plants emit high level of carbon monoxide, organic compounds and chemical into the air.</a:t>
            </a:r>
          </a:p>
          <a:p>
            <a:pPr fontAlgn="base"/>
            <a:r>
              <a:rPr lang="en-US" dirty="0"/>
              <a:t>Petroleum refineries also release lots of hydrocarbons into the air.</a:t>
            </a:r>
          </a:p>
          <a:p>
            <a:pPr marL="0" indent="0" fontAlgn="base">
              <a:buNone/>
            </a:pPr>
            <a:endParaRPr lang="en-US" dirty="0"/>
          </a:p>
          <a:p>
            <a:endParaRPr lang="en-US" dirty="0"/>
          </a:p>
        </p:txBody>
      </p:sp>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27</a:t>
            </a:fld>
            <a:endParaRPr lang="en-US"/>
          </a:p>
        </p:txBody>
      </p:sp>
    </p:spTree>
    <p:extLst>
      <p:ext uri="{BB962C8B-B14F-4D97-AF65-F5344CB8AC3E}">
        <p14:creationId xmlns:p14="http://schemas.microsoft.com/office/powerpoint/2010/main" val="39995307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030310"/>
            <a:ext cx="7886700" cy="5146653"/>
          </a:xfrm>
        </p:spPr>
        <p:txBody>
          <a:bodyPr>
            <a:normAutofit/>
          </a:bodyPr>
          <a:lstStyle/>
          <a:p>
            <a:pPr marL="0" indent="0" fontAlgn="base">
              <a:buNone/>
            </a:pPr>
            <a:r>
              <a:rPr lang="en-US" dirty="0" smtClean="0"/>
              <a:t>2. Burning </a:t>
            </a:r>
            <a:r>
              <a:rPr lang="en-US" dirty="0"/>
              <a:t>fossil fuel:</a:t>
            </a:r>
          </a:p>
          <a:p>
            <a:pPr fontAlgn="base"/>
            <a:r>
              <a:rPr lang="en-US" dirty="0"/>
              <a:t>After the industrial age, transportation has become a key part of our lives.</a:t>
            </a:r>
          </a:p>
          <a:p>
            <a:pPr fontAlgn="base"/>
            <a:r>
              <a:rPr lang="en-US" dirty="0"/>
              <a:t>Cars and heavy duty trucks, trains, shipping vehicle and airplanes fuels to work.</a:t>
            </a:r>
          </a:p>
          <a:p>
            <a:pPr fontAlgn="base"/>
            <a:r>
              <a:rPr lang="en-US" dirty="0"/>
              <a:t>Emission from automobiles engines contain both primary and secondary pollutants.</a:t>
            </a:r>
          </a:p>
          <a:p>
            <a:endParaRPr lang="en-US" dirty="0"/>
          </a:p>
        </p:txBody>
      </p:sp>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28</a:t>
            </a:fld>
            <a:endParaRPr lang="en-US"/>
          </a:p>
        </p:txBody>
      </p:sp>
    </p:spTree>
    <p:extLst>
      <p:ext uri="{BB962C8B-B14F-4D97-AF65-F5344CB8AC3E}">
        <p14:creationId xmlns:p14="http://schemas.microsoft.com/office/powerpoint/2010/main" val="20343970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27278"/>
            <a:ext cx="7886700" cy="5679583"/>
          </a:xfrm>
        </p:spPr>
        <p:txBody>
          <a:bodyPr>
            <a:normAutofit fontScale="92500" lnSpcReduction="10000"/>
          </a:bodyPr>
          <a:lstStyle/>
          <a:p>
            <a:pPr marL="0" indent="0" fontAlgn="base">
              <a:buNone/>
            </a:pPr>
            <a:r>
              <a:rPr lang="en-US" dirty="0" smtClean="0"/>
              <a:t>3. House </a:t>
            </a:r>
            <a:r>
              <a:rPr lang="en-US" dirty="0"/>
              <a:t>and Farming Chemicals:</a:t>
            </a:r>
          </a:p>
          <a:p>
            <a:pPr fontAlgn="base"/>
            <a:r>
              <a:rPr lang="en-US" dirty="0"/>
              <a:t>Crop dusting, fumigating homes, household cleaning products or painting supplies, over the counter insect killer, fertilizers dust emit harmful chemicals into the air and cause air pollution.</a:t>
            </a:r>
          </a:p>
          <a:p>
            <a:pPr algn="l" fontAlgn="base"/>
            <a:r>
              <a:rPr lang="en-US" dirty="0"/>
              <a:t>In many cases, when we use these chemicals at home or offices with no or little ventilation, we may fall ill if we breathe </a:t>
            </a:r>
            <a:r>
              <a:rPr lang="en-US" dirty="0" smtClean="0"/>
              <a:t>them</a:t>
            </a:r>
            <a:r>
              <a:rPr lang="en-US" dirty="0"/>
              <a:t>.</a:t>
            </a:r>
            <a:br>
              <a:rPr lang="en-US" dirty="0"/>
            </a:br>
            <a:endParaRPr lang="en-US" dirty="0"/>
          </a:p>
        </p:txBody>
      </p:sp>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29</a:t>
            </a:fld>
            <a:endParaRPr lang="en-US"/>
          </a:p>
        </p:txBody>
      </p:sp>
    </p:spTree>
    <p:extLst>
      <p:ext uri="{BB962C8B-B14F-4D97-AF65-F5344CB8AC3E}">
        <p14:creationId xmlns:p14="http://schemas.microsoft.com/office/powerpoint/2010/main" val="4666545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61A5C7-1377-46D1-BA81-8E5B7E50CFA6}"/>
              </a:ext>
            </a:extLst>
          </p:cNvPr>
          <p:cNvSpPr>
            <a:spLocks noGrp="1"/>
          </p:cNvSpPr>
          <p:nvPr>
            <p:ph type="title"/>
          </p:nvPr>
        </p:nvSpPr>
        <p:spPr/>
        <p:txBody>
          <a:bodyPr/>
          <a:lstStyle/>
          <a:p>
            <a:pPr algn="ctr"/>
            <a:r>
              <a:rPr lang="en-US" dirty="0"/>
              <a:t>ECOTOXICOLOGY</a:t>
            </a:r>
          </a:p>
        </p:txBody>
      </p:sp>
      <p:sp>
        <p:nvSpPr>
          <p:cNvPr id="3" name="Content Placeholder 2">
            <a:extLst>
              <a:ext uri="{FF2B5EF4-FFF2-40B4-BE49-F238E27FC236}">
                <a16:creationId xmlns="" xmlns:a16="http://schemas.microsoft.com/office/drawing/2014/main" id="{2B86CE3C-62F4-469E-B23B-DD59901C2855}"/>
              </a:ext>
            </a:extLst>
          </p:cNvPr>
          <p:cNvSpPr>
            <a:spLocks noGrp="1"/>
          </p:cNvSpPr>
          <p:nvPr>
            <p:ph idx="1"/>
          </p:nvPr>
        </p:nvSpPr>
        <p:spPr>
          <a:xfrm>
            <a:off x="3837904" y="3644153"/>
            <a:ext cx="5911402" cy="2846799"/>
          </a:xfrm>
        </p:spPr>
        <p:txBody>
          <a:bodyPr>
            <a:normAutofit fontScale="32500" lnSpcReduction="20000"/>
          </a:bodyPr>
          <a:lstStyle/>
          <a:p>
            <a:pPr marL="0" indent="0" algn="l">
              <a:buNone/>
            </a:pPr>
            <a:r>
              <a:rPr lang="en-US" dirty="0"/>
              <a:t>                                             </a:t>
            </a:r>
            <a:r>
              <a:rPr lang="en-US" dirty="0" smtClean="0"/>
              <a:t>        </a:t>
            </a:r>
          </a:p>
          <a:p>
            <a:pPr marL="0" indent="0" algn="l">
              <a:buNone/>
            </a:pPr>
            <a:r>
              <a:rPr lang="en-US" sz="4500" dirty="0"/>
              <a:t> </a:t>
            </a:r>
            <a:r>
              <a:rPr lang="en-US" sz="4500" dirty="0" smtClean="0"/>
              <a:t>                                                  Prepared </a:t>
            </a:r>
            <a:r>
              <a:rPr lang="en-US" sz="4500" dirty="0"/>
              <a:t>by:</a:t>
            </a:r>
          </a:p>
          <a:p>
            <a:pPr marL="0" indent="0" algn="l">
              <a:buNone/>
            </a:pPr>
            <a:r>
              <a:rPr lang="en-US" sz="4500" dirty="0"/>
              <a:t>                                                 </a:t>
            </a:r>
            <a:r>
              <a:rPr lang="en-US" sz="4500" dirty="0" smtClean="0"/>
              <a:t>   </a:t>
            </a:r>
            <a:r>
              <a:rPr lang="en-US" sz="4500" dirty="0" err="1" smtClean="0"/>
              <a:t>Suruchi</a:t>
            </a:r>
            <a:r>
              <a:rPr lang="en-US" sz="4500" dirty="0" smtClean="0"/>
              <a:t> </a:t>
            </a:r>
            <a:r>
              <a:rPr lang="en-US" sz="4500" dirty="0" err="1" smtClean="0"/>
              <a:t>Regmi</a:t>
            </a:r>
            <a:endParaRPr lang="en-US" sz="4500" dirty="0"/>
          </a:p>
          <a:p>
            <a:pPr marL="0" indent="0" algn="l">
              <a:buNone/>
            </a:pPr>
            <a:r>
              <a:rPr lang="en-US" sz="4500" dirty="0"/>
              <a:t>                                                    BNS 2</a:t>
            </a:r>
            <a:r>
              <a:rPr lang="en-US" sz="4500" baseline="30000" dirty="0"/>
              <a:t>nd</a:t>
            </a:r>
            <a:r>
              <a:rPr lang="en-US" sz="4500" dirty="0"/>
              <a:t> </a:t>
            </a:r>
            <a:r>
              <a:rPr lang="en-US" sz="4500" dirty="0" smtClean="0"/>
              <a:t>year</a:t>
            </a:r>
          </a:p>
          <a:p>
            <a:pPr marL="0" indent="0" algn="l">
              <a:buNone/>
            </a:pPr>
            <a:r>
              <a:rPr lang="en-US" sz="4500" dirty="0"/>
              <a:t> </a:t>
            </a:r>
            <a:r>
              <a:rPr lang="en-US" sz="4500" dirty="0" smtClean="0"/>
              <a:t>                                                   Roll no -24</a:t>
            </a:r>
          </a:p>
          <a:p>
            <a:pPr marL="0" indent="0" algn="l">
              <a:buNone/>
            </a:pPr>
            <a:r>
              <a:rPr lang="en-US" sz="4500" dirty="0"/>
              <a:t> </a:t>
            </a:r>
            <a:r>
              <a:rPr lang="en-US" sz="4500" dirty="0" smtClean="0"/>
              <a:t>                                                     17</a:t>
            </a:r>
            <a:r>
              <a:rPr lang="en-US" sz="4500" baseline="30000" dirty="0" smtClean="0"/>
              <a:t>th</a:t>
            </a:r>
            <a:r>
              <a:rPr lang="en-US" sz="4500" dirty="0" smtClean="0"/>
              <a:t> batch</a:t>
            </a:r>
          </a:p>
          <a:p>
            <a:pPr marL="0" indent="0" algn="l">
              <a:buNone/>
            </a:pPr>
            <a:r>
              <a:rPr lang="en-US" sz="4500" dirty="0"/>
              <a:t> </a:t>
            </a:r>
            <a:r>
              <a:rPr lang="en-US" sz="4500" dirty="0" smtClean="0"/>
              <a:t>                                                                                    </a:t>
            </a:r>
            <a:endParaRPr lang="en-US" sz="4500" dirty="0"/>
          </a:p>
        </p:txBody>
      </p:sp>
      <p:sp>
        <p:nvSpPr>
          <p:cNvPr id="4" name="Date Placeholder 3">
            <a:extLst>
              <a:ext uri="{FF2B5EF4-FFF2-40B4-BE49-F238E27FC236}">
                <a16:creationId xmlns="" xmlns:a16="http://schemas.microsoft.com/office/drawing/2014/main" id="{E09799CF-CDF4-4C09-996A-DCA6916FF86D}"/>
              </a:ext>
            </a:extLst>
          </p:cNvPr>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a:extLst>
              <a:ext uri="{FF2B5EF4-FFF2-40B4-BE49-F238E27FC236}">
                <a16:creationId xmlns="" xmlns:a16="http://schemas.microsoft.com/office/drawing/2014/main" id="{F277D6EB-E5A5-45B5-AFEF-8C96837CEC7B}"/>
              </a:ext>
            </a:extLst>
          </p:cNvPr>
          <p:cNvSpPr>
            <a:spLocks noGrp="1"/>
          </p:cNvSpPr>
          <p:nvPr>
            <p:ph type="sldNum" sz="quarter" idx="12"/>
          </p:nvPr>
        </p:nvSpPr>
        <p:spPr/>
        <p:txBody>
          <a:bodyPr/>
          <a:lstStyle/>
          <a:p>
            <a:fld id="{BAF8A7CB-30DB-4A6F-8EB8-3C45E7C62085}" type="slidenum">
              <a:rPr lang="en-US" smtClean="0"/>
              <a:t>3</a:t>
            </a:fld>
            <a:endParaRPr lang="en-US"/>
          </a:p>
        </p:txBody>
      </p:sp>
    </p:spTree>
    <p:extLst>
      <p:ext uri="{BB962C8B-B14F-4D97-AF65-F5344CB8AC3E}">
        <p14:creationId xmlns:p14="http://schemas.microsoft.com/office/powerpoint/2010/main" val="40777076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air pollutant</a:t>
            </a:r>
          </a:p>
        </p:txBody>
      </p:sp>
      <p:sp>
        <p:nvSpPr>
          <p:cNvPr id="3" name="Content Placeholder 2"/>
          <p:cNvSpPr>
            <a:spLocks noGrp="1"/>
          </p:cNvSpPr>
          <p:nvPr>
            <p:ph idx="1"/>
          </p:nvPr>
        </p:nvSpPr>
        <p:spPr/>
        <p:txBody>
          <a:bodyPr/>
          <a:lstStyle/>
          <a:p>
            <a:pPr marL="514350" indent="-514350">
              <a:buFont typeface="+mj-lt"/>
              <a:buAutoNum type="arabicParenR"/>
            </a:pPr>
            <a:r>
              <a:rPr lang="en-US" b="1" dirty="0"/>
              <a:t>CARBON MONOXIDE:</a:t>
            </a:r>
          </a:p>
          <a:p>
            <a:pPr marL="0" indent="0">
              <a:buNone/>
            </a:pPr>
            <a:r>
              <a:rPr lang="en-US" dirty="0"/>
              <a:t>Result from fuel combustion from vehicles and engines. Reduces the amount of oxygen reaching the body’s organ and tissues.</a:t>
            </a:r>
          </a:p>
          <a:p>
            <a:pPr marL="0" indent="0">
              <a:buNone/>
            </a:pPr>
            <a:endParaRPr lang="en-US" dirty="0"/>
          </a:p>
        </p:txBody>
      </p:sp>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30</a:t>
            </a:fld>
            <a:endParaRPr lang="en-US"/>
          </a:p>
        </p:txBody>
      </p:sp>
    </p:spTree>
    <p:extLst>
      <p:ext uri="{BB962C8B-B14F-4D97-AF65-F5344CB8AC3E}">
        <p14:creationId xmlns:p14="http://schemas.microsoft.com/office/powerpoint/2010/main" val="419363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76518"/>
            <a:ext cx="7886700" cy="6040192"/>
          </a:xfrm>
        </p:spPr>
        <p:txBody>
          <a:bodyPr>
            <a:normAutofit/>
          </a:bodyPr>
          <a:lstStyle/>
          <a:p>
            <a:pPr marL="514350" indent="-514350">
              <a:buFont typeface="+mj-lt"/>
              <a:buAutoNum type="arabicParenR" startAt="2"/>
            </a:pPr>
            <a:r>
              <a:rPr lang="en-US" b="1" dirty="0"/>
              <a:t>GROUND –LEVEL OZONES(03):</a:t>
            </a:r>
          </a:p>
          <a:p>
            <a:r>
              <a:rPr lang="en-US" dirty="0"/>
              <a:t>Secondary pollutant formed by chemical reaction of volatile organic compounds(VOC) and </a:t>
            </a:r>
            <a:r>
              <a:rPr lang="en-US" dirty="0" err="1"/>
              <a:t>NOx</a:t>
            </a:r>
            <a:r>
              <a:rPr lang="en-US" dirty="0"/>
              <a:t> in the presence of sunlight.</a:t>
            </a:r>
          </a:p>
          <a:p>
            <a:r>
              <a:rPr lang="en-US" dirty="0"/>
              <a:t>Decrease lung function and causes respiratory symptoms, such as coughing and shortness of breath and also makes asthma and other lung disease get worsen.</a:t>
            </a:r>
          </a:p>
          <a:p>
            <a:endParaRPr lang="en-US" dirty="0"/>
          </a:p>
        </p:txBody>
      </p:sp>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31</a:t>
            </a:fld>
            <a:endParaRPr lang="en-US"/>
          </a:p>
        </p:txBody>
      </p:sp>
    </p:spTree>
    <p:extLst>
      <p:ext uri="{BB962C8B-B14F-4D97-AF65-F5344CB8AC3E}">
        <p14:creationId xmlns:p14="http://schemas.microsoft.com/office/powerpoint/2010/main" val="4601265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89397"/>
            <a:ext cx="7886700" cy="5687566"/>
          </a:xfrm>
        </p:spPr>
        <p:txBody>
          <a:bodyPr>
            <a:normAutofit fontScale="92500" lnSpcReduction="20000"/>
          </a:bodyPr>
          <a:lstStyle/>
          <a:p>
            <a:pPr marL="0" indent="0" fontAlgn="base">
              <a:buNone/>
            </a:pPr>
            <a:r>
              <a:rPr lang="en-US" b="1" dirty="0" smtClean="0"/>
              <a:t>3. LEAD(PB</a:t>
            </a:r>
            <a:r>
              <a:rPr lang="en-US" b="1" dirty="0"/>
              <a:t>)</a:t>
            </a:r>
          </a:p>
          <a:p>
            <a:pPr fontAlgn="base"/>
            <a:r>
              <a:rPr lang="en-US" dirty="0"/>
              <a:t>Smelters(metal refineries) and other metal industries, combustion of leaded gasoline in piston engine aircraft, waste incinerators(waste burners) and battery manufacturing.</a:t>
            </a:r>
            <a:endParaRPr lang="en-US" b="1" dirty="0"/>
          </a:p>
          <a:p>
            <a:pPr fontAlgn="base"/>
            <a:r>
              <a:rPr lang="en-US" dirty="0"/>
              <a:t>It damages the developing nervous system, resulting in IQ loss and impacts on learning, memory and behavior in children.</a:t>
            </a:r>
          </a:p>
          <a:p>
            <a:pPr fontAlgn="base"/>
            <a:r>
              <a:rPr lang="en-US" dirty="0"/>
              <a:t>Cardiovascular and renal effects in adults and early effects related to anemia.</a:t>
            </a:r>
          </a:p>
          <a:p>
            <a:endParaRPr lang="en-US" dirty="0"/>
          </a:p>
        </p:txBody>
      </p:sp>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32</a:t>
            </a:fld>
            <a:endParaRPr lang="en-US"/>
          </a:p>
        </p:txBody>
      </p:sp>
    </p:spTree>
    <p:extLst>
      <p:ext uri="{BB962C8B-B14F-4D97-AF65-F5344CB8AC3E}">
        <p14:creationId xmlns:p14="http://schemas.microsoft.com/office/powerpoint/2010/main" val="9336590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92428"/>
            <a:ext cx="7886700" cy="5584535"/>
          </a:xfrm>
        </p:spPr>
        <p:txBody>
          <a:bodyPr/>
          <a:lstStyle/>
          <a:p>
            <a:pPr marL="514350" indent="-514350">
              <a:buFont typeface="+mj-lt"/>
              <a:buAutoNum type="arabicParenR" startAt="4"/>
            </a:pPr>
            <a:r>
              <a:rPr lang="en-US" b="1" dirty="0"/>
              <a:t>NITROGEN DIOXIDE(NO2):</a:t>
            </a:r>
          </a:p>
          <a:p>
            <a:r>
              <a:rPr lang="en-US" dirty="0"/>
              <a:t>Release from fuel combustion (electric utilities, big industrial boilers , vehicles) and wood burning.</a:t>
            </a:r>
          </a:p>
          <a:p>
            <a:r>
              <a:rPr lang="en-US" dirty="0"/>
              <a:t>Worsens lungs disease leading to respiratory symptoms , increased susceptibility to respiratory infection.</a:t>
            </a:r>
          </a:p>
          <a:p>
            <a:pPr marL="0" indent="0">
              <a:buNone/>
            </a:pPr>
            <a:endParaRPr lang="en-US" dirty="0"/>
          </a:p>
        </p:txBody>
      </p:sp>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33</a:t>
            </a:fld>
            <a:endParaRPr lang="en-US"/>
          </a:p>
        </p:txBody>
      </p:sp>
    </p:spTree>
    <p:extLst>
      <p:ext uri="{BB962C8B-B14F-4D97-AF65-F5344CB8AC3E}">
        <p14:creationId xmlns:p14="http://schemas.microsoft.com/office/powerpoint/2010/main" val="31245291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50761"/>
            <a:ext cx="7886700" cy="5726202"/>
          </a:xfrm>
        </p:spPr>
        <p:txBody>
          <a:bodyPr/>
          <a:lstStyle/>
          <a:p>
            <a:pPr marL="514350" indent="-514350">
              <a:buFont typeface="+mj-lt"/>
              <a:buAutoNum type="arabicParenR" startAt="5"/>
            </a:pPr>
            <a:r>
              <a:rPr lang="en-US" b="1" dirty="0"/>
              <a:t>PARTICULATE MATTER</a:t>
            </a:r>
          </a:p>
          <a:p>
            <a:r>
              <a:rPr lang="en-US" dirty="0"/>
              <a:t>This formed through chemical reactions, fuel combustion (e.g. burning coal, wood, diesel) and unpaved roads constructions.</a:t>
            </a:r>
          </a:p>
          <a:p>
            <a:r>
              <a:rPr lang="en-US" dirty="0"/>
              <a:t>Short- term exposures can worsens heart or lung disease and cause respiratory problems.</a:t>
            </a:r>
          </a:p>
          <a:p>
            <a:r>
              <a:rPr lang="en-US" dirty="0"/>
              <a:t>Long-term exposures can cause respiratory problem and  sometimes premature deaths.</a:t>
            </a:r>
          </a:p>
          <a:p>
            <a:endParaRPr lang="en-US" dirty="0"/>
          </a:p>
          <a:p>
            <a:endParaRPr lang="en-US" dirty="0"/>
          </a:p>
        </p:txBody>
      </p:sp>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34</a:t>
            </a:fld>
            <a:endParaRPr lang="en-US"/>
          </a:p>
        </p:txBody>
      </p:sp>
    </p:spTree>
    <p:extLst>
      <p:ext uri="{BB962C8B-B14F-4D97-AF65-F5344CB8AC3E}">
        <p14:creationId xmlns:p14="http://schemas.microsoft.com/office/powerpoint/2010/main" val="36268205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643943"/>
            <a:ext cx="7886700" cy="5533019"/>
          </a:xfrm>
        </p:spPr>
        <p:txBody>
          <a:bodyPr/>
          <a:lstStyle/>
          <a:p>
            <a:pPr marL="514350" indent="-514350">
              <a:buFont typeface="+mj-lt"/>
              <a:buAutoNum type="arabicParenR" startAt="6"/>
            </a:pPr>
            <a:r>
              <a:rPr lang="en-US" b="1" dirty="0"/>
              <a:t>SULFUR DIOXIDE(SO):</a:t>
            </a:r>
          </a:p>
          <a:p>
            <a:r>
              <a:rPr lang="en-US" dirty="0"/>
              <a:t>SO2  comes from fuel combustion (especially high-sulfur coal), electric utilizes and industrial processes as well as and natural occurrences like volcanoes.</a:t>
            </a:r>
          </a:p>
          <a:p>
            <a:r>
              <a:rPr lang="en-US" dirty="0"/>
              <a:t>Aggravates asthma and makes breathing difficult.</a:t>
            </a:r>
          </a:p>
          <a:p>
            <a:r>
              <a:rPr lang="en-US" dirty="0"/>
              <a:t>It is also contributes to particle formation with associated health effects. </a:t>
            </a:r>
          </a:p>
          <a:p>
            <a:pPr marL="0" indent="0">
              <a:buNone/>
            </a:pPr>
            <a:endParaRPr lang="en-US" dirty="0"/>
          </a:p>
        </p:txBody>
      </p:sp>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35</a:t>
            </a:fld>
            <a:endParaRPr lang="en-US"/>
          </a:p>
        </p:txBody>
      </p:sp>
    </p:spTree>
    <p:extLst>
      <p:ext uri="{BB962C8B-B14F-4D97-AF65-F5344CB8AC3E}">
        <p14:creationId xmlns:p14="http://schemas.microsoft.com/office/powerpoint/2010/main" val="4443020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EFFECT OF AIR POLLUTION</a:t>
            </a:r>
          </a:p>
        </p:txBody>
      </p:sp>
      <p:sp>
        <p:nvSpPr>
          <p:cNvPr id="3" name="Content Placeholder 2"/>
          <p:cNvSpPr>
            <a:spLocks noGrp="1"/>
          </p:cNvSpPr>
          <p:nvPr>
            <p:ph idx="1"/>
          </p:nvPr>
        </p:nvSpPr>
        <p:spPr/>
        <p:txBody>
          <a:bodyPr/>
          <a:lstStyle/>
          <a:p>
            <a:pPr fontAlgn="base"/>
            <a:r>
              <a:rPr lang="en-US" dirty="0"/>
              <a:t>ACIDIFICATION</a:t>
            </a:r>
          </a:p>
          <a:p>
            <a:pPr fontAlgn="base"/>
            <a:r>
              <a:rPr lang="en-US" dirty="0"/>
              <a:t>EUTROPHICATION</a:t>
            </a:r>
          </a:p>
          <a:p>
            <a:pPr fontAlgn="base"/>
            <a:r>
              <a:rPr lang="en-US" dirty="0"/>
              <a:t>GROUND –LEVEL OZONE</a:t>
            </a:r>
          </a:p>
          <a:p>
            <a:pPr fontAlgn="base"/>
            <a:r>
              <a:rPr lang="en-US" dirty="0"/>
              <a:t>PARTICULATE MATTER </a:t>
            </a:r>
          </a:p>
          <a:p>
            <a:pPr marL="0" indent="0">
              <a:buNone/>
            </a:pPr>
            <a:endParaRPr lang="en-US" dirty="0"/>
          </a:p>
        </p:txBody>
      </p:sp>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36</a:t>
            </a:fld>
            <a:endParaRPr lang="en-US"/>
          </a:p>
        </p:txBody>
      </p:sp>
    </p:spTree>
    <p:extLst>
      <p:ext uri="{BB962C8B-B14F-4D97-AF65-F5344CB8AC3E}">
        <p14:creationId xmlns:p14="http://schemas.microsoft.com/office/powerpoint/2010/main" val="40892522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PREVENTION</a:t>
            </a:r>
            <a:endParaRPr lang="en-US" sz="4000" dirty="0"/>
          </a:p>
        </p:txBody>
      </p:sp>
      <p:sp>
        <p:nvSpPr>
          <p:cNvPr id="3" name="Content Placeholder 2"/>
          <p:cNvSpPr>
            <a:spLocks noGrp="1"/>
          </p:cNvSpPr>
          <p:nvPr>
            <p:ph idx="1"/>
          </p:nvPr>
        </p:nvSpPr>
        <p:spPr/>
        <p:txBody>
          <a:bodyPr/>
          <a:lstStyle/>
          <a:p>
            <a:r>
              <a:rPr lang="en-US" dirty="0"/>
              <a:t>The prevention methods can either comes from government (laws) or by individual actions. In many big cities, monitoring, equipment’s have been installed at many points in the city.</a:t>
            </a:r>
          </a:p>
          <a:p>
            <a:pPr marL="0" indent="0">
              <a:buNone/>
            </a:pPr>
            <a:endParaRPr lang="en-US" dirty="0"/>
          </a:p>
        </p:txBody>
      </p:sp>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37</a:t>
            </a:fld>
            <a:endParaRPr lang="en-US"/>
          </a:p>
        </p:txBody>
      </p:sp>
    </p:spTree>
    <p:extLst>
      <p:ext uri="{BB962C8B-B14F-4D97-AF65-F5344CB8AC3E}">
        <p14:creationId xmlns:p14="http://schemas.microsoft.com/office/powerpoint/2010/main" val="26911124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24248"/>
            <a:ext cx="7886700" cy="866441"/>
          </a:xfrm>
        </p:spPr>
        <p:txBody>
          <a:bodyPr>
            <a:normAutofit fontScale="90000"/>
          </a:bodyPr>
          <a:lstStyle/>
          <a:p>
            <a:r>
              <a:rPr lang="en-US" sz="4000" dirty="0" smtClean="0"/>
              <a:t>Individual level prevention</a:t>
            </a:r>
            <a:r>
              <a:rPr lang="en-US" dirty="0"/>
              <a:t/>
            </a:r>
            <a:br>
              <a:rPr lang="en-US" dirty="0"/>
            </a:br>
            <a:endParaRPr lang="en-US" dirty="0"/>
          </a:p>
        </p:txBody>
      </p:sp>
      <p:sp>
        <p:nvSpPr>
          <p:cNvPr id="3" name="Content Placeholder 2"/>
          <p:cNvSpPr>
            <a:spLocks noGrp="1"/>
          </p:cNvSpPr>
          <p:nvPr>
            <p:ph idx="1"/>
          </p:nvPr>
        </p:nvSpPr>
        <p:spPr>
          <a:xfrm>
            <a:off x="309093" y="1481070"/>
            <a:ext cx="8577330" cy="5240406"/>
          </a:xfrm>
        </p:spPr>
        <p:txBody>
          <a:bodyPr>
            <a:normAutofit lnSpcReduction="10000"/>
          </a:bodyPr>
          <a:lstStyle/>
          <a:p>
            <a:pPr fontAlgn="base"/>
            <a:r>
              <a:rPr lang="en-US" dirty="0" smtClean="0"/>
              <a:t>Encourage </a:t>
            </a:r>
            <a:r>
              <a:rPr lang="en-US" dirty="0"/>
              <a:t>others to use public vehicles like bus or train so that there will be less bikes and cars on road and less fumes.</a:t>
            </a:r>
          </a:p>
          <a:p>
            <a:pPr fontAlgn="base"/>
            <a:r>
              <a:rPr lang="en-US" dirty="0"/>
              <a:t>Use energy (light, water, boiler, kettle and fire woods) wisely. This is because lots of fossil fuel are burned to generate electricity.</a:t>
            </a:r>
          </a:p>
          <a:p>
            <a:pPr fontAlgn="base"/>
            <a:r>
              <a:rPr lang="en-US" dirty="0"/>
              <a:t>Recycle and Re-use things. This will minimize the dependence of producing new things.</a:t>
            </a:r>
          </a:p>
          <a:p>
            <a:endParaRPr lang="en-US" dirty="0"/>
          </a:p>
        </p:txBody>
      </p:sp>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38</a:t>
            </a:fld>
            <a:endParaRPr lang="en-US"/>
          </a:p>
        </p:txBody>
      </p:sp>
    </p:spTree>
    <p:extLst>
      <p:ext uri="{BB962C8B-B14F-4D97-AF65-F5344CB8AC3E}">
        <p14:creationId xmlns:p14="http://schemas.microsoft.com/office/powerpoint/2010/main" val="5219919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11369"/>
            <a:ext cx="7886700" cy="834868"/>
          </a:xfrm>
        </p:spPr>
        <p:txBody>
          <a:bodyPr>
            <a:noAutofit/>
          </a:bodyPr>
          <a:lstStyle/>
          <a:p>
            <a:r>
              <a:rPr lang="en-US" sz="3600" dirty="0" smtClean="0"/>
              <a:t>Community/government level prevention</a:t>
            </a:r>
            <a:br>
              <a:rPr lang="en-US" sz="3600" dirty="0" smtClean="0"/>
            </a:br>
            <a:endParaRPr lang="en-US" sz="3600" dirty="0"/>
          </a:p>
        </p:txBody>
      </p:sp>
      <p:sp>
        <p:nvSpPr>
          <p:cNvPr id="3" name="Content Placeholder 2"/>
          <p:cNvSpPr>
            <a:spLocks noGrp="1"/>
          </p:cNvSpPr>
          <p:nvPr>
            <p:ph idx="1"/>
          </p:nvPr>
        </p:nvSpPr>
        <p:spPr>
          <a:xfrm>
            <a:off x="218941" y="1825624"/>
            <a:ext cx="8654603" cy="4895851"/>
          </a:xfrm>
        </p:spPr>
        <p:txBody>
          <a:bodyPr>
            <a:normAutofit/>
          </a:bodyPr>
          <a:lstStyle/>
          <a:p>
            <a:pPr fontAlgn="base"/>
            <a:r>
              <a:rPr lang="en-US" dirty="0" smtClean="0"/>
              <a:t>Government </a:t>
            </a:r>
            <a:r>
              <a:rPr lang="en-US" dirty="0"/>
              <a:t>throughout to the world have already taken action against air pollution by introducing green energy . Some governments are investing in wind energy and solar energy.</a:t>
            </a:r>
          </a:p>
          <a:p>
            <a:pPr fontAlgn="base"/>
            <a:r>
              <a:rPr lang="en-US" dirty="0"/>
              <a:t>Companies are also building more energy efficient cars which pollute less than before.</a:t>
            </a:r>
          </a:p>
          <a:p>
            <a:pPr marL="0" indent="0">
              <a:buNone/>
            </a:pPr>
            <a:endParaRPr lang="en-US" dirty="0"/>
          </a:p>
        </p:txBody>
      </p:sp>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39</a:t>
            </a:fld>
            <a:endParaRPr lang="en-US"/>
          </a:p>
        </p:txBody>
      </p:sp>
    </p:spTree>
    <p:extLst>
      <p:ext uri="{BB962C8B-B14F-4D97-AF65-F5344CB8AC3E}">
        <p14:creationId xmlns:p14="http://schemas.microsoft.com/office/powerpoint/2010/main" val="2599177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FE3218-1EAD-44D4-8BBA-8E5A779A2672}"/>
              </a:ext>
            </a:extLst>
          </p:cNvPr>
          <p:cNvSpPr>
            <a:spLocks noGrp="1"/>
          </p:cNvSpPr>
          <p:nvPr>
            <p:ph type="title"/>
          </p:nvPr>
        </p:nvSpPr>
        <p:spPr>
          <a:xfrm>
            <a:off x="628650" y="0"/>
            <a:ext cx="7886700" cy="1828800"/>
          </a:xfrm>
        </p:spPr>
        <p:txBody>
          <a:bodyPr>
            <a:normAutofit/>
          </a:bodyPr>
          <a:lstStyle/>
          <a:p>
            <a:r>
              <a:rPr lang="en-US" dirty="0"/>
              <a:t>INTRODUCTION</a:t>
            </a:r>
          </a:p>
        </p:txBody>
      </p:sp>
      <p:sp>
        <p:nvSpPr>
          <p:cNvPr id="3" name="Content Placeholder 2">
            <a:extLst>
              <a:ext uri="{FF2B5EF4-FFF2-40B4-BE49-F238E27FC236}">
                <a16:creationId xmlns="" xmlns:a16="http://schemas.microsoft.com/office/drawing/2014/main" id="{79C494B3-4B16-46E2-8E7D-C23738CA874D}"/>
              </a:ext>
            </a:extLst>
          </p:cNvPr>
          <p:cNvSpPr>
            <a:spLocks noGrp="1"/>
          </p:cNvSpPr>
          <p:nvPr>
            <p:ph idx="1"/>
          </p:nvPr>
        </p:nvSpPr>
        <p:spPr>
          <a:xfrm>
            <a:off x="628650" y="1379350"/>
            <a:ext cx="7886700" cy="4977001"/>
          </a:xfrm>
        </p:spPr>
        <p:txBody>
          <a:bodyPr>
            <a:normAutofit fontScale="92500"/>
          </a:bodyPr>
          <a:lstStyle/>
          <a:p>
            <a:pPr marL="0" indent="0">
              <a:buNone/>
            </a:pPr>
            <a:endParaRPr lang="en-US" b="1" dirty="0"/>
          </a:p>
          <a:p>
            <a:r>
              <a:rPr lang="en-US" dirty="0"/>
              <a:t>The term “ecotoxicology” was coined by Rene </a:t>
            </a:r>
            <a:r>
              <a:rPr lang="en-US" dirty="0" err="1"/>
              <a:t>Truhaut</a:t>
            </a:r>
            <a:r>
              <a:rPr lang="en-US" dirty="0"/>
              <a:t> in 1996 who defined it as “ the branch of toxicology concerned with the study of toxic effect caused by natural or synthetic pollutants , to the constituents of ecosystem, animal(including human), vegetable and microbial, in an integral context.” </a:t>
            </a:r>
          </a:p>
        </p:txBody>
      </p:sp>
      <p:sp>
        <p:nvSpPr>
          <p:cNvPr id="4" name="Date Placeholder 3">
            <a:extLst>
              <a:ext uri="{FF2B5EF4-FFF2-40B4-BE49-F238E27FC236}">
                <a16:creationId xmlns="" xmlns:a16="http://schemas.microsoft.com/office/drawing/2014/main" id="{559A983C-71EB-44BA-8DF1-6DA99F423FFA}"/>
              </a:ext>
            </a:extLst>
          </p:cNvPr>
          <p:cNvSpPr>
            <a:spLocks noGrp="1"/>
          </p:cNvSpPr>
          <p:nvPr>
            <p:ph type="dt" sz="half" idx="10"/>
          </p:nvPr>
        </p:nvSpPr>
        <p:spPr/>
        <p:txBody>
          <a:bodyPr/>
          <a:lstStyle/>
          <a:p>
            <a:fld id="{0D0C0C83-490D-4251-B301-40DC88CBA190}" type="datetime1">
              <a:rPr lang="en-US" smtClean="0"/>
              <a:t>2/4/2024</a:t>
            </a:fld>
            <a:endParaRPr lang="en-US"/>
          </a:p>
        </p:txBody>
      </p:sp>
      <p:sp>
        <p:nvSpPr>
          <p:cNvPr id="5" name="Slide Number Placeholder 4">
            <a:extLst>
              <a:ext uri="{FF2B5EF4-FFF2-40B4-BE49-F238E27FC236}">
                <a16:creationId xmlns="" xmlns:a16="http://schemas.microsoft.com/office/drawing/2014/main" id="{9565AAB8-DCEC-47AC-981D-495A427661EA}"/>
              </a:ext>
            </a:extLst>
          </p:cNvPr>
          <p:cNvSpPr>
            <a:spLocks noGrp="1"/>
          </p:cNvSpPr>
          <p:nvPr>
            <p:ph type="sldNum" sz="quarter" idx="12"/>
          </p:nvPr>
        </p:nvSpPr>
        <p:spPr/>
        <p:txBody>
          <a:bodyPr/>
          <a:lstStyle/>
          <a:p>
            <a:fld id="{BAF8A7CB-30DB-4A6F-8EB8-3C45E7C62085}" type="slidenum">
              <a:rPr lang="en-US" smtClean="0"/>
              <a:t>4</a:t>
            </a:fld>
            <a:endParaRPr lang="en-US"/>
          </a:p>
        </p:txBody>
      </p:sp>
    </p:spTree>
    <p:extLst>
      <p:ext uri="{BB962C8B-B14F-4D97-AF65-F5344CB8AC3E}">
        <p14:creationId xmlns:p14="http://schemas.microsoft.com/office/powerpoint/2010/main" val="13293652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Government are also forcing companies to be more responsible with their manufacturing activities , so that even though they still cause pollution.</a:t>
            </a:r>
          </a:p>
          <a:p>
            <a:pPr marL="0" indent="0">
              <a:buNone/>
            </a:pPr>
            <a:endParaRPr lang="en-US" dirty="0"/>
          </a:p>
        </p:txBody>
      </p:sp>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40</a:t>
            </a:fld>
            <a:endParaRPr lang="en-US"/>
          </a:p>
        </p:txBody>
      </p:sp>
    </p:spTree>
    <p:extLst>
      <p:ext uri="{BB962C8B-B14F-4D97-AF65-F5344CB8AC3E}">
        <p14:creationId xmlns:p14="http://schemas.microsoft.com/office/powerpoint/2010/main" val="19597467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44970"/>
            <a:ext cx="7886700" cy="45719"/>
          </a:xfrm>
        </p:spPr>
        <p:txBody>
          <a:bodyPr>
            <a:normAutofit fontScale="90000"/>
          </a:bodyPr>
          <a:lstStyle/>
          <a:p>
            <a:r>
              <a:rPr lang="en-US" b="0" dirty="0"/>
              <a:t/>
            </a:r>
            <a:br>
              <a:rPr lang="en-US" b="0" dirty="0"/>
            </a:br>
            <a:r>
              <a:rPr lang="en-US" b="0" dirty="0"/>
              <a:t/>
            </a:r>
            <a:br>
              <a:rPr lang="en-US" b="0" dirty="0"/>
            </a:br>
            <a:endParaRPr lang="en-US" dirty="0"/>
          </a:p>
        </p:txBody>
      </p:sp>
      <p:sp>
        <p:nvSpPr>
          <p:cNvPr id="3" name="Content Placeholder 2"/>
          <p:cNvSpPr>
            <a:spLocks noGrp="1"/>
          </p:cNvSpPr>
          <p:nvPr>
            <p:ph idx="1"/>
          </p:nvPr>
        </p:nvSpPr>
        <p:spPr>
          <a:xfrm>
            <a:off x="628650" y="1403797"/>
            <a:ext cx="7886700" cy="4773166"/>
          </a:xfrm>
        </p:spPr>
        <p:txBody>
          <a:bodyPr>
            <a:normAutofit fontScale="85000" lnSpcReduction="20000"/>
          </a:bodyPr>
          <a:lstStyle/>
          <a:p>
            <a:pPr>
              <a:buFont typeface="Wingdings" panose="05000000000000000000" pitchFamily="2" charset="2"/>
              <a:buChar char="q"/>
            </a:pPr>
            <a:r>
              <a:rPr lang="en-US" b="1" dirty="0"/>
              <a:t>WHO</a:t>
            </a:r>
            <a:r>
              <a:rPr lang="en-US" dirty="0"/>
              <a:t> has recommended the following procedures for the prevention of Air </a:t>
            </a:r>
            <a:r>
              <a:rPr lang="en-US" dirty="0" smtClean="0"/>
              <a:t>Pollution</a:t>
            </a:r>
          </a:p>
          <a:p>
            <a:pPr fontAlgn="base"/>
            <a:r>
              <a:rPr lang="fr-FR" dirty="0" smtClean="0"/>
              <a:t>Contamination:</a:t>
            </a:r>
          </a:p>
          <a:p>
            <a:pPr fontAlgn="base"/>
            <a:r>
              <a:rPr lang="fr-FR" dirty="0" smtClean="0"/>
              <a:t>Replacement </a:t>
            </a:r>
          </a:p>
          <a:p>
            <a:pPr fontAlgn="base"/>
            <a:r>
              <a:rPr lang="fr-FR" dirty="0" smtClean="0"/>
              <a:t>Dilution </a:t>
            </a:r>
          </a:p>
          <a:p>
            <a:pPr fontAlgn="base"/>
            <a:r>
              <a:rPr lang="fr-FR" dirty="0" err="1" smtClean="0"/>
              <a:t>Legislation</a:t>
            </a:r>
            <a:r>
              <a:rPr lang="fr-FR" dirty="0" smtClean="0"/>
              <a:t> </a:t>
            </a:r>
          </a:p>
          <a:p>
            <a:pPr fontAlgn="base"/>
            <a:r>
              <a:rPr lang="fr-FR" dirty="0" smtClean="0"/>
              <a:t>International action</a:t>
            </a:r>
          </a:p>
          <a:p>
            <a:pPr fontAlgn="base"/>
            <a:r>
              <a:rPr lang="fr-FR" dirty="0" err="1" smtClean="0"/>
              <a:t>Disinfection</a:t>
            </a:r>
            <a:endParaRPr lang="fr-FR" dirty="0" smtClean="0"/>
          </a:p>
          <a:p>
            <a:pPr>
              <a:buFont typeface="Wingdings" panose="05000000000000000000" pitchFamily="2" charset="2"/>
              <a:buChar char="ü"/>
            </a:pPr>
            <a:endParaRPr lang="en-US" dirty="0"/>
          </a:p>
        </p:txBody>
      </p:sp>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41</a:t>
            </a:fld>
            <a:endParaRPr lang="en-US"/>
          </a:p>
        </p:txBody>
      </p:sp>
    </p:spTree>
    <p:extLst>
      <p:ext uri="{BB962C8B-B14F-4D97-AF65-F5344CB8AC3E}">
        <p14:creationId xmlns:p14="http://schemas.microsoft.com/office/powerpoint/2010/main" val="26250325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213" y="785610"/>
            <a:ext cx="8590209" cy="5935865"/>
          </a:xfrm>
        </p:spPr>
        <p:txBody>
          <a:bodyPr>
            <a:normAutofit/>
          </a:bodyPr>
          <a:lstStyle/>
          <a:p>
            <a:pPr fontAlgn="base"/>
            <a:r>
              <a:rPr lang="en-US" b="1" dirty="0"/>
              <a:t>CONTAMINATION:</a:t>
            </a:r>
          </a:p>
          <a:p>
            <a:pPr marL="0" indent="0" fontAlgn="base">
              <a:buNone/>
            </a:pPr>
            <a:r>
              <a:rPr lang="en-US" dirty="0"/>
              <a:t>achieved by a variety of engineering methods such as enclosure, ventilation and air cleaning. </a:t>
            </a:r>
            <a:endParaRPr lang="en-US" dirty="0" smtClean="0"/>
          </a:p>
          <a:p>
            <a:pPr fontAlgn="base"/>
            <a:r>
              <a:rPr lang="en-US" b="1" dirty="0"/>
              <a:t>REPLACEMENT </a:t>
            </a:r>
          </a:p>
          <a:p>
            <a:pPr fontAlgn="base"/>
            <a:r>
              <a:rPr lang="en-US" dirty="0"/>
              <a:t>Replacing a technological process causing air pollution by a new process that does not.</a:t>
            </a:r>
          </a:p>
          <a:p>
            <a:pPr fontAlgn="base"/>
            <a:r>
              <a:rPr lang="en-US" dirty="0"/>
              <a:t>Increased electricity , natural gas and central heating in place of coal have greatly helped in smoke reduction.</a:t>
            </a:r>
          </a:p>
          <a:p>
            <a:pPr marL="0" indent="0" fontAlgn="base">
              <a:buNone/>
            </a:pPr>
            <a:endParaRPr lang="en-US" dirty="0"/>
          </a:p>
          <a:p>
            <a:endParaRPr lang="en-US" dirty="0"/>
          </a:p>
        </p:txBody>
      </p:sp>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42</a:t>
            </a:fld>
            <a:endParaRPr lang="en-US"/>
          </a:p>
        </p:txBody>
      </p:sp>
    </p:spTree>
    <p:extLst>
      <p:ext uri="{BB962C8B-B14F-4D97-AF65-F5344CB8AC3E}">
        <p14:creationId xmlns:p14="http://schemas.microsoft.com/office/powerpoint/2010/main" val="22259000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335" y="528034"/>
            <a:ext cx="8564451" cy="6065949"/>
          </a:xfrm>
        </p:spPr>
        <p:txBody>
          <a:bodyPr>
            <a:normAutofit/>
          </a:bodyPr>
          <a:lstStyle/>
          <a:p>
            <a:pPr fontAlgn="base"/>
            <a:r>
              <a:rPr lang="en-US" b="1" dirty="0"/>
              <a:t>DILUTION </a:t>
            </a:r>
          </a:p>
          <a:p>
            <a:pPr fontAlgn="base"/>
            <a:r>
              <a:rPr lang="en-US" dirty="0"/>
              <a:t>Dilution is valid so long as it is within the self –cleaning capacity of the environment.</a:t>
            </a:r>
          </a:p>
          <a:p>
            <a:pPr fontAlgn="base"/>
            <a:r>
              <a:rPr lang="en-US" dirty="0"/>
              <a:t>For example some air pollutants are readily removed by vegetation.</a:t>
            </a:r>
          </a:p>
          <a:p>
            <a:pPr fontAlgn="base"/>
            <a:r>
              <a:rPr lang="en-US" b="1" dirty="0"/>
              <a:t>LEGISLATION </a:t>
            </a:r>
          </a:p>
          <a:p>
            <a:pPr fontAlgn="base"/>
            <a:r>
              <a:rPr lang="en-US" dirty="0"/>
              <a:t>Air pollution can be controlled in many countries by suitable legislation.</a:t>
            </a:r>
          </a:p>
          <a:p>
            <a:pPr marL="0" indent="0">
              <a:buNone/>
            </a:pPr>
            <a:endParaRPr lang="en-US" dirty="0"/>
          </a:p>
        </p:txBody>
      </p:sp>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43</a:t>
            </a:fld>
            <a:endParaRPr lang="en-US"/>
          </a:p>
        </p:txBody>
      </p:sp>
    </p:spTree>
    <p:extLst>
      <p:ext uri="{BB962C8B-B14F-4D97-AF65-F5344CB8AC3E}">
        <p14:creationId xmlns:p14="http://schemas.microsoft.com/office/powerpoint/2010/main" val="10207103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dirty="0"/>
              <a:t>INTERNATIONAL ACTION</a:t>
            </a:r>
          </a:p>
          <a:p>
            <a:pPr fontAlgn="base"/>
            <a:r>
              <a:rPr lang="en-US" dirty="0"/>
              <a:t>WHO established an international network of laboratories for the monitoring and study of air pollution.</a:t>
            </a:r>
          </a:p>
          <a:p>
            <a:pPr marL="0" indent="0">
              <a:buNone/>
            </a:pPr>
            <a:endParaRPr lang="en-US" dirty="0"/>
          </a:p>
        </p:txBody>
      </p:sp>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44</a:t>
            </a:fld>
            <a:endParaRPr lang="en-US"/>
          </a:p>
        </p:txBody>
      </p:sp>
    </p:spTree>
    <p:extLst>
      <p:ext uri="{BB962C8B-B14F-4D97-AF65-F5344CB8AC3E}">
        <p14:creationId xmlns:p14="http://schemas.microsoft.com/office/powerpoint/2010/main" val="41313695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fontAlgn="base"/>
            <a:r>
              <a:rPr lang="en-US" b="1" dirty="0"/>
              <a:t>DISINFECTION</a:t>
            </a:r>
          </a:p>
          <a:p>
            <a:pPr fontAlgn="base"/>
            <a:r>
              <a:rPr lang="en-US" dirty="0"/>
              <a:t>Mechanical ventilation</a:t>
            </a:r>
            <a:r>
              <a:rPr lang="en-US" dirty="0" smtClean="0"/>
              <a:t>:</a:t>
            </a:r>
            <a:endParaRPr lang="en-US" dirty="0"/>
          </a:p>
          <a:p>
            <a:pPr fontAlgn="base"/>
            <a:r>
              <a:rPr lang="en-US" dirty="0"/>
              <a:t>Ultraviolet Radiation: </a:t>
            </a:r>
            <a:endParaRPr lang="en-US" dirty="0" smtClean="0"/>
          </a:p>
          <a:p>
            <a:pPr fontAlgn="base"/>
            <a:r>
              <a:rPr lang="en-US" dirty="0" smtClean="0"/>
              <a:t>Chemical </a:t>
            </a:r>
            <a:r>
              <a:rPr lang="en-US" dirty="0"/>
              <a:t>mists: </a:t>
            </a:r>
            <a:endParaRPr lang="en-US" dirty="0" smtClean="0"/>
          </a:p>
          <a:p>
            <a:pPr fontAlgn="base"/>
            <a:r>
              <a:rPr lang="en-US" dirty="0" smtClean="0"/>
              <a:t>Dust </a:t>
            </a:r>
            <a:r>
              <a:rPr lang="en-US" dirty="0"/>
              <a:t>Control :</a:t>
            </a:r>
          </a:p>
          <a:p>
            <a:endParaRPr lang="en-US" dirty="0"/>
          </a:p>
        </p:txBody>
      </p:sp>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45</a:t>
            </a:fld>
            <a:endParaRPr lang="en-US"/>
          </a:p>
        </p:txBody>
      </p:sp>
    </p:spTree>
    <p:extLst>
      <p:ext uri="{BB962C8B-B14F-4D97-AF65-F5344CB8AC3E}">
        <p14:creationId xmlns:p14="http://schemas.microsoft.com/office/powerpoint/2010/main" val="231056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8650" y="901521"/>
            <a:ext cx="8180499" cy="5576552"/>
          </a:xfrm>
        </p:spPr>
      </p:pic>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46</a:t>
            </a:fld>
            <a:endParaRPr lang="en-US"/>
          </a:p>
        </p:txBody>
      </p:sp>
    </p:spTree>
    <p:extLst>
      <p:ext uri="{BB962C8B-B14F-4D97-AF65-F5344CB8AC3E}">
        <p14:creationId xmlns:p14="http://schemas.microsoft.com/office/powerpoint/2010/main" val="13736082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Post test</a:t>
            </a:r>
            <a:endParaRPr lang="en-US" sz="4000" dirty="0"/>
          </a:p>
        </p:txBody>
      </p:sp>
      <p:sp>
        <p:nvSpPr>
          <p:cNvPr id="3" name="Content Placeholder 2"/>
          <p:cNvSpPr>
            <a:spLocks noGrp="1"/>
          </p:cNvSpPr>
          <p:nvPr>
            <p:ph idx="1"/>
          </p:nvPr>
        </p:nvSpPr>
        <p:spPr>
          <a:xfrm>
            <a:off x="628650" y="1825624"/>
            <a:ext cx="7886700" cy="4895851"/>
          </a:xfrm>
        </p:spPr>
        <p:txBody>
          <a:bodyPr>
            <a:normAutofit lnSpcReduction="10000"/>
          </a:bodyPr>
          <a:lstStyle/>
          <a:p>
            <a:pPr marL="0" indent="0">
              <a:buNone/>
            </a:pPr>
            <a:r>
              <a:rPr lang="en-US" b="1" dirty="0"/>
              <a:t>Fill in the blanks</a:t>
            </a:r>
            <a:r>
              <a:rPr lang="en-US" dirty="0"/>
              <a:t>. </a:t>
            </a:r>
          </a:p>
          <a:p>
            <a:pPr marL="514350" indent="-514350" fontAlgn="base">
              <a:buFont typeface="+mj-lt"/>
              <a:buAutoNum type="arabicPeriod"/>
            </a:pPr>
            <a:r>
              <a:rPr lang="en-US" b="1" dirty="0" smtClean="0"/>
              <a:t>………..</a:t>
            </a:r>
            <a:r>
              <a:rPr lang="en-US" dirty="0"/>
              <a:t>is the study of toxic effect caused by natural or synthetic pollutants</a:t>
            </a:r>
            <a:r>
              <a:rPr lang="en-US" b="1" dirty="0" smtClean="0"/>
              <a:t>.</a:t>
            </a:r>
          </a:p>
          <a:p>
            <a:pPr marL="0" indent="0" fontAlgn="base">
              <a:buNone/>
            </a:pPr>
            <a:r>
              <a:rPr lang="en-US" b="1" dirty="0" smtClean="0"/>
              <a:t>Answer- Ecotoxicology</a:t>
            </a:r>
            <a:endParaRPr lang="en-US" b="1" dirty="0"/>
          </a:p>
          <a:p>
            <a:pPr marL="0" indent="0" fontAlgn="base">
              <a:buNone/>
            </a:pPr>
            <a:r>
              <a:rPr lang="en-US" b="1" dirty="0" smtClean="0"/>
              <a:t>2       ………..</a:t>
            </a:r>
            <a:r>
              <a:rPr lang="en-US" dirty="0"/>
              <a:t>must be affixed to containers of toxic substances</a:t>
            </a:r>
            <a:r>
              <a:rPr lang="en-US" dirty="0" smtClean="0"/>
              <a:t>.</a:t>
            </a:r>
          </a:p>
          <a:p>
            <a:pPr marL="0" indent="0" fontAlgn="base">
              <a:buNone/>
            </a:pPr>
            <a:r>
              <a:rPr lang="en-US" b="1" dirty="0" smtClean="0"/>
              <a:t>Answer-Label</a:t>
            </a:r>
            <a:endParaRPr lang="en-US" b="1" dirty="0"/>
          </a:p>
          <a:p>
            <a:endParaRPr lang="en-US" dirty="0"/>
          </a:p>
        </p:txBody>
      </p:sp>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47</a:t>
            </a:fld>
            <a:endParaRPr lang="en-US"/>
          </a:p>
        </p:txBody>
      </p:sp>
    </p:spTree>
    <p:extLst>
      <p:ext uri="{BB962C8B-B14F-4D97-AF65-F5344CB8AC3E}">
        <p14:creationId xmlns:p14="http://schemas.microsoft.com/office/powerpoint/2010/main" val="89793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fontAlgn="base">
              <a:buNone/>
            </a:pPr>
            <a:r>
              <a:rPr lang="en-US" b="1" dirty="0"/>
              <a:t>3.      </a:t>
            </a:r>
            <a:r>
              <a:rPr lang="en-US" dirty="0"/>
              <a:t>………is contamination of gases ,fumes and dust in the atmosphere</a:t>
            </a:r>
          </a:p>
          <a:p>
            <a:pPr marL="0" indent="0" fontAlgn="base">
              <a:buNone/>
            </a:pPr>
            <a:r>
              <a:rPr lang="en-US" b="1" dirty="0"/>
              <a:t>Answer-Air pollution</a:t>
            </a:r>
          </a:p>
          <a:p>
            <a:pPr marL="0" indent="0" fontAlgn="base">
              <a:buNone/>
            </a:pPr>
            <a:r>
              <a:rPr lang="en-US" b="1" dirty="0"/>
              <a:t>4.      ……..</a:t>
            </a:r>
            <a:r>
              <a:rPr lang="en-US" dirty="0"/>
              <a:t>reduces the amount of oxygen reaching the body’s organ and tissues.</a:t>
            </a:r>
          </a:p>
          <a:p>
            <a:pPr marL="0" indent="0" fontAlgn="base">
              <a:buNone/>
            </a:pPr>
            <a:r>
              <a:rPr lang="en-US" b="1" dirty="0"/>
              <a:t>Answer- </a:t>
            </a:r>
            <a:r>
              <a:rPr lang="en-US" b="1" dirty="0" err="1"/>
              <a:t>Carbonmonoxoide</a:t>
            </a:r>
            <a:endParaRPr lang="en-US" b="1" dirty="0"/>
          </a:p>
          <a:p>
            <a:endParaRPr lang="en-US" dirty="0"/>
          </a:p>
        </p:txBody>
      </p:sp>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48</a:t>
            </a:fld>
            <a:endParaRPr lang="en-US"/>
          </a:p>
        </p:txBody>
      </p:sp>
    </p:spTree>
    <p:extLst>
      <p:ext uri="{BB962C8B-B14F-4D97-AF65-F5344CB8AC3E}">
        <p14:creationId xmlns:p14="http://schemas.microsoft.com/office/powerpoint/2010/main" val="356233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245" y="643944"/>
            <a:ext cx="8500056" cy="6077532"/>
          </a:xfrm>
        </p:spPr>
      </p:pic>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49</a:t>
            </a:fld>
            <a:endParaRPr lang="en-US"/>
          </a:p>
        </p:txBody>
      </p:sp>
    </p:spTree>
    <p:extLst>
      <p:ext uri="{BB962C8B-B14F-4D97-AF65-F5344CB8AC3E}">
        <p14:creationId xmlns:p14="http://schemas.microsoft.com/office/powerpoint/2010/main" val="5692544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591148-39E0-4567-B742-3095808D1E8A}"/>
              </a:ext>
            </a:extLst>
          </p:cNvPr>
          <p:cNvSpPr>
            <a:spLocks noGrp="1"/>
          </p:cNvSpPr>
          <p:nvPr>
            <p:ph type="title"/>
          </p:nvPr>
        </p:nvSpPr>
        <p:spPr>
          <a:xfrm>
            <a:off x="628650" y="18255"/>
            <a:ext cx="7886700" cy="1325563"/>
          </a:xfrm>
        </p:spPr>
        <p:txBody>
          <a:bodyPr/>
          <a:lstStyle/>
          <a:p>
            <a:r>
              <a:rPr lang="en-US" dirty="0"/>
              <a:t>CONTD….</a:t>
            </a:r>
          </a:p>
        </p:txBody>
      </p:sp>
      <p:sp>
        <p:nvSpPr>
          <p:cNvPr id="3" name="Content Placeholder 2">
            <a:extLst>
              <a:ext uri="{FF2B5EF4-FFF2-40B4-BE49-F238E27FC236}">
                <a16:creationId xmlns="" xmlns:a16="http://schemas.microsoft.com/office/drawing/2014/main" id="{7170D970-2512-4A50-843F-F655F2EE5E7A}"/>
              </a:ext>
            </a:extLst>
          </p:cNvPr>
          <p:cNvSpPr>
            <a:spLocks noGrp="1"/>
          </p:cNvSpPr>
          <p:nvPr>
            <p:ph idx="1"/>
          </p:nvPr>
        </p:nvSpPr>
        <p:spPr>
          <a:xfrm>
            <a:off x="628650" y="1126377"/>
            <a:ext cx="7886700" cy="5229973"/>
          </a:xfrm>
        </p:spPr>
        <p:txBody>
          <a:bodyPr>
            <a:noAutofit/>
          </a:bodyPr>
          <a:lstStyle/>
          <a:p>
            <a:r>
              <a:rPr lang="en-US" dirty="0"/>
              <a:t>Ecotoxicology is the study of the effects of toxic chemicals on biological organisms. It is a multidisciplinary field, which integrates toxicology and ecology.</a:t>
            </a:r>
          </a:p>
          <a:p>
            <a:r>
              <a:rPr lang="en-US" dirty="0"/>
              <a:t>The ultimate goal of this approach is to be predict the effects of pollution so that most efficient and effective action to restore ecosystem services and functions efficiently and effectively.</a:t>
            </a:r>
          </a:p>
        </p:txBody>
      </p:sp>
      <p:sp>
        <p:nvSpPr>
          <p:cNvPr id="4" name="Date Placeholder 3">
            <a:extLst>
              <a:ext uri="{FF2B5EF4-FFF2-40B4-BE49-F238E27FC236}">
                <a16:creationId xmlns="" xmlns:a16="http://schemas.microsoft.com/office/drawing/2014/main" id="{6916B4F5-0408-450C-BF6C-BB778D90B648}"/>
              </a:ext>
            </a:extLst>
          </p:cNvPr>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a:extLst>
              <a:ext uri="{FF2B5EF4-FFF2-40B4-BE49-F238E27FC236}">
                <a16:creationId xmlns="" xmlns:a16="http://schemas.microsoft.com/office/drawing/2014/main" id="{E5BB6D03-B9BA-43C7-9718-1815FAA795B7}"/>
              </a:ext>
            </a:extLst>
          </p:cNvPr>
          <p:cNvSpPr>
            <a:spLocks noGrp="1"/>
          </p:cNvSpPr>
          <p:nvPr>
            <p:ph type="sldNum" sz="quarter" idx="12"/>
          </p:nvPr>
        </p:nvSpPr>
        <p:spPr/>
        <p:txBody>
          <a:bodyPr/>
          <a:lstStyle/>
          <a:p>
            <a:fld id="{BAF8A7CB-30DB-4A6F-8EB8-3C45E7C62085}" type="slidenum">
              <a:rPr lang="en-US" smtClean="0"/>
              <a:t>5</a:t>
            </a:fld>
            <a:endParaRPr lang="en-US"/>
          </a:p>
        </p:txBody>
      </p:sp>
    </p:spTree>
    <p:extLst>
      <p:ext uri="{BB962C8B-B14F-4D97-AF65-F5344CB8AC3E}">
        <p14:creationId xmlns:p14="http://schemas.microsoft.com/office/powerpoint/2010/main" val="3270656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46975"/>
            <a:ext cx="7886700" cy="943714"/>
          </a:xfrm>
        </p:spPr>
        <p:txBody>
          <a:bodyPr>
            <a:normAutofit fontScale="90000"/>
          </a:bodyPr>
          <a:lstStyle/>
          <a:p>
            <a:r>
              <a:rPr lang="en-US" dirty="0"/>
              <a:t>Assignment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Write </a:t>
            </a:r>
            <a:r>
              <a:rPr lang="en-US" dirty="0"/>
              <a:t>short note about ecotoxicology?</a:t>
            </a:r>
          </a:p>
          <a:p>
            <a:r>
              <a:rPr lang="en-US" dirty="0"/>
              <a:t>Read the action taken by Nepal government for prevention of air pollution?</a:t>
            </a:r>
          </a:p>
          <a:p>
            <a:r>
              <a:rPr lang="en-US" dirty="0"/>
              <a:t/>
            </a:r>
            <a:br>
              <a:rPr lang="en-US" dirty="0"/>
            </a:br>
            <a:r>
              <a:rPr lang="en-US" dirty="0"/>
              <a:t/>
            </a:r>
            <a:br>
              <a:rPr lang="en-US" dirty="0"/>
            </a:br>
            <a:endParaRPr lang="en-US" dirty="0"/>
          </a:p>
        </p:txBody>
      </p:sp>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50</a:t>
            </a:fld>
            <a:endParaRPr lang="en-US"/>
          </a:p>
        </p:txBody>
      </p:sp>
    </p:spTree>
    <p:extLst>
      <p:ext uri="{BB962C8B-B14F-4D97-AF65-F5344CB8AC3E}">
        <p14:creationId xmlns:p14="http://schemas.microsoft.com/office/powerpoint/2010/main" val="28385514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62885"/>
            <a:ext cx="7886700" cy="827804"/>
          </a:xfrm>
        </p:spPr>
        <p:txBody>
          <a:bodyPr>
            <a:normAutofit fontScale="90000"/>
          </a:bodyPr>
          <a:lstStyle/>
          <a:p>
            <a:r>
              <a:rPr lang="en-US" dirty="0"/>
              <a:t>Plan for tomorrow</a:t>
            </a:r>
            <a:br>
              <a:rPr lang="en-US" dirty="0"/>
            </a:br>
            <a:endParaRPr lang="en-US" dirty="0"/>
          </a:p>
        </p:txBody>
      </p:sp>
      <p:sp>
        <p:nvSpPr>
          <p:cNvPr id="3" name="Content Placeholder 2"/>
          <p:cNvSpPr>
            <a:spLocks noGrp="1"/>
          </p:cNvSpPr>
          <p:nvPr>
            <p:ph idx="1"/>
          </p:nvPr>
        </p:nvSpPr>
        <p:spPr/>
        <p:txBody>
          <a:bodyPr/>
          <a:lstStyle/>
          <a:p>
            <a:r>
              <a:rPr lang="en-US" dirty="0" smtClean="0"/>
              <a:t>We </a:t>
            </a:r>
            <a:r>
              <a:rPr lang="en-US" dirty="0"/>
              <a:t>will read about the remaining types of pollution</a:t>
            </a:r>
          </a:p>
          <a:p>
            <a:pPr marL="0" indent="0">
              <a:buNone/>
            </a:pPr>
            <a:endParaRPr lang="en-US" dirty="0"/>
          </a:p>
        </p:txBody>
      </p:sp>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51</a:t>
            </a:fld>
            <a:endParaRPr lang="en-US"/>
          </a:p>
        </p:txBody>
      </p:sp>
    </p:spTree>
    <p:extLst>
      <p:ext uri="{BB962C8B-B14F-4D97-AF65-F5344CB8AC3E}">
        <p14:creationId xmlns:p14="http://schemas.microsoft.com/office/powerpoint/2010/main" val="38571177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21217"/>
            <a:ext cx="7886700" cy="969472"/>
          </a:xfrm>
        </p:spPr>
        <p:txBody>
          <a:bodyPr>
            <a:normAutofit fontScale="90000"/>
          </a:bodyPr>
          <a:lstStyle/>
          <a:p>
            <a:r>
              <a:rPr lang="en-US" dirty="0"/>
              <a:t>References</a:t>
            </a:r>
            <a:br>
              <a:rPr lang="en-US" dirty="0"/>
            </a:br>
            <a:endParaRPr lang="en-US" dirty="0"/>
          </a:p>
        </p:txBody>
      </p:sp>
      <p:sp>
        <p:nvSpPr>
          <p:cNvPr id="3" name="Content Placeholder 2"/>
          <p:cNvSpPr>
            <a:spLocks noGrp="1"/>
          </p:cNvSpPr>
          <p:nvPr>
            <p:ph idx="1"/>
          </p:nvPr>
        </p:nvSpPr>
        <p:spPr>
          <a:xfrm>
            <a:off x="270456" y="1300766"/>
            <a:ext cx="8718998" cy="5420710"/>
          </a:xfrm>
        </p:spPr>
        <p:txBody>
          <a:bodyPr>
            <a:noAutofit/>
          </a:bodyPr>
          <a:lstStyle/>
          <a:p>
            <a:pPr algn="l" fontAlgn="base"/>
            <a:r>
              <a:rPr lang="en-US" dirty="0" err="1"/>
              <a:t>Rai</a:t>
            </a:r>
            <a:r>
              <a:rPr lang="en-US" dirty="0"/>
              <a:t> L, (2015</a:t>
            </a:r>
            <a:r>
              <a:rPr lang="en-US" i="1" dirty="0"/>
              <a:t>), Nursing Concepts Theories and Principles</a:t>
            </a:r>
            <a:r>
              <a:rPr lang="en-US" dirty="0"/>
              <a:t>, 3</a:t>
            </a:r>
            <a:r>
              <a:rPr lang="en-US" baseline="30000" dirty="0"/>
              <a:t>rd</a:t>
            </a:r>
            <a:r>
              <a:rPr lang="en-US" dirty="0"/>
              <a:t> Edition , </a:t>
            </a:r>
            <a:r>
              <a:rPr lang="en-US" dirty="0" smtClean="0"/>
              <a:t>Tara Books </a:t>
            </a:r>
            <a:r>
              <a:rPr lang="en-US" dirty="0"/>
              <a:t>and Stationery, </a:t>
            </a:r>
            <a:r>
              <a:rPr lang="en-US" dirty="0" err="1"/>
              <a:t>Chhatrapati</a:t>
            </a:r>
            <a:r>
              <a:rPr lang="en-US" dirty="0"/>
              <a:t>, Kathmandu </a:t>
            </a:r>
            <a:r>
              <a:rPr lang="en-US" dirty="0" smtClean="0"/>
              <a:t>page no 77-80.</a:t>
            </a:r>
          </a:p>
          <a:p>
            <a:pPr algn="l" fontAlgn="base"/>
            <a:r>
              <a:rPr lang="en-US" dirty="0" smtClean="0"/>
              <a:t>Sharma </a:t>
            </a:r>
            <a:r>
              <a:rPr lang="en-US" dirty="0"/>
              <a:t>M, (2019),</a:t>
            </a:r>
            <a:r>
              <a:rPr lang="en-US" i="1" dirty="0"/>
              <a:t> Nursing Concepts and Principles</a:t>
            </a:r>
            <a:r>
              <a:rPr lang="en-US" dirty="0"/>
              <a:t> ,3</a:t>
            </a:r>
            <a:r>
              <a:rPr lang="en-US" baseline="30000" dirty="0"/>
              <a:t>rd</a:t>
            </a:r>
            <a:r>
              <a:rPr lang="en-US" dirty="0"/>
              <a:t> Edition, </a:t>
            </a:r>
            <a:r>
              <a:rPr lang="en-US" dirty="0" err="1"/>
              <a:t>Samiksha</a:t>
            </a:r>
            <a:r>
              <a:rPr lang="en-US" dirty="0"/>
              <a:t> Publication </a:t>
            </a:r>
            <a:r>
              <a:rPr lang="en-US" dirty="0" err="1"/>
              <a:t>Pvt</a:t>
            </a:r>
            <a:r>
              <a:rPr lang="en-US" dirty="0"/>
              <a:t> .Ltd. page no </a:t>
            </a:r>
            <a:r>
              <a:rPr lang="en-US" dirty="0" smtClean="0"/>
              <a:t>375-378.</a:t>
            </a:r>
            <a:endParaRPr lang="en-US" dirty="0"/>
          </a:p>
          <a:p>
            <a:pPr algn="l" fontAlgn="base"/>
            <a:r>
              <a:rPr lang="en-US" dirty="0" smtClean="0"/>
              <a:t>Murray </a:t>
            </a:r>
            <a:r>
              <a:rPr lang="en-US" dirty="0"/>
              <a:t>R B, </a:t>
            </a:r>
            <a:r>
              <a:rPr lang="en-US" dirty="0" err="1"/>
              <a:t>Zentner</a:t>
            </a:r>
            <a:r>
              <a:rPr lang="en-US" dirty="0"/>
              <a:t> J R, (1985) ,</a:t>
            </a:r>
            <a:r>
              <a:rPr lang="en-US" i="1" dirty="0"/>
              <a:t>Nursing Concepts For Health Promotion</a:t>
            </a:r>
            <a:r>
              <a:rPr lang="en-US" dirty="0"/>
              <a:t> ,3</a:t>
            </a:r>
            <a:r>
              <a:rPr lang="en-US" baseline="30000" dirty="0"/>
              <a:t>rd</a:t>
            </a:r>
            <a:r>
              <a:rPr lang="en-US" dirty="0"/>
              <a:t> edition, The Asian foundation ,page no 372-377.</a:t>
            </a:r>
          </a:p>
          <a:p>
            <a:pPr marL="0" indent="0" algn="l" fontAlgn="base">
              <a:buNone/>
            </a:pPr>
            <a:r>
              <a:rPr lang="en-US" dirty="0"/>
              <a:t/>
            </a:r>
            <a:br>
              <a:rPr lang="en-US" dirty="0"/>
            </a:br>
            <a:endParaRPr lang="en-US" dirty="0"/>
          </a:p>
        </p:txBody>
      </p:sp>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52</a:t>
            </a:fld>
            <a:endParaRPr lang="en-US"/>
          </a:p>
        </p:txBody>
      </p:sp>
    </p:spTree>
    <p:extLst>
      <p:ext uri="{BB962C8B-B14F-4D97-AF65-F5344CB8AC3E}">
        <p14:creationId xmlns:p14="http://schemas.microsoft.com/office/powerpoint/2010/main" val="7988655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78039"/>
            <a:ext cx="7886700" cy="4798924"/>
          </a:xfrm>
        </p:spPr>
        <p:txBody>
          <a:bodyPr>
            <a:normAutofit fontScale="92500" lnSpcReduction="10000"/>
          </a:bodyPr>
          <a:lstStyle/>
          <a:p>
            <a:pPr fontAlgn="base"/>
            <a:r>
              <a:rPr lang="en-US" sz="3000" dirty="0"/>
              <a:t>Acharya K D, </a:t>
            </a:r>
            <a:r>
              <a:rPr lang="en-US" sz="3000" dirty="0" err="1"/>
              <a:t>Pokharel</a:t>
            </a:r>
            <a:r>
              <a:rPr lang="en-US" sz="3000" dirty="0"/>
              <a:t> D K, (2019) Nursing</a:t>
            </a:r>
            <a:r>
              <a:rPr lang="en-US" sz="3000" i="1" dirty="0"/>
              <a:t> Concepts and Principles</a:t>
            </a:r>
            <a:r>
              <a:rPr lang="en-US" sz="3000" dirty="0"/>
              <a:t>, 2</a:t>
            </a:r>
            <a:r>
              <a:rPr lang="en-US" sz="3000" baseline="30000" dirty="0"/>
              <a:t>nd </a:t>
            </a:r>
            <a:r>
              <a:rPr lang="en-US" sz="3000" dirty="0"/>
              <a:t>Edition, Jupiter Publishers and Distributor </a:t>
            </a:r>
            <a:r>
              <a:rPr lang="en-US" sz="3000" dirty="0" err="1"/>
              <a:t>Pvt.Ltd</a:t>
            </a:r>
            <a:r>
              <a:rPr lang="en-US" sz="3000" dirty="0" smtClean="0"/>
              <a:t>.</a:t>
            </a:r>
          </a:p>
          <a:p>
            <a:pPr algn="l" fontAlgn="base"/>
            <a:r>
              <a:rPr lang="en-US" sz="3000" u="sng" dirty="0" smtClean="0">
                <a:hlinkClick r:id="rId2"/>
              </a:rPr>
              <a:t>www.researchgate.net/air</a:t>
            </a:r>
            <a:r>
              <a:rPr lang="en-US" sz="3000" dirty="0" smtClean="0"/>
              <a:t>pollution.</a:t>
            </a:r>
          </a:p>
          <a:p>
            <a:pPr algn="l" fontAlgn="base"/>
            <a:r>
              <a:rPr lang="en-US" sz="3000" dirty="0" smtClean="0"/>
              <a:t>http</a:t>
            </a:r>
            <a:r>
              <a:rPr lang="en-US" sz="3000" dirty="0"/>
              <a:t>://www.journals.Elsevier.com/ecotoxicology.</a:t>
            </a:r>
            <a:endParaRPr lang="en-US" sz="3000" b="1" dirty="0"/>
          </a:p>
          <a:p>
            <a:pPr marL="0" indent="0" algn="l" fontAlgn="base">
              <a:buNone/>
            </a:pPr>
            <a:r>
              <a:rPr lang="en-US" dirty="0"/>
              <a:t/>
            </a:r>
            <a:br>
              <a:rPr lang="en-US" dirty="0"/>
            </a:br>
            <a:endParaRPr lang="en-US" dirty="0"/>
          </a:p>
          <a:p>
            <a:endParaRPr lang="en-US" dirty="0"/>
          </a:p>
        </p:txBody>
      </p:sp>
      <p:sp>
        <p:nvSpPr>
          <p:cNvPr id="4" name="Date Placeholder 3"/>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p:cNvSpPr>
            <a:spLocks noGrp="1"/>
          </p:cNvSpPr>
          <p:nvPr>
            <p:ph type="sldNum" sz="quarter" idx="12"/>
          </p:nvPr>
        </p:nvSpPr>
        <p:spPr/>
        <p:txBody>
          <a:bodyPr/>
          <a:lstStyle/>
          <a:p>
            <a:fld id="{BAF8A7CB-30DB-4A6F-8EB8-3C45E7C62085}" type="slidenum">
              <a:rPr lang="en-US" smtClean="0"/>
              <a:t>53</a:t>
            </a:fld>
            <a:endParaRPr lang="en-US"/>
          </a:p>
        </p:txBody>
      </p:sp>
    </p:spTree>
    <p:extLst>
      <p:ext uri="{BB962C8B-B14F-4D97-AF65-F5344CB8AC3E}">
        <p14:creationId xmlns:p14="http://schemas.microsoft.com/office/powerpoint/2010/main" val="18314996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589B388-475E-47C9-8DA2-CD050DA36310}"/>
              </a:ext>
            </a:extLst>
          </p:cNvPr>
          <p:cNvSpPr>
            <a:spLocks noGrp="1"/>
          </p:cNvSpPr>
          <p:nvPr>
            <p:ph type="dt" sz="half" idx="10"/>
          </p:nvPr>
        </p:nvSpPr>
        <p:spPr/>
        <p:txBody>
          <a:bodyPr/>
          <a:lstStyle/>
          <a:p>
            <a:fld id="{EA7C27DE-E9C9-497F-A57F-7979971C6130}" type="datetime1">
              <a:rPr lang="en-US" smtClean="0"/>
              <a:t>2/4/2024</a:t>
            </a:fld>
            <a:endParaRPr lang="en-US"/>
          </a:p>
        </p:txBody>
      </p:sp>
      <p:sp>
        <p:nvSpPr>
          <p:cNvPr id="3" name="Slide Number Placeholder 2">
            <a:extLst>
              <a:ext uri="{FF2B5EF4-FFF2-40B4-BE49-F238E27FC236}">
                <a16:creationId xmlns="" xmlns:a16="http://schemas.microsoft.com/office/drawing/2014/main" id="{7EB7C2A5-CD40-4882-884E-67CECCC447E5}"/>
              </a:ext>
            </a:extLst>
          </p:cNvPr>
          <p:cNvSpPr>
            <a:spLocks noGrp="1"/>
          </p:cNvSpPr>
          <p:nvPr>
            <p:ph type="sldNum" sz="quarter" idx="12"/>
          </p:nvPr>
        </p:nvSpPr>
        <p:spPr/>
        <p:txBody>
          <a:bodyPr/>
          <a:lstStyle/>
          <a:p>
            <a:fld id="{BAF8A7CB-30DB-4A6F-8EB8-3C45E7C62085}" type="slidenum">
              <a:rPr lang="en-US" smtClean="0"/>
              <a:t>54</a:t>
            </a:fld>
            <a:endParaRPr lang="en-US"/>
          </a:p>
        </p:txBody>
      </p:sp>
      <p:pic>
        <p:nvPicPr>
          <p:cNvPr id="5" name="Picture 4">
            <a:extLst>
              <a:ext uri="{FF2B5EF4-FFF2-40B4-BE49-F238E27FC236}">
                <a16:creationId xmlns="" xmlns:a16="http://schemas.microsoft.com/office/drawing/2014/main" id="{9051028F-B0D7-429D-93D7-0A04070BF5C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tretch>
            <a:fillRect/>
          </a:stretch>
        </p:blipFill>
        <p:spPr>
          <a:xfrm>
            <a:off x="1143000" y="0"/>
            <a:ext cx="6858000" cy="7463118"/>
          </a:xfrm>
          <a:prstGeom prst="rect">
            <a:avLst/>
          </a:prstGeom>
        </p:spPr>
      </p:pic>
    </p:spTree>
    <p:extLst>
      <p:ext uri="{BB962C8B-B14F-4D97-AF65-F5344CB8AC3E}">
        <p14:creationId xmlns:p14="http://schemas.microsoft.com/office/powerpoint/2010/main" val="205761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E9362F-7440-41B8-BE79-F908EDF96A0C}"/>
              </a:ext>
            </a:extLst>
          </p:cNvPr>
          <p:cNvSpPr>
            <a:spLocks noGrp="1"/>
          </p:cNvSpPr>
          <p:nvPr>
            <p:ph type="title"/>
          </p:nvPr>
        </p:nvSpPr>
        <p:spPr>
          <a:xfrm>
            <a:off x="628650" y="1"/>
            <a:ext cx="7886700" cy="1102658"/>
          </a:xfrm>
        </p:spPr>
        <p:txBody>
          <a:bodyPr>
            <a:normAutofit/>
          </a:bodyPr>
          <a:lstStyle/>
          <a:p>
            <a:r>
              <a:rPr lang="en-US" dirty="0"/>
              <a:t>CONTD….</a:t>
            </a:r>
          </a:p>
        </p:txBody>
      </p:sp>
      <p:sp>
        <p:nvSpPr>
          <p:cNvPr id="3" name="Content Placeholder 2">
            <a:extLst>
              <a:ext uri="{FF2B5EF4-FFF2-40B4-BE49-F238E27FC236}">
                <a16:creationId xmlns="" xmlns:a16="http://schemas.microsoft.com/office/drawing/2014/main" id="{FD989429-F172-4B1D-B0CB-5F7D6635E3A6}"/>
              </a:ext>
            </a:extLst>
          </p:cNvPr>
          <p:cNvSpPr>
            <a:spLocks noGrp="1"/>
          </p:cNvSpPr>
          <p:nvPr>
            <p:ph idx="1"/>
          </p:nvPr>
        </p:nvSpPr>
        <p:spPr>
          <a:xfrm>
            <a:off x="628650" y="1764405"/>
            <a:ext cx="7886700" cy="5120489"/>
          </a:xfrm>
        </p:spPr>
        <p:txBody>
          <a:bodyPr>
            <a:noAutofit/>
          </a:bodyPr>
          <a:lstStyle/>
          <a:p>
            <a:r>
              <a:rPr lang="en-US" sz="3200" dirty="0" smtClean="0"/>
              <a:t>Harmful </a:t>
            </a:r>
            <a:r>
              <a:rPr lang="en-US" sz="3200" dirty="0"/>
              <a:t>effects of chemical and biological agents can include toxicants from pollutants, insecticides, pesticides and fertilizers, all of which can impact on organism and its community through shifts in species diversity and abundance.</a:t>
            </a:r>
          </a:p>
        </p:txBody>
      </p:sp>
      <p:sp>
        <p:nvSpPr>
          <p:cNvPr id="4" name="Date Placeholder 3">
            <a:extLst>
              <a:ext uri="{FF2B5EF4-FFF2-40B4-BE49-F238E27FC236}">
                <a16:creationId xmlns="" xmlns:a16="http://schemas.microsoft.com/office/drawing/2014/main" id="{51864A30-459D-4A11-9960-C4189A79B5BB}"/>
              </a:ext>
            </a:extLst>
          </p:cNvPr>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a:extLst>
              <a:ext uri="{FF2B5EF4-FFF2-40B4-BE49-F238E27FC236}">
                <a16:creationId xmlns="" xmlns:a16="http://schemas.microsoft.com/office/drawing/2014/main" id="{F0163375-4C6D-47E9-88B1-5C07EFC7E15A}"/>
              </a:ext>
            </a:extLst>
          </p:cNvPr>
          <p:cNvSpPr>
            <a:spLocks noGrp="1"/>
          </p:cNvSpPr>
          <p:nvPr>
            <p:ph type="sldNum" sz="quarter" idx="12"/>
          </p:nvPr>
        </p:nvSpPr>
        <p:spPr/>
        <p:txBody>
          <a:bodyPr/>
          <a:lstStyle/>
          <a:p>
            <a:fld id="{BAF8A7CB-30DB-4A6F-8EB8-3C45E7C62085}" type="slidenum">
              <a:rPr lang="en-US" smtClean="0"/>
              <a:t>6</a:t>
            </a:fld>
            <a:endParaRPr lang="en-US"/>
          </a:p>
        </p:txBody>
      </p:sp>
    </p:spTree>
    <p:extLst>
      <p:ext uri="{BB962C8B-B14F-4D97-AF65-F5344CB8AC3E}">
        <p14:creationId xmlns:p14="http://schemas.microsoft.com/office/powerpoint/2010/main" val="3275420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79F4B8-5778-4439-9198-1DE45E0C00C2}"/>
              </a:ext>
            </a:extLst>
          </p:cNvPr>
          <p:cNvSpPr>
            <a:spLocks noGrp="1"/>
          </p:cNvSpPr>
          <p:nvPr>
            <p:ph type="title"/>
          </p:nvPr>
        </p:nvSpPr>
        <p:spPr/>
        <p:txBody>
          <a:bodyPr/>
          <a:lstStyle/>
          <a:p>
            <a:r>
              <a:rPr lang="en-US" dirty="0"/>
              <a:t>COMMON TOXICANTS</a:t>
            </a:r>
          </a:p>
        </p:txBody>
      </p:sp>
      <p:sp>
        <p:nvSpPr>
          <p:cNvPr id="3" name="Content Placeholder 2">
            <a:extLst>
              <a:ext uri="{FF2B5EF4-FFF2-40B4-BE49-F238E27FC236}">
                <a16:creationId xmlns="" xmlns:a16="http://schemas.microsoft.com/office/drawing/2014/main" id="{07B605FF-E8F2-41DF-AA9C-E6C5437EF14B}"/>
              </a:ext>
            </a:extLst>
          </p:cNvPr>
          <p:cNvSpPr>
            <a:spLocks noGrp="1"/>
          </p:cNvSpPr>
          <p:nvPr>
            <p:ph idx="1"/>
          </p:nvPr>
        </p:nvSpPr>
        <p:spPr/>
        <p:txBody>
          <a:bodyPr>
            <a:normAutofit/>
          </a:bodyPr>
          <a:lstStyle/>
          <a:p>
            <a:pPr marL="514350" indent="-514350">
              <a:buAutoNum type="arabicPeriod"/>
            </a:pPr>
            <a:r>
              <a:rPr lang="en-US" b="1" dirty="0"/>
              <a:t>Heavy metals</a:t>
            </a:r>
          </a:p>
          <a:p>
            <a:pPr marL="0" indent="0">
              <a:buNone/>
            </a:pPr>
            <a:r>
              <a:rPr lang="en-US" dirty="0"/>
              <a:t>Found in drinking water, fish, vaccines, pesticides, preserved wood, building materials, dental amalgams, chlorine plants can cause cancer, neurological disorders, Alzheimer’s disease, fatigue, nausea, abnormal heart rhythm and damage to blood vessels.</a:t>
            </a:r>
          </a:p>
        </p:txBody>
      </p:sp>
      <p:sp>
        <p:nvSpPr>
          <p:cNvPr id="4" name="Date Placeholder 3">
            <a:extLst>
              <a:ext uri="{FF2B5EF4-FFF2-40B4-BE49-F238E27FC236}">
                <a16:creationId xmlns="" xmlns:a16="http://schemas.microsoft.com/office/drawing/2014/main" id="{077CCEA4-BDFB-46B7-A93C-8548A34A8007}"/>
              </a:ext>
            </a:extLst>
          </p:cNvPr>
          <p:cNvSpPr>
            <a:spLocks noGrp="1"/>
          </p:cNvSpPr>
          <p:nvPr>
            <p:ph type="dt" sz="half" idx="10"/>
          </p:nvPr>
        </p:nvSpPr>
        <p:spPr/>
        <p:txBody>
          <a:bodyPr/>
          <a:lstStyle/>
          <a:p>
            <a:fld id="{FFEECDA8-8143-4840-916A-1E1FB520DAEB}" type="datetime1">
              <a:rPr lang="en-US" smtClean="0"/>
              <a:t>2/4/2024</a:t>
            </a:fld>
            <a:endParaRPr lang="en-US"/>
          </a:p>
        </p:txBody>
      </p:sp>
      <p:sp>
        <p:nvSpPr>
          <p:cNvPr id="5" name="Slide Number Placeholder 4">
            <a:extLst>
              <a:ext uri="{FF2B5EF4-FFF2-40B4-BE49-F238E27FC236}">
                <a16:creationId xmlns="" xmlns:a16="http://schemas.microsoft.com/office/drawing/2014/main" id="{DC91E936-633F-44D8-AF90-2DBC96FCB029}"/>
              </a:ext>
            </a:extLst>
          </p:cNvPr>
          <p:cNvSpPr>
            <a:spLocks noGrp="1"/>
          </p:cNvSpPr>
          <p:nvPr>
            <p:ph type="sldNum" sz="quarter" idx="12"/>
          </p:nvPr>
        </p:nvSpPr>
        <p:spPr/>
        <p:txBody>
          <a:bodyPr/>
          <a:lstStyle/>
          <a:p>
            <a:fld id="{BAF8A7CB-30DB-4A6F-8EB8-3C45E7C62085}" type="slidenum">
              <a:rPr lang="en-US" smtClean="0"/>
              <a:t>7</a:t>
            </a:fld>
            <a:endParaRPr lang="en-US"/>
          </a:p>
        </p:txBody>
      </p:sp>
    </p:spTree>
    <p:extLst>
      <p:ext uri="{BB962C8B-B14F-4D97-AF65-F5344CB8AC3E}">
        <p14:creationId xmlns:p14="http://schemas.microsoft.com/office/powerpoint/2010/main" val="91634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22AA44-E277-447E-8B05-C23CEA661EF8}"/>
              </a:ext>
            </a:extLst>
          </p:cNvPr>
          <p:cNvSpPr>
            <a:spLocks noGrp="1"/>
          </p:cNvSpPr>
          <p:nvPr>
            <p:ph type="title"/>
          </p:nvPr>
        </p:nvSpPr>
        <p:spPr>
          <a:xfrm>
            <a:off x="857250" y="118969"/>
            <a:ext cx="7886700" cy="1575360"/>
          </a:xfrm>
        </p:spPr>
        <p:txBody>
          <a:bodyPr/>
          <a:lstStyle/>
          <a:p>
            <a:r>
              <a:rPr lang="en-US" dirty="0"/>
              <a:t>CONTD….</a:t>
            </a:r>
          </a:p>
        </p:txBody>
      </p:sp>
      <p:sp>
        <p:nvSpPr>
          <p:cNvPr id="3" name="Content Placeholder 2">
            <a:extLst>
              <a:ext uri="{FF2B5EF4-FFF2-40B4-BE49-F238E27FC236}">
                <a16:creationId xmlns="" xmlns:a16="http://schemas.microsoft.com/office/drawing/2014/main" id="{1AA39E9B-2013-4036-B988-996379ABF688}"/>
              </a:ext>
            </a:extLst>
          </p:cNvPr>
          <p:cNvSpPr>
            <a:spLocks noGrp="1"/>
          </p:cNvSpPr>
          <p:nvPr>
            <p:ph idx="1"/>
          </p:nvPr>
        </p:nvSpPr>
        <p:spPr>
          <a:xfrm>
            <a:off x="628650" y="1479176"/>
            <a:ext cx="7886700" cy="4877175"/>
          </a:xfrm>
        </p:spPr>
        <p:txBody>
          <a:bodyPr>
            <a:noAutofit/>
          </a:bodyPr>
          <a:lstStyle/>
          <a:p>
            <a:pPr marL="0" indent="0">
              <a:buNone/>
            </a:pPr>
            <a:r>
              <a:rPr lang="en-US" b="1" dirty="0"/>
              <a:t>2. PCBs (polychlorinated biphenyls):</a:t>
            </a:r>
            <a:r>
              <a:rPr lang="en-US" dirty="0"/>
              <a:t>Found in farms-raised salmon can cause cancer, impaired fetal brain development.</a:t>
            </a:r>
          </a:p>
          <a:p>
            <a:pPr marL="0" indent="0">
              <a:buNone/>
            </a:pPr>
            <a:r>
              <a:rPr lang="en-US" b="1" dirty="0"/>
              <a:t>3.DIOXINS: </a:t>
            </a:r>
            <a:r>
              <a:rPr lang="en-US" dirty="0"/>
              <a:t>Found in animal’s fats, can cause cancer, reproductive disorders, skin rashes and skin discoloration.</a:t>
            </a:r>
          </a:p>
          <a:p>
            <a:pPr marL="0" indent="0">
              <a:buNone/>
            </a:pPr>
            <a:r>
              <a:rPr lang="en-US" dirty="0"/>
              <a:t> </a:t>
            </a:r>
          </a:p>
        </p:txBody>
      </p:sp>
      <p:sp>
        <p:nvSpPr>
          <p:cNvPr id="4" name="Date Placeholder 3">
            <a:extLst>
              <a:ext uri="{FF2B5EF4-FFF2-40B4-BE49-F238E27FC236}">
                <a16:creationId xmlns="" xmlns:a16="http://schemas.microsoft.com/office/drawing/2014/main" id="{FAB0C71C-6315-4CFD-BCDE-A0B9EA44FF6A}"/>
              </a:ext>
            </a:extLst>
          </p:cNvPr>
          <p:cNvSpPr>
            <a:spLocks noGrp="1"/>
          </p:cNvSpPr>
          <p:nvPr>
            <p:ph type="dt" sz="half" idx="10"/>
          </p:nvPr>
        </p:nvSpPr>
        <p:spPr/>
        <p:txBody>
          <a:bodyPr/>
          <a:lstStyle/>
          <a:p>
            <a:fld id="{E174BAF3-ED2D-40DB-8CFE-EA89DFFC3E4B}" type="datetime1">
              <a:rPr lang="en-US" smtClean="0"/>
              <a:t>2/4/2024</a:t>
            </a:fld>
            <a:endParaRPr lang="en-US"/>
          </a:p>
        </p:txBody>
      </p:sp>
      <p:sp>
        <p:nvSpPr>
          <p:cNvPr id="5" name="Slide Number Placeholder 4">
            <a:extLst>
              <a:ext uri="{FF2B5EF4-FFF2-40B4-BE49-F238E27FC236}">
                <a16:creationId xmlns="" xmlns:a16="http://schemas.microsoft.com/office/drawing/2014/main" id="{9FEB26B3-48AD-409A-BB9F-EE18B436B6ED}"/>
              </a:ext>
            </a:extLst>
          </p:cNvPr>
          <p:cNvSpPr>
            <a:spLocks noGrp="1"/>
          </p:cNvSpPr>
          <p:nvPr>
            <p:ph type="sldNum" sz="quarter" idx="12"/>
          </p:nvPr>
        </p:nvSpPr>
        <p:spPr/>
        <p:txBody>
          <a:bodyPr/>
          <a:lstStyle/>
          <a:p>
            <a:fld id="{BAF8A7CB-30DB-4A6F-8EB8-3C45E7C62085}" type="slidenum">
              <a:rPr lang="en-US" smtClean="0"/>
              <a:t>8</a:t>
            </a:fld>
            <a:endParaRPr lang="en-US"/>
          </a:p>
        </p:txBody>
      </p:sp>
    </p:spTree>
    <p:extLst>
      <p:ext uri="{BB962C8B-B14F-4D97-AF65-F5344CB8AC3E}">
        <p14:creationId xmlns:p14="http://schemas.microsoft.com/office/powerpoint/2010/main" val="4052669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FEED7A-2EBA-4747-8EA2-38F582FFBB95}"/>
              </a:ext>
            </a:extLst>
          </p:cNvPr>
          <p:cNvSpPr>
            <a:spLocks noGrp="1"/>
          </p:cNvSpPr>
          <p:nvPr>
            <p:ph type="title"/>
          </p:nvPr>
        </p:nvSpPr>
        <p:spPr>
          <a:xfrm>
            <a:off x="628650" y="1"/>
            <a:ext cx="7886700" cy="995082"/>
          </a:xfrm>
        </p:spPr>
        <p:txBody>
          <a:bodyPr>
            <a:normAutofit fontScale="90000"/>
          </a:bodyPr>
          <a:lstStyle/>
          <a:p>
            <a:r>
              <a:rPr lang="en-US" dirty="0"/>
              <a:t>CONTD…</a:t>
            </a:r>
          </a:p>
        </p:txBody>
      </p:sp>
      <p:sp>
        <p:nvSpPr>
          <p:cNvPr id="3" name="Content Placeholder 2">
            <a:extLst>
              <a:ext uri="{FF2B5EF4-FFF2-40B4-BE49-F238E27FC236}">
                <a16:creationId xmlns="" xmlns:a16="http://schemas.microsoft.com/office/drawing/2014/main" id="{08205C73-1FC4-49CE-8B81-E24D035EC8CE}"/>
              </a:ext>
            </a:extLst>
          </p:cNvPr>
          <p:cNvSpPr>
            <a:spLocks noGrp="1"/>
          </p:cNvSpPr>
          <p:nvPr>
            <p:ph idx="1"/>
          </p:nvPr>
        </p:nvSpPr>
        <p:spPr>
          <a:xfrm>
            <a:off x="628650" y="995083"/>
            <a:ext cx="7886700" cy="5094379"/>
          </a:xfrm>
        </p:spPr>
        <p:txBody>
          <a:bodyPr>
            <a:normAutofit lnSpcReduction="10000"/>
          </a:bodyPr>
          <a:lstStyle/>
          <a:p>
            <a:pPr marL="0" indent="0">
              <a:buNone/>
            </a:pPr>
            <a:r>
              <a:rPr lang="en-US" b="1" dirty="0"/>
              <a:t>4.PESTICIDES:</a:t>
            </a:r>
            <a:r>
              <a:rPr lang="en-US" dirty="0"/>
              <a:t>Found in bug spray, commercially raised meats and other foods. Can caused cancer, Parkinson’s disease, miscarriage, nerve damage and birth defects.</a:t>
            </a:r>
          </a:p>
          <a:p>
            <a:pPr marL="0" indent="0">
              <a:buNone/>
            </a:pPr>
            <a:r>
              <a:rPr lang="en-US" b="1" dirty="0"/>
              <a:t>5. VOCs(volatile organic compounds</a:t>
            </a:r>
            <a:r>
              <a:rPr lang="en-US" dirty="0"/>
              <a:t>): Found in drinking water, paints, deodorants, cosmetics and dry cleaned clothing. It can cause cancer, eye irritation, headaches and memory impairments.  </a:t>
            </a:r>
          </a:p>
          <a:p>
            <a:endParaRPr lang="en-US" dirty="0"/>
          </a:p>
        </p:txBody>
      </p:sp>
      <p:sp>
        <p:nvSpPr>
          <p:cNvPr id="4" name="Date Placeholder 3">
            <a:extLst>
              <a:ext uri="{FF2B5EF4-FFF2-40B4-BE49-F238E27FC236}">
                <a16:creationId xmlns="" xmlns:a16="http://schemas.microsoft.com/office/drawing/2014/main" id="{732CA332-D6E5-4C60-A363-15259E049E3B}"/>
              </a:ext>
            </a:extLst>
          </p:cNvPr>
          <p:cNvSpPr>
            <a:spLocks noGrp="1"/>
          </p:cNvSpPr>
          <p:nvPr>
            <p:ph type="dt" sz="half" idx="10"/>
          </p:nvPr>
        </p:nvSpPr>
        <p:spPr/>
        <p:txBody>
          <a:bodyPr/>
          <a:lstStyle/>
          <a:p>
            <a:fld id="{07F51D1B-877A-4455-9BA5-F182525439A0}" type="datetime1">
              <a:rPr lang="en-US" smtClean="0"/>
              <a:t>2/4/2024</a:t>
            </a:fld>
            <a:endParaRPr lang="en-US"/>
          </a:p>
        </p:txBody>
      </p:sp>
      <p:sp>
        <p:nvSpPr>
          <p:cNvPr id="5" name="Slide Number Placeholder 4">
            <a:extLst>
              <a:ext uri="{FF2B5EF4-FFF2-40B4-BE49-F238E27FC236}">
                <a16:creationId xmlns="" xmlns:a16="http://schemas.microsoft.com/office/drawing/2014/main" id="{B6AF18AC-D53D-4676-9E70-170E309CA7A8}"/>
              </a:ext>
            </a:extLst>
          </p:cNvPr>
          <p:cNvSpPr>
            <a:spLocks noGrp="1"/>
          </p:cNvSpPr>
          <p:nvPr>
            <p:ph type="sldNum" sz="quarter" idx="12"/>
          </p:nvPr>
        </p:nvSpPr>
        <p:spPr/>
        <p:txBody>
          <a:bodyPr/>
          <a:lstStyle/>
          <a:p>
            <a:fld id="{BAF8A7CB-30DB-4A6F-8EB8-3C45E7C62085}" type="slidenum">
              <a:rPr lang="en-US" smtClean="0"/>
              <a:t>9</a:t>
            </a:fld>
            <a:endParaRPr lang="en-US"/>
          </a:p>
        </p:txBody>
      </p:sp>
    </p:spTree>
    <p:extLst>
      <p:ext uri="{BB962C8B-B14F-4D97-AF65-F5344CB8AC3E}">
        <p14:creationId xmlns:p14="http://schemas.microsoft.com/office/powerpoint/2010/main" val="8631635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391</TotalTime>
  <Words>1976</Words>
  <Application>Microsoft Office PowerPoint</Application>
  <PresentationFormat>On-screen Show (4:3)</PresentationFormat>
  <Paragraphs>287</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Calibri Light</vt:lpstr>
      <vt:lpstr>Times New Roman</vt:lpstr>
      <vt:lpstr>Wingdings</vt:lpstr>
      <vt:lpstr>Office Theme</vt:lpstr>
      <vt:lpstr>PowerPoint Presentation</vt:lpstr>
      <vt:lpstr>PowerPoint Presentation</vt:lpstr>
      <vt:lpstr>ECOTOXICOLOGY</vt:lpstr>
      <vt:lpstr>INTRODUCTION</vt:lpstr>
      <vt:lpstr>CONTD….</vt:lpstr>
      <vt:lpstr>CONTD….</vt:lpstr>
      <vt:lpstr>COMMON TOXICANTS</vt:lpstr>
      <vt:lpstr>CONTD….</vt:lpstr>
      <vt:lpstr>CONTD…</vt:lpstr>
      <vt:lpstr>CONTD….</vt:lpstr>
      <vt:lpstr>CONTD….</vt:lpstr>
      <vt:lpstr>EFFECT OF ECOTOXICITY</vt:lpstr>
      <vt:lpstr>CONTD….</vt:lpstr>
      <vt:lpstr>CONTD….</vt:lpstr>
      <vt:lpstr>CONTD….</vt:lpstr>
      <vt:lpstr>CONTD….</vt:lpstr>
      <vt:lpstr>CONTD….</vt:lpstr>
      <vt:lpstr>PREVENTION OF ECOTOXICITY</vt:lpstr>
      <vt:lpstr>CONTD….</vt:lpstr>
      <vt:lpstr>CONTD….</vt:lpstr>
      <vt:lpstr>POLLUTION </vt:lpstr>
      <vt:lpstr>Types of pollution </vt:lpstr>
      <vt:lpstr>PowerPoint Presentation</vt:lpstr>
      <vt:lpstr>AIR POLLUTION </vt:lpstr>
      <vt:lpstr>PowerPoint Presentation</vt:lpstr>
      <vt:lpstr>Causes of Air Pollution </vt:lpstr>
      <vt:lpstr>PowerPoint Presentation</vt:lpstr>
      <vt:lpstr>PowerPoint Presentation</vt:lpstr>
      <vt:lpstr>PowerPoint Presentation</vt:lpstr>
      <vt:lpstr>Common air pollutant</vt:lpstr>
      <vt:lpstr>PowerPoint Presentation</vt:lpstr>
      <vt:lpstr>PowerPoint Presentation</vt:lpstr>
      <vt:lpstr>PowerPoint Presentation</vt:lpstr>
      <vt:lpstr>PowerPoint Presentation</vt:lpstr>
      <vt:lpstr>PowerPoint Presentation</vt:lpstr>
      <vt:lpstr>EFFECT OF AIR POLLUTION</vt:lpstr>
      <vt:lpstr>PREVENTION</vt:lpstr>
      <vt:lpstr>Individual level prevention </vt:lpstr>
      <vt:lpstr>Community/government level prevention </vt:lpstr>
      <vt:lpstr>PowerPoint Presentation</vt:lpstr>
      <vt:lpstr>  </vt:lpstr>
      <vt:lpstr>PowerPoint Presentation</vt:lpstr>
      <vt:lpstr>PowerPoint Presentation</vt:lpstr>
      <vt:lpstr>PowerPoint Presentation</vt:lpstr>
      <vt:lpstr>PowerPoint Presentation</vt:lpstr>
      <vt:lpstr>PowerPoint Presentation</vt:lpstr>
      <vt:lpstr>Post test</vt:lpstr>
      <vt:lpstr>PowerPoint Presentation</vt:lpstr>
      <vt:lpstr>PowerPoint Presentation</vt:lpstr>
      <vt:lpstr>Assignment  </vt:lpstr>
      <vt:lpstr>Plan for tomorrow </vt:lpstr>
      <vt:lpstr>References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SYSTEM               AND ENVIRONMENT</dc:title>
  <dc:creator>Anupa basnet</dc:creator>
  <cp:lastModifiedBy>Microsoft account</cp:lastModifiedBy>
  <cp:revision>47</cp:revision>
  <dcterms:created xsi:type="dcterms:W3CDTF">2023-11-02T04:26:33Z</dcterms:created>
  <dcterms:modified xsi:type="dcterms:W3CDTF">2024-02-04T07:35:59Z</dcterms:modified>
</cp:coreProperties>
</file>