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2" r:id="rId3"/>
    <p:sldId id="257" r:id="rId4"/>
    <p:sldId id="258" r:id="rId5"/>
    <p:sldId id="259" r:id="rId6"/>
    <p:sldId id="261" r:id="rId7"/>
    <p:sldId id="262" r:id="rId8"/>
    <p:sldId id="263" r:id="rId9"/>
    <p:sldId id="264" r:id="rId10"/>
    <p:sldId id="265" r:id="rId11"/>
    <p:sldId id="266" r:id="rId12"/>
    <p:sldId id="277" r:id="rId13"/>
    <p:sldId id="267" r:id="rId14"/>
    <p:sldId id="268" r:id="rId15"/>
    <p:sldId id="269" r:id="rId16"/>
    <p:sldId id="270" r:id="rId17"/>
    <p:sldId id="271" r:id="rId18"/>
    <p:sldId id="272" r:id="rId19"/>
    <p:sldId id="273" r:id="rId20"/>
    <p:sldId id="274" r:id="rId21"/>
    <p:sldId id="278" r:id="rId22"/>
    <p:sldId id="281" r:id="rId23"/>
    <p:sldId id="275" r:id="rId24"/>
    <p:sldId id="276" r:id="rId25"/>
    <p:sldId id="280" r:id="rId26"/>
    <p:sldId id="279" r:id="rId27"/>
    <p:sldId id="284" r:id="rId28"/>
    <p:sldId id="283"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B159F-C68E-47B3-9CCE-5D5DFC8A9A2D}"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C0C9B-9D82-403B-91CD-A9352E909380}" type="slidenum">
              <a:rPr lang="en-US" smtClean="0"/>
              <a:t>‹#›</a:t>
            </a:fld>
            <a:endParaRPr lang="en-US"/>
          </a:p>
        </p:txBody>
      </p:sp>
    </p:spTree>
    <p:extLst>
      <p:ext uri="{BB962C8B-B14F-4D97-AF65-F5344CB8AC3E}">
        <p14:creationId xmlns:p14="http://schemas.microsoft.com/office/powerpoint/2010/main" val="366879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5C0C9B-9D82-403B-91CD-A9352E909380}" type="slidenum">
              <a:rPr lang="en-US" smtClean="0"/>
              <a:t>12</a:t>
            </a:fld>
            <a:endParaRPr lang="en-US"/>
          </a:p>
        </p:txBody>
      </p:sp>
    </p:spTree>
    <p:extLst>
      <p:ext uri="{BB962C8B-B14F-4D97-AF65-F5344CB8AC3E}">
        <p14:creationId xmlns:p14="http://schemas.microsoft.com/office/powerpoint/2010/main" val="69124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5C0C9B-9D82-403B-91CD-A9352E909380}" type="slidenum">
              <a:rPr lang="en-US" smtClean="0"/>
              <a:t>29</a:t>
            </a:fld>
            <a:endParaRPr lang="en-US"/>
          </a:p>
        </p:txBody>
      </p:sp>
    </p:spTree>
    <p:extLst>
      <p:ext uri="{BB962C8B-B14F-4D97-AF65-F5344CB8AC3E}">
        <p14:creationId xmlns:p14="http://schemas.microsoft.com/office/powerpoint/2010/main" val="217232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2F8522-08F3-47E9-AF96-70319261B4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1224447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2F8522-08F3-47E9-AF96-70319261B4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395577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2F8522-08F3-47E9-AF96-70319261B4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183988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2F8522-08F3-47E9-AF96-70319261B4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351332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F8522-08F3-47E9-AF96-70319261B48E}"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153927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2F8522-08F3-47E9-AF96-70319261B48E}"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14869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2F8522-08F3-47E9-AF96-70319261B48E}"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399753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2F8522-08F3-47E9-AF96-70319261B48E}"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386243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F8522-08F3-47E9-AF96-70319261B48E}"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55348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2F8522-08F3-47E9-AF96-70319261B48E}"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58963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2F8522-08F3-47E9-AF96-70319261B48E}"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96C3B-6502-4EE0-8FB4-45D7F01D2A83}" type="slidenum">
              <a:rPr lang="en-US" smtClean="0"/>
              <a:t>‹#›</a:t>
            </a:fld>
            <a:endParaRPr lang="en-US"/>
          </a:p>
        </p:txBody>
      </p:sp>
    </p:spTree>
    <p:extLst>
      <p:ext uri="{BB962C8B-B14F-4D97-AF65-F5344CB8AC3E}">
        <p14:creationId xmlns:p14="http://schemas.microsoft.com/office/powerpoint/2010/main" val="80691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F8522-08F3-47E9-AF96-70319261B48E}" type="datetimeFigureOut">
              <a:rPr lang="en-US" smtClean="0"/>
              <a:t>2/12/2024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96C3B-6502-4EE0-8FB4-45D7F01D2A83}" type="slidenum">
              <a:rPr lang="en-US" smtClean="0"/>
              <a:t>‹#›</a:t>
            </a:fld>
            <a:endParaRPr lang="en-US"/>
          </a:p>
        </p:txBody>
      </p:sp>
    </p:spTree>
    <p:extLst>
      <p:ext uri="{BB962C8B-B14F-4D97-AF65-F5344CB8AC3E}">
        <p14:creationId xmlns:p14="http://schemas.microsoft.com/office/powerpoint/2010/main" val="2100323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ing.com/search" TargetMode="External"/><Relationship Id="rId2" Type="http://schemas.openxmlformats.org/officeDocument/2006/relationships/hyperlink" Target="https://eartheclipse.com/environment/pollution" TargetMode="External"/><Relationship Id="rId1" Type="http://schemas.openxmlformats.org/officeDocument/2006/relationships/slideLayout" Target="../slideLayouts/slideLayout2.xml"/><Relationship Id="rId4" Type="http://schemas.openxmlformats.org/officeDocument/2006/relationships/hyperlink" Target="https://chat.openai.com/cha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23677" cy="6755642"/>
          </a:xfrm>
          <a:prstGeom prst="rect">
            <a:avLst/>
          </a:prstGeom>
        </p:spPr>
      </p:pic>
    </p:spTree>
    <p:extLst>
      <p:ext uri="{BB962C8B-B14F-4D97-AF65-F5344CB8AC3E}">
        <p14:creationId xmlns:p14="http://schemas.microsoft.com/office/powerpoint/2010/main" val="2586785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a:bodyPr>
          <a:lstStyle/>
          <a:p>
            <a:r>
              <a:rPr lang="en-US" b="1" dirty="0"/>
              <a:t>Barking dogs</a:t>
            </a:r>
            <a:r>
              <a:rPr lang="en-US" dirty="0"/>
              <a:t>: Dogs barking incessantly can be a significant source of noise pollution, causing annoyance and stress to neighbors.</a:t>
            </a:r>
          </a:p>
          <a:p>
            <a:r>
              <a:rPr lang="en-US" b="1" dirty="0"/>
              <a:t>Street vendors</a:t>
            </a:r>
            <a:r>
              <a:rPr lang="en-US" dirty="0"/>
              <a:t>: Street vendors who sell goods by shouting their wares can generate high levels of noise.</a:t>
            </a:r>
          </a:p>
          <a:p>
            <a:r>
              <a:rPr lang="en-US" b="1" dirty="0"/>
              <a:t>Church bells</a:t>
            </a:r>
            <a:r>
              <a:rPr lang="en-US" dirty="0"/>
              <a:t>: Church bells ringing can be a source of noise pollution, especially in residential areas.</a:t>
            </a:r>
          </a:p>
          <a:p>
            <a:r>
              <a:rPr lang="en-US" b="1" dirty="0"/>
              <a:t>Pubs and bars</a:t>
            </a:r>
            <a:r>
              <a:rPr lang="en-US" dirty="0"/>
              <a:t>: Pubs and bars can generate high levels of noise from music, talking, and other activities.</a:t>
            </a:r>
          </a:p>
          <a:p>
            <a:r>
              <a:rPr lang="en-US" b="1" dirty="0"/>
              <a:t>Construction of roads and bridges</a:t>
            </a:r>
            <a:r>
              <a:rPr lang="en-US" dirty="0"/>
              <a:t>: Construction of roads and bridges can generate high levels of noise, causing disturbance to nearby residents</a:t>
            </a:r>
          </a:p>
        </p:txBody>
      </p:sp>
    </p:spTree>
    <p:extLst>
      <p:ext uri="{BB962C8B-B14F-4D97-AF65-F5344CB8AC3E}">
        <p14:creationId xmlns:p14="http://schemas.microsoft.com/office/powerpoint/2010/main" val="4057627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2764"/>
            <a:ext cx="10515600" cy="5044199"/>
          </a:xfrm>
        </p:spPr>
        <p:txBody>
          <a:bodyPr/>
          <a:lstStyle/>
          <a:p>
            <a:r>
              <a:rPr lang="en-US" b="1" dirty="0"/>
              <a:t>Public transport</a:t>
            </a:r>
            <a:r>
              <a:rPr lang="en-US" dirty="0"/>
              <a:t>: Public transport such as trains and buses can generate noise pollution, especially in areas close to the tracks or bus stops.</a:t>
            </a:r>
          </a:p>
          <a:p>
            <a:r>
              <a:rPr lang="en-US" b="1" dirty="0"/>
              <a:t>Fireworks</a:t>
            </a:r>
            <a:r>
              <a:rPr lang="en-US" dirty="0"/>
              <a:t>: Fireworks displays generate high levels of noise that can be heard for miles, causing disturbance to nearby residents and wildlife.</a:t>
            </a:r>
          </a:p>
          <a:p>
            <a:r>
              <a:rPr lang="en-US" b="1" dirty="0"/>
              <a:t>Air conditioners and generators</a:t>
            </a:r>
            <a:r>
              <a:rPr lang="en-US" dirty="0"/>
              <a:t>: Air conditioners and generators generate noise that can be heard from a distance, especially if they are not maintained properly. </a:t>
            </a:r>
          </a:p>
          <a:p>
            <a:endParaRPr lang="en-US" dirty="0"/>
          </a:p>
        </p:txBody>
      </p:sp>
    </p:spTree>
    <p:extLst>
      <p:ext uri="{BB962C8B-B14F-4D97-AF65-F5344CB8AC3E}">
        <p14:creationId xmlns:p14="http://schemas.microsoft.com/office/powerpoint/2010/main" val="1482161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ahoma" panose="020B0604030504040204" pitchFamily="34" charset="0"/>
                <a:ea typeface="Tahoma" panose="020B0604030504040204" pitchFamily="34" charset="0"/>
                <a:cs typeface="Tahoma" panose="020B0604030504040204" pitchFamily="34" charset="0"/>
              </a:rPr>
              <a:t>Effects </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18363" y="1825625"/>
            <a:ext cx="11709779" cy="4834482"/>
          </a:xfrm>
        </p:spPr>
        <p:txBody>
          <a:bodyPr>
            <a:normAutofit/>
          </a:bodyPr>
          <a:lstStyle/>
          <a:p>
            <a:r>
              <a:rPr lang="en-US" b="1" dirty="0"/>
              <a:t>Hearing damage</a:t>
            </a:r>
            <a:r>
              <a:rPr lang="en-US" dirty="0"/>
              <a:t>: Prolonged exposure to high levels of noise can cause permanent hearing damage, including hearing loss and tinnitus </a:t>
            </a:r>
            <a:endParaRPr lang="en-US" dirty="0" smtClean="0"/>
          </a:p>
          <a:p>
            <a:r>
              <a:rPr lang="en-US" b="1" dirty="0" smtClean="0"/>
              <a:t>Sleep </a:t>
            </a:r>
            <a:r>
              <a:rPr lang="en-US" b="1" dirty="0"/>
              <a:t>disturbances</a:t>
            </a:r>
            <a:r>
              <a:rPr lang="en-US" dirty="0"/>
              <a:t>: Noise pollution can cause sleep disturbances, such as insomnia, sleep apnea, and fragmented sleep, leading to fatigue and other health problems.</a:t>
            </a:r>
          </a:p>
          <a:p>
            <a:r>
              <a:rPr lang="en-US" b="1" dirty="0"/>
              <a:t>Stress and anxiety</a:t>
            </a:r>
            <a:r>
              <a:rPr lang="en-US" dirty="0"/>
              <a:t>: Exposure to noise pollution can cause stress and anxiety, which can lead to physical and mental health problems, including hypertension, heart disease, and depression.</a:t>
            </a:r>
          </a:p>
          <a:p>
            <a:r>
              <a:rPr lang="en-US" b="1" dirty="0"/>
              <a:t>Interference with communication</a:t>
            </a:r>
            <a:r>
              <a:rPr lang="en-US" dirty="0"/>
              <a:t>: Noise pollution can make it difficult for people to communicate effectively, causing frustration, misunderstandings, and impaired social interactions.</a:t>
            </a:r>
          </a:p>
          <a:p>
            <a:endParaRPr lang="en-US" dirty="0"/>
          </a:p>
        </p:txBody>
      </p:sp>
    </p:spTree>
    <p:extLst>
      <p:ext uri="{BB962C8B-B14F-4D97-AF65-F5344CB8AC3E}">
        <p14:creationId xmlns:p14="http://schemas.microsoft.com/office/powerpoint/2010/main" val="301494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Decreased productivity</a:t>
            </a:r>
            <a:r>
              <a:rPr lang="en-US" dirty="0" smtClean="0"/>
              <a:t>: Noise pollution can decrease productivity in workplaces, schools, and other settings, leading to decreased performance, absenteeism, and job dissatisfaction.</a:t>
            </a:r>
          </a:p>
          <a:p>
            <a:r>
              <a:rPr lang="en-US" b="1" dirty="0"/>
              <a:t>Cardiovascular problems</a:t>
            </a:r>
            <a:r>
              <a:rPr lang="en-US" dirty="0"/>
              <a:t>: Exposure to noise pollution can increase the risk of cardiovascular problems, including hypertension, heart attack, and stroke.</a:t>
            </a:r>
          </a:p>
          <a:p>
            <a:r>
              <a:rPr lang="en-US" b="1" dirty="0"/>
              <a:t>Adverse effects on children</a:t>
            </a:r>
            <a:r>
              <a:rPr lang="en-US" dirty="0"/>
              <a:t>: Children are particularly vulnerable to the effects of noise pollution, which can interfere with their learning, development, and behavior.</a:t>
            </a:r>
          </a:p>
          <a:p>
            <a:endParaRPr lang="en-US" dirty="0"/>
          </a:p>
        </p:txBody>
      </p:sp>
    </p:spTree>
    <p:extLst>
      <p:ext uri="{BB962C8B-B14F-4D97-AF65-F5344CB8AC3E}">
        <p14:creationId xmlns:p14="http://schemas.microsoft.com/office/powerpoint/2010/main" val="2875265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07000"/>
              </a:lnSpc>
              <a:spcAft>
                <a:spcPts val="8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Negative impact on wildlife</a:t>
            </a:r>
            <a:r>
              <a:rPr lang="en-US" dirty="0" smtClean="0">
                <a:effectLst/>
                <a:latin typeface="Calibri" panose="020F0502020204030204" pitchFamily="34" charset="0"/>
                <a:ea typeface="Calibri" panose="020F0502020204030204" pitchFamily="34" charset="0"/>
                <a:cs typeface="Calibri" panose="020F0502020204030204" pitchFamily="34" charset="0"/>
              </a:rPr>
              <a:t>: Noise pollution can disrupt the behavior and communication of wildlife, affecting their habitat and survival.</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Physical discomfort</a:t>
            </a:r>
            <a:r>
              <a:rPr lang="en-US" dirty="0" smtClean="0">
                <a:effectLst/>
                <a:latin typeface="Calibri" panose="020F0502020204030204" pitchFamily="34" charset="0"/>
                <a:ea typeface="Calibri" panose="020F0502020204030204" pitchFamily="34" charset="0"/>
                <a:cs typeface="Calibri" panose="020F0502020204030204" pitchFamily="34" charset="0"/>
              </a:rPr>
              <a:t>: Noise pollution can cause physical discomfort, including headaches, nausea, and dizziness.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Hearing impairment in animals</a:t>
            </a:r>
            <a:r>
              <a:rPr lang="en-US" dirty="0" smtClean="0">
                <a:effectLst/>
                <a:latin typeface="Calibri" panose="020F0502020204030204" pitchFamily="34" charset="0"/>
                <a:ea typeface="Calibri" panose="020F0502020204030204" pitchFamily="34" charset="0"/>
                <a:cs typeface="Calibri" panose="020F0502020204030204" pitchFamily="34" charset="0"/>
              </a:rPr>
              <a:t>: Noise pollution can cause hearing impairment in animals, including pets </a:t>
            </a:r>
            <a:r>
              <a:rPr lang="en-US" dirty="0" smtClean="0">
                <a:effectLst/>
                <a:latin typeface="Calibri" panose="020F0502020204030204" pitchFamily="34" charset="0"/>
                <a:ea typeface="Calibri" panose="020F0502020204030204" pitchFamily="34" charset="0"/>
                <a:cs typeface="Calibri" panose="020F0502020204030204" pitchFamily="34" charset="0"/>
              </a:rPr>
              <a:t>, </a:t>
            </a:r>
            <a:r>
              <a:rPr lang="en-US" dirty="0" smtClean="0">
                <a:effectLst/>
                <a:latin typeface="Calibri" panose="020F0502020204030204" pitchFamily="34" charset="0"/>
                <a:ea typeface="Calibri" panose="020F0502020204030204" pitchFamily="34" charset="0"/>
                <a:cs typeface="Calibri" panose="020F0502020204030204" pitchFamily="34" charset="0"/>
              </a:rPr>
              <a:t>leading to decreased quality of life and productivity.</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2301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8866"/>
            <a:ext cx="10515600" cy="5358097"/>
          </a:xfrm>
        </p:spPr>
        <p:txBody>
          <a:bodyPr>
            <a:normAutofit/>
          </a:bodyPr>
          <a:lstStyle/>
          <a:p>
            <a:r>
              <a:rPr lang="en-US" b="1" dirty="0"/>
              <a:t>Cognitive impairment</a:t>
            </a:r>
            <a:r>
              <a:rPr lang="en-US" dirty="0"/>
              <a:t>: Noise pollution can impair cognitive function , including memory, attention, and decision-making, affecting academic and occupational performance.</a:t>
            </a:r>
          </a:p>
          <a:p>
            <a:r>
              <a:rPr lang="en-US" b="1" dirty="0"/>
              <a:t>Road accidents</a:t>
            </a:r>
            <a:r>
              <a:rPr lang="en-US" dirty="0"/>
              <a:t>: Noise pollution can contribute to road accidents by interfering with drivers' ability to hear emergency sirens and signals.</a:t>
            </a:r>
          </a:p>
          <a:p>
            <a:r>
              <a:rPr lang="en-US" b="1" dirty="0"/>
              <a:t>Property damage</a:t>
            </a:r>
            <a:r>
              <a:rPr lang="en-US" dirty="0"/>
              <a:t>: Noise pollution can cause damage to buildings, structures, and equipment, leading to costly repairs and maintenance.</a:t>
            </a:r>
          </a:p>
          <a:p>
            <a:r>
              <a:rPr lang="en-US" b="1" dirty="0"/>
              <a:t>Increased aggression</a:t>
            </a:r>
            <a:r>
              <a:rPr lang="en-US" dirty="0"/>
              <a:t>: Noise pollution can increase aggression and hostility, leading to interpersonal conflicts and violence.</a:t>
            </a:r>
          </a:p>
          <a:p>
            <a:r>
              <a:rPr lang="en-US" b="1" dirty="0"/>
              <a:t>Negative impact on tourism</a:t>
            </a:r>
            <a:r>
              <a:rPr lang="en-US" dirty="0"/>
              <a:t>: Noise pollution can deter tourists from visiting certain areas, leading to decreased revenue and economic growth .</a:t>
            </a:r>
          </a:p>
          <a:p>
            <a:endParaRPr lang="en-US" dirty="0"/>
          </a:p>
        </p:txBody>
      </p:sp>
    </p:spTree>
    <p:extLst>
      <p:ext uri="{BB962C8B-B14F-4D97-AF65-F5344CB8AC3E}">
        <p14:creationId xmlns:p14="http://schemas.microsoft.com/office/powerpoint/2010/main" val="827582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According to WHO there are seven categories of adverse effects of noise pollution on humans.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sz="3200" dirty="0" smtClean="0"/>
              <a:t>Hearing impairment</a:t>
            </a:r>
          </a:p>
          <a:p>
            <a:pPr lvl="0"/>
            <a:r>
              <a:rPr lang="en-US" sz="3200" dirty="0" smtClean="0"/>
              <a:t>Interference with spoken communication</a:t>
            </a:r>
          </a:p>
          <a:p>
            <a:pPr lvl="0"/>
            <a:r>
              <a:rPr lang="en-US" sz="3200" dirty="0" smtClean="0"/>
              <a:t>Sleep disturbances</a:t>
            </a:r>
          </a:p>
          <a:p>
            <a:pPr lvl="0"/>
            <a:r>
              <a:rPr lang="en-US" sz="3200" dirty="0" smtClean="0"/>
              <a:t>Cardiovascular disturbance</a:t>
            </a:r>
          </a:p>
          <a:p>
            <a:pPr lvl="0"/>
            <a:r>
              <a:rPr lang="en-US" sz="3200" dirty="0" smtClean="0"/>
              <a:t>Disturbance in mental health</a:t>
            </a:r>
          </a:p>
          <a:p>
            <a:pPr lvl="0"/>
            <a:r>
              <a:rPr lang="en-US" sz="3200" dirty="0" smtClean="0"/>
              <a:t>Impaired task performance</a:t>
            </a:r>
          </a:p>
          <a:p>
            <a:pPr lvl="0"/>
            <a:r>
              <a:rPr lang="en-US" sz="3200" dirty="0" smtClean="0"/>
              <a:t>Negative social </a:t>
            </a:r>
            <a:r>
              <a:rPr lang="en-US" sz="3200" dirty="0" err="1" smtClean="0"/>
              <a:t>behaviour</a:t>
            </a:r>
            <a:endParaRPr lang="en-US" sz="3200" dirty="0" smtClean="0"/>
          </a:p>
          <a:p>
            <a:endParaRPr lang="en-US" dirty="0"/>
          </a:p>
        </p:txBody>
      </p:sp>
    </p:spTree>
    <p:extLst>
      <p:ext uri="{BB962C8B-B14F-4D97-AF65-F5344CB8AC3E}">
        <p14:creationId xmlns:p14="http://schemas.microsoft.com/office/powerpoint/2010/main" val="2135079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Prevention </a:t>
            </a:r>
            <a:endParaRPr lang="en-US" b="1" dirty="0"/>
          </a:p>
        </p:txBody>
      </p:sp>
      <p:sp>
        <p:nvSpPr>
          <p:cNvPr id="3" name="Content Placeholder 2"/>
          <p:cNvSpPr>
            <a:spLocks noGrp="1"/>
          </p:cNvSpPr>
          <p:nvPr>
            <p:ph idx="1"/>
          </p:nvPr>
        </p:nvSpPr>
        <p:spPr/>
        <p:txBody>
          <a:bodyPr>
            <a:normAutofit/>
          </a:bodyPr>
          <a:lstStyle/>
          <a:p>
            <a:r>
              <a:rPr lang="en-US" b="1" dirty="0"/>
              <a:t>Reduce noise at the source</a:t>
            </a:r>
            <a:r>
              <a:rPr lang="en-US" dirty="0"/>
              <a:t>: Use quiet equipment, machinery, and vehicles to reduce noise levels at the source.</a:t>
            </a:r>
          </a:p>
          <a:p>
            <a:r>
              <a:rPr lang="en-US" b="1" dirty="0"/>
              <a:t>Control noise propagation</a:t>
            </a:r>
            <a:r>
              <a:rPr lang="en-US" dirty="0"/>
              <a:t>: Use barriers such as walls, fences, and vegetation to reduce the spread of noise.</a:t>
            </a:r>
          </a:p>
          <a:p>
            <a:r>
              <a:rPr lang="en-US" b="1" dirty="0"/>
              <a:t>Implement noise restrictions</a:t>
            </a:r>
            <a:r>
              <a:rPr lang="en-US" dirty="0"/>
              <a:t>: Establish and enforce noise restrictions and regulations for noisy activities and events.</a:t>
            </a:r>
          </a:p>
          <a:p>
            <a:r>
              <a:rPr lang="en-US" b="1" dirty="0"/>
              <a:t>Use noise-absorbing materials</a:t>
            </a:r>
            <a:r>
              <a:rPr lang="en-US" dirty="0"/>
              <a:t>: Use materials that absorb noise, such as acoustic tiles, carpets, and curtains, to reduce noise levels in buildings.</a:t>
            </a:r>
          </a:p>
          <a:p>
            <a:endParaRPr lang="en-US" dirty="0"/>
          </a:p>
        </p:txBody>
      </p:sp>
    </p:spTree>
    <p:extLst>
      <p:ext uri="{BB962C8B-B14F-4D97-AF65-F5344CB8AC3E}">
        <p14:creationId xmlns:p14="http://schemas.microsoft.com/office/powerpoint/2010/main" val="50232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Control traffic noise</a:t>
            </a:r>
            <a:r>
              <a:rPr lang="en-US" dirty="0" smtClean="0"/>
              <a:t>: Implement measures such as speed limits, traffic calming, and quiet pavement to reduce traffic noise.</a:t>
            </a:r>
          </a:p>
          <a:p>
            <a:r>
              <a:rPr lang="en-US" b="1" dirty="0" smtClean="0"/>
              <a:t>Implement noise-reducing technologies</a:t>
            </a:r>
            <a:r>
              <a:rPr lang="en-US" dirty="0" smtClean="0"/>
              <a:t>: Use noise-reducing technologies such as mufflers, silencers, and noise-canceling headphones to reduce noise levels.</a:t>
            </a:r>
          </a:p>
          <a:p>
            <a:r>
              <a:rPr lang="en-US" b="1" dirty="0" smtClean="0"/>
              <a:t>Use sound insulation</a:t>
            </a:r>
            <a:r>
              <a:rPr lang="en-US" dirty="0" smtClean="0"/>
              <a:t>: Install sound insulation in buildings to reduce noise levels from outside sources.</a:t>
            </a:r>
          </a:p>
          <a:p>
            <a:r>
              <a:rPr lang="en-US" b="1" dirty="0" smtClean="0"/>
              <a:t>Design noise-reducing structures</a:t>
            </a:r>
            <a:r>
              <a:rPr lang="en-US" dirty="0" smtClean="0"/>
              <a:t>: Design structures with noise-reducing features, such as double-glazed windows and thick walls, to reduce noise levels.</a:t>
            </a:r>
          </a:p>
          <a:p>
            <a:endParaRPr lang="en-US" dirty="0"/>
          </a:p>
        </p:txBody>
      </p:sp>
    </p:spTree>
    <p:extLst>
      <p:ext uri="{BB962C8B-B14F-4D97-AF65-F5344CB8AC3E}">
        <p14:creationId xmlns:p14="http://schemas.microsoft.com/office/powerpoint/2010/main" val="2543184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Limit </a:t>
            </a:r>
            <a:r>
              <a:rPr lang="en-US" b="1" dirty="0"/>
              <a:t>the use of loud equipment</a:t>
            </a:r>
            <a:r>
              <a:rPr lang="en-US" dirty="0"/>
              <a:t>: Limit the use of loud </a:t>
            </a:r>
            <a:r>
              <a:rPr lang="en-US" dirty="0" smtClean="0"/>
              <a:t>equipment, </a:t>
            </a:r>
            <a:r>
              <a:rPr lang="en-US" dirty="0"/>
              <a:t>to reduce noise levels.</a:t>
            </a:r>
          </a:p>
          <a:p>
            <a:r>
              <a:rPr lang="en-US" b="1" dirty="0"/>
              <a:t>Use noise-reducing landscaping</a:t>
            </a:r>
            <a:r>
              <a:rPr lang="en-US" dirty="0"/>
              <a:t>: Use landscaping features such as trees, bushes, and sound walls to reduce noise levels.</a:t>
            </a:r>
          </a:p>
          <a:p>
            <a:r>
              <a:rPr lang="en-US" b="1" dirty="0"/>
              <a:t>Educate the public</a:t>
            </a:r>
            <a:r>
              <a:rPr lang="en-US" dirty="0"/>
              <a:t>: Educate the public about the effects of noise pollution and encourage them to take measures to reduce noise levels.</a:t>
            </a:r>
          </a:p>
          <a:p>
            <a:r>
              <a:rPr lang="en-US" b="1" dirty="0"/>
              <a:t>Plan noise-sensitive areas</a:t>
            </a:r>
            <a:r>
              <a:rPr lang="en-US" dirty="0"/>
              <a:t>: Plan noise-sensitive areas such as hospitals, schools, and residential areas away from sources of noise.</a:t>
            </a:r>
          </a:p>
          <a:p>
            <a:endParaRPr lang="en-US" dirty="0"/>
          </a:p>
        </p:txBody>
      </p:sp>
    </p:spTree>
    <p:extLst>
      <p:ext uri="{BB962C8B-B14F-4D97-AF65-F5344CB8AC3E}">
        <p14:creationId xmlns:p14="http://schemas.microsoft.com/office/powerpoint/2010/main" val="2509540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auses of Noise Pollution and Its Effects on Health – MEDICO LAB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910" y="504967"/>
            <a:ext cx="10807890" cy="615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618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Use earplugs and noise-cancelling headphones</a:t>
            </a:r>
            <a:r>
              <a:rPr lang="en-US" dirty="0"/>
              <a:t>: Use earplugs and noise-cancelling headphones to protect yourself from excessive noise.</a:t>
            </a:r>
          </a:p>
          <a:p>
            <a:r>
              <a:rPr lang="en-US" b="1" dirty="0"/>
              <a:t>Be considerate of others</a:t>
            </a:r>
            <a:r>
              <a:rPr lang="en-US" dirty="0"/>
              <a:t>: Be considerate of others by keeping noise levels down, especially in quiet areas and during nighttime hours.</a:t>
            </a:r>
          </a:p>
          <a:p>
            <a:r>
              <a:rPr lang="en-US" b="1" dirty="0"/>
              <a:t>Support noise reduction initiatives</a:t>
            </a:r>
            <a:r>
              <a:rPr lang="en-US" dirty="0"/>
              <a:t>: Support initiatives that promote noise reduction, such as noise-reducing technology research and noise reduction campaigns.</a:t>
            </a:r>
          </a:p>
          <a:p>
            <a:endParaRPr lang="en-US" dirty="0"/>
          </a:p>
        </p:txBody>
      </p:sp>
    </p:spTree>
    <p:extLst>
      <p:ext uri="{BB962C8B-B14F-4D97-AF65-F5344CB8AC3E}">
        <p14:creationId xmlns:p14="http://schemas.microsoft.com/office/powerpoint/2010/main" val="2588726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descr="Any Questions? | AT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955" y="245660"/>
            <a:ext cx="11778017" cy="634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931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50125" y="365124"/>
            <a:ext cx="11900848" cy="6363221"/>
          </a:xfrm>
          <a:prstGeom prst="rect">
            <a:avLst/>
          </a:prstGeom>
        </p:spPr>
      </p:pic>
    </p:spTree>
    <p:extLst>
      <p:ext uri="{BB962C8B-B14F-4D97-AF65-F5344CB8AC3E}">
        <p14:creationId xmlns:p14="http://schemas.microsoft.com/office/powerpoint/2010/main" val="3400808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 test</a:t>
            </a:r>
            <a:endParaRPr lang="en-US" b="1" dirty="0"/>
          </a:p>
        </p:txBody>
      </p:sp>
      <p:sp>
        <p:nvSpPr>
          <p:cNvPr id="3" name="Content Placeholder 2"/>
          <p:cNvSpPr>
            <a:spLocks noGrp="1"/>
          </p:cNvSpPr>
          <p:nvPr>
            <p:ph idx="1"/>
          </p:nvPr>
        </p:nvSpPr>
        <p:spPr/>
        <p:txBody>
          <a:bodyPr/>
          <a:lstStyle/>
          <a:p>
            <a:pPr marL="0" lvl="0" indent="0">
              <a:buNone/>
            </a:pPr>
            <a:r>
              <a:rPr lang="en-US" dirty="0"/>
              <a:t>Write ‘T’ for true and ‘F’ for false.</a:t>
            </a:r>
          </a:p>
          <a:p>
            <a:pPr marL="514350" lvl="0" indent="-514350">
              <a:buFont typeface="+mj-lt"/>
              <a:buAutoNum type="arabicPeriod"/>
            </a:pPr>
            <a:r>
              <a:rPr lang="en-US" dirty="0"/>
              <a:t>Noise </a:t>
            </a:r>
            <a:r>
              <a:rPr lang="en-US" dirty="0" smtClean="0"/>
              <a:t>level</a:t>
            </a:r>
            <a:r>
              <a:rPr lang="en-US" dirty="0" smtClean="0"/>
              <a:t> </a:t>
            </a:r>
            <a:r>
              <a:rPr lang="en-US" dirty="0"/>
              <a:t>is denoted by </a:t>
            </a:r>
            <a:r>
              <a:rPr lang="en-US" dirty="0" smtClean="0"/>
              <a:t>DB……</a:t>
            </a:r>
          </a:p>
          <a:p>
            <a:pPr marL="0" lvl="0" indent="0">
              <a:buNone/>
            </a:pPr>
            <a:r>
              <a:rPr lang="en-US" dirty="0"/>
              <a:t> </a:t>
            </a:r>
            <a:r>
              <a:rPr lang="en-US" dirty="0" smtClean="0"/>
              <a:t>        F</a:t>
            </a:r>
            <a:endParaRPr lang="en-US" dirty="0"/>
          </a:p>
          <a:p>
            <a:pPr marL="514350" lvl="0" indent="-514350">
              <a:buFont typeface="+mj-lt"/>
              <a:buAutoNum type="arabicPeriod"/>
            </a:pPr>
            <a:r>
              <a:rPr lang="en-US" dirty="0"/>
              <a:t>According to WHO, there are seven categories that adverse health effects</a:t>
            </a:r>
            <a:r>
              <a:rPr lang="en-US" dirty="0" smtClean="0"/>
              <a:t>….</a:t>
            </a:r>
          </a:p>
          <a:p>
            <a:pPr marL="0" lvl="0" indent="0">
              <a:buNone/>
            </a:pPr>
            <a:r>
              <a:rPr lang="en-US" dirty="0"/>
              <a:t> </a:t>
            </a:r>
            <a:r>
              <a:rPr lang="en-US" dirty="0" smtClean="0"/>
              <a:t>        T</a:t>
            </a:r>
            <a:endParaRPr lang="en-US" dirty="0"/>
          </a:p>
          <a:p>
            <a:pPr marL="514350" lvl="0" indent="-514350">
              <a:buFont typeface="+mj-lt"/>
              <a:buAutoNum type="arabicPeriod"/>
            </a:pPr>
            <a:r>
              <a:rPr lang="en-US" dirty="0"/>
              <a:t>Excessive noise release stress hormones</a:t>
            </a:r>
            <a:r>
              <a:rPr lang="en-US" dirty="0" smtClean="0"/>
              <a:t>….</a:t>
            </a:r>
          </a:p>
          <a:p>
            <a:pPr marL="0" lvl="0" indent="0">
              <a:buNone/>
            </a:pPr>
            <a:r>
              <a:rPr lang="en-US" dirty="0"/>
              <a:t> </a:t>
            </a:r>
            <a:r>
              <a:rPr lang="en-US" dirty="0" smtClean="0"/>
              <a:t>        T</a:t>
            </a:r>
            <a:endParaRPr lang="en-US" dirty="0"/>
          </a:p>
          <a:p>
            <a:pPr marL="0" indent="0">
              <a:buNone/>
            </a:pPr>
            <a:endParaRPr lang="en-US" dirty="0"/>
          </a:p>
        </p:txBody>
      </p:sp>
    </p:spTree>
    <p:extLst>
      <p:ext uri="{BB962C8B-B14F-4D97-AF65-F5344CB8AC3E}">
        <p14:creationId xmlns:p14="http://schemas.microsoft.com/office/powerpoint/2010/main" val="159602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anim calcmode="lin" valueType="num">
                                      <p:cBhvr>
                                        <p:cTn id="1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arn(inVertical)">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615"/>
            <a:ext cx="10515600" cy="5658348"/>
          </a:xfrm>
        </p:spPr>
        <p:txBody>
          <a:bodyPr>
            <a:normAutofit fontScale="92500" lnSpcReduction="10000"/>
          </a:bodyPr>
          <a:lstStyle/>
          <a:p>
            <a:pPr lvl="0">
              <a:buFont typeface="Wingdings" panose="05000000000000000000" pitchFamily="2" charset="2"/>
              <a:buChar char="v"/>
            </a:pPr>
            <a:r>
              <a:rPr lang="en-US" b="1" dirty="0"/>
              <a:t>Multiple choose question</a:t>
            </a:r>
          </a:p>
          <a:p>
            <a:pPr marL="514350" lvl="0" indent="-514350">
              <a:buFont typeface="+mj-lt"/>
              <a:buAutoNum type="arabicPeriod"/>
            </a:pPr>
            <a:r>
              <a:rPr lang="en-US" u="sng" dirty="0"/>
              <a:t>Effect of noise pollution are</a:t>
            </a:r>
          </a:p>
          <a:p>
            <a:pPr marL="571500" lvl="0" indent="-571500">
              <a:buFont typeface="+mj-lt"/>
              <a:buAutoNum type="romanLcPeriod"/>
            </a:pPr>
            <a:r>
              <a:rPr lang="en-US" dirty="0"/>
              <a:t>Hearing impairment</a:t>
            </a:r>
          </a:p>
          <a:p>
            <a:pPr marL="571500" lvl="0" indent="-571500">
              <a:buFont typeface="+mj-lt"/>
              <a:buAutoNum type="romanLcPeriod"/>
            </a:pPr>
            <a:r>
              <a:rPr lang="en-US" dirty="0"/>
              <a:t>Sleep disturbance</a:t>
            </a:r>
          </a:p>
          <a:p>
            <a:pPr marL="571500" lvl="0" indent="-571500">
              <a:buFont typeface="+mj-lt"/>
              <a:buAutoNum type="romanLcPeriod"/>
            </a:pPr>
            <a:r>
              <a:rPr lang="en-US" dirty="0"/>
              <a:t>Impaired task performance</a:t>
            </a:r>
          </a:p>
          <a:p>
            <a:pPr marL="571500" lvl="0" indent="-571500">
              <a:buFont typeface="+mj-lt"/>
              <a:buAutoNum type="romanLcPeriod"/>
            </a:pPr>
            <a:r>
              <a:rPr lang="en-US" dirty="0"/>
              <a:t>All of the above</a:t>
            </a:r>
          </a:p>
          <a:p>
            <a:pPr marL="0" indent="0">
              <a:buNone/>
            </a:pPr>
            <a:endParaRPr lang="en-US" dirty="0"/>
          </a:p>
          <a:p>
            <a:pPr marL="0" lvl="0" indent="0">
              <a:buNone/>
            </a:pPr>
            <a:r>
              <a:rPr lang="en-US" dirty="0" smtClean="0"/>
              <a:t>2</a:t>
            </a:r>
            <a:r>
              <a:rPr lang="en-US" u="sng" dirty="0" smtClean="0"/>
              <a:t>. Hearing </a:t>
            </a:r>
            <a:r>
              <a:rPr lang="en-US" u="sng" dirty="0"/>
              <a:t>impairment occur when sound level </a:t>
            </a:r>
            <a:r>
              <a:rPr lang="en-US" u="sng" dirty="0" smtClean="0"/>
              <a:t>is above</a:t>
            </a:r>
            <a:r>
              <a:rPr lang="en-US" dirty="0" smtClean="0"/>
              <a:t>….</a:t>
            </a:r>
            <a:endParaRPr lang="en-US" dirty="0"/>
          </a:p>
          <a:p>
            <a:pPr marL="571500" lvl="0" indent="-571500">
              <a:buFont typeface="+mj-lt"/>
              <a:buAutoNum type="romanLcPeriod"/>
            </a:pPr>
            <a:r>
              <a:rPr lang="en-US" dirty="0"/>
              <a:t>20dB</a:t>
            </a:r>
          </a:p>
          <a:p>
            <a:pPr marL="571500" lvl="0" indent="-571500">
              <a:buFont typeface="+mj-lt"/>
              <a:buAutoNum type="romanLcPeriod"/>
            </a:pPr>
            <a:r>
              <a:rPr lang="en-US" dirty="0"/>
              <a:t>30 dB</a:t>
            </a:r>
          </a:p>
          <a:p>
            <a:pPr marL="571500" lvl="0" indent="-571500">
              <a:buFont typeface="+mj-lt"/>
              <a:buAutoNum type="romanLcPeriod"/>
            </a:pPr>
            <a:r>
              <a:rPr lang="en-US" dirty="0"/>
              <a:t>7</a:t>
            </a:r>
            <a:r>
              <a:rPr lang="en-US" dirty="0" smtClean="0"/>
              <a:t>0dB</a:t>
            </a:r>
            <a:endParaRPr lang="en-US" dirty="0"/>
          </a:p>
          <a:p>
            <a:pPr marL="571500" lvl="0" indent="-571500">
              <a:buFont typeface="+mj-lt"/>
              <a:buAutoNum type="romanLcPeriod"/>
            </a:pPr>
            <a:r>
              <a:rPr lang="en-US" dirty="0"/>
              <a:t>50dB </a:t>
            </a:r>
          </a:p>
          <a:p>
            <a:pPr marL="0" indent="0">
              <a:buNone/>
            </a:pPr>
            <a:endParaRPr lang="en-US" dirty="0"/>
          </a:p>
        </p:txBody>
      </p:sp>
      <p:sp>
        <p:nvSpPr>
          <p:cNvPr id="2" name="4-Point Star 1"/>
          <p:cNvSpPr/>
          <p:nvPr/>
        </p:nvSpPr>
        <p:spPr>
          <a:xfrm>
            <a:off x="379863" y="2715904"/>
            <a:ext cx="458337" cy="409433"/>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4-Point Star 3"/>
          <p:cNvSpPr/>
          <p:nvPr/>
        </p:nvSpPr>
        <p:spPr>
          <a:xfrm>
            <a:off x="379862" y="4926840"/>
            <a:ext cx="458337" cy="409433"/>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a:t>
            </a:r>
            <a:endParaRPr lang="en-US" b="1" dirty="0"/>
          </a:p>
        </p:txBody>
      </p:sp>
      <p:sp>
        <p:nvSpPr>
          <p:cNvPr id="3" name="Content Placeholder 2"/>
          <p:cNvSpPr>
            <a:spLocks noGrp="1"/>
          </p:cNvSpPr>
          <p:nvPr>
            <p:ph idx="1"/>
          </p:nvPr>
        </p:nvSpPr>
        <p:spPr>
          <a:xfrm>
            <a:off x="838200" y="1487606"/>
            <a:ext cx="10515600" cy="5090615"/>
          </a:xfrm>
        </p:spPr>
        <p:txBody>
          <a:bodyPr>
            <a:normAutofit fontScale="92500" lnSpcReduction="20000"/>
          </a:bodyPr>
          <a:lstStyle/>
          <a:p>
            <a:pPr lvl="0"/>
            <a:r>
              <a:rPr lang="en-GB" dirty="0" err="1"/>
              <a:t>Rai</a:t>
            </a:r>
            <a:r>
              <a:rPr lang="en-GB" dirty="0"/>
              <a:t> L, (2015</a:t>
            </a:r>
            <a:r>
              <a:rPr lang="en-GB" i="1" dirty="0"/>
              <a:t>), Nursing Concepts Theories and Principles</a:t>
            </a:r>
            <a:r>
              <a:rPr lang="en-GB" dirty="0"/>
              <a:t>, 3</a:t>
            </a:r>
            <a:r>
              <a:rPr lang="en-GB" baseline="30000" dirty="0"/>
              <a:t>rd</a:t>
            </a:r>
            <a:r>
              <a:rPr lang="en-GB" dirty="0"/>
              <a:t> Ed., </a:t>
            </a:r>
            <a:r>
              <a:rPr lang="en-GB" dirty="0" smtClean="0"/>
              <a:t>Tara</a:t>
            </a:r>
            <a:r>
              <a:rPr lang="en-US" dirty="0" smtClean="0"/>
              <a:t> </a:t>
            </a:r>
            <a:r>
              <a:rPr lang="en-GB" dirty="0" smtClean="0"/>
              <a:t>Books </a:t>
            </a:r>
            <a:r>
              <a:rPr lang="en-GB" dirty="0"/>
              <a:t>and Stationery, </a:t>
            </a:r>
            <a:r>
              <a:rPr lang="en-GB" dirty="0" err="1"/>
              <a:t>Chhatrapati</a:t>
            </a:r>
            <a:r>
              <a:rPr lang="en-GB" dirty="0"/>
              <a:t>, Kathmandu, page no 385-388</a:t>
            </a:r>
            <a:r>
              <a:rPr lang="en-GB" dirty="0" smtClean="0"/>
              <a:t>.</a:t>
            </a:r>
            <a:r>
              <a:rPr lang="en-US" dirty="0"/>
              <a:t> </a:t>
            </a:r>
            <a:endParaRPr lang="en-US" dirty="0" smtClean="0"/>
          </a:p>
          <a:p>
            <a:pPr lvl="0"/>
            <a:endParaRPr lang="en-US" dirty="0"/>
          </a:p>
          <a:p>
            <a:pPr marL="0" lvl="0" indent="0">
              <a:buNone/>
            </a:pPr>
            <a:endParaRPr lang="en-US" dirty="0"/>
          </a:p>
          <a:p>
            <a:pPr lvl="0"/>
            <a:r>
              <a:rPr lang="en-GB" dirty="0"/>
              <a:t>Sharma M, (2019),</a:t>
            </a:r>
            <a:r>
              <a:rPr lang="en-GB" i="1" dirty="0"/>
              <a:t> Nursing Concepts and Principles</a:t>
            </a:r>
            <a:r>
              <a:rPr lang="en-GB" dirty="0"/>
              <a:t> ,2nd Ed, </a:t>
            </a:r>
            <a:r>
              <a:rPr lang="en-GB" dirty="0" err="1" smtClean="0"/>
              <a:t>Madhavi</a:t>
            </a:r>
            <a:r>
              <a:rPr lang="en-US" dirty="0" smtClean="0"/>
              <a:t> </a:t>
            </a:r>
            <a:r>
              <a:rPr lang="en-GB" dirty="0" smtClean="0"/>
              <a:t>publication </a:t>
            </a:r>
            <a:r>
              <a:rPr lang="en-GB" dirty="0"/>
              <a:t>,page no 131-132.</a:t>
            </a:r>
            <a:endParaRPr lang="en-US" dirty="0"/>
          </a:p>
          <a:p>
            <a:pPr marL="0" indent="0">
              <a:buNone/>
            </a:pPr>
            <a:r>
              <a:rPr lang="en-US" dirty="0"/>
              <a:t> </a:t>
            </a:r>
          </a:p>
          <a:p>
            <a:pPr lvl="0"/>
            <a:r>
              <a:rPr lang="en-GB" dirty="0"/>
              <a:t>Acharya K D, </a:t>
            </a:r>
            <a:r>
              <a:rPr lang="en-GB" dirty="0" err="1"/>
              <a:t>Pokharel</a:t>
            </a:r>
            <a:r>
              <a:rPr lang="en-GB" dirty="0"/>
              <a:t> D K, (2019) </a:t>
            </a:r>
            <a:r>
              <a:rPr lang="en-GB" i="1" dirty="0"/>
              <a:t>Nursing Concepts and Principles</a:t>
            </a:r>
            <a:r>
              <a:rPr lang="en-GB" dirty="0"/>
              <a:t>,2</a:t>
            </a:r>
            <a:r>
              <a:rPr lang="en-GB" baseline="30000" dirty="0"/>
              <a:t>nd</a:t>
            </a:r>
            <a:r>
              <a:rPr lang="en-GB" dirty="0"/>
              <a:t>Ed, Jupiter Publishers and Distributor </a:t>
            </a:r>
            <a:r>
              <a:rPr lang="en-GB" dirty="0" err="1"/>
              <a:t>Pvt.Ltd</a:t>
            </a:r>
            <a:r>
              <a:rPr lang="en-GB" dirty="0"/>
              <a:t>.</a:t>
            </a:r>
            <a:endParaRPr lang="en-US" dirty="0"/>
          </a:p>
          <a:p>
            <a:pPr marL="0" indent="0">
              <a:buNone/>
            </a:pPr>
            <a:endParaRPr lang="en-US" dirty="0"/>
          </a:p>
          <a:p>
            <a:pPr lvl="0"/>
            <a:r>
              <a:rPr lang="en-US" u="sng" dirty="0">
                <a:hlinkClick r:id="rId2"/>
              </a:rPr>
              <a:t>https://eartheclipse.com/environment/pollution</a:t>
            </a:r>
            <a:endParaRPr lang="en-US" dirty="0"/>
          </a:p>
          <a:p>
            <a:pPr lvl="0"/>
            <a:r>
              <a:rPr lang="en-US" u="sng" dirty="0">
                <a:hlinkClick r:id="rId3"/>
              </a:rPr>
              <a:t>https://www.bing.com/search</a:t>
            </a:r>
            <a:endParaRPr lang="en-US" dirty="0"/>
          </a:p>
          <a:p>
            <a:pPr lvl="0"/>
            <a:r>
              <a:rPr lang="en-US" u="sng" dirty="0">
                <a:hlinkClick r:id="rId4"/>
              </a:rPr>
              <a:t>New chat (openai.com)</a:t>
            </a:r>
            <a:endParaRPr lang="en-US" dirty="0"/>
          </a:p>
          <a:p>
            <a:pPr marL="0" indent="0">
              <a:buNone/>
            </a:pPr>
            <a:endParaRPr lang="en-US" dirty="0"/>
          </a:p>
        </p:txBody>
      </p:sp>
    </p:spTree>
    <p:extLst>
      <p:ext uri="{BB962C8B-B14F-4D97-AF65-F5344CB8AC3E}">
        <p14:creationId xmlns:p14="http://schemas.microsoft.com/office/powerpoint/2010/main" val="1294439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1194" y="723331"/>
            <a:ext cx="11273051" cy="5950424"/>
          </a:xfrm>
          <a:prstGeom prst="rect">
            <a:avLst/>
          </a:prstGeom>
        </p:spPr>
      </p:pic>
    </p:spTree>
    <p:extLst>
      <p:ext uri="{BB962C8B-B14F-4D97-AF65-F5344CB8AC3E}">
        <p14:creationId xmlns:p14="http://schemas.microsoft.com/office/powerpoint/2010/main" val="1994513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0" y="150126"/>
            <a:ext cx="11982733" cy="6810232"/>
          </a:xfrm>
          <a:prstGeom prst="rect">
            <a:avLst/>
          </a:prstGeom>
        </p:spPr>
      </p:pic>
    </p:spTree>
    <p:extLst>
      <p:ext uri="{BB962C8B-B14F-4D97-AF65-F5344CB8AC3E}">
        <p14:creationId xmlns:p14="http://schemas.microsoft.com/office/powerpoint/2010/main" val="2188771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423081" y="365125"/>
            <a:ext cx="10930719" cy="6376869"/>
          </a:xfrm>
          <a:prstGeom prst="rect">
            <a:avLst/>
          </a:prstGeom>
        </p:spPr>
      </p:pic>
    </p:spTree>
    <p:extLst>
      <p:ext uri="{BB962C8B-B14F-4D97-AF65-F5344CB8AC3E}">
        <p14:creationId xmlns:p14="http://schemas.microsoft.com/office/powerpoint/2010/main" val="728998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Ozone pollution - Washington State Department of Ecolog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831" y="150124"/>
            <a:ext cx="11791666" cy="660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04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anose="04020705040A02060702" pitchFamily="82" charset="0"/>
              </a:rPr>
              <a:t>Noise pollution</a:t>
            </a:r>
            <a:endParaRPr lang="en-US" dirty="0">
              <a:latin typeface="Algerian" panose="04020705040A02060702" pitchFamily="82" charset="0"/>
            </a:endParaRPr>
          </a:p>
        </p:txBody>
      </p:sp>
      <p:sp>
        <p:nvSpPr>
          <p:cNvPr id="3" name="Subtitle 2"/>
          <p:cNvSpPr>
            <a:spLocks noGrp="1"/>
          </p:cNvSpPr>
          <p:nvPr>
            <p:ph type="subTitle" idx="1"/>
          </p:nvPr>
        </p:nvSpPr>
        <p:spPr>
          <a:xfrm>
            <a:off x="7492620" y="3602038"/>
            <a:ext cx="4699380" cy="3255962"/>
          </a:xfrm>
        </p:spPr>
        <p:txBody>
          <a:bodyPr/>
          <a:lstStyle/>
          <a:p>
            <a:r>
              <a:rPr lang="en-US" dirty="0" smtClean="0"/>
              <a:t> Prepared By:</a:t>
            </a:r>
          </a:p>
          <a:p>
            <a:r>
              <a:rPr lang="en-US" dirty="0" err="1" smtClean="0"/>
              <a:t>Suruchi</a:t>
            </a:r>
            <a:r>
              <a:rPr lang="en-US" dirty="0" smtClean="0"/>
              <a:t> </a:t>
            </a:r>
            <a:r>
              <a:rPr lang="en-US" dirty="0" err="1" smtClean="0"/>
              <a:t>Regmi</a:t>
            </a:r>
            <a:endParaRPr lang="en-US" dirty="0" smtClean="0"/>
          </a:p>
          <a:p>
            <a:r>
              <a:rPr lang="en-US" dirty="0" err="1" smtClean="0"/>
              <a:t>Bns</a:t>
            </a:r>
            <a:r>
              <a:rPr lang="en-US" dirty="0" smtClean="0"/>
              <a:t> 2</a:t>
            </a:r>
            <a:r>
              <a:rPr lang="en-US" baseline="30000" dirty="0" smtClean="0"/>
              <a:t>nd</a:t>
            </a:r>
            <a:r>
              <a:rPr lang="en-US" dirty="0" smtClean="0"/>
              <a:t> year</a:t>
            </a:r>
          </a:p>
          <a:p>
            <a:r>
              <a:rPr lang="en-US" dirty="0" err="1" smtClean="0"/>
              <a:t>Rollno</a:t>
            </a:r>
            <a:r>
              <a:rPr lang="en-US" dirty="0" smtClean="0"/>
              <a:t> -24</a:t>
            </a:r>
          </a:p>
          <a:p>
            <a:r>
              <a:rPr lang="en-US" dirty="0" smtClean="0"/>
              <a:t>17</a:t>
            </a:r>
            <a:r>
              <a:rPr lang="en-US" baseline="30000" dirty="0" smtClean="0"/>
              <a:t>th</a:t>
            </a:r>
            <a:r>
              <a:rPr lang="en-US" dirty="0" smtClean="0"/>
              <a:t> batch</a:t>
            </a:r>
          </a:p>
          <a:p>
            <a:r>
              <a:rPr lang="en-US" dirty="0" smtClean="0"/>
              <a:t>TU,IOM</a:t>
            </a:r>
          </a:p>
          <a:p>
            <a:r>
              <a:rPr lang="en-US" dirty="0" smtClean="0"/>
              <a:t>Teaching learning practicum</a:t>
            </a:r>
            <a:endParaRPr lang="en-US" dirty="0"/>
          </a:p>
        </p:txBody>
      </p:sp>
    </p:spTree>
    <p:extLst>
      <p:ext uri="{BB962C8B-B14F-4D97-AF65-F5344CB8AC3E}">
        <p14:creationId xmlns:p14="http://schemas.microsoft.com/office/powerpoint/2010/main" val="798657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General 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200" dirty="0"/>
              <a:t>At the end of this teaching session, BNS first year students will be able to explain about </a:t>
            </a:r>
            <a:r>
              <a:rPr lang="en-US" sz="3200" dirty="0" smtClean="0"/>
              <a:t>noise pollution.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770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Specific 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3200" dirty="0"/>
              <a:t>At the end of session BNS first year will be able to;</a:t>
            </a:r>
          </a:p>
          <a:p>
            <a:r>
              <a:rPr lang="en-US" sz="3200" dirty="0"/>
              <a:t>Introduce </a:t>
            </a:r>
            <a:r>
              <a:rPr lang="en-US" sz="3200" dirty="0" smtClean="0"/>
              <a:t>noise pollution .</a:t>
            </a:r>
          </a:p>
          <a:p>
            <a:r>
              <a:rPr lang="en-US" sz="3200" dirty="0" smtClean="0"/>
              <a:t>State </a:t>
            </a:r>
            <a:r>
              <a:rPr lang="en-US" sz="3200" dirty="0"/>
              <a:t>the causes </a:t>
            </a:r>
            <a:r>
              <a:rPr lang="en-US" sz="3200" dirty="0" smtClean="0"/>
              <a:t>of noise pollution.</a:t>
            </a:r>
            <a:endParaRPr lang="en-US" sz="3200" dirty="0"/>
          </a:p>
          <a:p>
            <a:r>
              <a:rPr lang="en-US" sz="3200" dirty="0" smtClean="0"/>
              <a:t>State the </a:t>
            </a:r>
            <a:r>
              <a:rPr lang="en-US" sz="3200" dirty="0"/>
              <a:t>effect of </a:t>
            </a:r>
            <a:r>
              <a:rPr lang="en-US" sz="3200" dirty="0" smtClean="0"/>
              <a:t>noise pollution.</a:t>
            </a:r>
            <a:endParaRPr lang="en-US" sz="3200" dirty="0"/>
          </a:p>
          <a:p>
            <a:r>
              <a:rPr lang="en-US" sz="3200" dirty="0"/>
              <a:t>List the ways of preventing </a:t>
            </a:r>
            <a:r>
              <a:rPr lang="en-US" sz="3200" dirty="0" smtClean="0"/>
              <a:t>noise pollution.</a:t>
            </a:r>
            <a:endParaRPr lang="en-US" sz="3200" dirty="0"/>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44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Noise pollution</a:t>
            </a:r>
            <a:endParaRPr lang="en-US" b="1" dirty="0"/>
          </a:p>
        </p:txBody>
      </p:sp>
      <p:sp>
        <p:nvSpPr>
          <p:cNvPr id="3" name="Content Placeholder 2"/>
          <p:cNvSpPr>
            <a:spLocks noGrp="1"/>
          </p:cNvSpPr>
          <p:nvPr>
            <p:ph idx="1"/>
          </p:nvPr>
        </p:nvSpPr>
        <p:spPr/>
        <p:txBody>
          <a:bodyPr>
            <a:normAutofit/>
          </a:bodyPr>
          <a:lstStyle/>
          <a:p>
            <a:pPr lvl="0"/>
            <a:r>
              <a:rPr lang="en-US" sz="3200" b="1" dirty="0"/>
              <a:t>Noise</a:t>
            </a:r>
            <a:r>
              <a:rPr lang="en-US" sz="3200" dirty="0"/>
              <a:t> is generally used to denote unwanted sound or sound which produce unpleasant effects and discomfort on the ears.</a:t>
            </a:r>
          </a:p>
          <a:p>
            <a:pPr lvl="0"/>
            <a:r>
              <a:rPr lang="en-US" sz="3200" dirty="0"/>
              <a:t>Sound becomes unwanted when it either interferes with normal activities such as sleeping, conversation, disrupts or diminishes one’s quality of life. Noise is measured in the units of decibels denoted by dB .</a:t>
            </a:r>
          </a:p>
          <a:p>
            <a:endParaRPr lang="en-US" sz="3200" dirty="0"/>
          </a:p>
        </p:txBody>
      </p:sp>
    </p:spTree>
    <p:extLst>
      <p:ext uri="{BB962C8B-B14F-4D97-AF65-F5344CB8AC3E}">
        <p14:creationId xmlns:p14="http://schemas.microsoft.com/office/powerpoint/2010/main" val="4285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518615"/>
            <a:ext cx="11832609" cy="6237027"/>
          </a:xfrm>
        </p:spPr>
        <p:txBody>
          <a:bodyPr>
            <a:normAutofit/>
          </a:bodyPr>
          <a:lstStyle/>
          <a:p>
            <a:pPr lvl="0"/>
            <a:r>
              <a:rPr lang="en-US" sz="3200" dirty="0" smtClean="0"/>
              <a:t>Noise </a:t>
            </a:r>
            <a:r>
              <a:rPr lang="en-US" sz="3200" dirty="0"/>
              <a:t>pollution is a type of environmental pollution that refers to the presence of excessive, unwanted or disruptive sound in the environment that interferes with human or animal life. Noise pollution can have adverse effects on physical and mental health, social interactions, productivity and quality of life .The sources of noise pollution include transportation, industrial activities , construction and entertainment venues and household appliances . Noise pollution can affect people of all ages, but certain groups such and children and elderly and people with pre existing medical conditions </a:t>
            </a:r>
            <a:r>
              <a:rPr lang="en-US" sz="3200" dirty="0" smtClean="0"/>
              <a:t>may </a:t>
            </a:r>
            <a:r>
              <a:rPr lang="en-US" sz="3200" dirty="0"/>
              <a:t>more vulnerable to its effects .various measures can be taken to prevent </a:t>
            </a:r>
            <a:r>
              <a:rPr lang="en-US" sz="3200" dirty="0" smtClean="0"/>
              <a:t>or</a:t>
            </a:r>
            <a:r>
              <a:rPr lang="en-US" sz="3200" dirty="0" smtClean="0"/>
              <a:t> </a:t>
            </a:r>
            <a:r>
              <a:rPr lang="en-US" sz="3200" dirty="0"/>
              <a:t>reduce noise pollution such implementing noise reducing technologies, educating the public.</a:t>
            </a:r>
          </a:p>
          <a:p>
            <a:pPr marL="0" indent="0">
              <a:buNone/>
            </a:pPr>
            <a:endParaRPr lang="en-US" sz="3200" dirty="0"/>
          </a:p>
        </p:txBody>
      </p:sp>
    </p:spTree>
    <p:extLst>
      <p:ext uri="{BB962C8B-B14F-4D97-AF65-F5344CB8AC3E}">
        <p14:creationId xmlns:p14="http://schemas.microsoft.com/office/powerpoint/2010/main" val="789616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Causes of noise pollution</a:t>
            </a:r>
            <a:endParaRPr lang="en-US" b="1" dirty="0"/>
          </a:p>
        </p:txBody>
      </p:sp>
      <p:sp>
        <p:nvSpPr>
          <p:cNvPr id="3" name="Content Placeholder 2"/>
          <p:cNvSpPr>
            <a:spLocks noGrp="1"/>
          </p:cNvSpPr>
          <p:nvPr>
            <p:ph idx="1"/>
          </p:nvPr>
        </p:nvSpPr>
        <p:spPr/>
        <p:txBody>
          <a:bodyPr/>
          <a:lstStyle/>
          <a:p>
            <a:r>
              <a:rPr lang="en-US" b="1" dirty="0"/>
              <a:t>Transportation</a:t>
            </a:r>
            <a:r>
              <a:rPr lang="en-US" dirty="0"/>
              <a:t>: Traffic noise from vehicles such as cars, trucks, buses, motorcycles, and airplanes is one of the most significant sources of noise pollution in urban areas.</a:t>
            </a:r>
          </a:p>
          <a:p>
            <a:r>
              <a:rPr lang="en-US" b="1" dirty="0"/>
              <a:t>Construction</a:t>
            </a:r>
            <a:r>
              <a:rPr lang="en-US" dirty="0"/>
              <a:t>: Construction activities such as drilling, hammering, and excavation can generate high levels of noise, causing disturbance to nearby residents.</a:t>
            </a:r>
          </a:p>
          <a:p>
            <a:r>
              <a:rPr lang="en-US" b="1" dirty="0"/>
              <a:t>Industrial</a:t>
            </a:r>
            <a:r>
              <a:rPr lang="en-US" dirty="0"/>
              <a:t> </a:t>
            </a:r>
            <a:r>
              <a:rPr lang="en-US" b="1" dirty="0"/>
              <a:t>activities</a:t>
            </a:r>
            <a:r>
              <a:rPr lang="en-US" dirty="0"/>
              <a:t>: </a:t>
            </a:r>
            <a:r>
              <a:rPr lang="en-US" dirty="0" smtClean="0"/>
              <a:t>Factories, </a:t>
            </a:r>
            <a:r>
              <a:rPr lang="en-US" dirty="0"/>
              <a:t>and other industrial facilities generate a lot of noise, especially during operations that involve heavy machinery and equipment.</a:t>
            </a:r>
          </a:p>
          <a:p>
            <a:endParaRPr lang="en-US" dirty="0"/>
          </a:p>
        </p:txBody>
      </p:sp>
    </p:spTree>
    <p:extLst>
      <p:ext uri="{BB962C8B-B14F-4D97-AF65-F5344CB8AC3E}">
        <p14:creationId xmlns:p14="http://schemas.microsoft.com/office/powerpoint/2010/main" val="2989516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7" y="573206"/>
            <a:ext cx="11846256" cy="6141493"/>
          </a:xfrm>
        </p:spPr>
        <p:txBody>
          <a:bodyPr>
            <a:normAutofit/>
          </a:bodyPr>
          <a:lstStyle/>
          <a:p>
            <a:r>
              <a:rPr lang="en-US" b="1" dirty="0"/>
              <a:t>Household appliances</a:t>
            </a:r>
            <a:r>
              <a:rPr lang="en-US" dirty="0"/>
              <a:t>: Home appliances such as air conditioners, washing machines, vacuum cleaners, </a:t>
            </a:r>
            <a:r>
              <a:rPr lang="en-US" dirty="0" smtClean="0"/>
              <a:t>can </a:t>
            </a:r>
            <a:r>
              <a:rPr lang="en-US" dirty="0"/>
              <a:t>generate noise that can be disruptive to others.</a:t>
            </a:r>
          </a:p>
          <a:p>
            <a:r>
              <a:rPr lang="en-US" b="1" dirty="0"/>
              <a:t>Entertainment venues</a:t>
            </a:r>
            <a:r>
              <a:rPr lang="en-US" dirty="0"/>
              <a:t>: Entertainment venues such as nightclubs, concerts, and sporting events can generate high levels of noise that can be heard from miles away.</a:t>
            </a:r>
          </a:p>
          <a:p>
            <a:r>
              <a:rPr lang="en-US" b="1" dirty="0"/>
              <a:t>Landscaping equipment</a:t>
            </a:r>
            <a:r>
              <a:rPr lang="en-US" dirty="0"/>
              <a:t>: Landscaping equipment such as lawn mowers, leaf blowers, and chainsaws can generate noise that can be heard from a distance.</a:t>
            </a:r>
          </a:p>
          <a:p>
            <a:r>
              <a:rPr lang="en-US" b="1" dirty="0"/>
              <a:t>Alarm systems</a:t>
            </a:r>
            <a:r>
              <a:rPr lang="en-US" dirty="0"/>
              <a:t>: Alarms systems such as car alarms, burglar alarms, and fire alarms can be very loud and disruptive.</a:t>
            </a:r>
          </a:p>
          <a:p>
            <a:pPr marL="0" indent="0">
              <a:buNone/>
            </a:pPr>
            <a:endParaRPr lang="en-US" dirty="0"/>
          </a:p>
        </p:txBody>
      </p:sp>
    </p:spTree>
    <p:extLst>
      <p:ext uri="{BB962C8B-B14F-4D97-AF65-F5344CB8AC3E}">
        <p14:creationId xmlns:p14="http://schemas.microsoft.com/office/powerpoint/2010/main" val="1139035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1473</Words>
  <Application>Microsoft Office PowerPoint</Application>
  <PresentationFormat>Widescreen</PresentationFormat>
  <Paragraphs>109</Paragraphs>
  <Slides>29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Algerian</vt:lpstr>
      <vt:lpstr>Arial</vt:lpstr>
      <vt:lpstr>Calibri</vt:lpstr>
      <vt:lpstr>Calibri Light</vt:lpstr>
      <vt:lpstr>Tahoma</vt:lpstr>
      <vt:lpstr>Times New Roman</vt:lpstr>
      <vt:lpstr>Wingdings</vt:lpstr>
      <vt:lpstr>Office Theme</vt:lpstr>
      <vt:lpstr>PowerPoint Presentation</vt:lpstr>
      <vt:lpstr>PowerPoint Presentation</vt:lpstr>
      <vt:lpstr>Noise pollution</vt:lpstr>
      <vt:lpstr>General objectives</vt:lpstr>
      <vt:lpstr>Specific objectives</vt:lpstr>
      <vt:lpstr>Noise pollution</vt:lpstr>
      <vt:lpstr>PowerPoint Presentation</vt:lpstr>
      <vt:lpstr>Causes of noise pollution</vt:lpstr>
      <vt:lpstr>PowerPoint Presentation</vt:lpstr>
      <vt:lpstr>PowerPoint Presentation</vt:lpstr>
      <vt:lpstr>PowerPoint Presentation</vt:lpstr>
      <vt:lpstr>Effects </vt:lpstr>
      <vt:lpstr>PowerPoint Presentation</vt:lpstr>
      <vt:lpstr>PowerPoint Presentation</vt:lpstr>
      <vt:lpstr>PowerPoint Presentation</vt:lpstr>
      <vt:lpstr>According to WHO there are seven categories of adverse effects of noise pollution on humans. </vt:lpstr>
      <vt:lpstr>Prevention </vt:lpstr>
      <vt:lpstr>PowerPoint Presentation</vt:lpstr>
      <vt:lpstr>PowerPoint Presentation</vt:lpstr>
      <vt:lpstr>PowerPoint Presentation</vt:lpstr>
      <vt:lpstr>PowerPoint Presentation</vt:lpstr>
      <vt:lpstr>PowerPoint Presentation</vt:lpstr>
      <vt:lpstr>Post test</vt:lpstr>
      <vt:lpstr>PowerPoint Presentation</vt:lpstr>
      <vt:lpstr>References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12</cp:revision>
  <dcterms:created xsi:type="dcterms:W3CDTF">2024-02-10T05:15:21Z</dcterms:created>
  <dcterms:modified xsi:type="dcterms:W3CDTF">2024-02-12T06:32:50Z</dcterms:modified>
</cp:coreProperties>
</file>