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65" r:id="rId4"/>
    <p:sldId id="264" r:id="rId5"/>
    <p:sldId id="266" r:id="rId6"/>
    <p:sldId id="268" r:id="rId7"/>
    <p:sldId id="267" r:id="rId8"/>
    <p:sldId id="269" r:id="rId9"/>
    <p:sldId id="270" r:id="rId10"/>
    <p:sldId id="272" r:id="rId11"/>
    <p:sldId id="273" r:id="rId12"/>
    <p:sldId id="275"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44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ADFEADE-3D63-4132-9A7A-4A81A14E6BF7}" type="datetimeFigureOut">
              <a:rPr lang="en-US" smtClean="0"/>
              <a:pPr/>
              <a:t>6/21/2023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A0591F4-3578-4A31-AD87-A3B2AA3973D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DFEADE-3D63-4132-9A7A-4A81A14E6BF7}"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591F4-3578-4A31-AD87-A3B2AA3973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DFEADE-3D63-4132-9A7A-4A81A14E6BF7}"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591F4-3578-4A31-AD87-A3B2AA3973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DFEADE-3D63-4132-9A7A-4A81A14E6BF7}"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591F4-3578-4A31-AD87-A3B2AA3973D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ADFEADE-3D63-4132-9A7A-4A81A14E6BF7}" type="datetimeFigureOut">
              <a:rPr lang="en-US" smtClean="0"/>
              <a:pPr/>
              <a:t>6/21/2023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A0591F4-3578-4A31-AD87-A3B2AA3973D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ADFEADE-3D63-4132-9A7A-4A81A14E6BF7}"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591F4-3578-4A31-AD87-A3B2AA3973D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ADFEADE-3D63-4132-9A7A-4A81A14E6BF7}" type="datetimeFigureOut">
              <a:rPr lang="en-US" smtClean="0"/>
              <a:pPr/>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0591F4-3578-4A31-AD87-A3B2AA3973D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DFEADE-3D63-4132-9A7A-4A81A14E6BF7}" type="datetimeFigureOut">
              <a:rPr lang="en-US" smtClean="0"/>
              <a:pPr/>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0591F4-3578-4A31-AD87-A3B2AA3973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FEADE-3D63-4132-9A7A-4A81A14E6BF7}" type="datetimeFigureOut">
              <a:rPr lang="en-US" smtClean="0"/>
              <a:pPr/>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0591F4-3578-4A31-AD87-A3B2AA3973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ADFEADE-3D63-4132-9A7A-4A81A14E6BF7}"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591F4-3578-4A31-AD87-A3B2AA3973D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ADFEADE-3D63-4132-9A7A-4A81A14E6BF7}" type="datetimeFigureOut">
              <a:rPr lang="en-US" smtClean="0"/>
              <a:pPr/>
              <a:t>6/21/2023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A0591F4-3578-4A31-AD87-A3B2AA3973D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ADFEADE-3D63-4132-9A7A-4A81A14E6BF7}" type="datetimeFigureOut">
              <a:rPr lang="en-US" smtClean="0"/>
              <a:pPr/>
              <a:t>6/21/2023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A0591F4-3578-4A31-AD87-A3B2AA3973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3505200"/>
          </a:xfrm>
        </p:spPr>
        <p:txBody>
          <a:bodyPr>
            <a:normAutofit/>
          </a:bodyPr>
          <a:lstStyle/>
          <a:p>
            <a:r>
              <a:rPr lang="en-US" sz="6000" b="1" dirty="0">
                <a:latin typeface="Times New Roman" pitchFamily="18" charset="0"/>
                <a:cs typeface="Times New Roman" pitchFamily="18" charset="0"/>
              </a:rPr>
              <a:t>Nepal Nursing Council (NNC)</a:t>
            </a:r>
          </a:p>
        </p:txBody>
      </p:sp>
      <p:sp>
        <p:nvSpPr>
          <p:cNvPr id="5" name="Subtitle 4">
            <a:extLst>
              <a:ext uri="{FF2B5EF4-FFF2-40B4-BE49-F238E27FC236}">
                <a16:creationId xmlns:a16="http://schemas.microsoft.com/office/drawing/2014/main" id="{79B990B7-8EC6-3586-C9BF-DD081419D9D1}"/>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1066800"/>
          </a:xfrm>
        </p:spPr>
        <p:txBody>
          <a:bodyPr>
            <a:normAutofit/>
          </a:bodyPr>
          <a:lstStyle/>
          <a:p>
            <a:pPr algn="ctr"/>
            <a:r>
              <a:rPr lang="en-US" sz="4400" b="1" dirty="0"/>
              <a:t>Objectives</a:t>
            </a:r>
            <a:endParaRPr lang="en-US" sz="4400" dirty="0"/>
          </a:p>
        </p:txBody>
      </p:sp>
      <p:sp>
        <p:nvSpPr>
          <p:cNvPr id="3" name="Content Placeholder 2"/>
          <p:cNvSpPr>
            <a:spLocks noGrp="1"/>
          </p:cNvSpPr>
          <p:nvPr>
            <p:ph sz="quarter" idx="1"/>
          </p:nvPr>
        </p:nvSpPr>
        <p:spPr>
          <a:xfrm>
            <a:off x="0" y="990600"/>
            <a:ext cx="8915400" cy="5867400"/>
          </a:xfrm>
        </p:spPr>
        <p:txBody>
          <a:bodyPr>
            <a:noAutofit/>
          </a:bodyPr>
          <a:lstStyle/>
          <a:p>
            <a:pPr lvl="0" algn="just">
              <a:lnSpc>
                <a:spcPct val="150000"/>
              </a:lnSpc>
            </a:pPr>
            <a:r>
              <a:rPr lang="en-US" sz="2900" dirty="0"/>
              <a:t>To make the nursing profession capable and dignified.</a:t>
            </a:r>
          </a:p>
          <a:p>
            <a:pPr lvl="0" algn="just">
              <a:lnSpc>
                <a:spcPct val="150000"/>
              </a:lnSpc>
            </a:pPr>
            <a:r>
              <a:rPr lang="en-US" sz="2900" dirty="0"/>
              <a:t>To mobilize the nursing personnel in a systematic and scientific way.</a:t>
            </a:r>
          </a:p>
          <a:p>
            <a:pPr lvl="0" algn="just">
              <a:lnSpc>
                <a:spcPct val="150000"/>
              </a:lnSpc>
            </a:pPr>
            <a:r>
              <a:rPr lang="en-US" sz="2900" dirty="0"/>
              <a:t>To register the name of Nurses and Auxiliary Nurse Midwives who are engaged in nursing profession, in the registration book of the Nepal Nursing Council according to their qualification.</a:t>
            </a:r>
          </a:p>
          <a:p>
            <a:pPr lvl="0" algn="just">
              <a:lnSpc>
                <a:spcPct val="150000"/>
              </a:lnSpc>
            </a:pPr>
            <a:r>
              <a:rPr lang="en-US" sz="2900" dirty="0"/>
              <a:t>To protect the public.</a:t>
            </a:r>
          </a:p>
          <a:p>
            <a:pPr lvl="0" algn="just">
              <a:lnSpc>
                <a:spcPct val="150000"/>
              </a:lnSpc>
            </a:pPr>
            <a:r>
              <a:rPr lang="en-US" sz="2900" dirty="0"/>
              <a:t>To maintain quality nursing profession.</a:t>
            </a:r>
          </a:p>
          <a:p>
            <a:pPr algn="just">
              <a:lnSpc>
                <a:spcPct val="150000"/>
              </a:lnSpc>
            </a:pPr>
            <a:endParaRPr lang="en-US" sz="2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91600" cy="914400"/>
          </a:xfrm>
        </p:spPr>
        <p:txBody>
          <a:bodyPr>
            <a:noAutofit/>
          </a:bodyPr>
          <a:lstStyle/>
          <a:p>
            <a:pPr algn="ctr"/>
            <a:r>
              <a:rPr lang="en-US" sz="4400" b="1" dirty="0"/>
              <a:t>Role, Function, Duties and Power</a:t>
            </a:r>
            <a:endParaRPr lang="en-US" sz="4400" dirty="0"/>
          </a:p>
        </p:txBody>
      </p:sp>
      <p:sp>
        <p:nvSpPr>
          <p:cNvPr id="3" name="Content Placeholder 2"/>
          <p:cNvSpPr>
            <a:spLocks noGrp="1"/>
          </p:cNvSpPr>
          <p:nvPr>
            <p:ph sz="quarter" idx="1"/>
          </p:nvPr>
        </p:nvSpPr>
        <p:spPr>
          <a:xfrm>
            <a:off x="0" y="1219200"/>
            <a:ext cx="8915400" cy="5638800"/>
          </a:xfrm>
        </p:spPr>
        <p:txBody>
          <a:bodyPr>
            <a:noAutofit/>
          </a:bodyPr>
          <a:lstStyle/>
          <a:p>
            <a:pPr lvl="0" algn="just">
              <a:lnSpc>
                <a:spcPct val="150000"/>
              </a:lnSpc>
            </a:pPr>
            <a:r>
              <a:rPr lang="en-US" sz="3200" dirty="0"/>
              <a:t>To formulate policy required to operate the nursing profession smoothly.</a:t>
            </a:r>
          </a:p>
          <a:p>
            <a:pPr lvl="0">
              <a:lnSpc>
                <a:spcPct val="150000"/>
              </a:lnSpc>
            </a:pPr>
            <a:r>
              <a:rPr lang="en-US" sz="3200" dirty="0"/>
              <a:t>To provide recognition to a teaching institution.</a:t>
            </a:r>
          </a:p>
          <a:p>
            <a:pPr lvl="0" algn="just">
              <a:lnSpc>
                <a:spcPct val="150000"/>
              </a:lnSpc>
            </a:pPr>
            <a:r>
              <a:rPr lang="en-US" sz="3200" dirty="0"/>
              <a:t>To evaluate and review the curriculum, terms and condition of admission, examination system and other necessary terms and conditions and infrastructure of a teaching institution which has been granted recognition.</a:t>
            </a:r>
          </a:p>
          <a:p>
            <a:pPr algn="just">
              <a:lnSpc>
                <a:spcPct val="150000"/>
              </a:lnSpc>
            </a:pPr>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90600"/>
          </a:xfrm>
        </p:spPr>
        <p:txBody>
          <a:bodyPr>
            <a:normAutofit/>
          </a:bodyPr>
          <a:lstStyle/>
          <a:p>
            <a:pPr algn="r"/>
            <a:r>
              <a:rPr lang="en-US" sz="4400" b="1" dirty="0" err="1"/>
              <a:t>Contd</a:t>
            </a:r>
            <a:r>
              <a:rPr lang="en-US" sz="4400" b="1" dirty="0"/>
              <a:t>….</a:t>
            </a:r>
          </a:p>
        </p:txBody>
      </p:sp>
      <p:sp>
        <p:nvSpPr>
          <p:cNvPr id="3" name="Content Placeholder 2"/>
          <p:cNvSpPr>
            <a:spLocks noGrp="1"/>
          </p:cNvSpPr>
          <p:nvPr>
            <p:ph sz="quarter" idx="1"/>
          </p:nvPr>
        </p:nvSpPr>
        <p:spPr>
          <a:xfrm>
            <a:off x="0" y="685800"/>
            <a:ext cx="9144000" cy="6172200"/>
          </a:xfrm>
        </p:spPr>
        <p:txBody>
          <a:bodyPr>
            <a:noAutofit/>
          </a:bodyPr>
          <a:lstStyle/>
          <a:p>
            <a:pPr lvl="0" algn="just">
              <a:lnSpc>
                <a:spcPct val="150000"/>
              </a:lnSpc>
            </a:pPr>
            <a:r>
              <a:rPr lang="en-US" sz="3000" dirty="0"/>
              <a:t>To determine the qualification of nursing professionals and to manage the registration of name of qualified nursing professionals.</a:t>
            </a:r>
          </a:p>
          <a:p>
            <a:pPr lvl="0" algn="just">
              <a:lnSpc>
                <a:spcPct val="150000"/>
              </a:lnSpc>
            </a:pPr>
            <a:r>
              <a:rPr lang="en-US" sz="3000" dirty="0"/>
              <a:t>To provide accreditation to the educational institute related to nursing and midwifery.</a:t>
            </a:r>
          </a:p>
          <a:p>
            <a:pPr lvl="0" algn="just">
              <a:lnSpc>
                <a:spcPct val="150000"/>
              </a:lnSpc>
            </a:pPr>
            <a:r>
              <a:rPr lang="en-US" sz="3000" dirty="0"/>
              <a:t>If a teaching institution is found to have failed to meet the standards determined by the council, to make recommendation </a:t>
            </a:r>
            <a:r>
              <a:rPr lang="en-US" sz="3000"/>
              <a:t>for revoking </a:t>
            </a:r>
            <a:r>
              <a:rPr lang="en-US" sz="3000" dirty="0"/>
              <a:t>the approval for operation of such institution. </a:t>
            </a:r>
          </a:p>
          <a:p>
            <a:pPr lvl="0" algn="just">
              <a:lnSpc>
                <a:spcPct val="150000"/>
              </a:lnSpc>
            </a:pPr>
            <a:endParaRPr lang="en-US" sz="3000" dirty="0"/>
          </a:p>
          <a:p>
            <a:pPr algn="just">
              <a:lnSpc>
                <a:spcPct val="150000"/>
              </a:lnSpc>
            </a:pPr>
            <a:endParaRPr lang="en-US" sz="3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91600" cy="914400"/>
          </a:xfrm>
        </p:spPr>
        <p:txBody>
          <a:bodyPr>
            <a:normAutofit/>
          </a:bodyPr>
          <a:lstStyle/>
          <a:p>
            <a:pPr algn="r"/>
            <a:r>
              <a:rPr lang="en-US" sz="4800" b="1" dirty="0" err="1"/>
              <a:t>Contd</a:t>
            </a:r>
            <a:r>
              <a:rPr lang="en-US" sz="4800" b="1" dirty="0"/>
              <a:t>…</a:t>
            </a:r>
          </a:p>
        </p:txBody>
      </p:sp>
      <p:sp>
        <p:nvSpPr>
          <p:cNvPr id="3" name="Content Placeholder 2"/>
          <p:cNvSpPr>
            <a:spLocks noGrp="1"/>
          </p:cNvSpPr>
          <p:nvPr>
            <p:ph sz="quarter" idx="1"/>
          </p:nvPr>
        </p:nvSpPr>
        <p:spPr>
          <a:xfrm>
            <a:off x="152400" y="1066800"/>
            <a:ext cx="8763000" cy="5791200"/>
          </a:xfrm>
        </p:spPr>
        <p:txBody>
          <a:bodyPr>
            <a:noAutofit/>
          </a:bodyPr>
          <a:lstStyle/>
          <a:p>
            <a:pPr lvl="0" algn="just">
              <a:lnSpc>
                <a:spcPct val="150000"/>
              </a:lnSpc>
            </a:pPr>
            <a:r>
              <a:rPr lang="en-US" sz="3200" dirty="0"/>
              <a:t>To determine the work limit of nursing professionals.</a:t>
            </a:r>
          </a:p>
          <a:p>
            <a:pPr lvl="0" algn="just">
              <a:lnSpc>
                <a:spcPct val="150000"/>
              </a:lnSpc>
            </a:pPr>
            <a:r>
              <a:rPr lang="en-US" sz="3200" dirty="0"/>
              <a:t>To formulate professional code of conduct of the nursing professionals and to take action against those nursing professionals who violate such code of conduct.</a:t>
            </a:r>
          </a:p>
          <a:p>
            <a:pPr lvl="0" algn="just">
              <a:lnSpc>
                <a:spcPct val="150000"/>
              </a:lnSpc>
            </a:pPr>
            <a:r>
              <a:rPr lang="en-US" sz="3200" dirty="0"/>
              <a:t>To conduct the licensing examination and renew the license.</a:t>
            </a:r>
          </a:p>
          <a:p>
            <a:pPr algn="just">
              <a:lnSpc>
                <a:spcPct val="150000"/>
              </a:lnSpc>
            </a:pP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686800" cy="1036638"/>
          </a:xfrm>
        </p:spPr>
        <p:txBody>
          <a:bodyPr>
            <a:normAutofit fontScale="90000"/>
          </a:bodyPr>
          <a:lstStyle/>
          <a:p>
            <a:pPr algn="ctr"/>
            <a:r>
              <a:rPr lang="en-US" sz="4900" b="1" dirty="0"/>
              <a:t>Introduction</a:t>
            </a:r>
            <a:br>
              <a:rPr lang="en-US" dirty="0"/>
            </a:br>
            <a:endParaRPr lang="en-US" dirty="0"/>
          </a:p>
        </p:txBody>
      </p:sp>
      <p:sp>
        <p:nvSpPr>
          <p:cNvPr id="3" name="Content Placeholder 2"/>
          <p:cNvSpPr>
            <a:spLocks noGrp="1"/>
          </p:cNvSpPr>
          <p:nvPr>
            <p:ph sz="quarter" idx="1"/>
          </p:nvPr>
        </p:nvSpPr>
        <p:spPr>
          <a:xfrm>
            <a:off x="304800" y="1143000"/>
            <a:ext cx="8610600" cy="5486400"/>
          </a:xfrm>
        </p:spPr>
        <p:txBody>
          <a:bodyPr>
            <a:normAutofit/>
          </a:bodyPr>
          <a:lstStyle/>
          <a:p>
            <a:pPr algn="just">
              <a:lnSpc>
                <a:spcPct val="150000"/>
              </a:lnSpc>
            </a:pPr>
            <a:r>
              <a:rPr lang="en-US" sz="3200" dirty="0"/>
              <a:t>Nepal Nursing Council (NNC) is a legal body of nursing profession mandated and approved by Government of Nepal for the systemic regulation of the nursing profession of the country. NNC was established under Nepal Nursing Council Act 2052 (1996). It came into force on 2</a:t>
            </a:r>
            <a:r>
              <a:rPr lang="en-US" sz="3200" baseline="30000" dirty="0"/>
              <a:t>nd</a:t>
            </a:r>
            <a:r>
              <a:rPr lang="en-US" sz="3200" dirty="0"/>
              <a:t> </a:t>
            </a:r>
            <a:r>
              <a:rPr lang="en-US" sz="3200" dirty="0" err="1"/>
              <a:t>Asar</a:t>
            </a:r>
            <a:r>
              <a:rPr lang="en-US" sz="3200" dirty="0"/>
              <a:t>, 2053 (16</a:t>
            </a:r>
            <a:r>
              <a:rPr lang="en-US" sz="3200" baseline="30000" dirty="0"/>
              <a:t>th</a:t>
            </a:r>
            <a:r>
              <a:rPr lang="en-US" sz="3200" dirty="0"/>
              <a:t> June 1996) and effected from 3</a:t>
            </a:r>
            <a:r>
              <a:rPr lang="en-US" sz="3200" baseline="30000" dirty="0"/>
              <a:t>rd</a:t>
            </a:r>
            <a:r>
              <a:rPr lang="en-US" sz="3200" dirty="0"/>
              <a:t> </a:t>
            </a:r>
            <a:r>
              <a:rPr lang="en-US" sz="3200" dirty="0" err="1"/>
              <a:t>Asar</a:t>
            </a:r>
            <a:r>
              <a:rPr lang="en-US" sz="3200" dirty="0"/>
              <a:t>, 2053 (17</a:t>
            </a:r>
            <a:r>
              <a:rPr lang="en-US" sz="3200" baseline="30000" dirty="0"/>
              <a:t>th</a:t>
            </a:r>
            <a:r>
              <a:rPr lang="en-US" sz="3200" dirty="0"/>
              <a:t> June 1996). </a:t>
            </a:r>
          </a:p>
          <a:p>
            <a:pPr algn="just">
              <a:lnSpc>
                <a:spcPct val="150000"/>
              </a:lnSpc>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r"/>
            <a:r>
              <a:rPr lang="en-US" sz="4400" b="1" dirty="0" err="1"/>
              <a:t>Contd</a:t>
            </a:r>
            <a:r>
              <a:rPr lang="en-US" sz="4400" b="1" dirty="0"/>
              <a:t>….</a:t>
            </a:r>
          </a:p>
        </p:txBody>
      </p:sp>
      <p:sp>
        <p:nvSpPr>
          <p:cNvPr id="3" name="Content Placeholder 2"/>
          <p:cNvSpPr>
            <a:spLocks noGrp="1"/>
          </p:cNvSpPr>
          <p:nvPr>
            <p:ph sz="quarter" idx="1"/>
          </p:nvPr>
        </p:nvSpPr>
        <p:spPr>
          <a:xfrm>
            <a:off x="381000" y="1524000"/>
            <a:ext cx="8305800" cy="4724400"/>
          </a:xfrm>
        </p:spPr>
        <p:txBody>
          <a:bodyPr>
            <a:normAutofit/>
          </a:bodyPr>
          <a:lstStyle/>
          <a:p>
            <a:pPr algn="just">
              <a:lnSpc>
                <a:spcPct val="150000"/>
              </a:lnSpc>
            </a:pPr>
            <a:r>
              <a:rPr lang="en-US" sz="3200" dirty="0"/>
              <a:t>First amendment of the act was done on 2058-10-14 (17</a:t>
            </a:r>
            <a:r>
              <a:rPr lang="en-US" sz="3200" baseline="30000" dirty="0"/>
              <a:t>th</a:t>
            </a:r>
            <a:r>
              <a:rPr lang="en-US" sz="3200" dirty="0"/>
              <a:t> January, 2002). The council is an autonomous organization managed by an executive board consisting of license holder nurses. It has the scope of issuing license to nurses and midwives.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normAutofit/>
          </a:bodyPr>
          <a:lstStyle/>
          <a:p>
            <a:pPr algn="r"/>
            <a:r>
              <a:rPr lang="en-US" sz="4400" b="1" dirty="0" err="1"/>
              <a:t>Contd</a:t>
            </a:r>
            <a:r>
              <a:rPr lang="en-US" sz="4400" b="1" dirty="0"/>
              <a:t>….</a:t>
            </a:r>
          </a:p>
        </p:txBody>
      </p:sp>
      <p:sp>
        <p:nvSpPr>
          <p:cNvPr id="3" name="Content Placeholder 2"/>
          <p:cNvSpPr>
            <a:spLocks noGrp="1"/>
          </p:cNvSpPr>
          <p:nvPr>
            <p:ph sz="quarter" idx="1"/>
          </p:nvPr>
        </p:nvSpPr>
        <p:spPr>
          <a:xfrm>
            <a:off x="228600" y="838200"/>
            <a:ext cx="8686800" cy="5638800"/>
          </a:xfrm>
        </p:spPr>
        <p:txBody>
          <a:bodyPr>
            <a:noAutofit/>
          </a:bodyPr>
          <a:lstStyle/>
          <a:p>
            <a:pPr algn="just">
              <a:lnSpc>
                <a:spcPct val="150000"/>
              </a:lnSpc>
            </a:pPr>
            <a:r>
              <a:rPr lang="en-US" sz="3200" dirty="0"/>
              <a:t>In 1958 AD, Nursing Council was formed under the ministry of health. At that time nursing education was run under the ministry of health and in 1972 along with other technical education nursing also came under TU Institute of Medicine. At that time the need for a Nursing Council was not felt because the TU was the authoritative body of nursing education. So the nursing Council ceased to work.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pPr algn="r"/>
            <a:r>
              <a:rPr lang="en-US" sz="4400" b="1" dirty="0" err="1"/>
              <a:t>Contd</a:t>
            </a:r>
            <a:r>
              <a:rPr lang="en-US" sz="4400" b="1" dirty="0"/>
              <a:t>….</a:t>
            </a:r>
          </a:p>
        </p:txBody>
      </p:sp>
      <p:sp>
        <p:nvSpPr>
          <p:cNvPr id="3" name="Content Placeholder 2"/>
          <p:cNvSpPr>
            <a:spLocks noGrp="1"/>
          </p:cNvSpPr>
          <p:nvPr>
            <p:ph sz="quarter" idx="1"/>
          </p:nvPr>
        </p:nvSpPr>
        <p:spPr>
          <a:xfrm>
            <a:off x="304800" y="1371600"/>
            <a:ext cx="8382000" cy="4648200"/>
          </a:xfrm>
        </p:spPr>
        <p:txBody>
          <a:bodyPr>
            <a:normAutofit/>
          </a:bodyPr>
          <a:lstStyle/>
          <a:p>
            <a:pPr algn="just">
              <a:lnSpc>
                <a:spcPct val="150000"/>
              </a:lnSpc>
            </a:pPr>
            <a:r>
              <a:rPr lang="en-US" sz="3200" dirty="0"/>
              <a:t>When the nurse’s graduate under the TU IOM could not get admission for Bachelor of Nursing in foreign countries without national professional council registration, Nursing Association of Nepal (NAN) initiated the revival of registration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fontScale="90000"/>
          </a:bodyPr>
          <a:lstStyle/>
          <a:p>
            <a:pPr algn="ctr"/>
            <a:r>
              <a:rPr lang="en-US" sz="4900" b="1" dirty="0"/>
              <a:t>Historical Background</a:t>
            </a:r>
            <a:br>
              <a:rPr lang="en-US" dirty="0"/>
            </a:br>
            <a:endParaRPr lang="en-US" dirty="0"/>
          </a:p>
        </p:txBody>
      </p:sp>
      <p:sp>
        <p:nvSpPr>
          <p:cNvPr id="3" name="Content Placeholder 2"/>
          <p:cNvSpPr>
            <a:spLocks noGrp="1"/>
          </p:cNvSpPr>
          <p:nvPr>
            <p:ph sz="quarter" idx="1"/>
          </p:nvPr>
        </p:nvSpPr>
        <p:spPr>
          <a:xfrm>
            <a:off x="0" y="914400"/>
            <a:ext cx="8915400" cy="5715000"/>
          </a:xfrm>
        </p:spPr>
        <p:txBody>
          <a:bodyPr>
            <a:noAutofit/>
          </a:bodyPr>
          <a:lstStyle/>
          <a:p>
            <a:pPr algn="just">
              <a:lnSpc>
                <a:spcPct val="150000"/>
              </a:lnSpc>
            </a:pPr>
            <a:r>
              <a:rPr lang="en-US" sz="2800" dirty="0"/>
              <a:t>In 1958 AD, Ms. D. M. Ross suggested the formation of nursing council in Nepal. Therefore Dr. </a:t>
            </a:r>
            <a:r>
              <a:rPr lang="en-US" sz="2800" dirty="0" err="1"/>
              <a:t>Mahendra</a:t>
            </a:r>
            <a:r>
              <a:rPr lang="en-US" sz="2800" dirty="0"/>
              <a:t> (Medical Superintendent of the </a:t>
            </a:r>
            <a:r>
              <a:rPr lang="en-US" sz="2800" dirty="0" err="1"/>
              <a:t>Bir</a:t>
            </a:r>
            <a:r>
              <a:rPr lang="en-US" sz="2800" dirty="0"/>
              <a:t> Hospital) was nominated as chairperson of the council. Dr </a:t>
            </a:r>
            <a:r>
              <a:rPr lang="en-US" sz="2800" dirty="0" err="1"/>
              <a:t>Uma</a:t>
            </a:r>
            <a:r>
              <a:rPr lang="en-US" sz="2800" dirty="0"/>
              <a:t> Devi Das was nominated as member </a:t>
            </a:r>
            <a:r>
              <a:rPr lang="en-US" sz="2800" dirty="0" err="1"/>
              <a:t>secretory</a:t>
            </a:r>
            <a:r>
              <a:rPr lang="en-US" sz="2800" dirty="0"/>
              <a:t>. Dr </a:t>
            </a:r>
            <a:r>
              <a:rPr lang="en-US" sz="2800" dirty="0" err="1"/>
              <a:t>Dhruba</a:t>
            </a:r>
            <a:r>
              <a:rPr lang="en-US" sz="2800" dirty="0"/>
              <a:t> </a:t>
            </a:r>
            <a:r>
              <a:rPr lang="en-US" sz="2800" dirty="0" err="1"/>
              <a:t>singh</a:t>
            </a:r>
            <a:r>
              <a:rPr lang="en-US" sz="2800" dirty="0"/>
              <a:t>, Dr Raj </a:t>
            </a:r>
            <a:r>
              <a:rPr lang="en-US" sz="2800" dirty="0" err="1"/>
              <a:t>Bhai</a:t>
            </a:r>
            <a:r>
              <a:rPr lang="en-US" sz="2800" dirty="0"/>
              <a:t> </a:t>
            </a:r>
            <a:r>
              <a:rPr lang="en-US" sz="2800" dirty="0" err="1"/>
              <a:t>Rana</a:t>
            </a:r>
            <a:r>
              <a:rPr lang="en-US" sz="2800" dirty="0"/>
              <a:t>, Dr </a:t>
            </a:r>
            <a:r>
              <a:rPr lang="en-US" sz="2800" dirty="0" err="1"/>
              <a:t>Raghubar</a:t>
            </a:r>
            <a:r>
              <a:rPr lang="en-US" sz="2800" dirty="0"/>
              <a:t>, Dr </a:t>
            </a:r>
            <a:r>
              <a:rPr lang="en-US" sz="2800" dirty="0" err="1"/>
              <a:t>Bhim</a:t>
            </a:r>
            <a:r>
              <a:rPr lang="en-US" sz="2800" dirty="0"/>
              <a:t> </a:t>
            </a:r>
            <a:r>
              <a:rPr lang="en-US" sz="2800" dirty="0" err="1"/>
              <a:t>Bdr</a:t>
            </a:r>
            <a:r>
              <a:rPr lang="en-US" sz="2800" dirty="0"/>
              <a:t>, and Ms. </a:t>
            </a:r>
            <a:r>
              <a:rPr lang="en-US" sz="2800" dirty="0" err="1"/>
              <a:t>Rukmani</a:t>
            </a:r>
            <a:r>
              <a:rPr lang="en-US" sz="2800" dirty="0"/>
              <a:t> </a:t>
            </a:r>
            <a:r>
              <a:rPr lang="en-US" sz="2800" dirty="0" err="1"/>
              <a:t>Charan</a:t>
            </a:r>
            <a:r>
              <a:rPr lang="en-US" sz="2800" dirty="0"/>
              <a:t> were the members of the council. They were in the process of registering the Nepal Nursing Council since 1958 AD.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91600" cy="914400"/>
          </a:xfrm>
        </p:spPr>
        <p:txBody>
          <a:bodyPr>
            <a:normAutofit/>
          </a:bodyPr>
          <a:lstStyle/>
          <a:p>
            <a:pPr algn="r"/>
            <a:r>
              <a:rPr lang="en-US" sz="4400" b="1" dirty="0" err="1"/>
              <a:t>Contd</a:t>
            </a:r>
            <a:r>
              <a:rPr lang="en-US" sz="4400" b="1" dirty="0"/>
              <a:t>…</a:t>
            </a:r>
          </a:p>
        </p:txBody>
      </p:sp>
      <p:sp>
        <p:nvSpPr>
          <p:cNvPr id="3" name="Content Placeholder 2"/>
          <p:cNvSpPr>
            <a:spLocks noGrp="1"/>
          </p:cNvSpPr>
          <p:nvPr>
            <p:ph sz="quarter" idx="1"/>
          </p:nvPr>
        </p:nvSpPr>
        <p:spPr>
          <a:xfrm>
            <a:off x="0" y="914400"/>
            <a:ext cx="8915400" cy="5943600"/>
          </a:xfrm>
        </p:spPr>
        <p:txBody>
          <a:bodyPr>
            <a:noAutofit/>
          </a:bodyPr>
          <a:lstStyle/>
          <a:p>
            <a:pPr algn="just">
              <a:lnSpc>
                <a:spcPct val="150000"/>
              </a:lnSpc>
            </a:pPr>
            <a:r>
              <a:rPr lang="en-US" sz="2800" dirty="0"/>
              <a:t>When nursing education went under the TU, IOM in 1972 AD, the need for a council was not felt because the TU was the authoritative body of nursing education. Then the process of Nursing Council registration was not followed in the council. When the nurse graduates under the TU, IOM could not get admission for basic </a:t>
            </a:r>
            <a:r>
              <a:rPr lang="en-US" sz="2800" dirty="0" err="1"/>
              <a:t>BSc</a:t>
            </a:r>
            <a:r>
              <a:rPr lang="en-US" sz="2800" dirty="0"/>
              <a:t> nursing education in the SAARC countries without national professional council registration, the Nursing Association of Nepal (NAN) initiated the revival under the co-</a:t>
            </a:r>
            <a:r>
              <a:rPr lang="en-US" sz="2800" dirty="0" err="1"/>
              <a:t>ordinatorship</a:t>
            </a:r>
            <a:r>
              <a:rPr lang="en-US" sz="2800" dirty="0"/>
              <a:t> of Ms. </a:t>
            </a:r>
            <a:r>
              <a:rPr lang="en-US" sz="2800" dirty="0" err="1"/>
              <a:t>Sarala</a:t>
            </a:r>
            <a:r>
              <a:rPr lang="en-US" sz="2800" dirty="0"/>
              <a:t> Shrestha.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91600" cy="914400"/>
          </a:xfrm>
        </p:spPr>
        <p:txBody>
          <a:bodyPr>
            <a:normAutofit/>
          </a:bodyPr>
          <a:lstStyle/>
          <a:p>
            <a:pPr algn="r"/>
            <a:r>
              <a:rPr lang="en-US" sz="4400" b="1" dirty="0" err="1"/>
              <a:t>Contd</a:t>
            </a:r>
            <a:r>
              <a:rPr lang="en-US" sz="4400" b="1" dirty="0"/>
              <a:t>…</a:t>
            </a:r>
          </a:p>
        </p:txBody>
      </p:sp>
      <p:sp>
        <p:nvSpPr>
          <p:cNvPr id="3" name="Content Placeholder 2"/>
          <p:cNvSpPr>
            <a:spLocks noGrp="1"/>
          </p:cNvSpPr>
          <p:nvPr>
            <p:ph sz="quarter" idx="1"/>
          </p:nvPr>
        </p:nvSpPr>
        <p:spPr>
          <a:xfrm>
            <a:off x="0" y="914400"/>
            <a:ext cx="8915400" cy="5943600"/>
          </a:xfrm>
        </p:spPr>
        <p:txBody>
          <a:bodyPr>
            <a:noAutofit/>
          </a:bodyPr>
          <a:lstStyle/>
          <a:p>
            <a:pPr algn="just">
              <a:lnSpc>
                <a:spcPct val="150000"/>
              </a:lnSpc>
            </a:pPr>
            <a:r>
              <a:rPr lang="en-US" sz="2800" dirty="0"/>
              <a:t>At the same time in 1989 AD, ICN had organized an international workshop on nursing/midwifery regulation in Japan. By invitation from ICN, 2 members, Ms </a:t>
            </a:r>
            <a:r>
              <a:rPr lang="en-US" sz="2800" dirty="0" err="1"/>
              <a:t>Rukmani</a:t>
            </a:r>
            <a:r>
              <a:rPr lang="en-US" sz="2800" dirty="0"/>
              <a:t> </a:t>
            </a:r>
            <a:r>
              <a:rPr lang="en-US" sz="2800" dirty="0" err="1"/>
              <a:t>Charan</a:t>
            </a:r>
            <a:r>
              <a:rPr lang="en-US" sz="2800" dirty="0"/>
              <a:t> Shrestha, Ms. </a:t>
            </a:r>
            <a:r>
              <a:rPr lang="en-US" sz="2800" dirty="0" err="1"/>
              <a:t>Vijaya</a:t>
            </a:r>
            <a:r>
              <a:rPr lang="en-US" sz="2800" dirty="0"/>
              <a:t> K.C. were sent to attend that conference on the basis of criteria given by ICN. The committee drafted the Nursing council Act with the participation of many nurses from different organizations. At the same time Ms. </a:t>
            </a:r>
            <a:r>
              <a:rPr lang="en-US" sz="2800" dirty="0" err="1"/>
              <a:t>Sarala</a:t>
            </a:r>
            <a:r>
              <a:rPr lang="en-US" sz="2800" dirty="0"/>
              <a:t> Shrestha went abroad for higher education.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noAutofit/>
          </a:bodyPr>
          <a:lstStyle/>
          <a:p>
            <a:pPr algn="r"/>
            <a:r>
              <a:rPr lang="en-US" sz="4400" b="1" dirty="0" err="1"/>
              <a:t>Contd</a:t>
            </a:r>
            <a:r>
              <a:rPr lang="en-US" sz="4400" b="1" dirty="0"/>
              <a:t>…</a:t>
            </a:r>
          </a:p>
        </p:txBody>
      </p:sp>
      <p:sp>
        <p:nvSpPr>
          <p:cNvPr id="3" name="Content Placeholder 2"/>
          <p:cNvSpPr>
            <a:spLocks noGrp="1"/>
          </p:cNvSpPr>
          <p:nvPr>
            <p:ph sz="quarter" idx="1"/>
          </p:nvPr>
        </p:nvSpPr>
        <p:spPr>
          <a:xfrm>
            <a:off x="0" y="457200"/>
            <a:ext cx="8915400" cy="6400800"/>
          </a:xfrm>
        </p:spPr>
        <p:txBody>
          <a:bodyPr>
            <a:noAutofit/>
          </a:bodyPr>
          <a:lstStyle/>
          <a:p>
            <a:pPr algn="just">
              <a:lnSpc>
                <a:spcPct val="150000"/>
              </a:lnSpc>
            </a:pPr>
            <a:r>
              <a:rPr lang="en-US" sz="2800" dirty="0"/>
              <a:t>So the responsibility of the co-</a:t>
            </a:r>
            <a:r>
              <a:rPr lang="en-US" sz="2800" dirty="0" err="1"/>
              <a:t>ordinator</a:t>
            </a:r>
            <a:r>
              <a:rPr lang="en-US" sz="2800" dirty="0"/>
              <a:t> was given to Ms. </a:t>
            </a:r>
            <a:r>
              <a:rPr lang="en-US" sz="2800" dirty="0" err="1"/>
              <a:t>Vijaya</a:t>
            </a:r>
            <a:r>
              <a:rPr lang="en-US" sz="2800" dirty="0"/>
              <a:t> K.C. In 2046 BS, the first final draft was submitted to the Ministry of Health during the period of the interim government of Nepal. It went through various changers from the Ministry of Health many times. After struggling for a period of eight years the parliament finally passed the nursing council act on 17 June 1996. With great effort of NAN and senior nurses-NNC was established in 2052 BS (1996) and that became to be effective from 2053 BS. The new Nepal Nursing council was organized in </a:t>
            </a:r>
            <a:r>
              <a:rPr lang="en-US" sz="2800" dirty="0" err="1"/>
              <a:t>Ashad</a:t>
            </a:r>
            <a:r>
              <a:rPr lang="en-US" sz="2800" dirty="0"/>
              <a:t> 2053 under the chairmanship of Dr. </a:t>
            </a:r>
            <a:r>
              <a:rPr lang="en-US" sz="2800" dirty="0" err="1"/>
              <a:t>Uma</a:t>
            </a:r>
            <a:r>
              <a:rPr lang="en-US" sz="2800" dirty="0"/>
              <a:t> Devi Das.</a:t>
            </a:r>
          </a:p>
          <a:p>
            <a:pPr algn="just">
              <a:lnSpc>
                <a:spcPct val="150000"/>
              </a:lnSpc>
            </a:pP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328</TotalTime>
  <Words>880</Words>
  <Application>Microsoft Office PowerPoint</Application>
  <PresentationFormat>On-screen Show (4:3)</PresentationFormat>
  <Paragraphs>35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Franklin Gothic Book</vt:lpstr>
      <vt:lpstr>Perpetua</vt:lpstr>
      <vt:lpstr>Times New Roman</vt:lpstr>
      <vt:lpstr>Wingdings 2</vt:lpstr>
      <vt:lpstr>Equity</vt:lpstr>
      <vt:lpstr>Nepal Nursing Council (NNC)</vt:lpstr>
      <vt:lpstr>Introduction </vt:lpstr>
      <vt:lpstr>Contd….</vt:lpstr>
      <vt:lpstr>Contd….</vt:lpstr>
      <vt:lpstr>Contd….</vt:lpstr>
      <vt:lpstr>Historical Background </vt:lpstr>
      <vt:lpstr>Contd…</vt:lpstr>
      <vt:lpstr>Contd…</vt:lpstr>
      <vt:lpstr>Contd…</vt:lpstr>
      <vt:lpstr>Objectives</vt:lpstr>
      <vt:lpstr>Role, Function, Duties and Power</vt:lpstr>
      <vt:lpstr>Contd….</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Nursing Association of Nepal</dc:title>
  <dc:creator>USER</dc:creator>
  <cp:lastModifiedBy>Anju Poudel</cp:lastModifiedBy>
  <cp:revision>36</cp:revision>
  <dcterms:created xsi:type="dcterms:W3CDTF">2018-11-10T09:01:34Z</dcterms:created>
  <dcterms:modified xsi:type="dcterms:W3CDTF">2023-06-21T01:19:29Z</dcterms:modified>
</cp:coreProperties>
</file>