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34"/>
  </p:notesMasterIdLst>
  <p:sldIdLst>
    <p:sldId id="289"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8"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autoAdjust="0"/>
  </p:normalViewPr>
  <p:slideViewPr>
    <p:cSldViewPr snapToGrid="0">
      <p:cViewPr varScale="1">
        <p:scale>
          <a:sx n="88" d="100"/>
          <a:sy n="88" d="100"/>
        </p:scale>
        <p:origin x="451" y="53"/>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75" d="100"/>
          <a:sy n="75" d="100"/>
        </p:scale>
        <p:origin x="2938"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D019B-5D37-4A16-BB10-43783A980CFD}" type="datetimeFigureOut">
              <a:rPr lang="en-US" smtClean="0"/>
              <a:t>3/7/2023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E7407-5B13-417D-BC7D-84E2E5C6F68E}" type="slidenum">
              <a:rPr lang="en-US" smtClean="0"/>
              <a:t>‹#›</a:t>
            </a:fld>
            <a:endParaRPr lang="en-US"/>
          </a:p>
        </p:txBody>
      </p:sp>
    </p:spTree>
    <p:extLst>
      <p:ext uri="{BB962C8B-B14F-4D97-AF65-F5344CB8AC3E}">
        <p14:creationId xmlns:p14="http://schemas.microsoft.com/office/powerpoint/2010/main" val="1582313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5696E3-5401-4BE5-A27D-341A344785A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E9AF873-2116-45ED-9C33-E35899D54846}" type="slidenum">
              <a:rPr lang="en-US" smtClean="0"/>
              <a:t>‹#›</a:t>
            </a:fld>
            <a:endParaRPr lang="en-US"/>
          </a:p>
        </p:txBody>
      </p:sp>
    </p:spTree>
    <p:extLst>
      <p:ext uri="{BB962C8B-B14F-4D97-AF65-F5344CB8AC3E}">
        <p14:creationId xmlns:p14="http://schemas.microsoft.com/office/powerpoint/2010/main" val="1581192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5696E3-5401-4BE5-A27D-341A344785A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E9AF873-2116-45ED-9C33-E35899D54846}" type="slidenum">
              <a:rPr lang="en-US" smtClean="0"/>
              <a:t>‹#›</a:t>
            </a:fld>
            <a:endParaRPr lang="en-US"/>
          </a:p>
        </p:txBody>
      </p:sp>
    </p:spTree>
    <p:extLst>
      <p:ext uri="{BB962C8B-B14F-4D97-AF65-F5344CB8AC3E}">
        <p14:creationId xmlns:p14="http://schemas.microsoft.com/office/powerpoint/2010/main" val="3103466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5696E3-5401-4BE5-A27D-341A344785A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E9AF873-2116-45ED-9C33-E35899D5484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5552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65696E3-5401-4BE5-A27D-341A344785AD}"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9AF873-2116-45ED-9C33-E35899D54846}" type="slidenum">
              <a:rPr lang="en-US" smtClean="0"/>
              <a:t>‹#›</a:t>
            </a:fld>
            <a:endParaRPr lang="en-US"/>
          </a:p>
        </p:txBody>
      </p:sp>
    </p:spTree>
    <p:extLst>
      <p:ext uri="{BB962C8B-B14F-4D97-AF65-F5344CB8AC3E}">
        <p14:creationId xmlns:p14="http://schemas.microsoft.com/office/powerpoint/2010/main" val="1615295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65696E3-5401-4BE5-A27D-341A344785AD}"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9AF873-2116-45ED-9C33-E35899D5484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5415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65696E3-5401-4BE5-A27D-341A344785AD}"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9AF873-2116-45ED-9C33-E35899D54846}" type="slidenum">
              <a:rPr lang="en-US" smtClean="0"/>
              <a:t>‹#›</a:t>
            </a:fld>
            <a:endParaRPr lang="en-US"/>
          </a:p>
        </p:txBody>
      </p:sp>
    </p:spTree>
    <p:extLst>
      <p:ext uri="{BB962C8B-B14F-4D97-AF65-F5344CB8AC3E}">
        <p14:creationId xmlns:p14="http://schemas.microsoft.com/office/powerpoint/2010/main" val="4199981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5696E3-5401-4BE5-A27D-341A344785A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9AF873-2116-45ED-9C33-E35899D54846}" type="slidenum">
              <a:rPr lang="en-US" smtClean="0"/>
              <a:t>‹#›</a:t>
            </a:fld>
            <a:endParaRPr lang="en-US"/>
          </a:p>
        </p:txBody>
      </p:sp>
    </p:spTree>
    <p:extLst>
      <p:ext uri="{BB962C8B-B14F-4D97-AF65-F5344CB8AC3E}">
        <p14:creationId xmlns:p14="http://schemas.microsoft.com/office/powerpoint/2010/main" val="976900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5696E3-5401-4BE5-A27D-341A344785A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9AF873-2116-45ED-9C33-E35899D54846}" type="slidenum">
              <a:rPr lang="en-US" smtClean="0"/>
              <a:t>‹#›</a:t>
            </a:fld>
            <a:endParaRPr lang="en-US"/>
          </a:p>
        </p:txBody>
      </p:sp>
    </p:spTree>
    <p:extLst>
      <p:ext uri="{BB962C8B-B14F-4D97-AF65-F5344CB8AC3E}">
        <p14:creationId xmlns:p14="http://schemas.microsoft.com/office/powerpoint/2010/main" val="502824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5696E3-5401-4BE5-A27D-341A344785A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9AF873-2116-45ED-9C33-E35899D54846}" type="slidenum">
              <a:rPr lang="en-US" smtClean="0"/>
              <a:t>‹#›</a:t>
            </a:fld>
            <a:endParaRPr lang="en-US"/>
          </a:p>
        </p:txBody>
      </p:sp>
    </p:spTree>
    <p:extLst>
      <p:ext uri="{BB962C8B-B14F-4D97-AF65-F5344CB8AC3E}">
        <p14:creationId xmlns:p14="http://schemas.microsoft.com/office/powerpoint/2010/main" val="262937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5696E3-5401-4BE5-A27D-341A344785A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E9AF873-2116-45ED-9C33-E35899D54846}" type="slidenum">
              <a:rPr lang="en-US" smtClean="0"/>
              <a:t>‹#›</a:t>
            </a:fld>
            <a:endParaRPr lang="en-US"/>
          </a:p>
        </p:txBody>
      </p:sp>
    </p:spTree>
    <p:extLst>
      <p:ext uri="{BB962C8B-B14F-4D97-AF65-F5344CB8AC3E}">
        <p14:creationId xmlns:p14="http://schemas.microsoft.com/office/powerpoint/2010/main" val="3971336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5696E3-5401-4BE5-A27D-341A344785AD}"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E9AF873-2116-45ED-9C33-E35899D54846}" type="slidenum">
              <a:rPr lang="en-US" smtClean="0"/>
              <a:t>‹#›</a:t>
            </a:fld>
            <a:endParaRPr lang="en-US"/>
          </a:p>
        </p:txBody>
      </p:sp>
    </p:spTree>
    <p:extLst>
      <p:ext uri="{BB962C8B-B14F-4D97-AF65-F5344CB8AC3E}">
        <p14:creationId xmlns:p14="http://schemas.microsoft.com/office/powerpoint/2010/main" val="145852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5696E3-5401-4BE5-A27D-341A344785AD}" type="datetimeFigureOut">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E9AF873-2116-45ED-9C33-E35899D54846}" type="slidenum">
              <a:rPr lang="en-US" smtClean="0"/>
              <a:t>‹#›</a:t>
            </a:fld>
            <a:endParaRPr lang="en-US"/>
          </a:p>
        </p:txBody>
      </p:sp>
    </p:spTree>
    <p:extLst>
      <p:ext uri="{BB962C8B-B14F-4D97-AF65-F5344CB8AC3E}">
        <p14:creationId xmlns:p14="http://schemas.microsoft.com/office/powerpoint/2010/main" val="3677798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5696E3-5401-4BE5-A27D-341A344785AD}"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E9AF873-2116-45ED-9C33-E35899D54846}" type="slidenum">
              <a:rPr lang="en-US" smtClean="0"/>
              <a:t>‹#›</a:t>
            </a:fld>
            <a:endParaRPr lang="en-US"/>
          </a:p>
        </p:txBody>
      </p:sp>
    </p:spTree>
    <p:extLst>
      <p:ext uri="{BB962C8B-B14F-4D97-AF65-F5344CB8AC3E}">
        <p14:creationId xmlns:p14="http://schemas.microsoft.com/office/powerpoint/2010/main" val="3433247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696E3-5401-4BE5-A27D-341A344785AD}" type="datetimeFigureOut">
              <a:rPr lang="en-US" smtClean="0"/>
              <a:t>3/7/2023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E9AF873-2116-45ED-9C33-E35899D54846}" type="slidenum">
              <a:rPr lang="en-US" smtClean="0"/>
              <a:t>‹#›</a:t>
            </a:fld>
            <a:endParaRPr lang="en-US"/>
          </a:p>
        </p:txBody>
      </p:sp>
    </p:spTree>
    <p:extLst>
      <p:ext uri="{BB962C8B-B14F-4D97-AF65-F5344CB8AC3E}">
        <p14:creationId xmlns:p14="http://schemas.microsoft.com/office/powerpoint/2010/main" val="169449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5696E3-5401-4BE5-A27D-341A344785AD}"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E9AF873-2116-45ED-9C33-E35899D54846}" type="slidenum">
              <a:rPr lang="en-US" smtClean="0"/>
              <a:t>‹#›</a:t>
            </a:fld>
            <a:endParaRPr lang="en-US"/>
          </a:p>
        </p:txBody>
      </p:sp>
    </p:spTree>
    <p:extLst>
      <p:ext uri="{BB962C8B-B14F-4D97-AF65-F5344CB8AC3E}">
        <p14:creationId xmlns:p14="http://schemas.microsoft.com/office/powerpoint/2010/main" val="179099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5696E3-5401-4BE5-A27D-341A344785AD}"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9AF873-2116-45ED-9C33-E35899D54846}" type="slidenum">
              <a:rPr lang="en-US" smtClean="0"/>
              <a:t>‹#›</a:t>
            </a:fld>
            <a:endParaRPr lang="en-US"/>
          </a:p>
        </p:txBody>
      </p:sp>
    </p:spTree>
    <p:extLst>
      <p:ext uri="{BB962C8B-B14F-4D97-AF65-F5344CB8AC3E}">
        <p14:creationId xmlns:p14="http://schemas.microsoft.com/office/powerpoint/2010/main" val="303451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65696E3-5401-4BE5-A27D-341A344785AD}" type="datetimeFigureOut">
              <a:rPr lang="en-US" smtClean="0"/>
              <a:t>3/7/2023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E9AF873-2116-45ED-9C33-E35899D54846}" type="slidenum">
              <a:rPr lang="en-US" smtClean="0"/>
              <a:t>‹#›</a:t>
            </a:fld>
            <a:endParaRPr lang="en-US"/>
          </a:p>
        </p:txBody>
      </p:sp>
    </p:spTree>
    <p:extLst>
      <p:ext uri="{BB962C8B-B14F-4D97-AF65-F5344CB8AC3E}">
        <p14:creationId xmlns:p14="http://schemas.microsoft.com/office/powerpoint/2010/main" val="9030215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W! &lt;strong&gt;Good Morning&lt;/strong&gt; images (updated) - West Wild | Захід Дикий"/>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605" y="0"/>
            <a:ext cx="10953947" cy="6858000"/>
          </a:xfrm>
          <a:prstGeom prst="rect">
            <a:avLst/>
          </a:prstGeom>
        </p:spPr>
      </p:pic>
    </p:spTree>
    <p:extLst>
      <p:ext uri="{BB962C8B-B14F-4D97-AF65-F5344CB8AC3E}">
        <p14:creationId xmlns:p14="http://schemas.microsoft.com/office/powerpoint/2010/main" val="3580879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6529" y="624110"/>
            <a:ext cx="9888083" cy="1280890"/>
          </a:xfrm>
        </p:spPr>
        <p:txBody>
          <a:bodyPr>
            <a:normAutofit/>
          </a:bodyPr>
          <a:lstStyle/>
          <a:p>
            <a:r>
              <a:rPr lang="en-US" sz="4000" b="1" dirty="0" smtClean="0">
                <a:latin typeface="Arial Black" panose="020B0A04020102020204" pitchFamily="34" charset="0"/>
              </a:rPr>
              <a:t>Based on communication channel</a:t>
            </a:r>
            <a:endParaRPr lang="en-US" sz="4000" b="1" dirty="0">
              <a:latin typeface="Arial Black" panose="020B0A04020102020204" pitchFamily="34" charset="0"/>
            </a:endParaRPr>
          </a:p>
        </p:txBody>
      </p:sp>
      <p:sp>
        <p:nvSpPr>
          <p:cNvPr id="3" name="Content Placeholder 2"/>
          <p:cNvSpPr>
            <a:spLocks noGrp="1"/>
          </p:cNvSpPr>
          <p:nvPr>
            <p:ph idx="1"/>
          </p:nvPr>
        </p:nvSpPr>
        <p:spPr>
          <a:xfrm>
            <a:off x="1698171" y="1502229"/>
            <a:ext cx="10493829" cy="5265964"/>
          </a:xfrm>
        </p:spPr>
        <p:txBody>
          <a:bodyPr>
            <a:normAutofit fontScale="92500" lnSpcReduction="20000"/>
          </a:bodyPr>
          <a:lstStyle/>
          <a:p>
            <a:pPr>
              <a:buFont typeface="Wingdings" panose="05000000000000000000" pitchFamily="2" charset="2"/>
              <a:buChar char="§"/>
            </a:pPr>
            <a:r>
              <a:rPr lang="en-US" sz="3500" b="1" u="sng" dirty="0" smtClean="0"/>
              <a:t>Verbal communication</a:t>
            </a:r>
            <a:r>
              <a:rPr lang="en-US" sz="3200" b="1" u="sng" dirty="0" smtClean="0"/>
              <a:t>:</a:t>
            </a:r>
          </a:p>
          <a:p>
            <a:pPr marL="0" indent="0">
              <a:buNone/>
            </a:pPr>
            <a:r>
              <a:rPr lang="en-US" sz="2800" dirty="0" smtClean="0"/>
              <a:t>Verbal communication means conveying message in terms of speaking. It is an effective method of communication, there is clarity, accuracy and certainty. This device used are speech, telephone, message, lecture, instruction, order, counseling, group discussion etc</a:t>
            </a:r>
            <a:r>
              <a:rPr lang="en-US" dirty="0" smtClean="0"/>
              <a:t>.</a:t>
            </a:r>
          </a:p>
          <a:p>
            <a:pPr marL="0" indent="0">
              <a:buNone/>
            </a:pPr>
            <a:endParaRPr lang="en-US" dirty="0"/>
          </a:p>
          <a:p>
            <a:pPr marL="0" indent="0">
              <a:buNone/>
            </a:pPr>
            <a:endParaRPr lang="en-US" dirty="0" smtClean="0"/>
          </a:p>
          <a:p>
            <a:pPr>
              <a:buFont typeface="Wingdings" panose="05000000000000000000" pitchFamily="2" charset="2"/>
              <a:buChar char="§"/>
            </a:pPr>
            <a:r>
              <a:rPr lang="en-US" sz="3500" b="1" u="sng" dirty="0" smtClean="0"/>
              <a:t>Non verbal communication:</a:t>
            </a:r>
          </a:p>
          <a:p>
            <a:pPr marL="0" indent="0">
              <a:buNone/>
            </a:pPr>
            <a:r>
              <a:rPr lang="en-US" sz="3000" dirty="0" smtClean="0"/>
              <a:t>A process of communication without using words e.g. gestures, body language, facial expression, eye contact, clothing, tone of voice and other cues to convey a message.</a:t>
            </a:r>
            <a:endParaRPr lang="en-US" sz="3000" dirty="0"/>
          </a:p>
        </p:txBody>
      </p:sp>
    </p:spTree>
    <p:extLst>
      <p:ext uri="{BB962C8B-B14F-4D97-AF65-F5344CB8AC3E}">
        <p14:creationId xmlns:p14="http://schemas.microsoft.com/office/powerpoint/2010/main" val="1215758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161" y="624110"/>
            <a:ext cx="9843452" cy="831310"/>
          </a:xfrm>
        </p:spPr>
        <p:txBody>
          <a:bodyPr/>
          <a:lstStyle/>
          <a:p>
            <a:r>
              <a:rPr lang="en-US" b="1" dirty="0" smtClean="0">
                <a:latin typeface="Arial Black" panose="020B0A04020102020204" pitchFamily="34" charset="0"/>
              </a:rPr>
              <a:t>Based on style and purpose</a:t>
            </a:r>
            <a:endParaRPr lang="en-US" b="1" dirty="0">
              <a:latin typeface="Arial Black" panose="020B0A04020102020204" pitchFamily="34" charset="0"/>
            </a:endParaRPr>
          </a:p>
        </p:txBody>
      </p:sp>
      <p:sp>
        <p:nvSpPr>
          <p:cNvPr id="3" name="Content Placeholder 2"/>
          <p:cNvSpPr>
            <a:spLocks noGrp="1"/>
          </p:cNvSpPr>
          <p:nvPr>
            <p:ph idx="1"/>
          </p:nvPr>
        </p:nvSpPr>
        <p:spPr>
          <a:xfrm>
            <a:off x="1905000" y="1531620"/>
            <a:ext cx="10287000" cy="5326380"/>
          </a:xfrm>
        </p:spPr>
        <p:txBody>
          <a:bodyPr>
            <a:normAutofit lnSpcReduction="10000"/>
          </a:bodyPr>
          <a:lstStyle/>
          <a:p>
            <a:pPr>
              <a:buFont typeface="Wingdings" panose="05000000000000000000" pitchFamily="2" charset="2"/>
              <a:buChar char="§"/>
            </a:pPr>
            <a:r>
              <a:rPr lang="en-US" sz="3600" b="1" u="sng" dirty="0" smtClean="0"/>
              <a:t>Formal communication:</a:t>
            </a:r>
          </a:p>
          <a:p>
            <a:pPr marL="0" indent="0">
              <a:buNone/>
            </a:pPr>
            <a:r>
              <a:rPr lang="en-US" sz="3200" dirty="0" smtClean="0"/>
              <a:t>Information communication, certain rules, conventions and principles are followed while communicating message. It occurs in formal and official styles.it may be oral or written.</a:t>
            </a:r>
            <a:endParaRPr lang="en-US" sz="3200" dirty="0"/>
          </a:p>
          <a:p>
            <a:pPr marL="0" indent="0">
              <a:buNone/>
            </a:pPr>
            <a:endParaRPr lang="en-US" sz="3200" dirty="0" smtClean="0"/>
          </a:p>
          <a:p>
            <a:pPr>
              <a:buFont typeface="Wingdings" panose="05000000000000000000" pitchFamily="2" charset="2"/>
              <a:buChar char="§"/>
            </a:pPr>
            <a:r>
              <a:rPr lang="en-US" sz="3600" b="1" u="sng" dirty="0" smtClean="0"/>
              <a:t>Informal communication </a:t>
            </a:r>
            <a:r>
              <a:rPr lang="en-US" sz="3200" dirty="0" smtClean="0"/>
              <a:t>:</a:t>
            </a:r>
          </a:p>
          <a:p>
            <a:pPr marL="0" indent="0">
              <a:buNone/>
            </a:pPr>
            <a:r>
              <a:rPr lang="en-US" sz="3200" dirty="0" smtClean="0"/>
              <a:t>It has no structure and direction.it is just formal talk among friends, family and an organization and face to face discussion.</a:t>
            </a:r>
            <a:endParaRPr lang="en-US" sz="3200" dirty="0"/>
          </a:p>
        </p:txBody>
      </p:sp>
    </p:spTree>
    <p:extLst>
      <p:ext uri="{BB962C8B-B14F-4D97-AF65-F5344CB8AC3E}">
        <p14:creationId xmlns:p14="http://schemas.microsoft.com/office/powerpoint/2010/main" val="1552596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394462"/>
          </a:xfrm>
        </p:spPr>
        <p:txBody>
          <a:bodyPr>
            <a:normAutofit fontScale="90000"/>
          </a:bodyPr>
          <a:lstStyle/>
          <a:p>
            <a:endParaRPr lang="en-US" dirty="0"/>
          </a:p>
        </p:txBody>
      </p:sp>
      <p:sp>
        <p:nvSpPr>
          <p:cNvPr id="3" name="Content Placeholder 2"/>
          <p:cNvSpPr>
            <a:spLocks noGrp="1"/>
          </p:cNvSpPr>
          <p:nvPr>
            <p:ph idx="1"/>
          </p:nvPr>
        </p:nvSpPr>
        <p:spPr>
          <a:xfrm>
            <a:off x="1804307" y="1905000"/>
            <a:ext cx="10387693" cy="4953000"/>
          </a:xfrm>
        </p:spPr>
        <p:txBody>
          <a:bodyPr>
            <a:normAutofit/>
          </a:bodyPr>
          <a:lstStyle/>
          <a:p>
            <a:pPr>
              <a:buFont typeface="Wingdings" panose="05000000000000000000" pitchFamily="2" charset="2"/>
              <a:buChar char="§"/>
            </a:pPr>
            <a:r>
              <a:rPr lang="en-US" sz="3600" b="1" dirty="0" smtClean="0"/>
              <a:t>Interpersonal and intrapersonal:</a:t>
            </a:r>
          </a:p>
          <a:p>
            <a:pPr marL="0" indent="0">
              <a:buNone/>
            </a:pPr>
            <a:r>
              <a:rPr lang="en-US" sz="3200" dirty="0" smtClean="0">
                <a:solidFill>
                  <a:srgbClr val="00B0F0"/>
                </a:solidFill>
              </a:rPr>
              <a:t>Intrapersonal</a:t>
            </a:r>
            <a:r>
              <a:rPr lang="en-US" sz="3200" dirty="0" smtClean="0">
                <a:solidFill>
                  <a:srgbClr val="00B0F0"/>
                </a:solidFill>
              </a:rPr>
              <a:t>:</a:t>
            </a:r>
            <a:r>
              <a:rPr lang="en-US" sz="3200" dirty="0" smtClean="0"/>
              <a:t> it is the type of conversation that takes place within the mind of a person.</a:t>
            </a:r>
            <a:r>
              <a:rPr lang="en-US" sz="3200" dirty="0" smtClean="0">
                <a:solidFill>
                  <a:schemeClr val="tx1"/>
                </a:solidFill>
              </a:rPr>
              <a:t> This communication occurs during thinking of a person. Information only remain to one person. It concerned with person thinking and analysis.</a:t>
            </a:r>
          </a:p>
          <a:p>
            <a:pPr marL="0" indent="0">
              <a:buNone/>
            </a:pPr>
            <a:endParaRPr lang="en-US" sz="3200" dirty="0">
              <a:solidFill>
                <a:schemeClr val="tx1"/>
              </a:solidFill>
            </a:endParaRPr>
          </a:p>
          <a:p>
            <a:pPr marL="0" indent="0">
              <a:buNone/>
            </a:pPr>
            <a:r>
              <a:rPr lang="en-US" sz="3200" dirty="0" smtClean="0">
                <a:solidFill>
                  <a:srgbClr val="00B0F0"/>
                </a:solidFill>
              </a:rPr>
              <a:t>Interpersonal</a:t>
            </a:r>
            <a:r>
              <a:rPr lang="en-US" sz="3200" dirty="0" smtClean="0">
                <a:solidFill>
                  <a:srgbClr val="00B0F0"/>
                </a:solidFill>
              </a:rPr>
              <a:t>: </a:t>
            </a:r>
            <a:r>
              <a:rPr lang="en-US" sz="3200" dirty="0" smtClean="0">
                <a:solidFill>
                  <a:schemeClr val="tx1"/>
                </a:solidFill>
              </a:rPr>
              <a:t>it is an exchange of emotion, feeling and ideas between two or more people.</a:t>
            </a:r>
            <a:endParaRPr lang="en-US" sz="3200" dirty="0">
              <a:solidFill>
                <a:schemeClr val="tx1"/>
              </a:solidFill>
            </a:endParaRPr>
          </a:p>
        </p:txBody>
      </p:sp>
    </p:spTree>
    <p:extLst>
      <p:ext uri="{BB962C8B-B14F-4D97-AF65-F5344CB8AC3E}">
        <p14:creationId xmlns:p14="http://schemas.microsoft.com/office/powerpoint/2010/main" val="214075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240" y="723170"/>
            <a:ext cx="8911687" cy="1280890"/>
          </a:xfrm>
        </p:spPr>
        <p:txBody>
          <a:bodyPr/>
          <a:lstStyle/>
          <a:p>
            <a:pPr marL="571500" indent="-571500">
              <a:buFont typeface="Wingdings" panose="05000000000000000000" pitchFamily="2" charset="2"/>
              <a:buChar char="§"/>
            </a:pPr>
            <a:r>
              <a:rPr lang="en-US" b="1" u="sng" dirty="0" smtClean="0"/>
              <a:t>counseling</a:t>
            </a:r>
            <a:endParaRPr lang="en-US" b="1" u="sng" dirty="0"/>
          </a:p>
        </p:txBody>
      </p:sp>
      <p:sp>
        <p:nvSpPr>
          <p:cNvPr id="3" name="Content Placeholder 2"/>
          <p:cNvSpPr>
            <a:spLocks noGrp="1"/>
          </p:cNvSpPr>
          <p:nvPr>
            <p:ph idx="1"/>
          </p:nvPr>
        </p:nvSpPr>
        <p:spPr>
          <a:xfrm>
            <a:off x="1920240" y="1592580"/>
            <a:ext cx="9584372" cy="5715000"/>
          </a:xfrm>
        </p:spPr>
        <p:txBody>
          <a:bodyPr>
            <a:normAutofit/>
          </a:bodyPr>
          <a:lstStyle/>
          <a:p>
            <a:pPr>
              <a:buFont typeface="Arial" panose="020B0604020202020204" pitchFamily="34" charset="0"/>
              <a:buChar char="•"/>
            </a:pPr>
            <a:r>
              <a:rPr lang="en-US" sz="3200" dirty="0" smtClean="0"/>
              <a:t>counseling is a process that can help people understand better and deal with their problems and communicate better with those with whom they are emotionally  involved. </a:t>
            </a:r>
          </a:p>
          <a:p>
            <a:pPr>
              <a:buFont typeface="Arial" panose="020B0604020202020204" pitchFamily="34" charset="0"/>
              <a:buChar char="•"/>
            </a:pPr>
            <a:r>
              <a:rPr lang="en-US" sz="3200" dirty="0" smtClean="0"/>
              <a:t>It can improve and reinforce motivation to change behavior.</a:t>
            </a:r>
            <a:endParaRPr lang="en-US" sz="3200" dirty="0"/>
          </a:p>
        </p:txBody>
      </p:sp>
    </p:spTree>
    <p:extLst>
      <p:ext uri="{BB962C8B-B14F-4D97-AF65-F5344CB8AC3E}">
        <p14:creationId xmlns:p14="http://schemas.microsoft.com/office/powerpoint/2010/main" val="3856527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1" y="624110"/>
            <a:ext cx="9752012" cy="1280890"/>
          </a:xfrm>
        </p:spPr>
        <p:txBody>
          <a:bodyPr/>
          <a:lstStyle/>
          <a:p>
            <a:pPr marL="571500" indent="-571500">
              <a:buFont typeface="Arial" panose="020B0604020202020204" pitchFamily="34" charset="0"/>
              <a:buChar char="•"/>
            </a:pPr>
            <a:r>
              <a:rPr lang="en-US" b="1" u="sng" dirty="0" smtClean="0"/>
              <a:t>Listening </a:t>
            </a:r>
            <a:endParaRPr lang="en-US" b="1" u="sng" dirty="0"/>
          </a:p>
        </p:txBody>
      </p:sp>
      <p:sp>
        <p:nvSpPr>
          <p:cNvPr id="3" name="Content Placeholder 2"/>
          <p:cNvSpPr>
            <a:spLocks noGrp="1"/>
          </p:cNvSpPr>
          <p:nvPr>
            <p:ph idx="1"/>
          </p:nvPr>
        </p:nvSpPr>
        <p:spPr>
          <a:xfrm>
            <a:off x="1752601" y="1333500"/>
            <a:ext cx="9752011" cy="5524500"/>
          </a:xfrm>
        </p:spPr>
        <p:txBody>
          <a:bodyPr>
            <a:normAutofit fontScale="85000" lnSpcReduction="20000"/>
          </a:bodyPr>
          <a:lstStyle/>
          <a:p>
            <a:pPr>
              <a:buFont typeface="Arial" panose="020B0604020202020204" pitchFamily="34" charset="0"/>
              <a:buChar char="•"/>
            </a:pPr>
            <a:r>
              <a:rPr lang="en-US" sz="3200" dirty="0" smtClean="0"/>
              <a:t>Listening is not simply means hearing but hearing with understanding.</a:t>
            </a:r>
          </a:p>
          <a:p>
            <a:pPr>
              <a:buFont typeface="Arial" panose="020B0604020202020204" pitchFamily="34" charset="0"/>
              <a:buChar char="•"/>
            </a:pPr>
            <a:r>
              <a:rPr lang="en-US" sz="3200" dirty="0" smtClean="0"/>
              <a:t>Listening is key to all effective communication without the ability to listen effectively message are easily misunderstood and communication breaks down.</a:t>
            </a:r>
          </a:p>
          <a:p>
            <a:pPr>
              <a:buFont typeface="Arial" panose="020B0604020202020204" pitchFamily="34" charset="0"/>
              <a:buChar char="•"/>
            </a:pPr>
            <a:endParaRPr lang="en-US" sz="3200" dirty="0"/>
          </a:p>
          <a:p>
            <a:pPr>
              <a:buFont typeface="Arial" panose="020B0604020202020204" pitchFamily="34" charset="0"/>
              <a:buChar char="•"/>
            </a:pPr>
            <a:r>
              <a:rPr lang="en-US" sz="3600" b="1" u="sng" dirty="0" smtClean="0"/>
              <a:t>Teaching/ health education:</a:t>
            </a:r>
          </a:p>
          <a:p>
            <a:pPr>
              <a:buFont typeface="Arial" panose="020B0604020202020204" pitchFamily="34" charset="0"/>
              <a:buChar char="•"/>
            </a:pPr>
            <a:r>
              <a:rPr lang="en-US" sz="3500" dirty="0" smtClean="0"/>
              <a:t>Teaching is an art and science, which interacts between the student and teacher. Teacher communicates by speaking as well as writing.</a:t>
            </a:r>
          </a:p>
          <a:p>
            <a:pPr>
              <a:buFont typeface="Arial" panose="020B0604020202020204" pitchFamily="34" charset="0"/>
              <a:buChar char="•"/>
            </a:pPr>
            <a:r>
              <a:rPr lang="en-US" sz="3800" dirty="0" smtClean="0"/>
              <a:t>Health education is  a process that informs , motivates and helps people to maintain healthy practices and lifestyles.</a:t>
            </a:r>
          </a:p>
          <a:p>
            <a:pPr marL="0" indent="0">
              <a:buNone/>
            </a:pPr>
            <a:endParaRPr lang="en-US" sz="3600" b="1" u="sng" dirty="0"/>
          </a:p>
        </p:txBody>
      </p:sp>
    </p:spTree>
    <p:extLst>
      <p:ext uri="{BB962C8B-B14F-4D97-AF65-F5344CB8AC3E}">
        <p14:creationId xmlns:p14="http://schemas.microsoft.com/office/powerpoint/2010/main" val="1712122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 of communication</a:t>
            </a:r>
            <a:endParaRPr lang="en-US" b="1" dirty="0"/>
          </a:p>
        </p:txBody>
      </p:sp>
      <p:sp>
        <p:nvSpPr>
          <p:cNvPr id="3" name="Content Placeholder 2"/>
          <p:cNvSpPr>
            <a:spLocks noGrp="1"/>
          </p:cNvSpPr>
          <p:nvPr>
            <p:ph idx="1"/>
          </p:nvPr>
        </p:nvSpPr>
        <p:spPr>
          <a:xfrm>
            <a:off x="2537460" y="2118360"/>
            <a:ext cx="8967152" cy="4739640"/>
          </a:xfrm>
        </p:spPr>
        <p:txBody>
          <a:bodyPr>
            <a:normAutofit/>
          </a:bodyPr>
          <a:lstStyle/>
          <a:p>
            <a:r>
              <a:rPr lang="en-US" sz="2400" b="1" dirty="0" smtClean="0"/>
              <a:t>Sender/ speaker.</a:t>
            </a:r>
          </a:p>
          <a:p>
            <a:r>
              <a:rPr lang="en-US" sz="2400" b="1" dirty="0" smtClean="0"/>
              <a:t>Receiver</a:t>
            </a:r>
          </a:p>
          <a:p>
            <a:r>
              <a:rPr lang="en-US" sz="2400" b="1" dirty="0" smtClean="0"/>
              <a:t>Message</a:t>
            </a:r>
          </a:p>
          <a:p>
            <a:r>
              <a:rPr lang="en-US" sz="2400" b="1" dirty="0" smtClean="0"/>
              <a:t>Channel</a:t>
            </a:r>
          </a:p>
          <a:p>
            <a:r>
              <a:rPr lang="en-US" sz="2400" b="1" dirty="0" smtClean="0"/>
              <a:t>Feedback</a:t>
            </a:r>
          </a:p>
          <a:p>
            <a:r>
              <a:rPr lang="en-US" sz="2400" b="1" dirty="0" smtClean="0"/>
              <a:t>Interpersonal variables</a:t>
            </a:r>
            <a:endParaRPr lang="en-US" sz="2400" b="1" dirty="0"/>
          </a:p>
        </p:txBody>
      </p:sp>
    </p:spTree>
    <p:extLst>
      <p:ext uri="{BB962C8B-B14F-4D97-AF65-F5344CB8AC3E}">
        <p14:creationId xmlns:p14="http://schemas.microsoft.com/office/powerpoint/2010/main" val="3595774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7841" y="624110"/>
            <a:ext cx="9736772" cy="1280890"/>
          </a:xfrm>
        </p:spPr>
        <p:txBody>
          <a:bodyPr/>
          <a:lstStyle/>
          <a:p>
            <a:r>
              <a:rPr lang="en-US" b="1" dirty="0" smtClean="0"/>
              <a:t>Barriers of communication</a:t>
            </a:r>
            <a:endParaRPr lang="en-US" b="1" dirty="0"/>
          </a:p>
        </p:txBody>
      </p:sp>
      <p:sp>
        <p:nvSpPr>
          <p:cNvPr id="3" name="Content Placeholder 2"/>
          <p:cNvSpPr>
            <a:spLocks noGrp="1"/>
          </p:cNvSpPr>
          <p:nvPr>
            <p:ph idx="1"/>
          </p:nvPr>
        </p:nvSpPr>
        <p:spPr>
          <a:xfrm>
            <a:off x="2095500" y="1501140"/>
            <a:ext cx="10180320" cy="5410200"/>
          </a:xfrm>
        </p:spPr>
        <p:txBody>
          <a:bodyPr>
            <a:normAutofit/>
          </a:bodyPr>
          <a:lstStyle/>
          <a:p>
            <a:pPr marL="514350" indent="-514350">
              <a:buFont typeface="+mj-lt"/>
              <a:buAutoNum type="arabicPeriod"/>
            </a:pPr>
            <a:r>
              <a:rPr lang="en-US" sz="2800" dirty="0" smtClean="0"/>
              <a:t>Physiological barriers.</a:t>
            </a:r>
          </a:p>
          <a:p>
            <a:pPr marL="514350" indent="-514350">
              <a:buFont typeface="+mj-lt"/>
              <a:buAutoNum type="arabicPeriod"/>
            </a:pPr>
            <a:r>
              <a:rPr lang="en-US" sz="2800" dirty="0" smtClean="0"/>
              <a:t>Physical barriers.</a:t>
            </a:r>
          </a:p>
          <a:p>
            <a:pPr marL="514350" indent="-514350">
              <a:buFont typeface="+mj-lt"/>
              <a:buAutoNum type="arabicPeriod"/>
            </a:pPr>
            <a:r>
              <a:rPr lang="en-US" sz="2800" dirty="0" smtClean="0"/>
              <a:t>System design faults refer to problems with structures or system in a place of organization.</a:t>
            </a:r>
          </a:p>
          <a:p>
            <a:pPr marL="514350" indent="-514350">
              <a:buFont typeface="+mj-lt"/>
              <a:buAutoNum type="arabicPeriod"/>
            </a:pPr>
            <a:r>
              <a:rPr lang="en-US" sz="2800" dirty="0" smtClean="0"/>
              <a:t>Wrong choice of methods/ media.</a:t>
            </a:r>
          </a:p>
          <a:p>
            <a:pPr marL="514350" indent="-514350">
              <a:buFont typeface="+mj-lt"/>
              <a:buAutoNum type="arabicPeriod"/>
            </a:pPr>
            <a:r>
              <a:rPr lang="en-US" sz="2800" dirty="0" smtClean="0"/>
              <a:t>Semantic barriers.</a:t>
            </a:r>
          </a:p>
          <a:p>
            <a:pPr marL="514350" indent="-514350">
              <a:buFont typeface="+mj-lt"/>
              <a:buAutoNum type="arabicPeriod"/>
            </a:pPr>
            <a:r>
              <a:rPr lang="en-US" sz="2800" dirty="0" smtClean="0"/>
              <a:t>Cultural / language barriers.</a:t>
            </a:r>
          </a:p>
          <a:p>
            <a:pPr marL="514350" indent="-514350">
              <a:buFont typeface="+mj-lt"/>
              <a:buAutoNum type="arabicPeriod"/>
            </a:pPr>
            <a:r>
              <a:rPr lang="en-US" sz="2800" dirty="0"/>
              <a:t> </a:t>
            </a:r>
            <a:r>
              <a:rPr lang="en-US" sz="2800" dirty="0" smtClean="0"/>
              <a:t>varying in perception of reality.</a:t>
            </a:r>
            <a:endParaRPr lang="en-US" sz="2800" dirty="0"/>
          </a:p>
        </p:txBody>
      </p:sp>
    </p:spTree>
    <p:extLst>
      <p:ext uri="{BB962C8B-B14F-4D97-AF65-F5344CB8AC3E}">
        <p14:creationId xmlns:p14="http://schemas.microsoft.com/office/powerpoint/2010/main" val="1478804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121" y="624110"/>
            <a:ext cx="9782492" cy="1509490"/>
          </a:xfrm>
        </p:spPr>
        <p:txBody>
          <a:bodyPr>
            <a:normAutofit fontScale="90000"/>
          </a:bodyPr>
          <a:lstStyle/>
          <a:p>
            <a:r>
              <a:rPr lang="en-US" b="1" dirty="0" smtClean="0"/>
              <a:t>4</a:t>
            </a:r>
            <a:r>
              <a:rPr lang="en-US" dirty="0" smtClean="0"/>
              <a:t>. </a:t>
            </a:r>
            <a:r>
              <a:rPr lang="en-US" b="1" dirty="0" smtClean="0"/>
              <a:t>System design faults refers to problems with structure  or systems in a place of organization</a:t>
            </a:r>
            <a:r>
              <a:rPr lang="en-US" dirty="0" smtClean="0"/>
              <a:t>.</a:t>
            </a:r>
            <a:endParaRPr lang="en-US" dirty="0"/>
          </a:p>
        </p:txBody>
      </p:sp>
      <p:sp>
        <p:nvSpPr>
          <p:cNvPr id="3" name="Content Placeholder 2"/>
          <p:cNvSpPr>
            <a:spLocks noGrp="1"/>
          </p:cNvSpPr>
          <p:nvPr>
            <p:ph idx="1"/>
          </p:nvPr>
        </p:nvSpPr>
        <p:spPr>
          <a:xfrm>
            <a:off x="2186940" y="2133600"/>
            <a:ext cx="9317672" cy="4808220"/>
          </a:xfrm>
        </p:spPr>
        <p:txBody>
          <a:bodyPr>
            <a:normAutofit/>
          </a:bodyPr>
          <a:lstStyle/>
          <a:p>
            <a:r>
              <a:rPr lang="en-US" sz="2800" dirty="0" smtClean="0"/>
              <a:t>Unclear organizational structure.</a:t>
            </a:r>
          </a:p>
          <a:p>
            <a:r>
              <a:rPr lang="en-US" sz="2800" dirty="0" smtClean="0"/>
              <a:t>Inappropriate information system</a:t>
            </a:r>
          </a:p>
          <a:p>
            <a:r>
              <a:rPr lang="en-US" sz="2800" dirty="0" smtClean="0"/>
              <a:t>Lack of training and supervision</a:t>
            </a:r>
          </a:p>
          <a:p>
            <a:r>
              <a:rPr lang="en-US" sz="2800" dirty="0" smtClean="0"/>
              <a:t>Lack of clarity of roles and responsibility.</a:t>
            </a:r>
          </a:p>
          <a:p>
            <a:r>
              <a:rPr lang="en-US" sz="2800" dirty="0" smtClean="0"/>
              <a:t>Time barrier.</a:t>
            </a:r>
            <a:endParaRPr lang="en-US" sz="2800" dirty="0"/>
          </a:p>
        </p:txBody>
      </p:sp>
    </p:spTree>
    <p:extLst>
      <p:ext uri="{BB962C8B-B14F-4D97-AF65-F5344CB8AC3E}">
        <p14:creationId xmlns:p14="http://schemas.microsoft.com/office/powerpoint/2010/main" val="3866207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820" y="624110"/>
            <a:ext cx="9896793" cy="1280890"/>
          </a:xfrm>
        </p:spPr>
        <p:txBody>
          <a:bodyPr/>
          <a:lstStyle/>
          <a:p>
            <a:r>
              <a:rPr lang="en-US" b="1" dirty="0" smtClean="0">
                <a:latin typeface="Arial Black" panose="020B0A04020102020204" pitchFamily="34" charset="0"/>
              </a:rPr>
              <a:t>Principles of </a:t>
            </a:r>
            <a:r>
              <a:rPr lang="en-US" sz="3200" b="1" dirty="0" smtClean="0">
                <a:latin typeface="Arial Black" panose="020B0A04020102020204" pitchFamily="34" charset="0"/>
              </a:rPr>
              <a:t>effective</a:t>
            </a:r>
            <a:r>
              <a:rPr lang="en-US" b="1" dirty="0" smtClean="0">
                <a:latin typeface="Arial Black" panose="020B0A04020102020204" pitchFamily="34" charset="0"/>
              </a:rPr>
              <a:t> communications</a:t>
            </a:r>
            <a:endParaRPr lang="en-US" b="1" dirty="0">
              <a:latin typeface="Arial Black" panose="020B0A04020102020204" pitchFamily="34" charset="0"/>
            </a:endParaRPr>
          </a:p>
        </p:txBody>
      </p:sp>
      <p:sp>
        <p:nvSpPr>
          <p:cNvPr id="3" name="Content Placeholder 2"/>
          <p:cNvSpPr>
            <a:spLocks noGrp="1"/>
          </p:cNvSpPr>
          <p:nvPr>
            <p:ph idx="1"/>
          </p:nvPr>
        </p:nvSpPr>
        <p:spPr>
          <a:xfrm>
            <a:off x="2179320" y="1623060"/>
            <a:ext cx="9325292" cy="4968240"/>
          </a:xfrm>
        </p:spPr>
        <p:txBody>
          <a:bodyPr/>
          <a:lstStyle/>
          <a:p>
            <a:pPr>
              <a:buFont typeface="Wingdings" panose="05000000000000000000" pitchFamily="2" charset="2"/>
              <a:buChar char="Ø"/>
            </a:pPr>
            <a:r>
              <a:rPr lang="en-US" sz="3200" b="1" dirty="0" smtClean="0"/>
              <a:t>There are several key skills which helps to make effective communication</a:t>
            </a:r>
            <a:r>
              <a:rPr lang="en-US" dirty="0" smtClean="0"/>
              <a:t>.</a:t>
            </a:r>
          </a:p>
          <a:p>
            <a:pPr marL="514350" indent="-514350">
              <a:buFont typeface="+mj-lt"/>
              <a:buAutoNum type="arabicPeriod"/>
            </a:pPr>
            <a:r>
              <a:rPr lang="en-US" sz="2800" dirty="0" smtClean="0"/>
              <a:t>Principle of clarity</a:t>
            </a:r>
          </a:p>
          <a:p>
            <a:pPr marL="514350" indent="-514350">
              <a:buFont typeface="+mj-lt"/>
              <a:buAutoNum type="arabicPeriod"/>
            </a:pPr>
            <a:r>
              <a:rPr lang="en-US" sz="2800" dirty="0" smtClean="0"/>
              <a:t>Principle of attention</a:t>
            </a:r>
          </a:p>
          <a:p>
            <a:pPr marL="514350" indent="-514350">
              <a:buFont typeface="+mj-lt"/>
              <a:buAutoNum type="arabicPeriod"/>
            </a:pPr>
            <a:r>
              <a:rPr lang="en-US" sz="2800" dirty="0" smtClean="0"/>
              <a:t>Principle of feedback</a:t>
            </a:r>
          </a:p>
          <a:p>
            <a:pPr marL="514350" indent="-514350">
              <a:buFont typeface="+mj-lt"/>
              <a:buAutoNum type="arabicPeriod"/>
            </a:pPr>
            <a:r>
              <a:rPr lang="en-US" sz="2800" dirty="0" smtClean="0"/>
              <a:t>Principle of informality</a:t>
            </a:r>
          </a:p>
          <a:p>
            <a:pPr marL="514350" indent="-514350">
              <a:buFont typeface="+mj-lt"/>
              <a:buAutoNum type="arabicPeriod"/>
            </a:pPr>
            <a:r>
              <a:rPr lang="en-US" sz="2800" dirty="0" smtClean="0"/>
              <a:t>Principle of consistency.</a:t>
            </a:r>
          </a:p>
        </p:txBody>
      </p:sp>
    </p:spTree>
    <p:extLst>
      <p:ext uri="{BB962C8B-B14F-4D97-AF65-F5344CB8AC3E}">
        <p14:creationId xmlns:p14="http://schemas.microsoft.com/office/powerpoint/2010/main" val="3660961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921" y="624110"/>
            <a:ext cx="9477692" cy="1280890"/>
          </a:xfrm>
        </p:spPr>
        <p:txBody>
          <a:bodyPr/>
          <a:lstStyle/>
          <a:p>
            <a:r>
              <a:rPr lang="en-US" b="1" dirty="0" smtClean="0"/>
              <a:t>Principle of clarity</a:t>
            </a:r>
            <a:endParaRPr lang="en-US" b="1" dirty="0"/>
          </a:p>
        </p:txBody>
      </p:sp>
      <p:sp>
        <p:nvSpPr>
          <p:cNvPr id="3" name="Content Placeholder 2"/>
          <p:cNvSpPr>
            <a:spLocks noGrp="1"/>
          </p:cNvSpPr>
          <p:nvPr>
            <p:ph idx="1"/>
          </p:nvPr>
        </p:nvSpPr>
        <p:spPr>
          <a:xfrm>
            <a:off x="1973580" y="1531620"/>
            <a:ext cx="10218420" cy="5326380"/>
          </a:xfrm>
        </p:spPr>
        <p:txBody>
          <a:bodyPr>
            <a:noAutofit/>
          </a:bodyPr>
          <a:lstStyle/>
          <a:p>
            <a:pPr marL="0" indent="0">
              <a:buNone/>
            </a:pPr>
            <a:r>
              <a:rPr lang="en-US" sz="2400" dirty="0" smtClean="0"/>
              <a:t>The idea or message to be communicated should be clearly spelt out. It should be worded in such a way that the receiver understands the same thing which the sender wants to convey.</a:t>
            </a:r>
          </a:p>
          <a:p>
            <a:pPr marL="0" indent="0">
              <a:buNone/>
            </a:pPr>
            <a:endParaRPr lang="en-US" sz="2400" dirty="0"/>
          </a:p>
          <a:p>
            <a:pPr marL="0" indent="0">
              <a:buNone/>
            </a:pPr>
            <a:r>
              <a:rPr lang="en-US" sz="2400" dirty="0" smtClean="0"/>
              <a:t>There should be no ambiguity in the message. It should be kept in mind that the words do not speak themselves but speaker gives them the meaning.</a:t>
            </a:r>
          </a:p>
          <a:p>
            <a:pPr marL="0" indent="0">
              <a:buNone/>
            </a:pPr>
            <a:endParaRPr lang="en-US" sz="2400" dirty="0"/>
          </a:p>
          <a:p>
            <a:pPr marL="0" indent="0">
              <a:buNone/>
            </a:pPr>
            <a:r>
              <a:rPr lang="en-US" sz="2400" dirty="0" smtClean="0"/>
              <a:t>A clear message will evoke the same response from the other party.</a:t>
            </a:r>
          </a:p>
          <a:p>
            <a:pPr marL="0" indent="0">
              <a:buNone/>
            </a:pPr>
            <a:endParaRPr lang="en-US" sz="2400" dirty="0"/>
          </a:p>
          <a:p>
            <a:pPr marL="0" indent="0">
              <a:buNone/>
            </a:pPr>
            <a:r>
              <a:rPr lang="en-US" sz="2400" dirty="0" smtClean="0"/>
              <a:t>It is also essential that the receiver is conversant with the language, inherent assumptions, and the mechanics of communication.</a:t>
            </a:r>
            <a:endParaRPr lang="en-US" sz="2400" dirty="0"/>
          </a:p>
        </p:txBody>
      </p:sp>
    </p:spTree>
    <p:extLst>
      <p:ext uri="{BB962C8B-B14F-4D97-AF65-F5344CB8AC3E}">
        <p14:creationId xmlns:p14="http://schemas.microsoft.com/office/powerpoint/2010/main" val="3608130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y &lt;strong&gt;Communication&lt;/strong&gt; in The Workplace is Important | TPI Staffing Servi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32129" cy="6858000"/>
          </a:xfrm>
          <a:prstGeom prst="rect">
            <a:avLst/>
          </a:prstGeom>
        </p:spPr>
      </p:pic>
    </p:spTree>
    <p:extLst>
      <p:ext uri="{BB962C8B-B14F-4D97-AF65-F5344CB8AC3E}">
        <p14:creationId xmlns:p14="http://schemas.microsoft.com/office/powerpoint/2010/main" val="411464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965" y="639350"/>
            <a:ext cx="10315355" cy="1280890"/>
          </a:xfrm>
        </p:spPr>
        <p:txBody>
          <a:bodyPr/>
          <a:lstStyle/>
          <a:p>
            <a:r>
              <a:rPr lang="en-US" b="1" dirty="0" smtClean="0"/>
              <a:t>Principle of attention</a:t>
            </a:r>
            <a:endParaRPr lang="en-US" b="1" dirty="0"/>
          </a:p>
        </p:txBody>
      </p:sp>
      <p:sp>
        <p:nvSpPr>
          <p:cNvPr id="3" name="Content Placeholder 2"/>
          <p:cNvSpPr>
            <a:spLocks noGrp="1"/>
          </p:cNvSpPr>
          <p:nvPr>
            <p:ph idx="1"/>
          </p:nvPr>
        </p:nvSpPr>
        <p:spPr>
          <a:xfrm>
            <a:off x="1577340" y="1424940"/>
            <a:ext cx="10614660" cy="5509260"/>
          </a:xfrm>
        </p:spPr>
        <p:txBody>
          <a:bodyPr>
            <a:normAutofit/>
          </a:bodyPr>
          <a:lstStyle/>
          <a:p>
            <a:pPr marL="0" indent="0">
              <a:buNone/>
            </a:pPr>
            <a:r>
              <a:rPr lang="en-US" sz="2800" dirty="0" smtClean="0"/>
              <a:t>In order to make communication effective, the receivers attention should be drawn towards message. People are different in behavior, attention, emotion etc. so they may respond differently to the message.</a:t>
            </a:r>
          </a:p>
          <a:p>
            <a:pPr marL="0" indent="0">
              <a:buNone/>
            </a:pPr>
            <a:endParaRPr lang="en-US" sz="2800" dirty="0" smtClean="0"/>
          </a:p>
          <a:p>
            <a:pPr marL="0" indent="0">
              <a:buNone/>
            </a:pPr>
            <a:r>
              <a:rPr lang="en-US" sz="2800" dirty="0"/>
              <a:t> </a:t>
            </a:r>
            <a:r>
              <a:rPr lang="en-US" sz="2800" dirty="0" smtClean="0"/>
              <a:t>subordinates should act similarly as per content of message. The act of a superior also draw the attention of subordinates and they may follow what they observe. For example, if a superior is very punctual in coming to the office, then subordinates will also develop such habits. It said that actions speak louder then words.</a:t>
            </a:r>
            <a:endParaRPr lang="en-US" sz="2800" dirty="0"/>
          </a:p>
        </p:txBody>
      </p:sp>
    </p:spTree>
    <p:extLst>
      <p:ext uri="{BB962C8B-B14F-4D97-AF65-F5344CB8AC3E}">
        <p14:creationId xmlns:p14="http://schemas.microsoft.com/office/powerpoint/2010/main" val="1226295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561" y="624110"/>
            <a:ext cx="9691052" cy="816070"/>
          </a:xfrm>
        </p:spPr>
        <p:txBody>
          <a:bodyPr/>
          <a:lstStyle/>
          <a:p>
            <a:r>
              <a:rPr lang="en-US" b="1" dirty="0" smtClean="0"/>
              <a:t>Principle of feedback</a:t>
            </a:r>
            <a:endParaRPr lang="en-US" b="1" dirty="0"/>
          </a:p>
        </p:txBody>
      </p:sp>
      <p:sp>
        <p:nvSpPr>
          <p:cNvPr id="3" name="Content Placeholder 2"/>
          <p:cNvSpPr>
            <a:spLocks noGrp="1"/>
          </p:cNvSpPr>
          <p:nvPr>
            <p:ph idx="1"/>
          </p:nvPr>
        </p:nvSpPr>
        <p:spPr>
          <a:xfrm>
            <a:off x="1729740" y="2179864"/>
            <a:ext cx="10462260" cy="4122964"/>
          </a:xfrm>
        </p:spPr>
        <p:txBody>
          <a:bodyPr>
            <a:normAutofit/>
          </a:bodyPr>
          <a:lstStyle/>
          <a:p>
            <a:pPr marL="0" indent="0">
              <a:buNone/>
            </a:pPr>
            <a:r>
              <a:rPr lang="en-US" sz="2800" dirty="0" smtClean="0"/>
              <a:t>The principle of feedback is very important to make the communication effective.</a:t>
            </a:r>
          </a:p>
          <a:p>
            <a:pPr marL="0" indent="0">
              <a:buNone/>
            </a:pPr>
            <a:endParaRPr lang="en-US" sz="2800" dirty="0" smtClean="0"/>
          </a:p>
          <a:p>
            <a:pPr marL="0" indent="0">
              <a:buNone/>
            </a:pPr>
            <a:r>
              <a:rPr lang="en-US" sz="2800" dirty="0" smtClean="0"/>
              <a:t>There should be a feedback information from the recipient to know whether he has</a:t>
            </a:r>
          </a:p>
          <a:p>
            <a:pPr marL="0" indent="0">
              <a:buNone/>
            </a:pPr>
            <a:r>
              <a:rPr lang="en-US" sz="2800" dirty="0" smtClean="0"/>
              <a:t>Understood the message in the same senses in which the sender has mean it.</a:t>
            </a:r>
            <a:endParaRPr lang="en-US" sz="2800" dirty="0"/>
          </a:p>
        </p:txBody>
      </p:sp>
    </p:spTree>
    <p:extLst>
      <p:ext uri="{BB962C8B-B14F-4D97-AF65-F5344CB8AC3E}">
        <p14:creationId xmlns:p14="http://schemas.microsoft.com/office/powerpoint/2010/main" val="42114452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2471" y="624110"/>
            <a:ext cx="9692141" cy="820969"/>
          </a:xfrm>
        </p:spPr>
        <p:txBody>
          <a:bodyPr/>
          <a:lstStyle/>
          <a:p>
            <a:r>
              <a:rPr lang="en-US" dirty="0" smtClean="0">
                <a:latin typeface="Arial Black" panose="020B0A04020102020204" pitchFamily="34" charset="0"/>
              </a:rPr>
              <a:t>Principle of informality </a:t>
            </a:r>
            <a:endParaRPr lang="en-US" dirty="0">
              <a:latin typeface="Arial Black" panose="020B0A04020102020204" pitchFamily="34" charset="0"/>
            </a:endParaRPr>
          </a:p>
        </p:txBody>
      </p:sp>
      <p:sp>
        <p:nvSpPr>
          <p:cNvPr id="3" name="Content Placeholder 2"/>
          <p:cNvSpPr>
            <a:spLocks noGrp="1"/>
          </p:cNvSpPr>
          <p:nvPr>
            <p:ph idx="1"/>
          </p:nvPr>
        </p:nvSpPr>
        <p:spPr>
          <a:xfrm>
            <a:off x="1910442" y="1445080"/>
            <a:ext cx="10281558" cy="5412920"/>
          </a:xfrm>
        </p:spPr>
        <p:txBody>
          <a:bodyPr>
            <a:noAutofit/>
          </a:bodyPr>
          <a:lstStyle/>
          <a:p>
            <a:pPr marL="0" indent="0">
              <a:buNone/>
            </a:pPr>
            <a:r>
              <a:rPr lang="en-US" sz="2800" dirty="0" smtClean="0"/>
              <a:t>Formal communication is generally used for transmitting message and other information. Sometimes formal communication may not achieve the desired results, informal communication may prove effective in such situations.</a:t>
            </a:r>
          </a:p>
          <a:p>
            <a:pPr marL="0" indent="0">
              <a:buNone/>
            </a:pPr>
            <a:r>
              <a:rPr lang="en-US" sz="2800" dirty="0" smtClean="0"/>
              <a:t>Management should use informal communication for assessing the reaction of employees towards various policies. Senior management may informally convey the certain decisions to the employees for getting their feedback. So, this principles states that informal communication is as important as formal communication.</a:t>
            </a:r>
            <a:endParaRPr lang="en-US" sz="2800" dirty="0"/>
          </a:p>
        </p:txBody>
      </p:sp>
    </p:spTree>
    <p:extLst>
      <p:ext uri="{BB962C8B-B14F-4D97-AF65-F5344CB8AC3E}">
        <p14:creationId xmlns:p14="http://schemas.microsoft.com/office/powerpoint/2010/main" val="3526309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487" y="624110"/>
            <a:ext cx="9741126" cy="984254"/>
          </a:xfrm>
        </p:spPr>
        <p:txBody>
          <a:bodyPr/>
          <a:lstStyle/>
          <a:p>
            <a:r>
              <a:rPr lang="en-US" dirty="0" smtClean="0">
                <a:latin typeface="Arial Black" panose="020B0A04020102020204" pitchFamily="34" charset="0"/>
              </a:rPr>
              <a:t>Principle of consistency</a:t>
            </a:r>
            <a:endParaRPr lang="en-US" dirty="0">
              <a:latin typeface="Arial Black" panose="020B0A04020102020204" pitchFamily="34" charset="0"/>
            </a:endParaRPr>
          </a:p>
        </p:txBody>
      </p:sp>
      <p:sp>
        <p:nvSpPr>
          <p:cNvPr id="3" name="Content Placeholder 2"/>
          <p:cNvSpPr>
            <a:spLocks noGrp="1"/>
          </p:cNvSpPr>
          <p:nvPr>
            <p:ph idx="1"/>
          </p:nvPr>
        </p:nvSpPr>
        <p:spPr>
          <a:xfrm>
            <a:off x="1836964" y="1910443"/>
            <a:ext cx="10355036" cy="4947557"/>
          </a:xfrm>
        </p:spPr>
        <p:txBody>
          <a:bodyPr>
            <a:normAutofit/>
          </a:bodyPr>
          <a:lstStyle/>
          <a:p>
            <a:pPr marL="0" indent="0">
              <a:buNone/>
            </a:pPr>
            <a:r>
              <a:rPr lang="en-US" sz="2800" dirty="0" smtClean="0"/>
              <a:t>This principle states that communication should always be consistent with the policies, plans, programmers and objectives of the organization and not in conflict with them.</a:t>
            </a:r>
          </a:p>
          <a:p>
            <a:pPr marL="0" indent="0">
              <a:buNone/>
            </a:pPr>
            <a:endParaRPr lang="en-US" sz="2800" dirty="0"/>
          </a:p>
          <a:p>
            <a:pPr marL="0" indent="0">
              <a:buNone/>
            </a:pPr>
            <a:r>
              <a:rPr lang="en-US" sz="2800" dirty="0" smtClean="0"/>
              <a:t>If the message and communication are the minds of subordinates and may not implement them properly. Such a situation will be detrimental to the interests of the organization</a:t>
            </a:r>
            <a:endParaRPr lang="en-US" sz="2800" dirty="0"/>
          </a:p>
        </p:txBody>
      </p:sp>
    </p:spTree>
    <p:extLst>
      <p:ext uri="{BB962C8B-B14F-4D97-AF65-F5344CB8AC3E}">
        <p14:creationId xmlns:p14="http://schemas.microsoft.com/office/powerpoint/2010/main" val="232527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aller: Preguntas fantásticas y dónde encontrarlas - Formación Continua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022" y="1820562"/>
            <a:ext cx="8987481" cy="4786184"/>
          </a:xfrm>
        </p:spPr>
      </p:pic>
    </p:spTree>
    <p:extLst>
      <p:ext uri="{BB962C8B-B14F-4D97-AF65-F5344CB8AC3E}">
        <p14:creationId xmlns:p14="http://schemas.microsoft.com/office/powerpoint/2010/main" val="9996111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829" y="624110"/>
            <a:ext cx="9773783" cy="1280890"/>
          </a:xfrm>
        </p:spPr>
        <p:txBody>
          <a:bodyPr/>
          <a:lstStyle/>
          <a:p>
            <a:r>
              <a:rPr lang="en-US" dirty="0" smtClean="0">
                <a:latin typeface="Arial Black" panose="020B0A04020102020204" pitchFamily="34" charset="0"/>
              </a:rPr>
              <a:t>Test construction</a:t>
            </a:r>
            <a:endParaRPr lang="en-US" dirty="0">
              <a:latin typeface="Arial Black" panose="020B0A04020102020204" pitchFamily="34" charset="0"/>
            </a:endParaRPr>
          </a:p>
        </p:txBody>
      </p:sp>
      <p:sp>
        <p:nvSpPr>
          <p:cNvPr id="3" name="Content Placeholder 2"/>
          <p:cNvSpPr>
            <a:spLocks noGrp="1"/>
          </p:cNvSpPr>
          <p:nvPr>
            <p:ph idx="1"/>
          </p:nvPr>
        </p:nvSpPr>
        <p:spPr>
          <a:xfrm>
            <a:off x="1812471" y="1355271"/>
            <a:ext cx="9692141" cy="5445579"/>
          </a:xfrm>
        </p:spPr>
        <p:txBody>
          <a:bodyPr>
            <a:normAutofit/>
          </a:bodyPr>
          <a:lstStyle/>
          <a:p>
            <a:pPr marL="0" indent="0">
              <a:buNone/>
            </a:pPr>
            <a:r>
              <a:rPr lang="en-US" sz="2800" b="1" dirty="0" smtClean="0"/>
              <a:t>Multiple choice questions</a:t>
            </a:r>
          </a:p>
          <a:p>
            <a:pPr marL="0" indent="0">
              <a:buNone/>
            </a:pPr>
            <a:endParaRPr lang="en-US" sz="2800" b="1" dirty="0" smtClean="0"/>
          </a:p>
          <a:p>
            <a:pPr>
              <a:buFont typeface="Wingdings" panose="05000000000000000000" pitchFamily="2" charset="2"/>
              <a:buChar char="v"/>
            </a:pPr>
            <a:r>
              <a:rPr lang="en-US" sz="2800" dirty="0" smtClean="0"/>
              <a:t>The effectiveness of communication is evaluated by:</a:t>
            </a:r>
          </a:p>
          <a:p>
            <a:pPr marL="0" indent="0">
              <a:buNone/>
            </a:pPr>
            <a:endParaRPr lang="en-US" sz="2800" dirty="0"/>
          </a:p>
          <a:p>
            <a:pPr marL="514350" indent="-514350">
              <a:buFont typeface="+mj-lt"/>
              <a:buAutoNum type="alphaUcPeriod"/>
            </a:pPr>
            <a:r>
              <a:rPr lang="en-US" sz="2800" dirty="0" smtClean="0"/>
              <a:t>Interpersonal communication skills</a:t>
            </a:r>
          </a:p>
          <a:p>
            <a:pPr marL="514350" indent="-514350">
              <a:buFont typeface="+mj-lt"/>
              <a:buAutoNum type="alphaUcPeriod"/>
            </a:pPr>
            <a:r>
              <a:rPr lang="en-US" sz="2800" dirty="0" smtClean="0"/>
              <a:t>Team work</a:t>
            </a:r>
          </a:p>
          <a:p>
            <a:pPr marL="514350" indent="-514350">
              <a:buFont typeface="+mj-lt"/>
              <a:buAutoNum type="alphaUcPeriod"/>
            </a:pPr>
            <a:r>
              <a:rPr lang="en-US" sz="2800" dirty="0" smtClean="0"/>
              <a:t>Questionnaire</a:t>
            </a:r>
          </a:p>
          <a:p>
            <a:pPr marL="514350" indent="-514350">
              <a:buFont typeface="+mj-lt"/>
              <a:buAutoNum type="alphaUcPeriod"/>
            </a:pPr>
            <a:r>
              <a:rPr lang="en-US" sz="2800" dirty="0" smtClean="0"/>
              <a:t>Feedback</a:t>
            </a:r>
          </a:p>
          <a:p>
            <a:pPr marL="514350" indent="-514350">
              <a:buFont typeface="+mj-lt"/>
              <a:buAutoNum type="alphaUcPeriod"/>
            </a:pPr>
            <a:endParaRPr lang="en-US" sz="2800" dirty="0"/>
          </a:p>
          <a:p>
            <a:pPr marL="0" indent="0">
              <a:buNone/>
            </a:pPr>
            <a:endParaRPr lang="en-US" sz="2800" dirty="0"/>
          </a:p>
        </p:txBody>
      </p:sp>
    </p:spTree>
    <p:extLst>
      <p:ext uri="{BB962C8B-B14F-4D97-AF65-F5344CB8AC3E}">
        <p14:creationId xmlns:p14="http://schemas.microsoft.com/office/powerpoint/2010/main" val="41034907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443" y="624110"/>
            <a:ext cx="9594169" cy="1280890"/>
          </a:xfrm>
        </p:spPr>
        <p:txBody>
          <a:bodyPr>
            <a:normAutofit/>
          </a:bodyPr>
          <a:lstStyle/>
          <a:p>
            <a:pPr marL="571500" indent="-571500">
              <a:buFont typeface="Arial" panose="020B0604020202020204" pitchFamily="34" charset="0"/>
              <a:buChar char="•"/>
            </a:pPr>
            <a:r>
              <a:rPr lang="en-US" sz="2800" dirty="0" smtClean="0"/>
              <a:t>Communication</a:t>
            </a:r>
            <a:r>
              <a:rPr lang="en-US" sz="2800" b="1" dirty="0" smtClean="0"/>
              <a:t> </a:t>
            </a:r>
            <a:r>
              <a:rPr lang="en-US" sz="2800" dirty="0" smtClean="0"/>
              <a:t>is the process of:</a:t>
            </a:r>
            <a:endParaRPr lang="en-US" sz="2800" dirty="0"/>
          </a:p>
        </p:txBody>
      </p:sp>
      <p:sp>
        <p:nvSpPr>
          <p:cNvPr id="3" name="Content Placeholder 2"/>
          <p:cNvSpPr>
            <a:spLocks noGrp="1"/>
          </p:cNvSpPr>
          <p:nvPr>
            <p:ph idx="1"/>
          </p:nvPr>
        </p:nvSpPr>
        <p:spPr>
          <a:xfrm>
            <a:off x="1698171" y="1387929"/>
            <a:ext cx="10493829" cy="5347885"/>
          </a:xfrm>
        </p:spPr>
        <p:txBody>
          <a:bodyPr>
            <a:normAutofit/>
          </a:bodyPr>
          <a:lstStyle/>
          <a:p>
            <a:pPr marL="457200" indent="-457200">
              <a:buFont typeface="+mj-lt"/>
              <a:buAutoNum type="alphaUcPeriod"/>
            </a:pPr>
            <a:r>
              <a:rPr lang="en-US" sz="2000" dirty="0" smtClean="0"/>
              <a:t>Writing an essay</a:t>
            </a:r>
          </a:p>
          <a:p>
            <a:pPr marL="457200" indent="-457200">
              <a:buFont typeface="+mj-lt"/>
              <a:buAutoNum type="alphaUcPeriod"/>
            </a:pPr>
            <a:r>
              <a:rPr lang="en-US" sz="2000" dirty="0" smtClean="0"/>
              <a:t>Delivering books</a:t>
            </a:r>
          </a:p>
          <a:p>
            <a:pPr marL="457200" indent="-457200">
              <a:buFont typeface="+mj-lt"/>
              <a:buAutoNum type="alphaUcPeriod"/>
            </a:pPr>
            <a:r>
              <a:rPr lang="en-US" sz="2000" dirty="0" smtClean="0"/>
              <a:t>Exchanging ideas, views, concepts.</a:t>
            </a:r>
          </a:p>
          <a:p>
            <a:pPr marL="457200" indent="-457200">
              <a:buFont typeface="+mj-lt"/>
              <a:buAutoNum type="alphaUcPeriod"/>
            </a:pPr>
            <a:r>
              <a:rPr lang="en-US" sz="2000" dirty="0" smtClean="0"/>
              <a:t>Caring the clients in their home.</a:t>
            </a:r>
          </a:p>
          <a:p>
            <a:pPr marL="457200" indent="-457200">
              <a:buFont typeface="+mj-lt"/>
              <a:buAutoNum type="alphaUcPeriod"/>
            </a:pPr>
            <a:endParaRPr lang="en-US" sz="2000" dirty="0"/>
          </a:p>
          <a:p>
            <a:pPr>
              <a:buFont typeface="Arial" panose="020B0604020202020204" pitchFamily="34" charset="0"/>
              <a:buChar char="•"/>
            </a:pPr>
            <a:r>
              <a:rPr lang="en-US" sz="2800" dirty="0" smtClean="0"/>
              <a:t>Which is the components of communication process is:</a:t>
            </a:r>
          </a:p>
          <a:p>
            <a:pPr marL="457200" indent="-457200">
              <a:buFont typeface="+mj-lt"/>
              <a:buAutoNum type="alphaUcPeriod"/>
            </a:pPr>
            <a:r>
              <a:rPr lang="en-US" sz="2000" dirty="0" smtClean="0"/>
              <a:t>Need </a:t>
            </a:r>
          </a:p>
          <a:p>
            <a:pPr marL="457200" indent="-457200">
              <a:buFont typeface="+mj-lt"/>
              <a:buAutoNum type="alphaUcPeriod"/>
            </a:pPr>
            <a:r>
              <a:rPr lang="en-US" sz="2000" dirty="0" smtClean="0"/>
              <a:t>Observation</a:t>
            </a:r>
          </a:p>
          <a:p>
            <a:pPr marL="457200" indent="-457200">
              <a:buFont typeface="+mj-lt"/>
              <a:buAutoNum type="alphaUcPeriod"/>
            </a:pPr>
            <a:r>
              <a:rPr lang="en-US" sz="2000" dirty="0" smtClean="0"/>
              <a:t>Verbal</a:t>
            </a:r>
          </a:p>
          <a:p>
            <a:pPr marL="457200" indent="-457200">
              <a:buFont typeface="+mj-lt"/>
              <a:buAutoNum type="alphaUcPeriod"/>
            </a:pPr>
            <a:r>
              <a:rPr lang="en-US" sz="2000" dirty="0" smtClean="0"/>
              <a:t>Sender.</a:t>
            </a:r>
            <a:endParaRPr lang="en-US" sz="2000" dirty="0"/>
          </a:p>
        </p:txBody>
      </p:sp>
    </p:spTree>
    <p:extLst>
      <p:ext uri="{BB962C8B-B14F-4D97-AF65-F5344CB8AC3E}">
        <p14:creationId xmlns:p14="http://schemas.microsoft.com/office/powerpoint/2010/main" val="18690878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993" y="624110"/>
            <a:ext cx="9765619" cy="1280890"/>
          </a:xfrm>
        </p:spPr>
        <p:txBody>
          <a:bodyPr/>
          <a:lstStyle/>
          <a:p>
            <a:r>
              <a:rPr lang="en-US" dirty="0" smtClean="0">
                <a:latin typeface="Arial Black" panose="020B0A04020102020204" pitchFamily="34" charset="0"/>
              </a:rPr>
              <a:t>Written assignment</a:t>
            </a:r>
            <a:endParaRPr lang="en-US" dirty="0">
              <a:latin typeface="Arial Black" panose="020B0A04020102020204" pitchFamily="34" charset="0"/>
            </a:endParaRPr>
          </a:p>
        </p:txBody>
      </p:sp>
      <p:sp>
        <p:nvSpPr>
          <p:cNvPr id="3" name="Content Placeholder 2"/>
          <p:cNvSpPr>
            <a:spLocks noGrp="1"/>
          </p:cNvSpPr>
          <p:nvPr>
            <p:ph idx="1"/>
          </p:nvPr>
        </p:nvSpPr>
        <p:spPr>
          <a:xfrm>
            <a:off x="2106386" y="2261507"/>
            <a:ext cx="9398226" cy="3175907"/>
          </a:xfrm>
        </p:spPr>
        <p:txBody>
          <a:bodyPr>
            <a:normAutofit/>
          </a:bodyPr>
          <a:lstStyle/>
          <a:p>
            <a:pPr marL="0" indent="0">
              <a:buNone/>
            </a:pPr>
            <a:r>
              <a:rPr lang="en-US" sz="3200" b="1" dirty="0" smtClean="0">
                <a:latin typeface="Abadi MT Condensed Light" panose="020B0306030101010103" pitchFamily="34" charset="0"/>
              </a:rPr>
              <a:t>Define communication? What are the barriers of communication?</a:t>
            </a:r>
          </a:p>
          <a:p>
            <a:pPr marL="0" indent="0">
              <a:buNone/>
            </a:pPr>
            <a:endParaRPr lang="en-US" sz="3200" b="1" dirty="0">
              <a:latin typeface="Abadi MT Condensed Light" panose="020B0306030101010103" pitchFamily="34" charset="0"/>
            </a:endParaRPr>
          </a:p>
          <a:p>
            <a:pPr marL="0" indent="0">
              <a:buNone/>
            </a:pPr>
            <a:r>
              <a:rPr lang="en-US" sz="3200" b="1" dirty="0" smtClean="0">
                <a:latin typeface="Abadi MT Condensed Light" panose="020B0306030101010103" pitchFamily="34" charset="0"/>
              </a:rPr>
              <a:t>Short notes on: principle of effective communication.</a:t>
            </a:r>
            <a:endParaRPr lang="en-US" sz="3200" b="1" dirty="0">
              <a:latin typeface="Abadi MT Condensed Light" panose="020B0306030101010103" pitchFamily="34" charset="0"/>
            </a:endParaRPr>
          </a:p>
        </p:txBody>
      </p:sp>
    </p:spTree>
    <p:extLst>
      <p:ext uri="{BB962C8B-B14F-4D97-AF65-F5344CB8AC3E}">
        <p14:creationId xmlns:p14="http://schemas.microsoft.com/office/powerpoint/2010/main" val="12646965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637" y="624110"/>
            <a:ext cx="9683976" cy="1280890"/>
          </a:xfrm>
        </p:spPr>
        <p:txBody>
          <a:bodyPr/>
          <a:lstStyle/>
          <a:p>
            <a:r>
              <a:rPr lang="en-US" dirty="0" smtClean="0">
                <a:latin typeface="Arial Black" panose="020B0A04020102020204" pitchFamily="34" charset="0"/>
              </a:rPr>
              <a:t>Plan for next class</a:t>
            </a:r>
            <a:endParaRPr lang="en-US" dirty="0">
              <a:latin typeface="Arial Black" panose="020B0A04020102020204" pitchFamily="34" charset="0"/>
            </a:endParaRPr>
          </a:p>
        </p:txBody>
      </p:sp>
      <p:sp>
        <p:nvSpPr>
          <p:cNvPr id="3" name="Content Placeholder 2"/>
          <p:cNvSpPr>
            <a:spLocks noGrp="1"/>
          </p:cNvSpPr>
          <p:nvPr>
            <p:ph idx="1"/>
          </p:nvPr>
        </p:nvSpPr>
        <p:spPr>
          <a:xfrm>
            <a:off x="1820637" y="2133600"/>
            <a:ext cx="9683975" cy="1507671"/>
          </a:xfrm>
        </p:spPr>
        <p:txBody>
          <a:bodyPr>
            <a:normAutofit/>
          </a:bodyPr>
          <a:lstStyle/>
          <a:p>
            <a:r>
              <a:rPr lang="en-US" sz="2800" b="1" dirty="0" smtClean="0"/>
              <a:t>In next class we will discuss about patient center communication.</a:t>
            </a:r>
            <a:endParaRPr lang="en-US" sz="2800" b="1" dirty="0"/>
          </a:p>
        </p:txBody>
      </p:sp>
    </p:spTree>
    <p:extLst>
      <p:ext uri="{BB962C8B-B14F-4D97-AF65-F5344CB8AC3E}">
        <p14:creationId xmlns:p14="http://schemas.microsoft.com/office/powerpoint/2010/main" val="19744255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771" y="624110"/>
            <a:ext cx="9577841" cy="1280890"/>
          </a:xfrm>
        </p:spPr>
        <p:txBody>
          <a:bodyPr/>
          <a:lstStyle/>
          <a:p>
            <a:r>
              <a:rPr lang="en-US" dirty="0" smtClean="0">
                <a:latin typeface="Arial Black" panose="020B0A04020102020204" pitchFamily="34" charset="0"/>
              </a:rPr>
              <a:t>References </a:t>
            </a:r>
            <a:endParaRPr lang="en-US" dirty="0">
              <a:latin typeface="Arial Black" panose="020B0A04020102020204" pitchFamily="34" charset="0"/>
            </a:endParaRPr>
          </a:p>
        </p:txBody>
      </p:sp>
      <p:sp>
        <p:nvSpPr>
          <p:cNvPr id="3" name="Content Placeholder 2"/>
          <p:cNvSpPr>
            <a:spLocks noGrp="1"/>
          </p:cNvSpPr>
          <p:nvPr>
            <p:ph idx="1"/>
          </p:nvPr>
        </p:nvSpPr>
        <p:spPr>
          <a:xfrm>
            <a:off x="1436914" y="1494064"/>
            <a:ext cx="10755086" cy="5363936"/>
          </a:xfrm>
        </p:spPr>
        <p:txBody>
          <a:bodyPr/>
          <a:lstStyle/>
          <a:p>
            <a:r>
              <a:rPr lang="en-US" sz="2400" dirty="0" err="1"/>
              <a:t>Ghimire</a:t>
            </a:r>
            <a:r>
              <a:rPr lang="en-US" sz="2400" dirty="0"/>
              <a:t>, B. And </a:t>
            </a:r>
            <a:r>
              <a:rPr lang="en-US" sz="2400" dirty="0" err="1"/>
              <a:t>Khadka</a:t>
            </a:r>
            <a:r>
              <a:rPr lang="en-US" sz="2400" dirty="0"/>
              <a:t>, S. (2021). </a:t>
            </a:r>
            <a:r>
              <a:rPr lang="en-US" sz="2400" i="1" dirty="0"/>
              <a:t>A textbook of Community Health Nursing - I. </a:t>
            </a:r>
            <a:r>
              <a:rPr lang="en-US" sz="2400" dirty="0"/>
              <a:t> (2nd Edition).</a:t>
            </a:r>
            <a:r>
              <a:rPr lang="en-US" sz="2400" dirty="0" err="1"/>
              <a:t>pn</a:t>
            </a:r>
            <a:r>
              <a:rPr lang="en-US" sz="2400" dirty="0"/>
              <a:t>: 183-210. </a:t>
            </a:r>
            <a:r>
              <a:rPr lang="en-US" sz="2400" dirty="0" err="1"/>
              <a:t>Vidhyarthi</a:t>
            </a:r>
            <a:r>
              <a:rPr lang="en-US" sz="2400" dirty="0"/>
              <a:t> </a:t>
            </a:r>
            <a:r>
              <a:rPr lang="en-US" sz="2400" dirty="0" err="1"/>
              <a:t>Pustak</a:t>
            </a:r>
            <a:r>
              <a:rPr lang="en-US" sz="2400" dirty="0"/>
              <a:t> </a:t>
            </a:r>
            <a:r>
              <a:rPr lang="en-US" sz="2400" dirty="0" err="1"/>
              <a:t>Bhandar</a:t>
            </a:r>
            <a:r>
              <a:rPr lang="en-US" sz="2400" dirty="0" smtClean="0"/>
              <a:t>.</a:t>
            </a:r>
            <a:r>
              <a:rPr lang="en-US" sz="2400" dirty="0"/>
              <a:t> </a:t>
            </a:r>
          </a:p>
          <a:p>
            <a:r>
              <a:rPr lang="en-US" sz="2400" dirty="0" err="1"/>
              <a:t>Tuitui</a:t>
            </a:r>
            <a:r>
              <a:rPr lang="en-US" sz="2400" dirty="0"/>
              <a:t>, R. And Dr. </a:t>
            </a:r>
            <a:r>
              <a:rPr lang="en-US" sz="2400" dirty="0" err="1"/>
              <a:t>Suwal</a:t>
            </a:r>
            <a:r>
              <a:rPr lang="en-US" sz="2400" dirty="0"/>
              <a:t> S.N. (2070). </a:t>
            </a:r>
            <a:r>
              <a:rPr lang="en-US" sz="2400" i="1" dirty="0"/>
              <a:t>A textbook of       Community Health Nursing – I</a:t>
            </a:r>
            <a:r>
              <a:rPr lang="en-US" sz="2400" dirty="0"/>
              <a:t>.(3rd edition). </a:t>
            </a:r>
            <a:r>
              <a:rPr lang="en-US" sz="2400" dirty="0" err="1"/>
              <a:t>pn</a:t>
            </a:r>
            <a:r>
              <a:rPr lang="en-US" sz="2400" dirty="0"/>
              <a:t>: 167-180. </a:t>
            </a:r>
            <a:r>
              <a:rPr lang="en-US" sz="2400" dirty="0" err="1"/>
              <a:t>Vidhyarthi</a:t>
            </a:r>
            <a:r>
              <a:rPr lang="en-US" sz="2400" dirty="0"/>
              <a:t> </a:t>
            </a:r>
            <a:r>
              <a:rPr lang="en-US" sz="2400" dirty="0" err="1"/>
              <a:t>Prakashan</a:t>
            </a:r>
            <a:r>
              <a:rPr lang="en-US" sz="2400" dirty="0"/>
              <a:t> (P.) Ltd.</a:t>
            </a:r>
          </a:p>
          <a:p>
            <a:r>
              <a:rPr lang="en-US" sz="2400" dirty="0"/>
              <a:t>Rai, L. (2019). </a:t>
            </a:r>
            <a:r>
              <a:rPr lang="en-US" sz="2400" i="1" dirty="0"/>
              <a:t>Nursing Concept, Theories &amp; principles.   </a:t>
            </a:r>
            <a:r>
              <a:rPr lang="en-US" sz="2400" dirty="0"/>
              <a:t>(4th edition). </a:t>
            </a:r>
            <a:r>
              <a:rPr lang="en-US" sz="2400" dirty="0" err="1"/>
              <a:t>Pn</a:t>
            </a:r>
            <a:r>
              <a:rPr lang="en-US" sz="2400" dirty="0"/>
              <a:t> 157-180. </a:t>
            </a:r>
            <a:r>
              <a:rPr lang="en-US" sz="2400" dirty="0" err="1"/>
              <a:t>Akshav</a:t>
            </a:r>
            <a:r>
              <a:rPr lang="en-US" sz="2400" dirty="0"/>
              <a:t> Publication.</a:t>
            </a:r>
          </a:p>
          <a:p>
            <a:r>
              <a:rPr lang="en-US" sz="2400" dirty="0"/>
              <a:t>Pahari .R And </a:t>
            </a:r>
            <a:r>
              <a:rPr lang="en-US" sz="2400" dirty="0" err="1"/>
              <a:t>Manandhar.M</a:t>
            </a:r>
            <a:r>
              <a:rPr lang="en-US" sz="2400" dirty="0"/>
              <a:t>[2018]. A textbook of community health nursing.[2</a:t>
            </a:r>
            <a:r>
              <a:rPr lang="en-US" sz="2400" baseline="30000" dirty="0"/>
              <a:t>nd</a:t>
            </a:r>
            <a:r>
              <a:rPr lang="en-US" sz="2400" dirty="0"/>
              <a:t> edition].Pn70- 75.SAMIKSHA publication </a:t>
            </a:r>
            <a:r>
              <a:rPr lang="en-US" sz="2400" dirty="0" smtClean="0"/>
              <a:t>.</a:t>
            </a:r>
            <a:r>
              <a:rPr lang="en-US" sz="2400" dirty="0"/>
              <a:t> </a:t>
            </a:r>
          </a:p>
          <a:p>
            <a:r>
              <a:rPr lang="en-US" sz="2400" dirty="0"/>
              <a:t>Acharya, D. And </a:t>
            </a:r>
            <a:r>
              <a:rPr lang="en-US" sz="2400" dirty="0" err="1"/>
              <a:t>Dhakal</a:t>
            </a:r>
            <a:r>
              <a:rPr lang="en-US" sz="2400" dirty="0"/>
              <a:t>, K. </a:t>
            </a:r>
            <a:r>
              <a:rPr lang="en-US" sz="2400" i="1" dirty="0"/>
              <a:t>Nursing Concepts &amp;  Principles.</a:t>
            </a:r>
            <a:r>
              <a:rPr lang="en-US" sz="2400" dirty="0"/>
              <a:t> (2nd edition). Pp 207-262. Nepal: Jupiter Publishers &amp; Distributor Pvt. Ltd.</a:t>
            </a:r>
          </a:p>
          <a:p>
            <a:endParaRPr lang="en-US" dirty="0"/>
          </a:p>
        </p:txBody>
      </p:sp>
    </p:spTree>
    <p:extLst>
      <p:ext uri="{BB962C8B-B14F-4D97-AF65-F5344CB8AC3E}">
        <p14:creationId xmlns:p14="http://schemas.microsoft.com/office/powerpoint/2010/main" val="1841130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000" b="1" dirty="0" smtClean="0">
                <a:latin typeface="Arial Black" panose="020B0A04020102020204" pitchFamily="34" charset="0"/>
              </a:rPr>
              <a:t>Unit 7: communication </a:t>
            </a:r>
            <a:endParaRPr lang="en-US" sz="6000" b="1" dirty="0">
              <a:latin typeface="Arial Black" panose="020B0A04020102020204" pitchFamily="34" charset="0"/>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a:t>
            </a:r>
          </a:p>
          <a:p>
            <a:endParaRPr lang="en-US" dirty="0"/>
          </a:p>
          <a:p>
            <a:endParaRPr lang="en-US" dirty="0" smtClean="0"/>
          </a:p>
          <a:p>
            <a:endParaRPr lang="en-US" dirty="0"/>
          </a:p>
          <a:p>
            <a:endParaRPr lang="en-US" dirty="0" smtClean="0"/>
          </a:p>
          <a:p>
            <a:endParaRPr lang="en-US" dirty="0"/>
          </a:p>
          <a:p>
            <a:pPr marL="0" indent="0" algn="r">
              <a:buNone/>
            </a:pPr>
            <a:r>
              <a:rPr lang="en-US" sz="2600" dirty="0" smtClean="0"/>
              <a:t>                                                                             </a:t>
            </a:r>
            <a:r>
              <a:rPr lang="en-US" sz="3500" b="1" dirty="0" smtClean="0">
                <a:latin typeface="Arial Narrow" panose="020B0606020202030204" pitchFamily="34" charset="0"/>
              </a:rPr>
              <a:t>prepared by: pratibha kurmi</a:t>
            </a:r>
          </a:p>
          <a:p>
            <a:pPr marL="0" indent="0" algn="r">
              <a:buNone/>
            </a:pPr>
            <a:r>
              <a:rPr lang="en-US" sz="3500" b="1" dirty="0" smtClean="0">
                <a:latin typeface="Arial Narrow" panose="020B0606020202030204" pitchFamily="34" charset="0"/>
              </a:rPr>
              <a:t>Roll no:11</a:t>
            </a:r>
          </a:p>
          <a:p>
            <a:pPr marL="0" indent="0" algn="r">
              <a:buNone/>
            </a:pPr>
            <a:r>
              <a:rPr lang="en-US" sz="3500" b="1" dirty="0" smtClean="0">
                <a:latin typeface="Arial Narrow" panose="020B0606020202030204" pitchFamily="34" charset="0"/>
              </a:rPr>
              <a:t>Bns 2</a:t>
            </a:r>
            <a:r>
              <a:rPr lang="en-US" sz="3500" b="1" baseline="30000" dirty="0" smtClean="0">
                <a:latin typeface="Arial Narrow" panose="020B0606020202030204" pitchFamily="34" charset="0"/>
              </a:rPr>
              <a:t>nd</a:t>
            </a:r>
            <a:r>
              <a:rPr lang="en-US" sz="3500" b="1" dirty="0" smtClean="0">
                <a:latin typeface="Arial Narrow" panose="020B0606020202030204" pitchFamily="34" charset="0"/>
              </a:rPr>
              <a:t> year</a:t>
            </a:r>
            <a:endParaRPr lang="en-US" sz="3500" b="1" dirty="0">
              <a:latin typeface="Arial Narrow" panose="020B0606020202030204" pitchFamily="34" charset="0"/>
            </a:endParaRPr>
          </a:p>
        </p:txBody>
      </p:sp>
    </p:spTree>
    <p:extLst>
      <p:ext uri="{BB962C8B-B14F-4D97-AF65-F5344CB8AC3E}">
        <p14:creationId xmlns:p14="http://schemas.microsoft.com/office/powerpoint/2010/main" val="42944070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804307" y="1983921"/>
            <a:ext cx="9700305" cy="4620986"/>
          </a:xfrm>
        </p:spPr>
        <p:txBody>
          <a:bodyPr/>
          <a:lstStyle/>
          <a:p>
            <a:pPr>
              <a:buFont typeface="Arial" panose="020B0604020202020204" pitchFamily="34" charset="0"/>
              <a:buChar char="•"/>
            </a:pPr>
            <a:r>
              <a:rPr lang="en-GB" sz="2800" dirty="0"/>
              <a:t>Sharma,M. (2019). </a:t>
            </a:r>
            <a:r>
              <a:rPr lang="en-GB" sz="2800" i="1" dirty="0"/>
              <a:t>Nursing Concepts And Principles . </a:t>
            </a:r>
            <a:r>
              <a:rPr lang="en-GB" sz="2800" dirty="0"/>
              <a:t>2nd </a:t>
            </a:r>
            <a:r>
              <a:rPr lang="en-GB" sz="2800" dirty="0" err="1"/>
              <a:t>edition.Medhavi</a:t>
            </a:r>
            <a:r>
              <a:rPr lang="en-GB" sz="2800" dirty="0"/>
              <a:t> </a:t>
            </a:r>
            <a:r>
              <a:rPr lang="en-GB" sz="2800" dirty="0" smtClean="0"/>
              <a:t>Publication.</a:t>
            </a:r>
            <a:r>
              <a:rPr lang="en-US" sz="2800" dirty="0"/>
              <a:t> </a:t>
            </a:r>
          </a:p>
          <a:p>
            <a:pPr>
              <a:buFont typeface="Arial" panose="020B0604020202020204" pitchFamily="34" charset="0"/>
              <a:buChar char="•"/>
            </a:pPr>
            <a:r>
              <a:rPr lang="en-US" sz="2800" dirty="0" smtClean="0"/>
              <a:t>Communication</a:t>
            </a:r>
            <a:r>
              <a:rPr lang="en-US" sz="2800" dirty="0"/>
              <a:t>.(2022, January 28). In Wikipedia</a:t>
            </a:r>
          </a:p>
          <a:p>
            <a:pPr>
              <a:buFont typeface="Arial" panose="020B0604020202020204" pitchFamily="34" charset="0"/>
              <a:buChar char="•"/>
            </a:pPr>
            <a:r>
              <a:rPr lang="en-US" sz="2800" u="sng" dirty="0"/>
              <a:t>https://en.wikipedia.org/w/index.php?title=Communication&amp;oldid=1068407908</a:t>
            </a:r>
            <a:r>
              <a:rPr lang="en-US" sz="2800" dirty="0"/>
              <a:t> </a:t>
            </a:r>
          </a:p>
          <a:p>
            <a:endParaRPr lang="en-US" dirty="0"/>
          </a:p>
        </p:txBody>
      </p:sp>
    </p:spTree>
    <p:extLst>
      <p:ext uri="{BB962C8B-B14F-4D97-AF65-F5344CB8AC3E}">
        <p14:creationId xmlns:p14="http://schemas.microsoft.com/office/powerpoint/2010/main" val="10697442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op 21 &lt;strong&gt;Motivational&lt;/strong&gt; Quotes &lt;strong&gt;For Students&lt;/strong&gt; Success Mantra For Exam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617838"/>
            <a:ext cx="9106930" cy="6240162"/>
          </a:xfrm>
          <a:prstGeom prst="rect">
            <a:avLst/>
          </a:prstGeom>
        </p:spPr>
      </p:pic>
    </p:spTree>
    <p:extLst>
      <p:ext uri="{BB962C8B-B14F-4D97-AF65-F5344CB8AC3E}">
        <p14:creationId xmlns:p14="http://schemas.microsoft.com/office/powerpoint/2010/main" val="8317246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lluminated Living: 21 Days of Contagious Gratitude | Day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703" y="990600"/>
            <a:ext cx="9671221" cy="5929184"/>
          </a:xfrm>
          <a:prstGeom prst="rect">
            <a:avLst/>
          </a:prstGeom>
        </p:spPr>
      </p:pic>
    </p:spTree>
    <p:extLst>
      <p:ext uri="{BB962C8B-B14F-4D97-AF65-F5344CB8AC3E}">
        <p14:creationId xmlns:p14="http://schemas.microsoft.com/office/powerpoint/2010/main" val="1100171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 y="365125"/>
            <a:ext cx="11296650" cy="1325563"/>
          </a:xfrm>
        </p:spPr>
        <p:txBody>
          <a:bodyPr/>
          <a:lstStyle/>
          <a:p>
            <a:r>
              <a:rPr lang="en-US" b="1" dirty="0" smtClean="0">
                <a:latin typeface="Arial Black" panose="020B0A04020102020204" pitchFamily="34" charset="0"/>
              </a:rPr>
              <a:t>          General objective </a:t>
            </a:r>
            <a:endParaRPr lang="en-US" dirty="0"/>
          </a:p>
        </p:txBody>
      </p:sp>
      <p:sp>
        <p:nvSpPr>
          <p:cNvPr id="3" name="Content Placeholder 2"/>
          <p:cNvSpPr>
            <a:spLocks noGrp="1"/>
          </p:cNvSpPr>
          <p:nvPr>
            <p:ph idx="1"/>
          </p:nvPr>
        </p:nvSpPr>
        <p:spPr>
          <a:xfrm>
            <a:off x="57150" y="2816679"/>
            <a:ext cx="12134850" cy="2457450"/>
          </a:xfrm>
        </p:spPr>
        <p:txBody>
          <a:bodyPr>
            <a:normAutofit/>
          </a:bodyPr>
          <a:lstStyle/>
          <a:p>
            <a:r>
              <a:rPr lang="en-US" sz="3600" dirty="0" smtClean="0"/>
              <a:t>At the end of the session, the students will be able to describe the concept of communication.</a:t>
            </a:r>
          </a:p>
          <a:p>
            <a:pPr marL="0" indent="0">
              <a:buNone/>
            </a:pPr>
            <a:endParaRPr lang="en-US" sz="3600" dirty="0"/>
          </a:p>
        </p:txBody>
      </p:sp>
    </p:spTree>
    <p:extLst>
      <p:ext uri="{BB962C8B-B14F-4D97-AF65-F5344CB8AC3E}">
        <p14:creationId xmlns:p14="http://schemas.microsoft.com/office/powerpoint/2010/main" val="999428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351" y="624110"/>
            <a:ext cx="9847262" cy="1280890"/>
          </a:xfrm>
        </p:spPr>
        <p:txBody>
          <a:bodyPr>
            <a:normAutofit/>
          </a:bodyPr>
          <a:lstStyle/>
          <a:p>
            <a:r>
              <a:rPr lang="en-US" sz="4000" b="1" dirty="0" smtClean="0">
                <a:latin typeface="Arial Black" panose="020B0A04020102020204" pitchFamily="34" charset="0"/>
              </a:rPr>
              <a:t>Specific objective  </a:t>
            </a:r>
            <a:endParaRPr lang="en-US" sz="4000" b="1" dirty="0">
              <a:latin typeface="Arial Black" panose="020B0A04020102020204" pitchFamily="34" charset="0"/>
            </a:endParaRPr>
          </a:p>
        </p:txBody>
      </p:sp>
      <p:sp>
        <p:nvSpPr>
          <p:cNvPr id="3" name="Content Placeholder 2"/>
          <p:cNvSpPr>
            <a:spLocks noGrp="1"/>
          </p:cNvSpPr>
          <p:nvPr>
            <p:ph idx="1"/>
          </p:nvPr>
        </p:nvSpPr>
        <p:spPr>
          <a:xfrm>
            <a:off x="1064078" y="1371600"/>
            <a:ext cx="11127922" cy="5396593"/>
          </a:xfrm>
        </p:spPr>
        <p:txBody>
          <a:bodyPr>
            <a:normAutofit/>
          </a:bodyPr>
          <a:lstStyle/>
          <a:p>
            <a:r>
              <a:rPr lang="en-US" sz="3600" dirty="0" smtClean="0"/>
              <a:t>At the end of the session, the students will able to:</a:t>
            </a:r>
            <a:endParaRPr lang="en-US" sz="3600" dirty="0"/>
          </a:p>
          <a:p>
            <a:pPr>
              <a:buFont typeface="Wingdings" panose="05000000000000000000" pitchFamily="2" charset="2"/>
              <a:buChar char="ü"/>
            </a:pPr>
            <a:r>
              <a:rPr lang="en-US" sz="3600" dirty="0" smtClean="0"/>
              <a:t>Define communication.</a:t>
            </a:r>
          </a:p>
          <a:p>
            <a:pPr>
              <a:buFont typeface="Wingdings" panose="05000000000000000000" pitchFamily="2" charset="2"/>
              <a:buChar char="ü"/>
            </a:pPr>
            <a:r>
              <a:rPr lang="en-US" sz="3600" dirty="0" smtClean="0"/>
              <a:t>State the type of communication.</a:t>
            </a:r>
          </a:p>
          <a:p>
            <a:pPr>
              <a:buFont typeface="Wingdings" panose="05000000000000000000" pitchFamily="2" charset="2"/>
              <a:buChar char="ü"/>
            </a:pPr>
            <a:r>
              <a:rPr lang="en-US" sz="3600" dirty="0" smtClean="0"/>
              <a:t>Explain the components of communication.</a:t>
            </a:r>
          </a:p>
          <a:p>
            <a:pPr>
              <a:buFont typeface="Wingdings" panose="05000000000000000000" pitchFamily="2" charset="2"/>
              <a:buChar char="ü"/>
            </a:pPr>
            <a:r>
              <a:rPr lang="en-US" sz="3600" dirty="0" smtClean="0"/>
              <a:t>Describe barrier of communication.</a:t>
            </a:r>
          </a:p>
          <a:p>
            <a:pPr>
              <a:buFont typeface="Wingdings" panose="05000000000000000000" pitchFamily="2" charset="2"/>
              <a:buChar char="ü"/>
            </a:pPr>
            <a:r>
              <a:rPr lang="en-US" sz="3600" dirty="0" smtClean="0"/>
              <a:t>Explain the principle of effective communication skills.</a:t>
            </a:r>
            <a:endParaRPr lang="en-US" sz="3600" dirty="0"/>
          </a:p>
        </p:txBody>
      </p:sp>
    </p:spTree>
    <p:extLst>
      <p:ext uri="{BB962C8B-B14F-4D97-AF65-F5344CB8AC3E}">
        <p14:creationId xmlns:p14="http://schemas.microsoft.com/office/powerpoint/2010/main" val="1961240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171" y="624110"/>
            <a:ext cx="9014505" cy="1280890"/>
          </a:xfrm>
        </p:spPr>
        <p:txBody>
          <a:bodyPr/>
          <a:lstStyle/>
          <a:p>
            <a:r>
              <a:rPr lang="en-US" sz="4000" b="1" dirty="0" smtClean="0">
                <a:latin typeface="Arial Black" panose="020B0A04020102020204" pitchFamily="34" charset="0"/>
              </a:rPr>
              <a:t>Definition of communication</a:t>
            </a:r>
            <a:r>
              <a:rPr lang="en-US" b="1" dirty="0" smtClean="0">
                <a:latin typeface="Arial Black" panose="020B0A04020102020204" pitchFamily="34" charset="0"/>
              </a:rPr>
              <a:t>:</a:t>
            </a:r>
            <a:endParaRPr lang="en-US" b="1" dirty="0">
              <a:latin typeface="Arial Black" panose="020B0A04020102020204" pitchFamily="34" charset="0"/>
            </a:endParaRPr>
          </a:p>
        </p:txBody>
      </p:sp>
      <p:sp>
        <p:nvSpPr>
          <p:cNvPr id="3" name="Content Placeholder 2"/>
          <p:cNvSpPr>
            <a:spLocks noGrp="1"/>
          </p:cNvSpPr>
          <p:nvPr>
            <p:ph idx="1"/>
          </p:nvPr>
        </p:nvSpPr>
        <p:spPr>
          <a:xfrm>
            <a:off x="1428750" y="1502229"/>
            <a:ext cx="10763250" cy="5355771"/>
          </a:xfrm>
        </p:spPr>
        <p:txBody>
          <a:bodyPr>
            <a:normAutofit/>
          </a:bodyPr>
          <a:lstStyle/>
          <a:p>
            <a:pPr>
              <a:buFont typeface="Arial" panose="020B0604020202020204" pitchFamily="34" charset="0"/>
              <a:buChar char="•"/>
            </a:pPr>
            <a:r>
              <a:rPr lang="en-US" sz="3200" dirty="0" smtClean="0"/>
              <a:t>Latin word “</a:t>
            </a:r>
            <a:r>
              <a:rPr lang="en-US" sz="3200" dirty="0" err="1" smtClean="0"/>
              <a:t>communis</a:t>
            </a:r>
            <a:r>
              <a:rPr lang="en-US" sz="3200" dirty="0" smtClean="0"/>
              <a:t>” which means ,to share</a:t>
            </a:r>
          </a:p>
          <a:p>
            <a:pPr marL="0" indent="0">
              <a:buNone/>
            </a:pPr>
            <a:endParaRPr lang="en-US" sz="3200" dirty="0" smtClean="0"/>
          </a:p>
          <a:p>
            <a:pPr>
              <a:buFont typeface="Arial" panose="020B0604020202020204" pitchFamily="34" charset="0"/>
              <a:buChar char="•"/>
            </a:pPr>
            <a:r>
              <a:rPr lang="en-US" sz="3200" dirty="0" smtClean="0"/>
              <a:t>It is a process by which two or more persons exchange ideas and reach a common understanding.</a:t>
            </a:r>
          </a:p>
          <a:p>
            <a:pPr>
              <a:buFont typeface="Arial" panose="020B0604020202020204" pitchFamily="34" charset="0"/>
              <a:buChar char="•"/>
            </a:pPr>
            <a:endParaRPr lang="en-US" sz="3200" dirty="0"/>
          </a:p>
          <a:p>
            <a:pPr>
              <a:buFont typeface="Arial" panose="020B0604020202020204" pitchFamily="34" charset="0"/>
              <a:buChar char="•"/>
            </a:pPr>
            <a:r>
              <a:rPr lang="en-US" sz="3200" dirty="0" smtClean="0"/>
              <a:t>It is the art of transmitting information, </a:t>
            </a:r>
            <a:r>
              <a:rPr lang="en-US" sz="3200" dirty="0" err="1" smtClean="0"/>
              <a:t>ideas,and</a:t>
            </a:r>
            <a:r>
              <a:rPr lang="en-US" sz="3200" dirty="0" smtClean="0"/>
              <a:t> attitudes from one person to another.</a:t>
            </a:r>
          </a:p>
          <a:p>
            <a:pPr>
              <a:buFont typeface="Arial" panose="020B0604020202020204" pitchFamily="34" charset="0"/>
              <a:buChar char="•"/>
            </a:pPr>
            <a:endParaRPr lang="en-US" sz="3200" dirty="0"/>
          </a:p>
          <a:p>
            <a:pPr marL="0" indent="0">
              <a:buNone/>
            </a:pPr>
            <a:endParaRPr lang="en-US" sz="3200" dirty="0"/>
          </a:p>
        </p:txBody>
      </p:sp>
    </p:spTree>
    <p:extLst>
      <p:ext uri="{BB962C8B-B14F-4D97-AF65-F5344CB8AC3E}">
        <p14:creationId xmlns:p14="http://schemas.microsoft.com/office/powerpoint/2010/main" val="2892440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4693" y="624110"/>
            <a:ext cx="9879919" cy="1280890"/>
          </a:xfrm>
        </p:spPr>
        <p:txBody>
          <a:bodyPr/>
          <a:lstStyle/>
          <a:p>
            <a:endParaRPr lang="en-US" dirty="0"/>
          </a:p>
        </p:txBody>
      </p:sp>
      <p:sp>
        <p:nvSpPr>
          <p:cNvPr id="3" name="Content Placeholder 2"/>
          <p:cNvSpPr>
            <a:spLocks noGrp="1"/>
          </p:cNvSpPr>
          <p:nvPr>
            <p:ph idx="1"/>
          </p:nvPr>
        </p:nvSpPr>
        <p:spPr>
          <a:xfrm>
            <a:off x="1306286" y="1905000"/>
            <a:ext cx="10817678" cy="4953000"/>
          </a:xfrm>
        </p:spPr>
        <p:txBody>
          <a:bodyPr/>
          <a:lstStyle/>
          <a:p>
            <a:r>
              <a:rPr lang="en-US" sz="3600" dirty="0" smtClean="0"/>
              <a:t>“Communication is the transfer of information and understanding from one person to another person”.      </a:t>
            </a:r>
          </a:p>
          <a:p>
            <a:pPr marL="0" indent="0">
              <a:buNone/>
            </a:pPr>
            <a:endParaRPr lang="en-US" dirty="0"/>
          </a:p>
          <a:p>
            <a:endParaRPr lang="en-US" dirty="0" smtClean="0"/>
          </a:p>
          <a:p>
            <a:pPr marL="0" indent="0" algn="r">
              <a:buNone/>
            </a:pPr>
            <a:r>
              <a:rPr lang="en-US" sz="3600" dirty="0"/>
              <a:t> </a:t>
            </a:r>
            <a:r>
              <a:rPr lang="en-US" sz="3600" dirty="0" smtClean="0"/>
              <a:t>                                                                       According to </a:t>
            </a:r>
            <a:r>
              <a:rPr lang="en-US" sz="3600" dirty="0" err="1" smtClean="0"/>
              <a:t>keith</a:t>
            </a:r>
            <a:r>
              <a:rPr lang="en-US" sz="3600" dirty="0" smtClean="0"/>
              <a:t> </a:t>
            </a:r>
            <a:r>
              <a:rPr lang="en-US" sz="3600" dirty="0" err="1" smtClean="0"/>
              <a:t>davis</a:t>
            </a:r>
            <a:r>
              <a:rPr lang="en-US" sz="3600" dirty="0" smtClean="0"/>
              <a:t>, 1975</a:t>
            </a:r>
            <a:endParaRPr lang="en-US" sz="3600" dirty="0"/>
          </a:p>
        </p:txBody>
      </p:sp>
    </p:spTree>
    <p:extLst>
      <p:ext uri="{BB962C8B-B14F-4D97-AF65-F5344CB8AC3E}">
        <p14:creationId xmlns:p14="http://schemas.microsoft.com/office/powerpoint/2010/main" val="1055325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037" y="624110"/>
            <a:ext cx="9912576" cy="1280890"/>
          </a:xfrm>
        </p:spPr>
        <p:txBody>
          <a:bodyPr>
            <a:normAutofit/>
          </a:bodyPr>
          <a:lstStyle/>
          <a:p>
            <a:r>
              <a:rPr lang="en-US" sz="4000" b="1" dirty="0" smtClean="0">
                <a:latin typeface="Arial Black" panose="020B0A04020102020204" pitchFamily="34" charset="0"/>
              </a:rPr>
              <a:t>Types of communication</a:t>
            </a:r>
            <a:endParaRPr lang="en-US" sz="4000" b="1" dirty="0">
              <a:latin typeface="Arial Black" panose="020B0A04020102020204" pitchFamily="34" charset="0"/>
            </a:endParaRPr>
          </a:p>
        </p:txBody>
      </p:sp>
      <p:sp>
        <p:nvSpPr>
          <p:cNvPr id="3" name="Content Placeholder 2"/>
          <p:cNvSpPr>
            <a:spLocks noGrp="1"/>
          </p:cNvSpPr>
          <p:nvPr>
            <p:ph idx="1"/>
          </p:nvPr>
        </p:nvSpPr>
        <p:spPr>
          <a:xfrm>
            <a:off x="1445079" y="1551214"/>
            <a:ext cx="10746921" cy="5306786"/>
          </a:xfrm>
        </p:spPr>
        <p:txBody>
          <a:bodyPr>
            <a:normAutofit/>
          </a:bodyPr>
          <a:lstStyle/>
          <a:p>
            <a:pPr>
              <a:buFont typeface="Wingdings" panose="05000000000000000000" pitchFamily="2" charset="2"/>
              <a:buChar char="v"/>
            </a:pPr>
            <a:r>
              <a:rPr lang="en-US" sz="3600" dirty="0" smtClean="0"/>
              <a:t>Based on communication channel</a:t>
            </a:r>
          </a:p>
          <a:p>
            <a:pPr>
              <a:buFont typeface="Arial" panose="020B0604020202020204" pitchFamily="34" charset="0"/>
              <a:buChar char="•"/>
            </a:pPr>
            <a:r>
              <a:rPr lang="en-US" sz="3600" dirty="0" smtClean="0"/>
              <a:t> </a:t>
            </a:r>
            <a:r>
              <a:rPr lang="en-US" sz="3200" dirty="0" smtClean="0"/>
              <a:t>verbal communication</a:t>
            </a:r>
          </a:p>
          <a:p>
            <a:pPr>
              <a:buFont typeface="Arial" panose="020B0604020202020204" pitchFamily="34" charset="0"/>
              <a:buChar char="•"/>
            </a:pPr>
            <a:r>
              <a:rPr lang="en-US" sz="3200" dirty="0" smtClean="0"/>
              <a:t> non verbal communication</a:t>
            </a:r>
          </a:p>
          <a:p>
            <a:pPr marL="0" indent="0">
              <a:buNone/>
            </a:pPr>
            <a:endParaRPr lang="en-US" sz="3200" dirty="0"/>
          </a:p>
          <a:p>
            <a:pPr>
              <a:buFont typeface="Wingdings" panose="05000000000000000000" pitchFamily="2" charset="2"/>
              <a:buChar char="v"/>
            </a:pPr>
            <a:r>
              <a:rPr lang="en-US" sz="3600" dirty="0" smtClean="0"/>
              <a:t>Based on style and purpose</a:t>
            </a:r>
          </a:p>
          <a:p>
            <a:pPr>
              <a:buFont typeface="Arial" panose="020B0604020202020204" pitchFamily="34" charset="0"/>
              <a:buChar char="•"/>
            </a:pPr>
            <a:r>
              <a:rPr lang="en-US" sz="3200" dirty="0" smtClean="0"/>
              <a:t>Formal communication</a:t>
            </a:r>
          </a:p>
          <a:p>
            <a:pPr>
              <a:buFont typeface="Arial" panose="020B0604020202020204" pitchFamily="34" charset="0"/>
              <a:buChar char="•"/>
            </a:pPr>
            <a:r>
              <a:rPr lang="en-US" sz="3200" dirty="0" smtClean="0"/>
              <a:t>Informal communication</a:t>
            </a:r>
            <a:endParaRPr lang="en-US" sz="3200" dirty="0"/>
          </a:p>
        </p:txBody>
      </p:sp>
    </p:spTree>
    <p:extLst>
      <p:ext uri="{BB962C8B-B14F-4D97-AF65-F5344CB8AC3E}">
        <p14:creationId xmlns:p14="http://schemas.microsoft.com/office/powerpoint/2010/main" val="723212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130950" y="2250220"/>
            <a:ext cx="10061050" cy="4607780"/>
          </a:xfrm>
        </p:spPr>
        <p:txBody>
          <a:bodyPr>
            <a:normAutofit/>
          </a:bodyPr>
          <a:lstStyle/>
          <a:p>
            <a:pPr>
              <a:buFont typeface="Wingdings" panose="05000000000000000000" pitchFamily="2" charset="2"/>
              <a:buChar char="v"/>
            </a:pPr>
            <a:r>
              <a:rPr lang="en-US" sz="3200" dirty="0" smtClean="0"/>
              <a:t>Interpersonal and intrapersonal</a:t>
            </a:r>
          </a:p>
          <a:p>
            <a:pPr>
              <a:buFont typeface="Wingdings" panose="05000000000000000000" pitchFamily="2" charset="2"/>
              <a:buChar char="v"/>
            </a:pPr>
            <a:r>
              <a:rPr lang="en-US" sz="3200" dirty="0" smtClean="0"/>
              <a:t>Counseling</a:t>
            </a:r>
          </a:p>
          <a:p>
            <a:pPr>
              <a:buFont typeface="Wingdings" panose="05000000000000000000" pitchFamily="2" charset="2"/>
              <a:buChar char="v"/>
            </a:pPr>
            <a:r>
              <a:rPr lang="en-US" sz="3200" dirty="0" smtClean="0"/>
              <a:t>Listening</a:t>
            </a:r>
          </a:p>
          <a:p>
            <a:pPr>
              <a:buFont typeface="Wingdings" panose="05000000000000000000" pitchFamily="2" charset="2"/>
              <a:buChar char="v"/>
            </a:pPr>
            <a:r>
              <a:rPr lang="en-US" sz="3200" dirty="0" smtClean="0"/>
              <a:t>Teaching/ health education</a:t>
            </a:r>
            <a:endParaRPr lang="en-US" sz="3200" dirty="0"/>
          </a:p>
        </p:txBody>
      </p:sp>
    </p:spTree>
    <p:extLst>
      <p:ext uri="{BB962C8B-B14F-4D97-AF65-F5344CB8AC3E}">
        <p14:creationId xmlns:p14="http://schemas.microsoft.com/office/powerpoint/2010/main" val="621247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335</TotalTime>
  <Words>1186</Words>
  <Application>Microsoft Office PowerPoint</Application>
  <PresentationFormat>Widescreen</PresentationFormat>
  <Paragraphs>155</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Abadi MT Condensed Light</vt:lpstr>
      <vt:lpstr>Arial</vt:lpstr>
      <vt:lpstr>Arial Black</vt:lpstr>
      <vt:lpstr>Arial Narrow</vt:lpstr>
      <vt:lpstr>Calibri</vt:lpstr>
      <vt:lpstr>Century Gothic</vt:lpstr>
      <vt:lpstr>Wingdings</vt:lpstr>
      <vt:lpstr>Wingdings 3</vt:lpstr>
      <vt:lpstr>Wisp</vt:lpstr>
      <vt:lpstr>PowerPoint Presentation</vt:lpstr>
      <vt:lpstr>PowerPoint Presentation</vt:lpstr>
      <vt:lpstr>Unit 7: communication </vt:lpstr>
      <vt:lpstr>          General objective </vt:lpstr>
      <vt:lpstr>Specific objective  </vt:lpstr>
      <vt:lpstr>Definition of communication:</vt:lpstr>
      <vt:lpstr>PowerPoint Presentation</vt:lpstr>
      <vt:lpstr>Types of communication</vt:lpstr>
      <vt:lpstr>PowerPoint Presentation</vt:lpstr>
      <vt:lpstr>Based on communication channel</vt:lpstr>
      <vt:lpstr>Based on style and purpose</vt:lpstr>
      <vt:lpstr>PowerPoint Presentation</vt:lpstr>
      <vt:lpstr>counseling</vt:lpstr>
      <vt:lpstr>Listening </vt:lpstr>
      <vt:lpstr>Elements of communication</vt:lpstr>
      <vt:lpstr>Barriers of communication</vt:lpstr>
      <vt:lpstr>4. System design faults refers to problems with structure  or systems in a place of organization.</vt:lpstr>
      <vt:lpstr>Principles of effective communications</vt:lpstr>
      <vt:lpstr>Principle of clarity</vt:lpstr>
      <vt:lpstr>Principle of attention</vt:lpstr>
      <vt:lpstr>Principle of feedback</vt:lpstr>
      <vt:lpstr>Principle of informality </vt:lpstr>
      <vt:lpstr>Principle of consistency</vt:lpstr>
      <vt:lpstr>PowerPoint Presentation</vt:lpstr>
      <vt:lpstr>Test construction</vt:lpstr>
      <vt:lpstr>Communication is the process of:</vt:lpstr>
      <vt:lpstr>Written assignment</vt:lpstr>
      <vt:lpstr>Plan for next class</vt:lpstr>
      <vt:lpstr>References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38</cp:revision>
  <dcterms:created xsi:type="dcterms:W3CDTF">2023-02-15T05:36:01Z</dcterms:created>
  <dcterms:modified xsi:type="dcterms:W3CDTF">2023-03-07T08:59:18Z</dcterms:modified>
</cp:coreProperties>
</file>