
<file path=[Content_Types].xml><?xml version="1.0" encoding="utf-8"?>
<Types xmlns="http://schemas.openxmlformats.org/package/2006/content-types">
  <Default Extension="DBAOmbBaLenxSCsXc4rs"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4"/>
  </p:notesMasterIdLst>
  <p:handoutMasterIdLst>
    <p:handoutMasterId r:id="rId45"/>
  </p:handoutMasterIdLst>
  <p:sldIdLst>
    <p:sldId id="256" r:id="rId2"/>
    <p:sldId id="309" r:id="rId3"/>
    <p:sldId id="257" r:id="rId4"/>
    <p:sldId id="258" r:id="rId5"/>
    <p:sldId id="312" r:id="rId6"/>
    <p:sldId id="259" r:id="rId7"/>
    <p:sldId id="264" r:id="rId8"/>
    <p:sldId id="266" r:id="rId9"/>
    <p:sldId id="267" r:id="rId10"/>
    <p:sldId id="268" r:id="rId11"/>
    <p:sldId id="269" r:id="rId12"/>
    <p:sldId id="270" r:id="rId13"/>
    <p:sldId id="320" r:id="rId14"/>
    <p:sldId id="315" r:id="rId15"/>
    <p:sldId id="284" r:id="rId16"/>
    <p:sldId id="285" r:id="rId17"/>
    <p:sldId id="286" r:id="rId18"/>
    <p:sldId id="316" r:id="rId19"/>
    <p:sldId id="305" r:id="rId20"/>
    <p:sldId id="287" r:id="rId21"/>
    <p:sldId id="306" r:id="rId22"/>
    <p:sldId id="288" r:id="rId23"/>
    <p:sldId id="289" r:id="rId24"/>
    <p:sldId id="313" r:id="rId25"/>
    <p:sldId id="290" r:id="rId26"/>
    <p:sldId id="310" r:id="rId27"/>
    <p:sldId id="317" r:id="rId28"/>
    <p:sldId id="311" r:id="rId29"/>
    <p:sldId id="307" r:id="rId30"/>
    <p:sldId id="291" r:id="rId31"/>
    <p:sldId id="292" r:id="rId32"/>
    <p:sldId id="308" r:id="rId33"/>
    <p:sldId id="293" r:id="rId34"/>
    <p:sldId id="314" r:id="rId35"/>
    <p:sldId id="294" r:id="rId36"/>
    <p:sldId id="319" r:id="rId37"/>
    <p:sldId id="318"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954" autoAdjust="0"/>
  </p:normalViewPr>
  <p:slideViewPr>
    <p:cSldViewPr snapToGrid="0">
      <p:cViewPr varScale="1">
        <p:scale>
          <a:sx n="74" d="100"/>
          <a:sy n="74" d="100"/>
        </p:scale>
        <p:origin x="955" y="58"/>
      </p:cViewPr>
      <p:guideLst>
        <p:guide orient="horz" pos="2160"/>
        <p:guide pos="3840"/>
      </p:guideLst>
    </p:cSldViewPr>
  </p:slideViewPr>
  <p:outlineViewPr>
    <p:cViewPr>
      <p:scale>
        <a:sx n="33" d="100"/>
        <a:sy n="33" d="100"/>
      </p:scale>
      <p:origin x="0" y="-1272"/>
    </p:cViewPr>
  </p:outlineViewPr>
  <p:notesTextViewPr>
    <p:cViewPr>
      <p:scale>
        <a:sx n="1" d="1"/>
        <a:sy n="1" d="1"/>
      </p:scale>
      <p:origin x="0" y="0"/>
    </p:cViewPr>
  </p:notesTextViewPr>
  <p:notesViewPr>
    <p:cSldViewPr snapToGrid="0">
      <p:cViewPr varScale="1">
        <p:scale>
          <a:sx n="59" d="100"/>
          <a:sy n="59" d="100"/>
        </p:scale>
        <p:origin x="3226"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C43948-C38E-22C1-78FC-E52F117C42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3EBB654-587F-52BE-B5AB-60D244A330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9B6D01-9B72-4A9D-9B40-91A0951E032C}" type="datetimeFigureOut">
              <a:rPr lang="en-US" smtClean="0"/>
              <a:t>2/13/2024</a:t>
            </a:fld>
            <a:endParaRPr lang="en-US" dirty="0"/>
          </a:p>
        </p:txBody>
      </p:sp>
      <p:sp>
        <p:nvSpPr>
          <p:cNvPr id="4" name="Footer Placeholder 3">
            <a:extLst>
              <a:ext uri="{FF2B5EF4-FFF2-40B4-BE49-F238E27FC236}">
                <a16:creationId xmlns:a16="http://schemas.microsoft.com/office/drawing/2014/main" id="{EAE29C3E-2907-0924-7CB1-8FA0A07833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BBBF569-9139-3978-F3FF-CBE45D402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DDF2D-B9A7-41EF-B39F-C711216C9DAB}" type="slidenum">
              <a:rPr lang="en-US" smtClean="0"/>
              <a:t>‹#›</a:t>
            </a:fld>
            <a:endParaRPr lang="en-US" dirty="0"/>
          </a:p>
        </p:txBody>
      </p:sp>
    </p:spTree>
    <p:extLst>
      <p:ext uri="{BB962C8B-B14F-4D97-AF65-F5344CB8AC3E}">
        <p14:creationId xmlns:p14="http://schemas.microsoft.com/office/powerpoint/2010/main" val="311884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5F48A-CDFA-4E59-9EAB-D7CF2C4F627D}" type="datetimeFigureOut">
              <a:rPr lang="en-US" smtClean="0"/>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62E9D-A747-4517-9C9B-B8DAFD604E52}" type="slidenum">
              <a:rPr lang="en-US" smtClean="0"/>
              <a:t>‹#›</a:t>
            </a:fld>
            <a:endParaRPr lang="en-US" dirty="0"/>
          </a:p>
        </p:txBody>
      </p:sp>
    </p:spTree>
    <p:extLst>
      <p:ext uri="{BB962C8B-B14F-4D97-AF65-F5344CB8AC3E}">
        <p14:creationId xmlns:p14="http://schemas.microsoft.com/office/powerpoint/2010/main" val="395046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Peripheral neurolytic blockade: regional </a:t>
            </a:r>
            <a:r>
              <a:rPr lang="en-US" dirty="0" err="1"/>
              <a:t>anaesthesi</a:t>
            </a:r>
            <a:r>
              <a:rPr lang="en-US" dirty="0"/>
              <a:t> related to injecting the medicine near the major nerves that causes the interruption in pain message transmission.</a:t>
            </a:r>
          </a:p>
          <a:p>
            <a:r>
              <a:rPr lang="en-US" dirty="0"/>
              <a:t>Ganglionic </a:t>
            </a:r>
            <a:r>
              <a:rPr lang="en-US" dirty="0" err="1"/>
              <a:t>blockade:</a:t>
            </a:r>
            <a:r>
              <a:rPr lang="en-US" b="0" i="0" dirty="0" err="1">
                <a:solidFill>
                  <a:srgbClr val="BDC1C6"/>
                </a:solidFill>
                <a:effectLst/>
                <a:latin typeface="arial" panose="020B0604020202020204" pitchFamily="34" charset="0"/>
              </a:rPr>
              <a:t>type</a:t>
            </a:r>
            <a:r>
              <a:rPr lang="en-US" b="0" i="0" dirty="0">
                <a:solidFill>
                  <a:srgbClr val="BDC1C6"/>
                </a:solidFill>
                <a:effectLst/>
                <a:latin typeface="arial" panose="020B0604020202020204" pitchFamily="34" charset="0"/>
              </a:rPr>
              <a:t> of medication that inhibits transmission between preganglionic and postganglionic neurons in the autonomic nervous system.</a:t>
            </a:r>
          </a:p>
          <a:p>
            <a:r>
              <a:rPr lang="en-US" b="0" i="0" dirty="0">
                <a:solidFill>
                  <a:srgbClr val="2A2B2D"/>
                </a:solidFill>
                <a:effectLst/>
                <a:latin typeface="itc-giovanni"/>
              </a:rPr>
              <a:t>Cingulotomy is a neurosurgical procedure in which doctors use specialized tools to inactivate brain tissue in anterior cingulate area(part of brain associated with feeling chronic pain) </a:t>
            </a:r>
            <a:endParaRPr lang="en-US" dirty="0"/>
          </a:p>
        </p:txBody>
      </p:sp>
      <p:sp>
        <p:nvSpPr>
          <p:cNvPr id="4" name="Slide Number Placeholder 3"/>
          <p:cNvSpPr>
            <a:spLocks noGrp="1"/>
          </p:cNvSpPr>
          <p:nvPr>
            <p:ph type="sldNum" sz="quarter" idx="5"/>
          </p:nvPr>
        </p:nvSpPr>
        <p:spPr/>
        <p:txBody>
          <a:bodyPr/>
          <a:lstStyle/>
          <a:p>
            <a:fld id="{BEC62E9D-A747-4517-9C9B-B8DAFD604E52}" type="slidenum">
              <a:rPr lang="en-US" smtClean="0"/>
              <a:t>23</a:t>
            </a:fld>
            <a:endParaRPr lang="en-US" dirty="0"/>
          </a:p>
        </p:txBody>
      </p:sp>
    </p:spTree>
    <p:extLst>
      <p:ext uri="{BB962C8B-B14F-4D97-AF65-F5344CB8AC3E}">
        <p14:creationId xmlns:p14="http://schemas.microsoft.com/office/powerpoint/2010/main" val="385103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anesthesia: lidocaine, procaine, </a:t>
            </a:r>
            <a:r>
              <a:rPr lang="en-US" dirty="0" err="1"/>
              <a:t>bupivaccine</a:t>
            </a:r>
            <a:endParaRPr lang="en-US" dirty="0"/>
          </a:p>
        </p:txBody>
      </p:sp>
      <p:sp>
        <p:nvSpPr>
          <p:cNvPr id="4" name="Slide Number Placeholder 3"/>
          <p:cNvSpPr>
            <a:spLocks noGrp="1"/>
          </p:cNvSpPr>
          <p:nvPr>
            <p:ph type="sldNum" sz="quarter" idx="5"/>
          </p:nvPr>
        </p:nvSpPr>
        <p:spPr/>
        <p:txBody>
          <a:bodyPr/>
          <a:lstStyle/>
          <a:p>
            <a:fld id="{BEC62E9D-A747-4517-9C9B-B8DAFD604E52}" type="slidenum">
              <a:rPr lang="en-US" smtClean="0"/>
              <a:t>25</a:t>
            </a:fld>
            <a:endParaRPr lang="en-US" dirty="0"/>
          </a:p>
        </p:txBody>
      </p:sp>
    </p:spTree>
    <p:extLst>
      <p:ext uri="{BB962C8B-B14F-4D97-AF65-F5344CB8AC3E}">
        <p14:creationId xmlns:p14="http://schemas.microsoft.com/office/powerpoint/2010/main" val="155020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A </a:t>
            </a:r>
            <a:r>
              <a:rPr lang="en-US" b="1" i="0" dirty="0">
                <a:solidFill>
                  <a:srgbClr val="BCC0C3"/>
                </a:solidFill>
                <a:effectLst/>
                <a:latin typeface="arial" panose="020B0604020202020204" pitchFamily="34" charset="0"/>
              </a:rPr>
              <a:t>pudendal</a:t>
            </a:r>
            <a:r>
              <a:rPr lang="en-US" b="0" i="0" dirty="0">
                <a:solidFill>
                  <a:srgbClr val="BDC1C6"/>
                </a:solidFill>
                <a:effectLst/>
                <a:latin typeface="arial" panose="020B0604020202020204" pitchFamily="34" charset="0"/>
              </a:rPr>
              <a:t> nerve </a:t>
            </a:r>
            <a:r>
              <a:rPr lang="en-US" b="1" i="0" dirty="0">
                <a:solidFill>
                  <a:srgbClr val="BCC0C3"/>
                </a:solidFill>
                <a:effectLst/>
                <a:latin typeface="arial" panose="020B0604020202020204" pitchFamily="34" charset="0"/>
              </a:rPr>
              <a:t>block</a:t>
            </a:r>
            <a:r>
              <a:rPr lang="en-US" b="0" i="0" dirty="0">
                <a:solidFill>
                  <a:srgbClr val="BDC1C6"/>
                </a:solidFill>
                <a:effectLst/>
                <a:latin typeface="arial" panose="020B0604020202020204" pitchFamily="34" charset="0"/>
              </a:rPr>
              <a:t> is an injection of medication close to your </a:t>
            </a:r>
            <a:r>
              <a:rPr lang="en-US" b="1" i="0" dirty="0">
                <a:solidFill>
                  <a:srgbClr val="BCC0C3"/>
                </a:solidFill>
                <a:effectLst/>
                <a:latin typeface="arial" panose="020B0604020202020204" pitchFamily="34" charset="0"/>
              </a:rPr>
              <a:t>pudendal</a:t>
            </a:r>
            <a:r>
              <a:rPr lang="en-US" b="0" i="0" dirty="0">
                <a:solidFill>
                  <a:srgbClr val="BDC1C6"/>
                </a:solidFill>
                <a:effectLst/>
                <a:latin typeface="arial" panose="020B0604020202020204" pitchFamily="34" charset="0"/>
              </a:rPr>
              <a:t> nerve in your pelvic region to provide temporary pain relief.</a:t>
            </a:r>
            <a:endParaRPr lang="en-US" dirty="0"/>
          </a:p>
        </p:txBody>
      </p:sp>
      <p:sp>
        <p:nvSpPr>
          <p:cNvPr id="4" name="Slide Number Placeholder 3"/>
          <p:cNvSpPr>
            <a:spLocks noGrp="1"/>
          </p:cNvSpPr>
          <p:nvPr>
            <p:ph type="sldNum" sz="quarter" idx="5"/>
          </p:nvPr>
        </p:nvSpPr>
        <p:spPr/>
        <p:txBody>
          <a:bodyPr/>
          <a:lstStyle/>
          <a:p>
            <a:fld id="{BEC62E9D-A747-4517-9C9B-B8DAFD604E52}" type="slidenum">
              <a:rPr lang="en-US" smtClean="0"/>
              <a:t>29</a:t>
            </a:fld>
            <a:endParaRPr lang="en-US" dirty="0"/>
          </a:p>
        </p:txBody>
      </p:sp>
    </p:spTree>
    <p:extLst>
      <p:ext uri="{BB962C8B-B14F-4D97-AF65-F5344CB8AC3E}">
        <p14:creationId xmlns:p14="http://schemas.microsoft.com/office/powerpoint/2010/main" val="285171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62E9D-A747-4517-9C9B-B8DAFD604E52}" type="slidenum">
              <a:rPr lang="en-US" smtClean="0"/>
              <a:t>34</a:t>
            </a:fld>
            <a:endParaRPr lang="en-US" dirty="0"/>
          </a:p>
        </p:txBody>
      </p:sp>
    </p:spTree>
    <p:extLst>
      <p:ext uri="{BB962C8B-B14F-4D97-AF65-F5344CB8AC3E}">
        <p14:creationId xmlns:p14="http://schemas.microsoft.com/office/powerpoint/2010/main" val="156754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01B8-2A7A-7F7A-67F0-8548371D9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7FAE9-280B-FC31-1B3F-14E2FFC89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26F68-81DA-76CC-1578-043DB242EE73}"/>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5" name="Footer Placeholder 4">
            <a:extLst>
              <a:ext uri="{FF2B5EF4-FFF2-40B4-BE49-F238E27FC236}">
                <a16:creationId xmlns:a16="http://schemas.microsoft.com/office/drawing/2014/main" id="{72DE94B8-825E-960D-29E4-35A3179285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7EE632-BFBB-4A79-8A87-BE4682AB35B4}"/>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427201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1722-69CC-4257-ED0A-08235D659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BA88F-E0DC-D9CE-BE77-923BA425D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6CA3C-6F71-164F-A15B-55A7F427E7B7}"/>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5" name="Footer Placeholder 4">
            <a:extLst>
              <a:ext uri="{FF2B5EF4-FFF2-40B4-BE49-F238E27FC236}">
                <a16:creationId xmlns:a16="http://schemas.microsoft.com/office/drawing/2014/main" id="{FFAF22F6-6DBD-BDCC-04C7-F5AE6D3460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A416F0-6892-C61B-9BB4-4EF5C2B76120}"/>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31712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A4DB1C-61B9-4395-93B2-CAFCA65AA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D2A76E-86DA-8E82-25DA-5CBBE83CF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76058-FDE7-15DE-BD65-D4B9C97E10A4}"/>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5" name="Footer Placeholder 4">
            <a:extLst>
              <a:ext uri="{FF2B5EF4-FFF2-40B4-BE49-F238E27FC236}">
                <a16:creationId xmlns:a16="http://schemas.microsoft.com/office/drawing/2014/main" id="{9365495F-F654-2191-8BBB-0ABA5765AF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CE465D-C6B6-AD17-77C2-C249E5F846C3}"/>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229142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6149-569B-CC1D-4FC2-BE056FF5F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6D2BB-932B-DFDD-3BC5-A88FB1B2EF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C1228-2B9E-BE99-1A1E-DB793D71D12D}"/>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5" name="Footer Placeholder 4">
            <a:extLst>
              <a:ext uri="{FF2B5EF4-FFF2-40B4-BE49-F238E27FC236}">
                <a16:creationId xmlns:a16="http://schemas.microsoft.com/office/drawing/2014/main" id="{4C1B5E6C-42BB-5679-87C5-2C12F64AE4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638F1-8B91-E611-D673-394BFF3ABFED}"/>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352164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50F0-12B6-F50E-A02A-D1B9C0416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7E56B-ED0B-55C5-63F5-59A791C36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6F330-364D-7895-7379-D5A83F9A4AEE}"/>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5" name="Footer Placeholder 4">
            <a:extLst>
              <a:ext uri="{FF2B5EF4-FFF2-40B4-BE49-F238E27FC236}">
                <a16:creationId xmlns:a16="http://schemas.microsoft.com/office/drawing/2014/main" id="{44C50041-F16F-D24E-B45A-0AA635960A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BACC3A-30BC-32C6-5B1A-3D2A596E2084}"/>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356263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6267-A8F1-C6F6-EED8-EC31E0A64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41178-9DF7-5C55-E1B2-38D0E3886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92B87C-64D0-3B94-EC66-E652EEF4E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BF2CE2-B526-D29D-772C-DA3287B79C67}"/>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6" name="Footer Placeholder 5">
            <a:extLst>
              <a:ext uri="{FF2B5EF4-FFF2-40B4-BE49-F238E27FC236}">
                <a16:creationId xmlns:a16="http://schemas.microsoft.com/office/drawing/2014/main" id="{982C6A14-A9BD-BEFB-D768-3FF88B9269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EC95E3-565F-C321-764F-EDF3C9A144F8}"/>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88990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9B24-7D63-AA54-9884-885C52C6CF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9AADE-03EA-2103-9E40-C7BE6EF36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C245B-F2D8-DDCC-275F-0B6A51DEF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DF8AA-BBEF-04F6-78A0-39AF7F7CD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22A49-D861-6E55-0044-73CC39276B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C8E12-8650-625B-F625-1E3D6BDBD2D1}"/>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8" name="Footer Placeholder 7">
            <a:extLst>
              <a:ext uri="{FF2B5EF4-FFF2-40B4-BE49-F238E27FC236}">
                <a16:creationId xmlns:a16="http://schemas.microsoft.com/office/drawing/2014/main" id="{20A9F6FC-A632-5B41-9768-70F6C672CB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ACA457-4C62-1EDE-741F-8CE53AE73823}"/>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52662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4CA5-C426-8465-215B-1A0F015D9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1676C-5ABB-5CEB-A28B-203D8035DCD8}"/>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4" name="Footer Placeholder 3">
            <a:extLst>
              <a:ext uri="{FF2B5EF4-FFF2-40B4-BE49-F238E27FC236}">
                <a16:creationId xmlns:a16="http://schemas.microsoft.com/office/drawing/2014/main" id="{A41977EF-43F7-2B76-ECC1-B4D2D5ECBC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CF5095-9DD7-73E8-9823-F49033EF6D70}"/>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269693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7430A-1CF0-050C-574A-A3003DCEA8C3}"/>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3" name="Footer Placeholder 2">
            <a:extLst>
              <a:ext uri="{FF2B5EF4-FFF2-40B4-BE49-F238E27FC236}">
                <a16:creationId xmlns:a16="http://schemas.microsoft.com/office/drawing/2014/main" id="{D9BE8638-B413-3B97-104A-2516BF3CEF8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6BFDCD7-82CE-ADAB-E5EA-F111A9C1A711}"/>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79265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52A6-9790-1596-6063-686BCB440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A6DB37-DF85-82AD-EA16-95AFCAE93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97677-2E81-68EF-2583-79FA3933B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5A9F4-F2B1-1BD4-5C0D-FB5EB8E42A6B}"/>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6" name="Footer Placeholder 5">
            <a:extLst>
              <a:ext uri="{FF2B5EF4-FFF2-40B4-BE49-F238E27FC236}">
                <a16:creationId xmlns:a16="http://schemas.microsoft.com/office/drawing/2014/main" id="{4ABA3714-06C6-F53B-2B7A-BC4D226697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6D7B36-9B6F-7000-A610-5A246DDC4BA1}"/>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326784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4F09-293B-C1A6-C671-19698FE27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19E555-F732-8DA5-11A0-B3922B90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768B2-3E4C-F80D-796B-77F0D59BF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E93D9-28C9-FA74-F0B3-59B60AAA1B7F}"/>
              </a:ext>
            </a:extLst>
          </p:cNvPr>
          <p:cNvSpPr>
            <a:spLocks noGrp="1"/>
          </p:cNvSpPr>
          <p:nvPr>
            <p:ph type="dt" sz="half" idx="10"/>
          </p:nvPr>
        </p:nvSpPr>
        <p:spPr/>
        <p:txBody>
          <a:bodyPr/>
          <a:lstStyle/>
          <a:p>
            <a:fld id="{397DBB11-4241-487A-A240-7BA5D6F87621}" type="datetimeFigureOut">
              <a:rPr lang="en-US" smtClean="0"/>
              <a:t>2/13/2024</a:t>
            </a:fld>
            <a:endParaRPr lang="en-US" dirty="0"/>
          </a:p>
        </p:txBody>
      </p:sp>
      <p:sp>
        <p:nvSpPr>
          <p:cNvPr id="6" name="Footer Placeholder 5">
            <a:extLst>
              <a:ext uri="{FF2B5EF4-FFF2-40B4-BE49-F238E27FC236}">
                <a16:creationId xmlns:a16="http://schemas.microsoft.com/office/drawing/2014/main" id="{23602D42-A49D-C2F4-3ACE-13D0D68B62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48C8EF-6270-8B77-9C28-2044EF62FB7D}"/>
              </a:ext>
            </a:extLst>
          </p:cNvPr>
          <p:cNvSpPr>
            <a:spLocks noGrp="1"/>
          </p:cNvSpPr>
          <p:nvPr>
            <p:ph type="sldNum" sz="quarter" idx="12"/>
          </p:nvPr>
        </p:nvSpPr>
        <p:spPr/>
        <p:txBody>
          <a:bodyPr/>
          <a:lstStyle/>
          <a:p>
            <a:fld id="{AE9BA477-849F-4C98-921F-7158A4E611F1}" type="slidenum">
              <a:rPr lang="en-US" smtClean="0"/>
              <a:t>‹#›</a:t>
            </a:fld>
            <a:endParaRPr lang="en-US" dirty="0"/>
          </a:p>
        </p:txBody>
      </p:sp>
    </p:spTree>
    <p:extLst>
      <p:ext uri="{BB962C8B-B14F-4D97-AF65-F5344CB8AC3E}">
        <p14:creationId xmlns:p14="http://schemas.microsoft.com/office/powerpoint/2010/main" val="136265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E8460-C095-62B6-ADF1-7A26A50D1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81BA7-0CA7-7920-E4F5-F9AA96196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5011E-0399-7921-256D-871C230E9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BB11-4241-487A-A240-7BA5D6F87621}" type="datetimeFigureOut">
              <a:rPr lang="en-US" smtClean="0"/>
              <a:t>2/13/2024</a:t>
            </a:fld>
            <a:endParaRPr lang="en-US" dirty="0"/>
          </a:p>
        </p:txBody>
      </p:sp>
      <p:sp>
        <p:nvSpPr>
          <p:cNvPr id="5" name="Footer Placeholder 4">
            <a:extLst>
              <a:ext uri="{FF2B5EF4-FFF2-40B4-BE49-F238E27FC236}">
                <a16:creationId xmlns:a16="http://schemas.microsoft.com/office/drawing/2014/main" id="{2BAA4CFF-342D-560A-5F04-368F07800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1750D4-EC9C-8D70-9822-7DA1D7EE0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BA477-849F-4C98-921F-7158A4E611F1}" type="slidenum">
              <a:rPr lang="en-US" smtClean="0"/>
              <a:t>‹#›</a:t>
            </a:fld>
            <a:endParaRPr lang="en-US" dirty="0"/>
          </a:p>
        </p:txBody>
      </p:sp>
    </p:spTree>
    <p:extLst>
      <p:ext uri="{BB962C8B-B14F-4D97-AF65-F5344CB8AC3E}">
        <p14:creationId xmlns:p14="http://schemas.microsoft.com/office/powerpoint/2010/main" val="7013999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welcome-word-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reepngimg.com/png/85354-text-question-blog-questions-logo-an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ebmd.com/pain-management/guide/pain-types-and-classifica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deviantart.com/ilenush/art/Thank-You-663852566" TargetMode="External"/><Relationship Id="rId2" Type="http://schemas.openxmlformats.org/officeDocument/2006/relationships/image" Target="../media/image8.DBAOmbBaLenxSCsXc4r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FE5519-6612-C43C-603F-25D520C83F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3458" y="294969"/>
            <a:ext cx="11543071" cy="6125496"/>
          </a:xfrm>
          <a:prstGeom prst="rect">
            <a:avLst/>
          </a:prstGeom>
        </p:spPr>
      </p:pic>
    </p:spTree>
    <p:extLst>
      <p:ext uri="{BB962C8B-B14F-4D97-AF65-F5344CB8AC3E}">
        <p14:creationId xmlns:p14="http://schemas.microsoft.com/office/powerpoint/2010/main" val="404072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FB88-42DA-2E2D-B744-5E3DE253F5B5}"/>
              </a:ext>
            </a:extLst>
          </p:cNvPr>
          <p:cNvSpPr>
            <a:spLocks noGrp="1"/>
          </p:cNvSpPr>
          <p:nvPr>
            <p:ph type="title"/>
          </p:nvPr>
        </p:nvSpPr>
        <p:spPr>
          <a:xfrm>
            <a:off x="838200" y="991674"/>
            <a:ext cx="10515600" cy="1325563"/>
          </a:xfrm>
        </p:spPr>
        <p:txBody>
          <a:bodyPr>
            <a:noAutofit/>
          </a:bodyPr>
          <a:lstStyle/>
          <a:p>
            <a:pPr marL="0" marR="0">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Different types of interventions (pharmacological and /or non- pharmacological) are used for pain relief with the following purposes:</a:t>
            </a:r>
            <a:br>
              <a:rPr lang="en-US"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940472-85CC-BFAA-6094-D1901378ADEC}"/>
              </a:ext>
            </a:extLst>
          </p:cNvPr>
          <p:cNvSpPr>
            <a:spLocks noGrp="1"/>
          </p:cNvSpPr>
          <p:nvPr>
            <p:ph idx="1"/>
          </p:nvPr>
        </p:nvSpPr>
        <p:spPr>
          <a:xfrm>
            <a:off x="1025684" y="2506662"/>
            <a:ext cx="10515600" cy="4351338"/>
          </a:xfrm>
        </p:spPr>
        <p:txBody>
          <a:bodyPr>
            <a:normAutofit/>
          </a:bodyPr>
          <a:lstStyle/>
          <a:p>
            <a:pPr marL="342900" marR="0" lvl="0" indent="-342900">
              <a:lnSpc>
                <a:spcPct val="115000"/>
              </a:lnSpc>
              <a:spcBef>
                <a:spcPts val="0"/>
              </a:spcBef>
              <a:spcAft>
                <a:spcPts val="10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alleviate or decrease pain.</a:t>
            </a:r>
          </a:p>
          <a:p>
            <a:pPr marL="342900" marR="0" lvl="0" indent="-342900">
              <a:lnSpc>
                <a:spcPct val="115000"/>
              </a:lnSpc>
              <a:spcBef>
                <a:spcPts val="0"/>
              </a:spcBef>
              <a:spcAft>
                <a:spcPts val="10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increase function.</a:t>
            </a:r>
          </a:p>
          <a:p>
            <a:pPr marL="342900" marR="0" lvl="0" indent="-342900">
              <a:lnSpc>
                <a:spcPct val="115000"/>
              </a:lnSpc>
              <a:spcBef>
                <a:spcPts val="0"/>
              </a:spcBef>
              <a:spcAft>
                <a:spcPts val="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improve the quality of life.</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86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9A0D-A182-2DED-F75C-345D70B5C3B2}"/>
              </a:ext>
            </a:extLst>
          </p:cNvPr>
          <p:cNvSpPr>
            <a:spLocks noGrp="1"/>
          </p:cNvSpPr>
          <p:nvPr>
            <p:ph type="title"/>
          </p:nvPr>
        </p:nvSpPr>
        <p:spPr>
          <a:xfrm>
            <a:off x="671052" y="699422"/>
            <a:ext cx="11422626" cy="1325563"/>
          </a:xfrm>
        </p:spPr>
        <p:txBody>
          <a:bodyPr>
            <a:noAutofit/>
          </a:bodyPr>
          <a:lstStyle/>
          <a:p>
            <a:pPr marL="0" marR="0" algn="ctr">
              <a:lnSpc>
                <a:spcPct val="115000"/>
              </a:lnSpc>
              <a:spcBef>
                <a:spcPts val="0"/>
              </a:spcBef>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TYPES OF PAIN MANAGEMENT TECHNIQUE</a:t>
            </a:r>
            <a:br>
              <a:rPr lang="en-US"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8C3368-1D96-49C0-8476-7A024A95E660}"/>
              </a:ext>
            </a:extLst>
          </p:cNvPr>
          <p:cNvSpPr>
            <a:spLocks noGrp="1"/>
          </p:cNvSpPr>
          <p:nvPr>
            <p:ph idx="1"/>
          </p:nvPr>
        </p:nvSpPr>
        <p:spPr>
          <a:xfrm>
            <a:off x="838200" y="2529860"/>
            <a:ext cx="10515600" cy="4182667"/>
          </a:xfrm>
        </p:spPr>
        <p:txBody>
          <a:bodyPr>
            <a:normAutofit/>
          </a:bodyPr>
          <a:lstStyle/>
          <a:p>
            <a:pPr marL="0">
              <a:lnSpc>
                <a:spcPct val="115000"/>
              </a:lnSpc>
              <a:spcBef>
                <a:spcPts val="0"/>
              </a:spcBef>
              <a:spcAft>
                <a:spcPts val="10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Pharmacological Pain Management </a:t>
            </a:r>
          </a:p>
          <a:p>
            <a:pPr marL="0">
              <a:lnSpc>
                <a:spcPct val="115000"/>
              </a:lnSpc>
              <a:spcBef>
                <a:spcPts val="0"/>
              </a:spcBef>
              <a:spcAft>
                <a:spcPts val="1000"/>
              </a:spcAft>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Non Pharmacological Pain Management </a:t>
            </a:r>
          </a:p>
          <a:p>
            <a:pPr marL="0" marR="0">
              <a:lnSpc>
                <a:spcPct val="115000"/>
              </a:lnSpc>
              <a:spcBef>
                <a:spcPts val="0"/>
              </a:spcBef>
              <a:spcAft>
                <a:spcPts val="10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96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E6C8-B116-90BF-E9C4-6FCCB5D767C3}"/>
              </a:ext>
            </a:extLst>
          </p:cNvPr>
          <p:cNvSpPr>
            <a:spLocks noGrp="1"/>
          </p:cNvSpPr>
          <p:nvPr>
            <p:ph type="title"/>
          </p:nvPr>
        </p:nvSpPr>
        <p:spPr>
          <a:xfrm>
            <a:off x="838200" y="708025"/>
            <a:ext cx="10515600" cy="1325563"/>
          </a:xfrm>
        </p:spPr>
        <p:txBody>
          <a:bodyPr>
            <a:noAutofit/>
          </a:bodyPr>
          <a:lstStyle/>
          <a:p>
            <a:pPr marL="0" marR="0" algn="ctr">
              <a:lnSpc>
                <a:spcPct val="115000"/>
              </a:lnSpc>
              <a:spcBef>
                <a:spcPts val="0"/>
              </a:spcBef>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PHARMACOLOGICAL PAIN RELIEF INTERVENTIONS</a:t>
            </a:r>
            <a:br>
              <a:rPr lang="en-US"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6A58E0-13BD-08C0-4561-B65DF2AEC124}"/>
              </a:ext>
            </a:extLst>
          </p:cNvPr>
          <p:cNvSpPr>
            <a:spLocks noGrp="1"/>
          </p:cNvSpPr>
          <p:nvPr>
            <p:ph idx="1"/>
          </p:nvPr>
        </p:nvSpPr>
        <p:spPr>
          <a:xfrm>
            <a:off x="838200" y="2033588"/>
            <a:ext cx="10515600" cy="4351338"/>
          </a:xfrm>
        </p:spPr>
        <p:txBody>
          <a:bodyPr>
            <a:noAutofit/>
          </a:bodyPr>
          <a:lstStyle/>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There are several pharmacological agents for acute and several pain that provide pain relief and require a physician's order to administer. </a:t>
            </a:r>
          </a:p>
          <a:p>
            <a:pPr marL="0" marR="0" algn="just">
              <a:lnSpc>
                <a:spcPct val="115000"/>
              </a:lnSpc>
              <a:spcBef>
                <a:spcPts val="0"/>
              </a:spcBef>
              <a:spcAft>
                <a:spcPts val="1000"/>
              </a:spcAft>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nurse's judgment in the use and management of these medication help ensure the best pain relief possible.</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3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AE382-D906-C45B-192E-3FD713DC7B15}"/>
              </a:ext>
            </a:extLst>
          </p:cNvPr>
          <p:cNvSpPr>
            <a:spLocks noGrp="1"/>
          </p:cNvSpPr>
          <p:nvPr>
            <p:ph idx="1"/>
          </p:nvPr>
        </p:nvSpPr>
        <p:spPr>
          <a:xfrm>
            <a:off x="838200" y="841664"/>
            <a:ext cx="10515600" cy="4722236"/>
          </a:xfrm>
        </p:spPr>
        <p:txBody>
          <a:bodyPr>
            <a:normAutofit/>
          </a:bodyPr>
          <a:lstStyle/>
          <a:p>
            <a:pPr marL="0" marR="0" algn="just">
              <a:lnSpc>
                <a:spcPct val="200000"/>
              </a:lnSpc>
              <a:spcBef>
                <a:spcPts val="0"/>
              </a:spcBef>
              <a:spcAft>
                <a:spcPts val="1000"/>
              </a:spcAft>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Analgesic</a:t>
            </a:r>
          </a:p>
          <a:p>
            <a:pPr marL="0" marR="0" algn="just">
              <a:lnSpc>
                <a:spcPct val="115000"/>
              </a:lnSpc>
              <a:spcBef>
                <a:spcPts val="0"/>
              </a:spcBef>
              <a:spcAft>
                <a:spcPts val="10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NSAIDs</a:t>
            </a:r>
          </a:p>
          <a:p>
            <a:pPr marL="342900" marR="0" lvl="0" indent="-342900" algn="just">
              <a:lnSpc>
                <a:spcPct val="115000"/>
              </a:lnSpc>
              <a:spcBef>
                <a:spcPts val="0"/>
              </a:spcBef>
              <a:spcAft>
                <a:spcPts val="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Opioids</a:t>
            </a:r>
          </a:p>
          <a:p>
            <a:pPr marL="342900" marR="0" lvl="0" indent="-342900" algn="just">
              <a:lnSpc>
                <a:spcPct val="115000"/>
              </a:lnSpc>
              <a:spcBef>
                <a:spcPts val="0"/>
              </a:spcBef>
              <a:spcAft>
                <a:spcPts val="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Adjuvants</a:t>
            </a:r>
          </a:p>
          <a:p>
            <a:pPr marL="0" indent="0">
              <a:buNone/>
            </a:pPr>
            <a:endParaRPr lang="en-US" sz="3200" b="1" dirty="0"/>
          </a:p>
        </p:txBody>
      </p:sp>
    </p:spTree>
    <p:extLst>
      <p:ext uri="{BB962C8B-B14F-4D97-AF65-F5344CB8AC3E}">
        <p14:creationId xmlns:p14="http://schemas.microsoft.com/office/powerpoint/2010/main" val="140870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8E1C4-B7CE-A715-8B5C-AC2C62401E5C}"/>
              </a:ext>
            </a:extLst>
          </p:cNvPr>
          <p:cNvSpPr>
            <a:spLocks noGrp="1"/>
          </p:cNvSpPr>
          <p:nvPr>
            <p:ph idx="1"/>
          </p:nvPr>
        </p:nvSpPr>
        <p:spPr>
          <a:xfrm>
            <a:off x="838200" y="1049482"/>
            <a:ext cx="10515600" cy="5127481"/>
          </a:xfrm>
        </p:spPr>
        <p:txBody>
          <a:bodyPr>
            <a:noAutofit/>
          </a:bodyPr>
          <a:lstStyle/>
          <a:p>
            <a:pPr marL="0" indent="0" algn="ctr">
              <a:lnSpc>
                <a:spcPct val="200000"/>
              </a:lnSpc>
              <a:buNone/>
            </a:pPr>
            <a:r>
              <a:rPr lang="en-US" sz="5500" b="1" u="sng" dirty="0">
                <a:latin typeface="Times New Roman" panose="02020603050405020304" pitchFamily="18" charset="0"/>
                <a:ea typeface="Calibri" panose="020F0502020204030204" pitchFamily="34" charset="0"/>
                <a:cs typeface="Times New Roman" panose="02020603050405020304" pitchFamily="18" charset="0"/>
              </a:rPr>
              <a:t>WHO ANALGESIC LADDER FOR PAIN MANAGEMENT</a:t>
            </a:r>
            <a:br>
              <a:rPr lang="en-US" sz="5500" b="1" u="sng" dirty="0">
                <a:latin typeface="Times New Roman" panose="02020603050405020304" pitchFamily="18" charset="0"/>
                <a:ea typeface="Calibri" panose="020F0502020204030204" pitchFamily="34" charset="0"/>
                <a:cs typeface="Times New Roman" panose="02020603050405020304" pitchFamily="18" charset="0"/>
              </a:rPr>
            </a:br>
            <a:endParaRPr lang="en-US" sz="5500" u="sng" dirty="0"/>
          </a:p>
        </p:txBody>
      </p:sp>
    </p:spTree>
    <p:extLst>
      <p:ext uri="{BB962C8B-B14F-4D97-AF65-F5344CB8AC3E}">
        <p14:creationId xmlns:p14="http://schemas.microsoft.com/office/powerpoint/2010/main" val="77386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1C4-7BEF-1B27-4C90-C25B68A90FE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800AC80-98C8-AF5C-49AD-CB071FEDBD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236"/>
          <a:stretch/>
        </p:blipFill>
        <p:spPr>
          <a:xfrm>
            <a:off x="192171" y="117987"/>
            <a:ext cx="11807658" cy="6622025"/>
          </a:xfrm>
        </p:spPr>
      </p:pic>
    </p:spTree>
    <p:extLst>
      <p:ext uri="{BB962C8B-B14F-4D97-AF65-F5344CB8AC3E}">
        <p14:creationId xmlns:p14="http://schemas.microsoft.com/office/powerpoint/2010/main" val="226298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B2EF-094F-0023-3867-D0BF6558B1F2}"/>
              </a:ext>
            </a:extLst>
          </p:cNvPr>
          <p:cNvSpPr>
            <a:spLocks noGrp="1"/>
          </p:cNvSpPr>
          <p:nvPr>
            <p:ph type="title"/>
          </p:nvPr>
        </p:nvSpPr>
        <p:spPr/>
        <p:txBody>
          <a:bodyPr>
            <a:normAutofit/>
          </a:bodyPr>
          <a:lstStyle/>
          <a:p>
            <a:pPr marL="285750" indent="-285750">
              <a:buFont typeface="Wingdings" panose="05000000000000000000" pitchFamily="2" charset="2"/>
              <a:buChar char="q"/>
            </a:pPr>
            <a:r>
              <a:rPr lang="en-IN" sz="3600" b="1" u="sng" kern="100" dirty="0">
                <a:effectLst/>
                <a:latin typeface="Times New Roman" panose="02020603050405020304" pitchFamily="18" charset="0"/>
                <a:ea typeface="Calibri" panose="020F0502020204030204" pitchFamily="34" charset="0"/>
                <a:cs typeface="Times New Roman" panose="02020603050405020304" pitchFamily="18" charset="0"/>
              </a:rPr>
              <a:t> Step One</a:t>
            </a:r>
            <a:b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7402A1-9BB8-1EB3-FFEA-67A80874D39B}"/>
              </a:ext>
            </a:extLst>
          </p:cNvPr>
          <p:cNvSpPr>
            <a:spLocks noGrp="1"/>
          </p:cNvSpPr>
          <p:nvPr>
            <p:ph idx="1"/>
          </p:nvPr>
        </p:nvSpPr>
        <p:spPr>
          <a:xfrm>
            <a:off x="692728" y="1441161"/>
            <a:ext cx="10515600" cy="4907684"/>
          </a:xfrm>
        </p:spPr>
        <p:txBody>
          <a:bodyPr>
            <a:normAutofit/>
          </a:bodyPr>
          <a:lstStyle/>
          <a:p>
            <a:pPr algn="just">
              <a:lnSpc>
                <a:spcPct val="11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Acetaminophen and the non- steroidal anti -inflammatory drugs (NSAIDs) including acetylsalicylic acid (ASA) is the mainstay of step one of the WHO analgesic ladder for the management of mild pain. </a:t>
            </a:r>
          </a:p>
          <a:p>
            <a:pPr algn="just">
              <a:lnSpc>
                <a:spcPct val="110000"/>
              </a:lnSpc>
            </a:pP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They may be dosed up to recommended maximums. </a:t>
            </a:r>
          </a:p>
          <a:p>
            <a:pPr algn="just">
              <a:lnSpc>
                <a:spcPct val="110000"/>
              </a:lnSpc>
            </a:pP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Many are available without prescription.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39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3DB5-51D4-4B01-FCD9-1BC74EDF0E39}"/>
              </a:ext>
            </a:extLst>
          </p:cNvPr>
          <p:cNvSpPr>
            <a:spLocks noGrp="1"/>
          </p:cNvSpPr>
          <p:nvPr>
            <p:ph type="title"/>
          </p:nvPr>
        </p:nvSpPr>
        <p:spPr>
          <a:xfrm>
            <a:off x="562897" y="766468"/>
            <a:ext cx="10515600" cy="840659"/>
          </a:xfrm>
        </p:spPr>
        <p:txBody>
          <a:bodyPr>
            <a:noAutofit/>
          </a:bodyPr>
          <a:lstStyle/>
          <a:p>
            <a:pPr marL="285750" indent="-285750">
              <a:buFont typeface="Wingdings" panose="05000000000000000000" pitchFamily="2" charset="2"/>
              <a:buChar char="q"/>
            </a:pPr>
            <a:r>
              <a:rPr lang="en-IN" sz="3600" b="1" u="sng" kern="100" dirty="0">
                <a:effectLst/>
                <a:latin typeface="Times New Roman" panose="02020603050405020304" pitchFamily="18" charset="0"/>
                <a:ea typeface="Calibri" panose="020F0502020204030204" pitchFamily="34" charset="0"/>
                <a:cs typeface="Times New Roman" panose="02020603050405020304" pitchFamily="18" charset="0"/>
              </a:rPr>
              <a:t>Step Two </a:t>
            </a:r>
            <a:b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B6712B-A2FD-C8D3-CF5F-1DB76E69F798}"/>
              </a:ext>
            </a:extLst>
          </p:cNvPr>
          <p:cNvSpPr>
            <a:spLocks noGrp="1"/>
          </p:cNvSpPr>
          <p:nvPr>
            <p:ph idx="1"/>
          </p:nvPr>
        </p:nvSpPr>
        <p:spPr>
          <a:xfrm>
            <a:off x="679208" y="1936844"/>
            <a:ext cx="10515600" cy="4154688"/>
          </a:xfrm>
        </p:spPr>
        <p:txBody>
          <a:bodyPr>
            <a:noAutofit/>
          </a:bodyPr>
          <a:lstStyle/>
          <a:p>
            <a:pPr marL="0" marR="0" algn="just">
              <a:lnSpc>
                <a:spcPct val="200000"/>
              </a:lnSpc>
              <a:spcBef>
                <a:spcPts val="0"/>
              </a:spcBef>
              <a:spcAft>
                <a:spcPts val="10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Several opioids analgesics are available in combination with either acetaminophen or ASA are commonly used to manage moderate pain.</a:t>
            </a:r>
          </a:p>
          <a:p>
            <a:pPr marL="0" marR="0" algn="just">
              <a:lnSpc>
                <a:spcPct val="200000"/>
              </a:lnSpc>
              <a:spcBef>
                <a:spcPts val="0"/>
              </a:spcBef>
              <a:spcAft>
                <a:spcPts val="1000"/>
              </a:spcAft>
            </a:pP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20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75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11EB5-72D1-CB3C-8090-F22538B8D888}"/>
              </a:ext>
            </a:extLst>
          </p:cNvPr>
          <p:cNvSpPr>
            <a:spLocks noGrp="1"/>
          </p:cNvSpPr>
          <p:nvPr>
            <p:ph idx="1"/>
          </p:nvPr>
        </p:nvSpPr>
        <p:spPr>
          <a:xfrm>
            <a:off x="838200" y="1253331"/>
            <a:ext cx="10515600" cy="4351338"/>
          </a:xfrm>
        </p:spPr>
        <p:txBody>
          <a:bodyPr>
            <a:normAutofit/>
          </a:bodyPr>
          <a:lstStyle/>
          <a:p>
            <a:pPr>
              <a:lnSpc>
                <a:spcPct val="15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Propoxyphene ,  tramadol and codeine have been termed "weak" opioids because, in combination, they have a ceiling to their analgesic potential due to the maximum amounts of acetaminophen  or ASA that can be administered per 24 hours.(i.e. 4gm acetaminophen per 24 hours)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3200" dirty="0"/>
          </a:p>
        </p:txBody>
      </p:sp>
    </p:spTree>
    <p:extLst>
      <p:ext uri="{BB962C8B-B14F-4D97-AF65-F5344CB8AC3E}">
        <p14:creationId xmlns:p14="http://schemas.microsoft.com/office/powerpoint/2010/main" val="158015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43EE4-DF17-96E9-BB82-69C24D4C8219}"/>
              </a:ext>
            </a:extLst>
          </p:cNvPr>
          <p:cNvSpPr>
            <a:spLocks noGrp="1"/>
          </p:cNvSpPr>
          <p:nvPr>
            <p:ph idx="1"/>
          </p:nvPr>
        </p:nvSpPr>
        <p:spPr>
          <a:xfrm>
            <a:off x="907026" y="1402838"/>
            <a:ext cx="10515600" cy="4351338"/>
          </a:xfrm>
        </p:spPr>
        <p:txBody>
          <a:bodyPr>
            <a:normAutofit/>
          </a:bodyPr>
          <a:lstStyle/>
          <a:p>
            <a:pPr marL="0" marR="0" algn="just">
              <a:lnSpc>
                <a:spcPct val="115000"/>
              </a:lnSpc>
              <a:spcBef>
                <a:spcPts val="0"/>
              </a:spcBef>
              <a:spcAft>
                <a:spcPts val="10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They may be dosed up to recommended maximums.</a:t>
            </a:r>
          </a:p>
          <a:p>
            <a:pPr marL="0" marR="0" algn="just">
              <a:lnSpc>
                <a:spcPct val="200000"/>
              </a:lnSpc>
              <a:spcBef>
                <a:spcPts val="0"/>
              </a:spcBef>
              <a:spcAft>
                <a:spcPts val="1000"/>
              </a:spcAft>
            </a:pP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If pain persists, or increases, despite a maximum dose of a step two drug, a step three drugs should be prescribed instead.</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13044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F4A4-333E-63E1-F17F-AB98E225BB40}"/>
              </a:ext>
            </a:extLst>
          </p:cNvPr>
          <p:cNvSpPr>
            <a:spLocks noGrp="1"/>
          </p:cNvSpPr>
          <p:nvPr>
            <p:ph type="title"/>
          </p:nvPr>
        </p:nvSpPr>
        <p:spPr>
          <a:xfrm>
            <a:off x="505691" y="1328316"/>
            <a:ext cx="10515600" cy="1141557"/>
          </a:xfrm>
        </p:spPr>
        <p:txBody>
          <a:bodyPr>
            <a:noAutofit/>
          </a:bodyPr>
          <a:lstStyle/>
          <a:p>
            <a:pPr algn="ctr"/>
            <a:r>
              <a:rPr lang="en-US" sz="8500" b="1" u="sng" dirty="0">
                <a:latin typeface="Algerian" panose="04020705040A02060702" pitchFamily="82" charset="0"/>
                <a:cs typeface="Times New Roman" panose="02020603050405020304" pitchFamily="18" charset="0"/>
              </a:rPr>
              <a:t>OBJECTIVE</a:t>
            </a:r>
            <a:br>
              <a:rPr lang="en-US" sz="8500" b="1" u="sng" dirty="0">
                <a:latin typeface="Algerian" panose="04020705040A02060702" pitchFamily="82" charset="0"/>
                <a:cs typeface="Times New Roman" panose="02020603050405020304" pitchFamily="18" charset="0"/>
              </a:rPr>
            </a:br>
            <a:r>
              <a:rPr lang="en-US" sz="8500" b="1" u="sng" dirty="0">
                <a:latin typeface="Algerian" panose="04020705040A02060702" pitchFamily="82" charset="0"/>
                <a:cs typeface="Times New Roman" panose="02020603050405020304" pitchFamily="18" charset="0"/>
              </a:rPr>
              <a:t>ASSESSMENT </a:t>
            </a:r>
          </a:p>
        </p:txBody>
      </p:sp>
      <p:sp>
        <p:nvSpPr>
          <p:cNvPr id="3" name="TextBox 2">
            <a:extLst>
              <a:ext uri="{FF2B5EF4-FFF2-40B4-BE49-F238E27FC236}">
                <a16:creationId xmlns:a16="http://schemas.microsoft.com/office/drawing/2014/main" id="{6BA63EA8-A661-4F90-AA5F-A04F551A1EA9}"/>
              </a:ext>
            </a:extLst>
          </p:cNvPr>
          <p:cNvSpPr txBox="1"/>
          <p:nvPr/>
        </p:nvSpPr>
        <p:spPr>
          <a:xfrm>
            <a:off x="6317674" y="3771900"/>
            <a:ext cx="569421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PREPARED BY:</a:t>
            </a:r>
          </a:p>
          <a:p>
            <a:r>
              <a:rPr lang="en-US" sz="2800" dirty="0">
                <a:latin typeface="Times New Roman" panose="02020603050405020304" pitchFamily="18" charset="0"/>
                <a:cs typeface="Times New Roman" panose="02020603050405020304" pitchFamily="18" charset="0"/>
              </a:rPr>
              <a:t>       MUSKAN PRADHAN</a:t>
            </a:r>
          </a:p>
          <a:p>
            <a:r>
              <a:rPr lang="en-US" sz="2800" dirty="0">
                <a:latin typeface="Times New Roman" panose="02020603050405020304" pitchFamily="18" charset="0"/>
                <a:cs typeface="Times New Roman" panose="02020603050405020304" pitchFamily="18" charset="0"/>
              </a:rPr>
              <a:t>        ROLL NO: 15</a:t>
            </a:r>
          </a:p>
          <a:p>
            <a:r>
              <a:rPr lang="en-US" sz="2800" dirty="0">
                <a:latin typeface="Times New Roman" panose="02020603050405020304" pitchFamily="18" charset="0"/>
                <a:cs typeface="Times New Roman" panose="02020603050405020304" pitchFamily="18" charset="0"/>
              </a:rPr>
              <a:t>      BNS 2</a:t>
            </a:r>
            <a:r>
              <a:rPr lang="en-US" sz="2800" baseline="30000" dirty="0">
                <a:latin typeface="Times New Roman" panose="02020603050405020304" pitchFamily="18" charset="0"/>
                <a:cs typeface="Times New Roman" panose="02020603050405020304" pitchFamily="18" charset="0"/>
              </a:rPr>
              <a:t>ND</a:t>
            </a:r>
            <a:r>
              <a:rPr lang="en-US" sz="2800" dirty="0">
                <a:latin typeface="Times New Roman" panose="02020603050405020304" pitchFamily="18" charset="0"/>
                <a:cs typeface="Times New Roman" panose="02020603050405020304" pitchFamily="18" charset="0"/>
              </a:rPr>
              <a:t> YEAR, 17</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BATCH</a:t>
            </a:r>
          </a:p>
          <a:p>
            <a:r>
              <a:rPr lang="en-US" sz="2800" dirty="0">
                <a:latin typeface="Times New Roman" panose="02020603050405020304" pitchFamily="18" charset="0"/>
                <a:cs typeface="Times New Roman" panose="02020603050405020304" pitchFamily="18" charset="0"/>
              </a:rPr>
              <a:t>               TU,IOM</a:t>
            </a:r>
          </a:p>
        </p:txBody>
      </p:sp>
    </p:spTree>
    <p:extLst>
      <p:ext uri="{BB962C8B-B14F-4D97-AF65-F5344CB8AC3E}">
        <p14:creationId xmlns:p14="http://schemas.microsoft.com/office/powerpoint/2010/main" val="291625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FBF9-CC02-D884-B1AF-A4528653195F}"/>
              </a:ext>
            </a:extLst>
          </p:cNvPr>
          <p:cNvSpPr>
            <a:spLocks noGrp="1"/>
          </p:cNvSpPr>
          <p:nvPr>
            <p:ph type="title"/>
          </p:nvPr>
        </p:nvSpPr>
        <p:spPr/>
        <p:txBody>
          <a:bodyPr>
            <a:normAutofit/>
          </a:bodyPr>
          <a:lstStyle/>
          <a:p>
            <a:pPr marL="285750" indent="-285750">
              <a:buFont typeface="Wingdings" panose="05000000000000000000" pitchFamily="2" charset="2"/>
              <a:buChar char="q"/>
            </a:pPr>
            <a:r>
              <a:rPr lang="en-IN" sz="3600" b="1" u="sng" kern="100" dirty="0">
                <a:effectLst/>
                <a:latin typeface="Times New Roman" panose="02020603050405020304" pitchFamily="18" charset="0"/>
                <a:ea typeface="Calibri" panose="020F0502020204030204" pitchFamily="34" charset="0"/>
                <a:cs typeface="Times New Roman" panose="02020603050405020304" pitchFamily="18" charset="0"/>
              </a:rPr>
              <a:t>Step Three</a:t>
            </a:r>
            <a:b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F182C8-4E3F-5237-E91C-7AEFFA2AA67F}"/>
              </a:ext>
            </a:extLst>
          </p:cNvPr>
          <p:cNvSpPr>
            <a:spLocks noGrp="1"/>
          </p:cNvSpPr>
          <p:nvPr>
            <p:ph idx="1"/>
          </p:nvPr>
        </p:nvSpPr>
        <p:spPr>
          <a:xfrm>
            <a:off x="621891" y="1690688"/>
            <a:ext cx="10515600" cy="4351338"/>
          </a:xfrm>
        </p:spPr>
        <p:txBody>
          <a:bodyPr>
            <a:noAutofit/>
          </a:bodyPr>
          <a:lstStyle/>
          <a:p>
            <a:pPr algn="just">
              <a:lnSpc>
                <a:spcPct val="10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The pure agonist opioids analgesics comprise step of the WHO analgesic ladder. </a:t>
            </a:r>
          </a:p>
          <a:p>
            <a:pPr algn="just"/>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Morphine is the prototypical drugs because of its ease of administration and wide availability. </a:t>
            </a:r>
          </a:p>
          <a:p>
            <a:pPr algn="just"/>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Many patients with chronic pain are best managed with an appropriately strong opioids that is combined with one or more co - analgesics. </a:t>
            </a:r>
          </a:p>
          <a:p>
            <a:pPr algn="just"/>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30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BBF72-F2BB-2F4D-F0D9-C679F64CD11F}"/>
              </a:ext>
            </a:extLst>
          </p:cNvPr>
          <p:cNvSpPr>
            <a:spLocks noGrp="1"/>
          </p:cNvSpPr>
          <p:nvPr>
            <p:ph idx="1"/>
          </p:nvPr>
        </p:nvSpPr>
        <p:spPr/>
        <p:txBody>
          <a:bodyPr>
            <a:normAutofit/>
          </a:bodyPr>
          <a:lstStyle/>
          <a:p>
            <a:pPr algn="just">
              <a:lnSpc>
                <a:spcPct val="15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In contrast with the step- one and step-2 analgesics, there is no ceiling effect or upper limit to the dose of opioids to relieve pain.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3200" dirty="0"/>
          </a:p>
        </p:txBody>
      </p:sp>
    </p:spTree>
    <p:extLst>
      <p:ext uri="{BB962C8B-B14F-4D97-AF65-F5344CB8AC3E}">
        <p14:creationId xmlns:p14="http://schemas.microsoft.com/office/powerpoint/2010/main" val="281375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A3D5-0FAE-D65C-E68A-E5AB1572A97F}"/>
              </a:ext>
            </a:extLst>
          </p:cNvPr>
          <p:cNvSpPr>
            <a:spLocks noGrp="1"/>
          </p:cNvSpPr>
          <p:nvPr>
            <p:ph type="title"/>
          </p:nvPr>
        </p:nvSpPr>
        <p:spPr>
          <a:xfrm>
            <a:off x="679655" y="178648"/>
            <a:ext cx="10515600" cy="981893"/>
          </a:xfrm>
        </p:spPr>
        <p:txBody>
          <a:bodyPr>
            <a:noAutofit/>
          </a:bodyPr>
          <a:lstStyle/>
          <a:p>
            <a:pPr marL="285750" indent="-285750">
              <a:buFont typeface="Wingdings" panose="05000000000000000000" pitchFamily="2" charset="2"/>
              <a:buChar char="q"/>
            </a:pPr>
            <a:r>
              <a:rPr lang="en-IN" sz="3600" b="1" u="sng" kern="100" dirty="0">
                <a:effectLst/>
                <a:latin typeface="Times New Roman" panose="02020603050405020304" pitchFamily="18" charset="0"/>
                <a:ea typeface="Calibri" panose="020F0502020204030204" pitchFamily="34" charset="0"/>
                <a:cs typeface="Times New Roman" panose="02020603050405020304" pitchFamily="18" charset="0"/>
              </a:rPr>
              <a:t>Step Four</a:t>
            </a:r>
            <a:b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B960D6-2800-A920-25FC-3942D25D96B6}"/>
              </a:ext>
            </a:extLst>
          </p:cNvPr>
          <p:cNvSpPr>
            <a:spLocks noGrp="1"/>
          </p:cNvSpPr>
          <p:nvPr>
            <p:ph idx="1"/>
          </p:nvPr>
        </p:nvSpPr>
        <p:spPr>
          <a:xfrm>
            <a:off x="561668" y="669594"/>
            <a:ext cx="11068664" cy="4351338"/>
          </a:xfrm>
        </p:spPr>
        <p:txBody>
          <a:bodyPr>
            <a:noAutofit/>
          </a:bodyPr>
          <a:lstStyle/>
          <a:p>
            <a:pPr>
              <a:lnSpc>
                <a:spcPct val="15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Several studies of the WHO 3- step ladder have demonstrated that its application results in the adequate control of up to 90% of patients with cancer pain. </a:t>
            </a:r>
          </a:p>
          <a:p>
            <a:pPr>
              <a:lnSpc>
                <a:spcPct val="150000"/>
              </a:lnSpc>
            </a:pPr>
            <a:endParaRPr lang="en-IN" sz="32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Several authors have informally invoked "step four" to indicate approaches that should be reversed for patients whose pain is not controlled by competent use of the analgesic approaches outlined in the first three steps.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282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D7F64-EBB7-2876-28E8-11FD66CDE06E}"/>
              </a:ext>
            </a:extLst>
          </p:cNvPr>
          <p:cNvSpPr>
            <a:spLocks noGrp="1"/>
          </p:cNvSpPr>
          <p:nvPr>
            <p:ph idx="1"/>
          </p:nvPr>
        </p:nvSpPr>
        <p:spPr>
          <a:xfrm>
            <a:off x="838200" y="1493116"/>
            <a:ext cx="10515600" cy="4351338"/>
          </a:xfrm>
        </p:spPr>
        <p:txBody>
          <a:bodyPr>
            <a:normAutofit/>
          </a:bodyPr>
          <a:lstStyle/>
          <a:p>
            <a:pPr algn="just">
              <a:lnSpc>
                <a:spcPct val="150000"/>
              </a:lnSpc>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Intraspinal administration of opioids analgesics either epidurally or intrathecally may be required in selected patients. Neuroablative techniques such as peripheral neurolytic blockade, ganglionic blockade and cingulotomy may be appropriate in highly selected patients.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05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5405-083B-5E72-5B38-D9D4E30F785E}"/>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0BC2AEE6-98DE-79C3-D704-B7AF1A5CE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864" y="446809"/>
            <a:ext cx="9912927" cy="6046066"/>
          </a:xfrm>
        </p:spPr>
      </p:pic>
    </p:spTree>
    <p:extLst>
      <p:ext uri="{BB962C8B-B14F-4D97-AF65-F5344CB8AC3E}">
        <p14:creationId xmlns:p14="http://schemas.microsoft.com/office/powerpoint/2010/main" val="71555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F1E9-E608-1BB0-113A-86BB1935D92C}"/>
              </a:ext>
            </a:extLst>
          </p:cNvPr>
          <p:cNvSpPr>
            <a:spLocks noGrp="1"/>
          </p:cNvSpPr>
          <p:nvPr>
            <p:ph type="title"/>
          </p:nvPr>
        </p:nvSpPr>
        <p:spPr>
          <a:xfrm>
            <a:off x="956188" y="297295"/>
            <a:ext cx="10515600" cy="1478756"/>
          </a:xfrm>
        </p:spPr>
        <p:txBody>
          <a:bodyPr>
            <a:noAutofit/>
          </a:bodyPr>
          <a:lstStyle/>
          <a:p>
            <a:pPr algn="ct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METHODS AND ROUTE OF DRUG ADMINISTRATION</a:t>
            </a:r>
            <a:br>
              <a:rPr lang="en-US"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D70F73-85C6-11CD-6F10-6C5571957B04}"/>
              </a:ext>
            </a:extLst>
          </p:cNvPr>
          <p:cNvSpPr>
            <a:spLocks noGrp="1"/>
          </p:cNvSpPr>
          <p:nvPr>
            <p:ph idx="1"/>
          </p:nvPr>
        </p:nvSpPr>
        <p:spPr>
          <a:xfrm>
            <a:off x="720212" y="1776051"/>
            <a:ext cx="10515600" cy="4351338"/>
          </a:xfrm>
        </p:spPr>
        <p:txBody>
          <a:bodyPr>
            <a:noAutofit/>
          </a:bodyPr>
          <a:lstStyle/>
          <a:p>
            <a:pPr marL="342900" marR="0" lvl="0" indent="-342900">
              <a:lnSpc>
                <a:spcPct val="105000"/>
              </a:lnSpc>
              <a:spcBef>
                <a:spcPts val="0"/>
              </a:spcBef>
              <a:spcAft>
                <a:spcPts val="800"/>
              </a:spcAft>
              <a:buFont typeface="+mj-lt"/>
              <a:buAutoNum type="alphaLcParenR"/>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Patient - controlled analgesia(PCA) : </a:t>
            </a:r>
          </a:p>
          <a:p>
            <a:pPr marL="685800" marR="0" indent="61913" algn="just">
              <a:lnSpc>
                <a:spcPct val="115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It is a drug delivery system that allow client to safe administer opioids with minimal risk of overdose. </a:t>
            </a:r>
          </a:p>
          <a:p>
            <a:pPr marL="685800" marR="0" indent="61913" algn="just">
              <a:lnSpc>
                <a:spcPct val="115000"/>
              </a:lnSpc>
              <a:spcBef>
                <a:spcPts val="0"/>
              </a:spcBef>
              <a:spcAft>
                <a:spcPts val="0"/>
              </a:spcAft>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685800" marR="0" indent="61913" algn="just">
              <a:lnSpc>
                <a:spcPct val="115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goal is to maintain a constant plasma level of analgesic. A safe method for post- operative and cancer pain management that most patient prefers.</a:t>
            </a:r>
          </a:p>
          <a:p>
            <a:pPr marL="685800" marR="0">
              <a:lnSpc>
                <a:spcPct val="115000"/>
              </a:lnSpc>
              <a:spcBef>
                <a:spcPts val="0"/>
              </a:spcBef>
              <a:spcAft>
                <a:spcPts val="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333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645B-38F1-2C7F-EB60-92A9565CA7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20D2BA-1BA0-56AC-0A64-6767397EA8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627" y="228600"/>
            <a:ext cx="9912928" cy="6629400"/>
          </a:xfrm>
        </p:spPr>
      </p:pic>
    </p:spTree>
    <p:extLst>
      <p:ext uri="{BB962C8B-B14F-4D97-AF65-F5344CB8AC3E}">
        <p14:creationId xmlns:p14="http://schemas.microsoft.com/office/powerpoint/2010/main" val="289124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F1663-D1AE-BAEC-64DA-FE2F6E3558B5}"/>
              </a:ext>
            </a:extLst>
          </p:cNvPr>
          <p:cNvSpPr>
            <a:spLocks noGrp="1"/>
          </p:cNvSpPr>
          <p:nvPr>
            <p:ph idx="1"/>
          </p:nvPr>
        </p:nvSpPr>
        <p:spPr>
          <a:xfrm>
            <a:off x="838200" y="1496291"/>
            <a:ext cx="10515600" cy="4129954"/>
          </a:xfrm>
        </p:spPr>
        <p:txBody>
          <a:bodyPr>
            <a:normAutofit/>
          </a:bodyPr>
          <a:lstStyle/>
          <a:p>
            <a:pPr marL="0" indent="0">
              <a:lnSpc>
                <a:spcPct val="150000"/>
              </a:lnSpc>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b) Local analgesic infusion pump </a:t>
            </a:r>
          </a:p>
          <a:p>
            <a:pPr marL="0" indent="0">
              <a:lnSpc>
                <a:spcPct val="150000"/>
              </a:lnSpc>
              <a:buNone/>
            </a:pPr>
            <a:r>
              <a:rPr lang="en-US" sz="3200" dirty="0">
                <a:latin typeface="Times New Roman" panose="02020603050405020304" pitchFamily="18" charset="0"/>
                <a:ea typeface="Calibri" panose="020F0502020204030204" pitchFamily="34" charset="0"/>
                <a:cs typeface="Times New Roman" panose="02020603050405020304" pitchFamily="18" charset="0"/>
              </a:rPr>
              <a:t>            This method is use to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avoid systemic effect of oral analgesics following orthopedic surgery through catheter from the attached with a pump containing local anesthetics.</a:t>
            </a:r>
          </a:p>
          <a:p>
            <a:pPr>
              <a:lnSpc>
                <a:spcPct val="150000"/>
              </a:lnSpc>
            </a:pPr>
            <a:endParaRPr lang="en-US" sz="3200" dirty="0"/>
          </a:p>
        </p:txBody>
      </p:sp>
    </p:spTree>
    <p:extLst>
      <p:ext uri="{BB962C8B-B14F-4D97-AF65-F5344CB8AC3E}">
        <p14:creationId xmlns:p14="http://schemas.microsoft.com/office/powerpoint/2010/main" val="170999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0964CB80-9ABF-933D-01BF-8FC55F8BD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0"/>
            <a:ext cx="8454644" cy="5158654"/>
          </a:xfrm>
          <a:prstGeom prst="rect">
            <a:avLst/>
          </a:prstGeom>
        </p:spPr>
      </p:pic>
      <p:pic>
        <p:nvPicPr>
          <p:cNvPr id="10" name="Picture 9">
            <a:extLst>
              <a:ext uri="{FF2B5EF4-FFF2-40B4-BE49-F238E27FC236}">
                <a16:creationId xmlns:a16="http://schemas.microsoft.com/office/drawing/2014/main" id="{37E34796-DC10-2F9B-69E2-8B32681F9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392" y="2826327"/>
            <a:ext cx="4654261" cy="3679681"/>
          </a:xfrm>
          <a:prstGeom prst="rect">
            <a:avLst/>
          </a:prstGeom>
        </p:spPr>
      </p:pic>
    </p:spTree>
    <p:extLst>
      <p:ext uri="{BB962C8B-B14F-4D97-AF65-F5344CB8AC3E}">
        <p14:creationId xmlns:p14="http://schemas.microsoft.com/office/powerpoint/2010/main" val="2441895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BAF3F-CE81-7F41-192D-4CD967D2DD48}"/>
              </a:ext>
            </a:extLst>
          </p:cNvPr>
          <p:cNvSpPr>
            <a:spLocks noGrp="1"/>
          </p:cNvSpPr>
          <p:nvPr>
            <p:ph idx="1"/>
          </p:nvPr>
        </p:nvSpPr>
        <p:spPr>
          <a:xfrm>
            <a:off x="703343" y="1014352"/>
            <a:ext cx="10515600" cy="4351338"/>
          </a:xfrm>
        </p:spPr>
        <p:txBody>
          <a:bodyPr>
            <a:noAutofit/>
          </a:bodyPr>
          <a:lstStyle/>
          <a:p>
            <a:pPr marL="0" marR="0" lvl="0" indent="0" algn="just">
              <a:lnSpc>
                <a:spcPct val="105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 Topical analgesic and anesthetics: EMLA (eutectic mixture of local anesthesia) I/V site, Lidoderm patch - cutaneous neuropathic pain.</a:t>
            </a:r>
          </a:p>
          <a:p>
            <a:pPr marL="0" marR="0" lvl="0" indent="0" algn="just">
              <a:lnSpc>
                <a:spcPct val="105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5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 Local anesthesia- inhibit nerve conduction</a:t>
            </a:r>
          </a:p>
          <a:p>
            <a:pPr marL="0" marR="0" lvl="0" indent="0" algn="just">
              <a:lnSpc>
                <a:spcPct val="105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5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 Regional anesthesia: epidural anesthesia, pudendal block, spinal anesthesia</a:t>
            </a:r>
          </a:p>
          <a:p>
            <a:pPr marL="0" indent="0" algn="just">
              <a:buNone/>
            </a:pPr>
            <a:endParaRPr lang="en-US" sz="3200" dirty="0"/>
          </a:p>
        </p:txBody>
      </p:sp>
    </p:spTree>
    <p:extLst>
      <p:ext uri="{BB962C8B-B14F-4D97-AF65-F5344CB8AC3E}">
        <p14:creationId xmlns:p14="http://schemas.microsoft.com/office/powerpoint/2010/main" val="235683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DEB3-7A39-756C-8CC8-B9663E4A1D21}"/>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GENERAL OBJECTIVE </a:t>
            </a:r>
          </a:p>
        </p:txBody>
      </p:sp>
      <p:sp>
        <p:nvSpPr>
          <p:cNvPr id="3" name="Content Placeholder 2">
            <a:extLst>
              <a:ext uri="{FF2B5EF4-FFF2-40B4-BE49-F238E27FC236}">
                <a16:creationId xmlns:a16="http://schemas.microsoft.com/office/drawing/2014/main" id="{FF7A8460-56C8-643F-CAFA-E3DACD52E421}"/>
              </a:ext>
            </a:extLst>
          </p:cNvPr>
          <p:cNvSpPr>
            <a:spLocks noGrp="1"/>
          </p:cNvSpPr>
          <p:nvPr>
            <p:ph idx="1"/>
          </p:nvPr>
        </p:nvSpPr>
        <p:spPr>
          <a:xfrm>
            <a:off x="1113504" y="2141537"/>
            <a:ext cx="10515600" cy="4351338"/>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             At the end of session, BNS 1</a:t>
            </a:r>
            <a:r>
              <a:rPr lang="en-US" sz="3200" baseline="30000" dirty="0">
                <a:latin typeface="Times New Roman" panose="02020603050405020304" pitchFamily="18" charset="0"/>
                <a:cs typeface="Times New Roman" panose="02020603050405020304" pitchFamily="18" charset="0"/>
              </a:rPr>
              <a:t>st</a:t>
            </a:r>
            <a:r>
              <a:rPr lang="en-US" sz="3200" dirty="0">
                <a:latin typeface="Times New Roman" panose="02020603050405020304" pitchFamily="18" charset="0"/>
                <a:cs typeface="Times New Roman" panose="02020603050405020304" pitchFamily="18" charset="0"/>
              </a:rPr>
              <a:t> year students will be able to describe about objective assessment and methods of  pain relief intervention.</a:t>
            </a:r>
          </a:p>
        </p:txBody>
      </p:sp>
    </p:spTree>
    <p:extLst>
      <p:ext uri="{BB962C8B-B14F-4D97-AF65-F5344CB8AC3E}">
        <p14:creationId xmlns:p14="http://schemas.microsoft.com/office/powerpoint/2010/main" val="1404693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64E6-7273-70FC-13F5-57EB3F7693C3}"/>
              </a:ext>
            </a:extLst>
          </p:cNvPr>
          <p:cNvSpPr>
            <a:spLocks noGrp="1"/>
          </p:cNvSpPr>
          <p:nvPr>
            <p:ph type="title"/>
          </p:nvPr>
        </p:nvSpPr>
        <p:spPr>
          <a:xfrm>
            <a:off x="452284" y="365125"/>
            <a:ext cx="10901516" cy="1325563"/>
          </a:xfrm>
        </p:spPr>
        <p:txBody>
          <a:bodyPr>
            <a:noAutofit/>
          </a:bodyPr>
          <a:lstStyle/>
          <a:p>
            <a:pPr algn="ct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NURSING PRINCIPLE FOR ADMINISTRATING ANALGESICS</a:t>
            </a:r>
            <a:br>
              <a:rPr lang="en-US"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027D0E-4B95-29E5-3F66-C52C80652F7C}"/>
              </a:ext>
            </a:extLst>
          </p:cNvPr>
          <p:cNvSpPr>
            <a:spLocks noGrp="1"/>
          </p:cNvSpPr>
          <p:nvPr>
            <p:ph idx="1"/>
          </p:nvPr>
        </p:nvSpPr>
        <p:spPr>
          <a:xfrm>
            <a:off x="363793" y="1766454"/>
            <a:ext cx="11336371" cy="5302939"/>
          </a:xfrm>
        </p:spPr>
        <p:txBody>
          <a:bodyPr>
            <a:normAutofit fontScale="92500" lnSpcReduction="20000"/>
          </a:bodyPr>
          <a:lstStyle/>
          <a:p>
            <a:pPr marL="342900" marR="0" lvl="0" indent="-342900">
              <a:lnSpc>
                <a:spcPct val="105000"/>
              </a:lnSpc>
              <a:spcBef>
                <a:spcPts val="0"/>
              </a:spcBef>
              <a:spcAft>
                <a:spcPts val="800"/>
              </a:spcAft>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Know the clients previous response to analgesics :</a:t>
            </a:r>
          </a:p>
          <a:p>
            <a:pPr marL="342900" marR="0" lvl="0" indent="-342900">
              <a:lnSpc>
                <a:spcPct val="105000"/>
              </a:lnSpc>
              <a:spcBef>
                <a:spcPts val="0"/>
              </a:spcBef>
              <a:spcAft>
                <a:spcPts val="800"/>
              </a:spcAft>
              <a:buFont typeface="+mj-lt"/>
              <a:buAutoNum type="arabicPeriod"/>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688975" marR="0" lvl="0" indent="1588">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Allergies, risk factors for example, history of sleep apnea.</a:t>
            </a:r>
          </a:p>
          <a:p>
            <a:pPr marL="342900" marR="0" lvl="0" indent="-342900">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688975" marR="0" lvl="0" indent="60325">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Previous dose and routes- to avoid under treatment.</a:t>
            </a:r>
          </a:p>
          <a:p>
            <a:pPr marL="342900" marR="0" lvl="0" indent="-342900">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marR="0" lvl="0" indent="0">
              <a:lnSpc>
                <a:spcPct val="105000"/>
              </a:lnSpc>
              <a:spcBef>
                <a:spcPts val="0"/>
              </a:spcBef>
              <a:spcAft>
                <a:spcPts val="800"/>
              </a:spcAft>
              <a:buFont typeface="Wingdings" panose="05000000000000000000" pitchFamily="2" charset="2"/>
              <a:buChar char=""/>
              <a:tabLst>
                <a:tab pos="9144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Whether relief was obtained.</a:t>
            </a:r>
          </a:p>
          <a:p>
            <a:pPr marL="342900" marR="0" lvl="0" indent="-342900">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marR="0" lvl="0" indent="285750">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Effectiveness- opioids / non - opioids</a:t>
            </a:r>
          </a:p>
          <a:p>
            <a:pPr marL="160020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9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A747-CC29-E72D-8169-F987FF01C55E}"/>
              </a:ext>
            </a:extLst>
          </p:cNvPr>
          <p:cNvSpPr>
            <a:spLocks noGrp="1"/>
          </p:cNvSpPr>
          <p:nvPr>
            <p:ph type="title"/>
          </p:nvPr>
        </p:nvSpPr>
        <p:spPr>
          <a:xfrm>
            <a:off x="267929" y="122903"/>
            <a:ext cx="10515600" cy="1325563"/>
          </a:xfrm>
        </p:spPr>
        <p:txBody>
          <a:bodyPr>
            <a:norm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2. Select proper medications when more than one is ordered:</a:t>
            </a:r>
            <a:br>
              <a:rPr lang="en-US" sz="3200" dirty="0">
                <a:latin typeface="Times New Roman" panose="02020603050405020304" pitchFamily="18" charset="0"/>
                <a:ea typeface="Calibri" panose="020F0502020204030204" pitchFamily="34"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B2D7A-8AD4-2D80-BF0A-2B3F5E9DDF3D}"/>
              </a:ext>
            </a:extLst>
          </p:cNvPr>
          <p:cNvSpPr>
            <a:spLocks noGrp="1"/>
          </p:cNvSpPr>
          <p:nvPr>
            <p:ph idx="1"/>
          </p:nvPr>
        </p:nvSpPr>
        <p:spPr>
          <a:xfrm>
            <a:off x="838200" y="1189703"/>
            <a:ext cx="10515600" cy="5161936"/>
          </a:xfrm>
        </p:spPr>
        <p:txBody>
          <a:bodyPr>
            <a:noAutofit/>
          </a:bodyPr>
          <a:lstStyle/>
          <a:p>
            <a:pPr marL="342900" marR="0" lvl="0" indent="-342900" algn="just">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Use monopod analgesics or opioid combination drugs for mild- moderate pain.</a:t>
            </a:r>
          </a:p>
          <a:p>
            <a:pPr marL="342900" marR="0" lvl="0" indent="-342900" algn="just">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Know that nonopioids can be given with opioids.</a:t>
            </a:r>
          </a:p>
          <a:p>
            <a:pPr marL="342900" marR="0" lvl="0" indent="-342900" algn="just">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older adults, avoid combination of opioids.</a:t>
            </a:r>
          </a:p>
          <a:p>
            <a:pPr marL="342900" marR="0" lvl="0" indent="-342900" algn="just">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Remember that morphine and hydromorphine are the opioids of choice for long -term management of severe pain</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338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D8E0B-CD47-4DC6-3D6D-26BCC7AB6B4E}"/>
              </a:ext>
            </a:extLst>
          </p:cNvPr>
          <p:cNvSpPr>
            <a:spLocks noGrp="1"/>
          </p:cNvSpPr>
          <p:nvPr>
            <p:ph idx="1"/>
          </p:nvPr>
        </p:nvSpPr>
        <p:spPr>
          <a:xfrm>
            <a:off x="838200" y="570271"/>
            <a:ext cx="10515600" cy="5606692"/>
          </a:xfrm>
        </p:spPr>
        <p:txBody>
          <a:bodyPr>
            <a:normAutofit/>
          </a:bodyPr>
          <a:lstStyle/>
          <a:p>
            <a:pPr marL="0" marR="0" lvl="0" indent="0">
              <a:lnSpc>
                <a:spcPct val="105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Know that intravenous medications act quicker and can relieve severe acute pain within 1 hour, oral within 2 hour.</a:t>
            </a:r>
          </a:p>
          <a:p>
            <a:pPr marL="342900" marR="0" lvl="0" indent="-342900">
              <a:lnSpc>
                <a:spcPct val="105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5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Understand that I/M analgesics for severe pain because such combinations treat pain peripherally and centrally.</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74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4FFF2-C0B2-0A4A-BC28-7ED0DB7941AD}"/>
              </a:ext>
            </a:extLst>
          </p:cNvPr>
          <p:cNvSpPr>
            <a:spLocks noGrp="1"/>
          </p:cNvSpPr>
          <p:nvPr>
            <p:ph idx="1"/>
          </p:nvPr>
        </p:nvSpPr>
        <p:spPr>
          <a:xfrm>
            <a:off x="730045" y="1176696"/>
            <a:ext cx="10515600" cy="4351338"/>
          </a:xfrm>
        </p:spPr>
        <p:txBody>
          <a:bodyPr>
            <a:normAutofit/>
          </a:bodyPr>
          <a:lstStyle/>
          <a:p>
            <a:pPr marL="0" marR="0" lvl="0" indent="0" algn="just">
              <a:lnSpc>
                <a:spcPct val="105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3. Know  the accurate doses- adjust doses</a:t>
            </a:r>
          </a:p>
          <a:p>
            <a:pPr marL="0" marR="0" lvl="0" indent="0" algn="just">
              <a:lnSpc>
                <a:spcPct val="105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5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4. Assess the right time and interval for administration for example before increases severity, around the clock is the best, before pain producing procedures.</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24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8782-F05C-AD39-42E8-A8EB6636134B}"/>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16DA568-79E3-1A5C-30E8-131E187D969B}"/>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6255" y="0"/>
            <a:ext cx="11804071" cy="6764482"/>
          </a:xfrm>
        </p:spPr>
      </p:pic>
    </p:spTree>
    <p:extLst>
      <p:ext uri="{BB962C8B-B14F-4D97-AF65-F5344CB8AC3E}">
        <p14:creationId xmlns:p14="http://schemas.microsoft.com/office/powerpoint/2010/main" val="332133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6124-A980-792C-CD04-149004193F21}"/>
              </a:ext>
            </a:extLst>
          </p:cNvPr>
          <p:cNvSpPr>
            <a:spLocks noGrp="1"/>
          </p:cNvSpPr>
          <p:nvPr>
            <p:ph type="title"/>
          </p:nvPr>
        </p:nvSpPr>
        <p:spPr>
          <a:xfrm>
            <a:off x="3176824" y="145472"/>
            <a:ext cx="7322575" cy="1229032"/>
          </a:xfrm>
        </p:spPr>
        <p:txBody>
          <a:bodyPr>
            <a:normAutofit/>
          </a:bodyPr>
          <a:lstStyle/>
          <a:p>
            <a:r>
              <a:rPr lang="en-US" sz="5400" b="1" u="sng"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68DE2DA4-6787-2345-50E1-910D011D7ECF}"/>
              </a:ext>
            </a:extLst>
          </p:cNvPr>
          <p:cNvSpPr>
            <a:spLocks noGrp="1"/>
          </p:cNvSpPr>
          <p:nvPr>
            <p:ph idx="1"/>
          </p:nvPr>
        </p:nvSpPr>
        <p:spPr>
          <a:xfrm>
            <a:off x="589377" y="2008574"/>
            <a:ext cx="11366090" cy="3831117"/>
          </a:xfrm>
        </p:spPr>
        <p:txBody>
          <a:bodyPr>
            <a:noAutofit/>
          </a:bodyPr>
          <a:lstStyle/>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Fill in the blanks (0.5 * 2 = 1)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 1. Full form of PCA is ……..                       </a:t>
            </a:r>
          </a:p>
          <a:p>
            <a:pPr marL="0" indent="0" algn="just">
              <a:buNone/>
            </a:pPr>
            <a:r>
              <a:rPr lang="en-US" sz="3200" dirty="0">
                <a:latin typeface="Times New Roman" panose="02020603050405020304" pitchFamily="18" charset="0"/>
                <a:cs typeface="Times New Roman" panose="02020603050405020304" pitchFamily="18" charset="0"/>
              </a:rPr>
              <a:t>                                                                                                                            Answer:  Patient- Controlled Analgesia</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9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356DF-BFC4-A3DC-8C11-BFD90F32C532}"/>
              </a:ext>
            </a:extLst>
          </p:cNvPr>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 2. Objective assessment includes assessment of  …… and ….. </a:t>
            </a:r>
          </a:p>
          <a:p>
            <a:pPr marL="0" indent="0" algn="just">
              <a:buNone/>
            </a:pPr>
            <a:r>
              <a:rPr lang="en-US" sz="3200" dirty="0">
                <a:latin typeface="Times New Roman" panose="02020603050405020304" pitchFamily="18" charset="0"/>
                <a:cs typeface="Times New Roman" panose="02020603050405020304" pitchFamily="18" charset="0"/>
              </a:rPr>
              <a:t>                </a:t>
            </a:r>
          </a:p>
          <a:p>
            <a:pPr marL="0" indent="0" algn="just">
              <a:buNone/>
            </a:pPr>
            <a:r>
              <a:rPr lang="en-US" sz="3200" dirty="0">
                <a:latin typeface="Times New Roman" panose="02020603050405020304" pitchFamily="18" charset="0"/>
                <a:cs typeface="Times New Roman" panose="02020603050405020304" pitchFamily="18" charset="0"/>
              </a:rPr>
              <a:t>    Answer: </a:t>
            </a:r>
            <a:r>
              <a:rPr lang="en-US" sz="3200" b="1" dirty="0">
                <a:latin typeface="Times New Roman" panose="02020603050405020304" pitchFamily="18" charset="0"/>
                <a:cs typeface="Times New Roman" panose="02020603050405020304" pitchFamily="18" charset="0"/>
              </a:rPr>
              <a:t>Behavioral Effect And Physiologic Response</a:t>
            </a:r>
            <a:endParaRPr lang="en-US" sz="3200" b="1" dirty="0"/>
          </a:p>
        </p:txBody>
      </p:sp>
    </p:spTree>
    <p:extLst>
      <p:ext uri="{BB962C8B-B14F-4D97-AF65-F5344CB8AC3E}">
        <p14:creationId xmlns:p14="http://schemas.microsoft.com/office/powerpoint/2010/main" val="361076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7596F-E892-EECC-36BA-EEA99A3F1A81}"/>
              </a:ext>
            </a:extLst>
          </p:cNvPr>
          <p:cNvSpPr>
            <a:spLocks noGrp="1"/>
          </p:cNvSpPr>
          <p:nvPr>
            <p:ph idx="1"/>
          </p:nvPr>
        </p:nvSpPr>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3. What are the pharmacological intervention of pain management ?</a:t>
            </a:r>
            <a:endParaRPr lang="en-US" sz="3200" dirty="0">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1662880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6619-4D1F-5C2A-9A1C-72C2BA2C046A}"/>
              </a:ext>
            </a:extLst>
          </p:cNvPr>
          <p:cNvSpPr>
            <a:spLocks noGrp="1"/>
          </p:cNvSpPr>
          <p:nvPr>
            <p:ph type="title"/>
          </p:nvPr>
        </p:nvSpPr>
        <p:spPr>
          <a:xfrm>
            <a:off x="2327563" y="427471"/>
            <a:ext cx="9556173" cy="1325563"/>
          </a:xfrm>
        </p:spPr>
        <p:txBody>
          <a:bodyPr/>
          <a:lstStyle/>
          <a:p>
            <a:r>
              <a:rPr lang="en-US" b="1" u="sng" dirty="0">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6CC3699A-7902-6D3D-3793-B69F048BD27A}"/>
              </a:ext>
            </a:extLst>
          </p:cNvPr>
          <p:cNvSpPr>
            <a:spLocks noGrp="1"/>
          </p:cNvSpPr>
          <p:nvPr>
            <p:ph idx="1"/>
          </p:nvPr>
        </p:nvSpPr>
        <p:spPr>
          <a:xfrm>
            <a:off x="838200" y="2386734"/>
            <a:ext cx="10515600" cy="4351338"/>
          </a:xfrm>
        </p:spPr>
        <p:txBody>
          <a:bodyPr>
            <a:normAutofit/>
          </a:bodyPr>
          <a:lstStyle/>
          <a:p>
            <a:pPr algn="just"/>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Write short note about pharmacological management of pain assessment.</a:t>
            </a:r>
          </a:p>
          <a:p>
            <a:pPr algn="just"/>
            <a:endParaRPr lang="en-IN"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3200" kern="100" dirty="0">
                <a:latin typeface="Times New Roman" panose="02020603050405020304" pitchFamily="18" charset="0"/>
                <a:ea typeface="Calibri" panose="020F0502020204030204" pitchFamily="34" charset="0"/>
                <a:cs typeface="Times New Roman" panose="02020603050405020304" pitchFamily="18" charset="0"/>
              </a:rPr>
              <a:t>    Date of submission: 2080/11/03</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68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AC84-CBA1-2471-5FF4-2393317325C3}"/>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PLAN FOR NEXT CLASS</a:t>
            </a:r>
          </a:p>
        </p:txBody>
      </p:sp>
      <p:sp>
        <p:nvSpPr>
          <p:cNvPr id="3" name="Content Placeholder 2">
            <a:extLst>
              <a:ext uri="{FF2B5EF4-FFF2-40B4-BE49-F238E27FC236}">
                <a16:creationId xmlns:a16="http://schemas.microsoft.com/office/drawing/2014/main" id="{F911DF72-7668-867B-2584-A89E0E196B68}"/>
              </a:ext>
            </a:extLst>
          </p:cNvPr>
          <p:cNvSpPr>
            <a:spLocks noGrp="1"/>
          </p:cNvSpPr>
          <p:nvPr>
            <p:ph idx="1"/>
          </p:nvPr>
        </p:nvSpPr>
        <p:spPr>
          <a:xfrm>
            <a:off x="973282" y="2365952"/>
            <a:ext cx="10515600" cy="4351338"/>
          </a:xfrm>
        </p:spPr>
        <p:txBody>
          <a:bodyPr>
            <a:normAutofit/>
          </a:bodyPr>
          <a:lstStyle/>
          <a:p>
            <a:pPr algn="just"/>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We will discuss about the surgical management and non-pharmacological management of pain.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39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CFC1-9EF0-2754-EDDD-7FA823CC24CD}"/>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SPECIFIC OBJECTIVE </a:t>
            </a:r>
          </a:p>
        </p:txBody>
      </p:sp>
      <p:sp>
        <p:nvSpPr>
          <p:cNvPr id="3" name="Content Placeholder 2">
            <a:extLst>
              <a:ext uri="{FF2B5EF4-FFF2-40B4-BE49-F238E27FC236}">
                <a16:creationId xmlns:a16="http://schemas.microsoft.com/office/drawing/2014/main" id="{20AE7D10-C82B-0798-0BFB-1327F6877BA9}"/>
              </a:ext>
            </a:extLst>
          </p:cNvPr>
          <p:cNvSpPr>
            <a:spLocks noGrp="1"/>
          </p:cNvSpPr>
          <p:nvPr>
            <p:ph idx="1"/>
          </p:nvPr>
        </p:nvSpPr>
        <p:spPr>
          <a:xfrm>
            <a:off x="926690" y="2297573"/>
            <a:ext cx="10515600" cy="3631279"/>
          </a:xfrm>
        </p:spPr>
        <p:txBody>
          <a:bodyPr>
            <a:noAutofit/>
          </a:bodyPr>
          <a:lstStyle/>
          <a:p>
            <a:pPr marL="0" indent="0" algn="just">
              <a:buNone/>
            </a:pPr>
            <a:r>
              <a:rPr lang="en-US" sz="3200" dirty="0">
                <a:latin typeface="Times New Roman" panose="02020603050405020304" pitchFamily="18" charset="0"/>
                <a:cs typeface="Times New Roman" panose="02020603050405020304" pitchFamily="18" charset="0"/>
              </a:rPr>
              <a:t>        At the end of session, BNS 1</a:t>
            </a:r>
            <a:r>
              <a:rPr lang="en-US" sz="3200" baseline="30000" dirty="0">
                <a:latin typeface="Times New Roman" panose="02020603050405020304" pitchFamily="18" charset="0"/>
                <a:cs typeface="Times New Roman" panose="02020603050405020304" pitchFamily="18" charset="0"/>
              </a:rPr>
              <a:t>st</a:t>
            </a:r>
            <a:r>
              <a:rPr lang="en-US" sz="3200" dirty="0">
                <a:latin typeface="Times New Roman" panose="02020603050405020304" pitchFamily="18" charset="0"/>
                <a:cs typeface="Times New Roman" panose="02020603050405020304" pitchFamily="18" charset="0"/>
              </a:rPr>
              <a:t> year students will be able to:</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describe the objective assessment of pain.</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list the pain management techniques.</a:t>
            </a:r>
            <a:r>
              <a:rPr lang="en-US" sz="3200" dirty="0">
                <a:latin typeface="Times New Roman" panose="02020603050405020304" pitchFamily="18" charset="0"/>
                <a:cs typeface="Times New Roman" panose="02020603050405020304" pitchFamily="18" charset="0"/>
              </a:rPr>
              <a:t>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explain the pharmacological pain management .</a:t>
            </a:r>
          </a:p>
        </p:txBody>
      </p:sp>
    </p:spTree>
    <p:extLst>
      <p:ext uri="{BB962C8B-B14F-4D97-AF65-F5344CB8AC3E}">
        <p14:creationId xmlns:p14="http://schemas.microsoft.com/office/powerpoint/2010/main" val="1292129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BDB3-C1A6-3150-B1B8-7906D42B9B57}"/>
              </a:ext>
            </a:extLst>
          </p:cNvPr>
          <p:cNvSpPr>
            <a:spLocks noGrp="1"/>
          </p:cNvSpPr>
          <p:nvPr>
            <p:ph type="title"/>
          </p:nvPr>
        </p:nvSpPr>
        <p:spPr>
          <a:xfrm>
            <a:off x="2723535" y="82600"/>
            <a:ext cx="8443452" cy="772805"/>
          </a:xfrm>
        </p:spPr>
        <p:txBody>
          <a:bodyPr>
            <a:normAutofit/>
          </a:bodyPr>
          <a:lstStyle/>
          <a:p>
            <a:r>
              <a:rPr lang="en-US" b="1"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353D92D7-1BDD-8A61-E8FA-AFD7EC3054FC}"/>
              </a:ext>
            </a:extLst>
          </p:cNvPr>
          <p:cNvSpPr>
            <a:spLocks noGrp="1"/>
          </p:cNvSpPr>
          <p:nvPr>
            <p:ph idx="1"/>
          </p:nvPr>
        </p:nvSpPr>
        <p:spPr>
          <a:xfrm>
            <a:off x="651387" y="1147199"/>
            <a:ext cx="10515600" cy="4351338"/>
          </a:xfrm>
        </p:spPr>
        <p:txBody>
          <a:bodyPr>
            <a:noAutofit/>
          </a:bodyPr>
          <a:lstStyle/>
          <a:p>
            <a:pPr marL="342900" indent="-342900" algn="just">
              <a:lnSpc>
                <a:spcPct val="115000"/>
              </a:lnSpc>
              <a:spcBef>
                <a:spcPts val="0"/>
              </a:spcBef>
              <a:buFont typeface="Wingdings" panose="05000000000000000000" pitchFamily="2"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Acharya K D ,Pokharel D K ,”</a:t>
            </a:r>
            <a:r>
              <a:rPr lang="en-US" sz="3200" i="1" dirty="0">
                <a:latin typeface="Times New Roman" panose="02020603050405020304" pitchFamily="18" charset="0"/>
                <a:ea typeface="Calibri" panose="020F0502020204030204" pitchFamily="34" charset="0"/>
                <a:cs typeface="Times New Roman" panose="02020603050405020304" pitchFamily="18" charset="0"/>
              </a:rPr>
              <a:t>Nursing Concepts And Principles</a:t>
            </a:r>
            <a:r>
              <a:rPr lang="en-US" sz="3200" dirty="0">
                <a:latin typeface="Times New Roman" panose="02020603050405020304" pitchFamily="18" charset="0"/>
                <a:ea typeface="Calibri" panose="020F0502020204030204" pitchFamily="34" charset="0"/>
                <a:cs typeface="Times New Roman" panose="02020603050405020304" pitchFamily="18" charset="0"/>
              </a:rPr>
              <a:t>” 2</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3200" dirty="0">
                <a:latin typeface="Times New Roman" panose="02020603050405020304" pitchFamily="18" charset="0"/>
                <a:ea typeface="Calibri" panose="020F0502020204030204" pitchFamily="34" charset="0"/>
                <a:cs typeface="Times New Roman" panose="02020603050405020304" pitchFamily="18" charset="0"/>
              </a:rPr>
              <a:t> Ed, Jupiter Publishers and Distributor Pvt.Ltd. </a:t>
            </a:r>
          </a:p>
          <a:p>
            <a:pPr marL="342900" indent="-342900" algn="just">
              <a:lnSpc>
                <a:spcPct val="115000"/>
              </a:lnSpc>
              <a:spcBef>
                <a:spcPts val="0"/>
              </a:spcBef>
              <a:buFont typeface="Wingdings" panose="05000000000000000000" pitchFamily="2" charset="2"/>
              <a:buChar char=""/>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Bef>
                <a:spcPts val="0"/>
              </a:spcBef>
              <a:buFont typeface="Wingdings" panose="05000000000000000000" pitchFamily="2"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Mandal G.N, “</a:t>
            </a:r>
            <a:r>
              <a:rPr lang="en-US" sz="3200" i="1" dirty="0">
                <a:latin typeface="Times New Roman" panose="02020603050405020304" pitchFamily="18" charset="0"/>
                <a:ea typeface="Calibri" panose="020F0502020204030204" pitchFamily="34" charset="0"/>
                <a:cs typeface="Times New Roman" panose="02020603050405020304" pitchFamily="18" charset="0"/>
              </a:rPr>
              <a:t>Nursing Concept ”</a:t>
            </a:r>
            <a:r>
              <a:rPr lang="en-US" sz="3200" dirty="0">
                <a:latin typeface="Times New Roman" panose="02020603050405020304" pitchFamily="18" charset="0"/>
                <a:ea typeface="Calibri" panose="020F0502020204030204" pitchFamily="34" charset="0"/>
                <a:cs typeface="Times New Roman" panose="02020603050405020304" pitchFamily="18" charset="0"/>
              </a:rPr>
              <a:t>, 1</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3200" dirty="0">
                <a:latin typeface="Times New Roman" panose="02020603050405020304" pitchFamily="18" charset="0"/>
                <a:ea typeface="Calibri" panose="020F0502020204030204" pitchFamily="34" charset="0"/>
                <a:cs typeface="Times New Roman" panose="02020603050405020304" pitchFamily="18" charset="0"/>
              </a:rPr>
              <a:t> edition,(2005),Makalu books and Stationers, Page no: 804-806 </a:t>
            </a:r>
          </a:p>
          <a:p>
            <a:pPr marL="0" indent="0" algn="just">
              <a:lnSpc>
                <a:spcPct val="115000"/>
              </a:lnSpc>
              <a:spcBef>
                <a:spcPts val="0"/>
              </a:spcBef>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Rai L, (2015), “</a:t>
            </a:r>
            <a:r>
              <a:rPr lang="en-US" sz="3200" i="1" dirty="0">
                <a:latin typeface="Times New Roman" panose="02020603050405020304" pitchFamily="18" charset="0"/>
                <a:ea typeface="Calibri" panose="020F0502020204030204" pitchFamily="34" charset="0"/>
                <a:cs typeface="Times New Roman" panose="02020603050405020304" pitchFamily="18" charset="0"/>
              </a:rPr>
              <a:t>Nursing Concepts Theories and Principles</a:t>
            </a:r>
            <a:r>
              <a:rPr lang="en-US" sz="3200" dirty="0">
                <a:latin typeface="Times New Roman" panose="02020603050405020304" pitchFamily="18" charset="0"/>
                <a:ea typeface="Calibri" panose="020F0502020204030204" pitchFamily="34" charset="0"/>
                <a:cs typeface="Times New Roman" panose="02020603050405020304" pitchFamily="18" charset="0"/>
              </a:rPr>
              <a:t>”, 3rd Edition, Tara Books and Stationary, Chhatrapati, Kathmandu. Page no :205 - 211</a:t>
            </a:r>
          </a:p>
          <a:p>
            <a:pPr algn="just"/>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100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51169-5DD7-2C96-EA70-F3F531386711}"/>
              </a:ext>
            </a:extLst>
          </p:cNvPr>
          <p:cNvSpPr>
            <a:spLocks noGrp="1"/>
          </p:cNvSpPr>
          <p:nvPr>
            <p:ph idx="1"/>
          </p:nvPr>
        </p:nvSpPr>
        <p:spPr>
          <a:xfrm>
            <a:off x="521110" y="629265"/>
            <a:ext cx="10832690" cy="5832834"/>
          </a:xfrm>
        </p:spPr>
        <p:txBody>
          <a:bodyPr>
            <a:normAutofit/>
          </a:bodyPr>
          <a:lstStyle/>
          <a:p>
            <a:pPr marL="342900" indent="-342900" algn="just">
              <a:lnSpc>
                <a:spcPct val="115000"/>
              </a:lnSpc>
              <a:spcBef>
                <a:spcPts val="0"/>
              </a:spcBef>
              <a:buFont typeface="Wingdings" panose="05000000000000000000" pitchFamily="2"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S.C Suzanne, B G Brenda, Brunner and Suddarths “</a:t>
            </a:r>
            <a:r>
              <a:rPr lang="en-US" sz="3200" i="1" dirty="0">
                <a:latin typeface="Times New Roman" panose="02020603050405020304" pitchFamily="18" charset="0"/>
                <a:ea typeface="Calibri" panose="020F0502020204030204" pitchFamily="34" charset="0"/>
                <a:cs typeface="Times New Roman" panose="02020603050405020304" pitchFamily="18" charset="0"/>
              </a:rPr>
              <a:t>Textbook of Medical -surgical Nursing”</a:t>
            </a:r>
            <a:r>
              <a:rPr lang="en-US" sz="3200" dirty="0">
                <a:latin typeface="Times New Roman" panose="02020603050405020304" pitchFamily="18" charset="0"/>
                <a:ea typeface="Calibri" panose="020F0502020204030204" pitchFamily="34" charset="0"/>
                <a:cs typeface="Times New Roman" panose="02020603050405020304" pitchFamily="18" charset="0"/>
              </a:rPr>
              <a:t>, 3rd edition ,Wolters Kluwer pvt Ltd.</a:t>
            </a:r>
          </a:p>
          <a:p>
            <a:pPr marL="342900" marR="0" lvl="0" indent="-342900" algn="just">
              <a:lnSpc>
                <a:spcPct val="115000"/>
              </a:lnSpc>
              <a:spcBef>
                <a:spcPts val="0"/>
              </a:spcBef>
              <a:spcAft>
                <a:spcPts val="0"/>
              </a:spcAft>
              <a:buFont typeface="Wingdings" panose="05000000000000000000" pitchFamily="2" charset="2"/>
              <a:buChar char=""/>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Sharma M, “</a:t>
            </a:r>
            <a:r>
              <a:rPr lang="en-US" sz="3200" i="1" dirty="0">
                <a:latin typeface="Times New Roman" panose="02020603050405020304" pitchFamily="18" charset="0"/>
                <a:ea typeface="Calibri" panose="020F0502020204030204" pitchFamily="34" charset="0"/>
                <a:cs typeface="Times New Roman" panose="02020603050405020304" pitchFamily="18" charset="0"/>
              </a:rPr>
              <a:t>Nursing Concepts and Principles</a:t>
            </a:r>
            <a:r>
              <a:rPr lang="en-US" sz="3200" dirty="0">
                <a:latin typeface="Times New Roman" panose="02020603050405020304" pitchFamily="18" charset="0"/>
                <a:ea typeface="Calibri" panose="020F0502020204030204" pitchFamily="34" charset="0"/>
                <a:cs typeface="Times New Roman" panose="02020603050405020304" pitchFamily="18" charset="0"/>
              </a:rPr>
              <a:t>”,2nd Ed, Medhavi publication , Page no: 167, 174- 182</a:t>
            </a:r>
          </a:p>
          <a:p>
            <a:pPr marL="0" marR="0" lvl="0" indent="0" algn="just">
              <a:lnSpc>
                <a:spcPct val="115000"/>
              </a:lnSpc>
              <a:spcBef>
                <a:spcPts val="0"/>
              </a:spcBef>
              <a:spcAft>
                <a:spcPts val="0"/>
              </a:spcAft>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US" sz="3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rPr>
              <a:t>https://www.webmd.com/pain-management/guide/pain-types-and-classifications</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39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BBFA83-D380-D9B7-1C03-D23B5EB273F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085" y="439994"/>
            <a:ext cx="10717160" cy="5978011"/>
          </a:xfrm>
        </p:spPr>
      </p:pic>
    </p:spTree>
    <p:extLst>
      <p:ext uri="{BB962C8B-B14F-4D97-AF65-F5344CB8AC3E}">
        <p14:creationId xmlns:p14="http://schemas.microsoft.com/office/powerpoint/2010/main" val="254632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99E13-9D5A-3454-AB94-7D15AF0EA5F7}"/>
              </a:ext>
            </a:extLst>
          </p:cNvPr>
          <p:cNvSpPr>
            <a:spLocks noGrp="1"/>
          </p:cNvSpPr>
          <p:nvPr>
            <p:ph idx="1"/>
          </p:nvPr>
        </p:nvSpPr>
        <p:spPr>
          <a:xfrm>
            <a:off x="838200" y="259773"/>
            <a:ext cx="10515600" cy="6515100"/>
          </a:xfrm>
        </p:spPr>
        <p:txBody>
          <a:bodyPr>
            <a:normAutofit/>
          </a:bodyPr>
          <a:lstStyle/>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about NSAIDS</a:t>
            </a:r>
          </a:p>
          <a:p>
            <a:pPr marL="0" indent="0">
              <a:buNone/>
            </a:pPr>
            <a:endPar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about opioids</a:t>
            </a:r>
          </a:p>
          <a:p>
            <a:endPar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about adjuvant drugs</a:t>
            </a:r>
          </a:p>
          <a:p>
            <a:endPar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about WHO analgesics ladder of pain management</a:t>
            </a:r>
          </a:p>
          <a:p>
            <a:endPar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about methods and routes of drug administration</a:t>
            </a:r>
          </a:p>
          <a:p>
            <a:endPar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the nursing principle for administrating analgesics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54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249F-5BE4-42C5-626B-81EFCDB19B66}"/>
              </a:ext>
            </a:extLst>
          </p:cNvPr>
          <p:cNvSpPr>
            <a:spLocks noGrp="1"/>
          </p:cNvSpPr>
          <p:nvPr>
            <p:ph type="title"/>
          </p:nvPr>
        </p:nvSpPr>
        <p:spPr>
          <a:xfrm>
            <a:off x="838200" y="365125"/>
            <a:ext cx="10515600" cy="1689817"/>
          </a:xfrm>
        </p:spPr>
        <p:txBody>
          <a:bodyPr/>
          <a:lstStyle/>
          <a:p>
            <a:r>
              <a:rPr lang="en-US" b="1" u="sng" dirty="0">
                <a:latin typeface="Times New Roman" panose="02020603050405020304" pitchFamily="18" charset="0"/>
                <a:cs typeface="Times New Roman" panose="02020603050405020304" pitchFamily="18" charset="0"/>
              </a:rPr>
              <a:t>OBJECTIVE ASSESSMENT</a:t>
            </a:r>
          </a:p>
        </p:txBody>
      </p:sp>
      <p:sp>
        <p:nvSpPr>
          <p:cNvPr id="3" name="Content Placeholder 2">
            <a:extLst>
              <a:ext uri="{FF2B5EF4-FFF2-40B4-BE49-F238E27FC236}">
                <a16:creationId xmlns:a16="http://schemas.microsoft.com/office/drawing/2014/main" id="{3A4613CF-3F23-7EDB-B158-379D7A391FB2}"/>
              </a:ext>
            </a:extLst>
          </p:cNvPr>
          <p:cNvSpPr>
            <a:spLocks noGrp="1"/>
          </p:cNvSpPr>
          <p:nvPr>
            <p:ph idx="1"/>
          </p:nvPr>
        </p:nvSpPr>
        <p:spPr>
          <a:xfrm>
            <a:off x="1064342" y="2506662"/>
            <a:ext cx="10515600" cy="2488125"/>
          </a:xfrm>
        </p:spPr>
        <p:txBody>
          <a:bodyPr>
            <a:normAutofit/>
          </a:bodyPr>
          <a:lstStyle/>
          <a:p>
            <a:pPr algn="just"/>
            <a:r>
              <a:rPr lang="en-US" sz="3200" dirty="0">
                <a:latin typeface="Times New Roman" panose="02020603050405020304" pitchFamily="18" charset="0"/>
                <a:cs typeface="Times New Roman" panose="02020603050405020304" pitchFamily="18" charset="0"/>
              </a:rPr>
              <a:t>Vital signs including physical examination and observation for non verbal response to pain.</a:t>
            </a:r>
          </a:p>
          <a:p>
            <a:pPr algn="just"/>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43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D2F4-5AD7-E2F2-BEF5-AD6C2EFFE036}"/>
              </a:ext>
            </a:extLst>
          </p:cNvPr>
          <p:cNvSpPr>
            <a:spLocks noGrp="1"/>
          </p:cNvSpPr>
          <p:nvPr>
            <p:ph type="title"/>
          </p:nvPr>
        </p:nvSpPr>
        <p:spPr>
          <a:xfrm>
            <a:off x="995516" y="1600201"/>
            <a:ext cx="10515600" cy="2723634"/>
          </a:xfrm>
        </p:spPr>
        <p:txBody>
          <a:bodyPr>
            <a:noAutofit/>
          </a:bodyPr>
          <a:lstStyle/>
          <a:p>
            <a:pPr algn="ctr"/>
            <a:r>
              <a:rPr lang="en-US" sz="8500" b="1" u="sng" dirty="0">
                <a:effectLst/>
                <a:latin typeface="Algerian" panose="04020705040A02060702" pitchFamily="82" charset="0"/>
                <a:ea typeface="Calibri" panose="020F0502020204030204" pitchFamily="34" charset="0"/>
                <a:cs typeface="Times New Roman" panose="02020603050405020304" pitchFamily="18" charset="0"/>
              </a:rPr>
              <a:t>PAIN MANAGEMENT TECHNIQUES</a:t>
            </a:r>
            <a:endParaRPr lang="en-US" sz="8500" u="sng"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53656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ACD-225B-AE19-48C8-0BE81896E00C}"/>
              </a:ext>
            </a:extLst>
          </p:cNvPr>
          <p:cNvSpPr>
            <a:spLocks noGrp="1"/>
          </p:cNvSpPr>
          <p:nvPr>
            <p:ph type="title"/>
          </p:nvPr>
        </p:nvSpPr>
        <p:spPr>
          <a:xfrm>
            <a:off x="334297" y="1"/>
            <a:ext cx="11857703" cy="763742"/>
          </a:xfrm>
        </p:spPr>
        <p:txBody>
          <a:bodyPr>
            <a:normAutofit fontScale="90000"/>
          </a:bodyPr>
          <a:lstStyle/>
          <a:p>
            <a:r>
              <a:rPr lang="en-US" sz="4400" b="1" u="sng" dirty="0">
                <a:effectLst/>
                <a:latin typeface="Times New Roman" panose="02020603050405020304" pitchFamily="18" charset="0"/>
                <a:ea typeface="Calibri" panose="020F0502020204030204" pitchFamily="34" charset="0"/>
                <a:cs typeface="Times New Roman" panose="02020603050405020304" pitchFamily="18" charset="0"/>
              </a:rPr>
              <a:t> THERAPEUTIC MEASURES TO RELIEVE PAIN</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CFE2DC-8E91-4226-5336-504775A3F7F8}"/>
              </a:ext>
            </a:extLst>
          </p:cNvPr>
          <p:cNvSpPr>
            <a:spLocks noGrp="1"/>
          </p:cNvSpPr>
          <p:nvPr>
            <p:ph idx="1"/>
          </p:nvPr>
        </p:nvSpPr>
        <p:spPr>
          <a:xfrm>
            <a:off x="428317" y="871896"/>
            <a:ext cx="11335365" cy="4351338"/>
          </a:xfrm>
        </p:spPr>
        <p:txBody>
          <a:bodyPr>
            <a:noAutofit/>
          </a:bodyPr>
          <a:lstStyle/>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nature of pain and the extent to which if affects a person's wellbeing determine the choice of pain relief interventions. </a:t>
            </a:r>
          </a:p>
          <a:p>
            <a:pPr marL="0" marR="0" algn="just">
              <a:lnSpc>
                <a:spcPct val="115000"/>
              </a:lnSpc>
              <a:spcBef>
                <a:spcPts val="0"/>
              </a:spcBef>
              <a:spcAft>
                <a:spcPts val="10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Pain therapy requires individualized approach. </a:t>
            </a:r>
          </a:p>
          <a:p>
            <a:pPr marL="0" marR="0" algn="just">
              <a:lnSpc>
                <a:spcPct val="115000"/>
              </a:lnSpc>
              <a:spcBef>
                <a:spcPts val="0"/>
              </a:spcBef>
              <a:spcAft>
                <a:spcPts val="10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nurse, the client and the family must be partners in using pain control measures.</a:t>
            </a:r>
          </a:p>
          <a:p>
            <a:pPr marL="0" marR="0" algn="just">
              <a:lnSpc>
                <a:spcPct val="115000"/>
              </a:lnSpc>
              <a:spcBef>
                <a:spcPts val="0"/>
              </a:spcBef>
              <a:spcAft>
                <a:spcPts val="10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Generally, the least invasive or safest therapy should be tried first.</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42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F60D3-DC5C-67CD-9621-CAB2EC50FB31}"/>
              </a:ext>
            </a:extLst>
          </p:cNvPr>
          <p:cNvSpPr>
            <a:spLocks noGrp="1"/>
          </p:cNvSpPr>
          <p:nvPr>
            <p:ph idx="1"/>
          </p:nvPr>
        </p:nvSpPr>
        <p:spPr>
          <a:xfrm>
            <a:off x="267929" y="1007918"/>
            <a:ext cx="11334136" cy="5415721"/>
          </a:xfrm>
        </p:spPr>
        <p:txBody>
          <a:bodyPr>
            <a:noAutofit/>
          </a:bodyPr>
          <a:lstStyle/>
          <a:p>
            <a:pPr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Teaching clients about the pain experience reduces anxiety and helps clients achieve a sense of control.</a:t>
            </a:r>
          </a:p>
          <a:p>
            <a:pPr marL="0" indent="0" algn="just">
              <a:lnSpc>
                <a:spcPct val="115000"/>
              </a:lnSpc>
              <a:spcBef>
                <a:spcPts val="0"/>
              </a:spcBef>
              <a:spcAft>
                <a:spcPts val="10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When a person develops pain or other symptoms of discomfort, there are non- pharmacological as well as the pharmacological strategies to be offered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442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1799</TotalTime>
  <Words>1381</Words>
  <Application>Microsoft Office PowerPoint</Application>
  <PresentationFormat>Widescreen</PresentationFormat>
  <Paragraphs>161</Paragraphs>
  <Slides>42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Algerian</vt:lpstr>
      <vt:lpstr>Arial</vt:lpstr>
      <vt:lpstr>Arial</vt:lpstr>
      <vt:lpstr>Calibri</vt:lpstr>
      <vt:lpstr>Calibri Light</vt:lpstr>
      <vt:lpstr>itc-giovanni</vt:lpstr>
      <vt:lpstr>Times New Roman</vt:lpstr>
      <vt:lpstr>Wingdings</vt:lpstr>
      <vt:lpstr>Office Theme</vt:lpstr>
      <vt:lpstr>PowerPoint Presentation</vt:lpstr>
      <vt:lpstr>OBJECTIVE ASSESSMENT </vt:lpstr>
      <vt:lpstr>GENERAL OBJECTIVE </vt:lpstr>
      <vt:lpstr>SPECIFIC OBJECTIVE </vt:lpstr>
      <vt:lpstr>PowerPoint Presentation</vt:lpstr>
      <vt:lpstr>OBJECTIVE ASSESSMENT</vt:lpstr>
      <vt:lpstr>PAIN MANAGEMENT TECHNIQUES</vt:lpstr>
      <vt:lpstr> THERAPEUTIC MEASURES TO RELIEVE PAIN</vt:lpstr>
      <vt:lpstr>PowerPoint Presentation</vt:lpstr>
      <vt:lpstr>Different types of interventions (pharmacological and /or non- pharmacological) are used for pain relief with the following purposes: </vt:lpstr>
      <vt:lpstr>TYPES OF PAIN MANAGEMENT TECHNIQUE </vt:lpstr>
      <vt:lpstr>PHARMACOLOGICAL PAIN RELIEF INTERVENTIONS </vt:lpstr>
      <vt:lpstr>PowerPoint Presentation</vt:lpstr>
      <vt:lpstr>PowerPoint Presentation</vt:lpstr>
      <vt:lpstr>PowerPoint Presentation</vt:lpstr>
      <vt:lpstr> Step One </vt:lpstr>
      <vt:lpstr>Step Two  </vt:lpstr>
      <vt:lpstr>PowerPoint Presentation</vt:lpstr>
      <vt:lpstr>PowerPoint Presentation</vt:lpstr>
      <vt:lpstr>Step Three </vt:lpstr>
      <vt:lpstr>PowerPoint Presentation</vt:lpstr>
      <vt:lpstr>Step Four </vt:lpstr>
      <vt:lpstr>PowerPoint Presentation</vt:lpstr>
      <vt:lpstr>PowerPoint Presentation</vt:lpstr>
      <vt:lpstr>METHODS AND ROUTE OF DRUG ADMINISTRATION </vt:lpstr>
      <vt:lpstr>PowerPoint Presentation</vt:lpstr>
      <vt:lpstr>PowerPoint Presentation</vt:lpstr>
      <vt:lpstr>PowerPoint Presentation</vt:lpstr>
      <vt:lpstr>PowerPoint Presentation</vt:lpstr>
      <vt:lpstr>NURSING PRINCIPLE FOR ADMINISTRATING ANALGESICS </vt:lpstr>
      <vt:lpstr>2. Select proper medications when more than one is ordered: </vt:lpstr>
      <vt:lpstr>PowerPoint Presentation</vt:lpstr>
      <vt:lpstr>PowerPoint Presentation</vt:lpstr>
      <vt:lpstr>PowerPoint Presentation</vt:lpstr>
      <vt:lpstr>SUMMARY</vt:lpstr>
      <vt:lpstr>PowerPoint Presentation</vt:lpstr>
      <vt:lpstr>PowerPoint Presentation</vt:lpstr>
      <vt:lpstr>ASSIGNMENT</vt:lpstr>
      <vt:lpstr>PLAN FOR NEXT CLASS</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Pradhan</dc:creator>
  <cp:lastModifiedBy>Angel Pradhan</cp:lastModifiedBy>
  <cp:revision>37</cp:revision>
  <dcterms:created xsi:type="dcterms:W3CDTF">2024-01-18T15:48:25Z</dcterms:created>
  <dcterms:modified xsi:type="dcterms:W3CDTF">2024-02-13T06:26:48Z</dcterms:modified>
</cp:coreProperties>
</file>