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1"/>
  </p:notesMasterIdLst>
  <p:sldIdLst>
    <p:sldId id="256" r:id="rId2"/>
    <p:sldId id="363" r:id="rId3"/>
    <p:sldId id="364" r:id="rId4"/>
    <p:sldId id="369" r:id="rId5"/>
    <p:sldId id="365" r:id="rId6"/>
    <p:sldId id="370" r:id="rId7"/>
    <p:sldId id="385" r:id="rId8"/>
    <p:sldId id="366" r:id="rId9"/>
    <p:sldId id="367" r:id="rId10"/>
    <p:sldId id="368" r:id="rId11"/>
    <p:sldId id="371" r:id="rId12"/>
    <p:sldId id="372" r:id="rId13"/>
    <p:sldId id="373" r:id="rId14"/>
    <p:sldId id="386" r:id="rId15"/>
    <p:sldId id="376" r:id="rId16"/>
    <p:sldId id="375" r:id="rId17"/>
    <p:sldId id="377" r:id="rId18"/>
    <p:sldId id="445" r:id="rId19"/>
    <p:sldId id="378" r:id="rId20"/>
    <p:sldId id="379" r:id="rId21"/>
    <p:sldId id="380" r:id="rId22"/>
    <p:sldId id="381" r:id="rId23"/>
    <p:sldId id="383" r:id="rId24"/>
    <p:sldId id="382" r:id="rId25"/>
    <p:sldId id="396" r:id="rId26"/>
    <p:sldId id="384" r:id="rId27"/>
    <p:sldId id="387" r:id="rId28"/>
    <p:sldId id="388" r:id="rId29"/>
    <p:sldId id="389" r:id="rId30"/>
    <p:sldId id="449" r:id="rId31"/>
    <p:sldId id="390" r:id="rId32"/>
    <p:sldId id="391" r:id="rId33"/>
    <p:sldId id="392" r:id="rId34"/>
    <p:sldId id="393" r:id="rId35"/>
    <p:sldId id="394" r:id="rId36"/>
    <p:sldId id="395" r:id="rId37"/>
    <p:sldId id="397" r:id="rId38"/>
    <p:sldId id="398" r:id="rId39"/>
    <p:sldId id="400" r:id="rId40"/>
    <p:sldId id="399" r:id="rId41"/>
    <p:sldId id="413" r:id="rId42"/>
    <p:sldId id="414" r:id="rId43"/>
    <p:sldId id="415" r:id="rId44"/>
    <p:sldId id="401" r:id="rId45"/>
    <p:sldId id="416" r:id="rId46"/>
    <p:sldId id="402" r:id="rId47"/>
    <p:sldId id="403" r:id="rId48"/>
    <p:sldId id="446" r:id="rId49"/>
    <p:sldId id="404" r:id="rId50"/>
    <p:sldId id="417" r:id="rId51"/>
    <p:sldId id="405" r:id="rId52"/>
    <p:sldId id="447" r:id="rId53"/>
    <p:sldId id="448" r:id="rId54"/>
    <p:sldId id="406" r:id="rId55"/>
    <p:sldId id="418" r:id="rId56"/>
    <p:sldId id="419" r:id="rId57"/>
    <p:sldId id="420" r:id="rId58"/>
    <p:sldId id="421" r:id="rId59"/>
    <p:sldId id="422" r:id="rId60"/>
    <p:sldId id="423" r:id="rId61"/>
    <p:sldId id="424" r:id="rId62"/>
    <p:sldId id="425" r:id="rId63"/>
    <p:sldId id="426" r:id="rId64"/>
    <p:sldId id="427" r:id="rId65"/>
    <p:sldId id="428" r:id="rId66"/>
    <p:sldId id="450" r:id="rId67"/>
    <p:sldId id="451" r:id="rId68"/>
    <p:sldId id="444" r:id="rId69"/>
    <p:sldId id="429" r:id="rId70"/>
    <p:sldId id="430" r:id="rId71"/>
    <p:sldId id="431" r:id="rId72"/>
    <p:sldId id="432" r:id="rId73"/>
    <p:sldId id="434" r:id="rId74"/>
    <p:sldId id="435" r:id="rId75"/>
    <p:sldId id="436" r:id="rId76"/>
    <p:sldId id="437" r:id="rId77"/>
    <p:sldId id="438" r:id="rId78"/>
    <p:sldId id="439" r:id="rId79"/>
    <p:sldId id="410" r:id="rId8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1086" y="1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2A39264-DEFE-43B4-AB98-3CF560F71371}" type="datetimeFigureOut">
              <a:rPr lang="en-US" smtClean="0"/>
              <a:pPr/>
              <a:t>6/26/2020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12577D-675F-4DD4-BB0D-A789754FAB21}" type="slidenum">
              <a:rPr lang="en-US" smtClean="0"/>
              <a:pPr/>
              <a:t>‹#›</a:t>
            </a:fld>
            <a:endParaRPr lang="en-US"/>
          </a:p>
        </p:txBody>
      </p:sp>
    </p:spTree>
    <p:extLst>
      <p:ext uri="{BB962C8B-B14F-4D97-AF65-F5344CB8AC3E}">
        <p14:creationId xmlns:p14="http://schemas.microsoft.com/office/powerpoint/2010/main" val="11963620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cs typeface="Times New Roman" pitchFamily="18" charset="0"/>
              </a:rPr>
              <a:t>Methotrexate &amp; </a:t>
            </a:r>
            <a:r>
              <a:rPr lang="en-US" sz="1200" dirty="0" err="1" smtClean="0">
                <a:cs typeface="Times New Roman" pitchFamily="18" charset="0"/>
              </a:rPr>
              <a:t>mercaptopurine</a:t>
            </a:r>
            <a:r>
              <a:rPr lang="en-US" sz="1200" dirty="0" smtClean="0">
                <a:cs typeface="Times New Roman" pitchFamily="18" charset="0"/>
              </a:rPr>
              <a:t>= cancer, immune system;</a:t>
            </a:r>
            <a:r>
              <a:rPr lang="en-US" sz="1200" baseline="0" dirty="0" smtClean="0">
                <a:cs typeface="Times New Roman" pitchFamily="18" charset="0"/>
              </a:rPr>
              <a:t> </a:t>
            </a:r>
            <a:r>
              <a:rPr lang="en-US" sz="1200" dirty="0" smtClean="0">
                <a:cs typeface="Times New Roman" pitchFamily="18" charset="0"/>
              </a:rPr>
              <a:t>cytosine </a:t>
            </a:r>
            <a:r>
              <a:rPr lang="en-US" sz="1200" dirty="0" err="1" smtClean="0">
                <a:cs typeface="Times New Roman" pitchFamily="18" charset="0"/>
              </a:rPr>
              <a:t>arabinoside</a:t>
            </a:r>
            <a:r>
              <a:rPr lang="en-US" sz="1200" dirty="0" smtClean="0">
                <a:cs typeface="Times New Roman" pitchFamily="18" charset="0"/>
              </a:rPr>
              <a:t>=</a:t>
            </a:r>
            <a:r>
              <a:rPr lang="en-US" sz="1200" baseline="0" dirty="0" smtClean="0">
                <a:cs typeface="Times New Roman" pitchFamily="18" charset="0"/>
              </a:rPr>
              <a:t> leukaemia; </a:t>
            </a:r>
            <a:r>
              <a:rPr lang="en-US" sz="1200" dirty="0" smtClean="0">
                <a:cs typeface="Times New Roman" pitchFamily="18" charset="0"/>
              </a:rPr>
              <a:t>Phenytoin=</a:t>
            </a:r>
            <a:r>
              <a:rPr lang="en-US" sz="1200" baseline="0" dirty="0" smtClean="0">
                <a:cs typeface="Times New Roman" pitchFamily="18" charset="0"/>
              </a:rPr>
              <a:t> anti-seizure</a:t>
            </a:r>
            <a:endParaRPr lang="en-US" dirty="0"/>
          </a:p>
        </p:txBody>
      </p:sp>
      <p:sp>
        <p:nvSpPr>
          <p:cNvPr id="4" name="Slide Number Placeholder 3"/>
          <p:cNvSpPr>
            <a:spLocks noGrp="1"/>
          </p:cNvSpPr>
          <p:nvPr>
            <p:ph type="sldNum" sz="quarter" idx="10"/>
          </p:nvPr>
        </p:nvSpPr>
        <p:spPr/>
        <p:txBody>
          <a:bodyPr/>
          <a:lstStyle/>
          <a:p>
            <a:fld id="{3A12577D-675F-4DD4-BB0D-A789754FAB21}" type="slidenum">
              <a:rPr lang="en-US" smtClean="0"/>
              <a:pPr/>
              <a:t>22</a:t>
            </a:fld>
            <a:endParaRPr lang="en-US"/>
          </a:p>
        </p:txBody>
      </p:sp>
    </p:spTree>
    <p:extLst>
      <p:ext uri="{BB962C8B-B14F-4D97-AF65-F5344CB8AC3E}">
        <p14:creationId xmlns:p14="http://schemas.microsoft.com/office/powerpoint/2010/main" val="2129502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4D87170D-FA3A-400D-813F-E4A23C9E8B76}" type="slidenum">
              <a:rPr lang="en-US" smtClean="0"/>
              <a:pPr/>
              <a:t>27</a:t>
            </a:fld>
            <a:endParaRPr lang="en-US" smtClean="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baseline="0" dirty="0" smtClean="0">
                <a:solidFill>
                  <a:schemeClr val="tx1"/>
                </a:solidFill>
                <a:latin typeface="+mn-lt"/>
                <a:ea typeface="+mn-ea"/>
                <a:cs typeface="+mn-cs"/>
              </a:rPr>
              <a:t>Immune/idiopathic Thrombocytopenic Purpura (ITP) Thrombotic Thrombocytopenic Purpura (TTP)</a:t>
            </a:r>
            <a:endParaRPr lang="en-US" b="0" dirty="0"/>
          </a:p>
        </p:txBody>
      </p:sp>
      <p:sp>
        <p:nvSpPr>
          <p:cNvPr id="4" name="Slide Number Placeholder 3"/>
          <p:cNvSpPr>
            <a:spLocks noGrp="1"/>
          </p:cNvSpPr>
          <p:nvPr>
            <p:ph type="sldNum" sz="quarter" idx="10"/>
          </p:nvPr>
        </p:nvSpPr>
        <p:spPr/>
        <p:txBody>
          <a:bodyPr/>
          <a:lstStyle/>
          <a:p>
            <a:fld id="{3A12577D-675F-4DD4-BB0D-A789754FAB21}" type="slidenum">
              <a:rPr lang="en-US" smtClean="0"/>
              <a:pPr/>
              <a:t>29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9C88D9-E4EB-4DCC-856E-3116F33356DE}" type="slidenum">
              <a:rPr lang="en-US"/>
              <a:pPr/>
              <a:t>62</a:t>
            </a:fld>
            <a:endParaRPr lang="en-US"/>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6/26/2020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wipe dir="r"/>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2Bone2Stem.mov" TargetMode="Externa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7.xml"/><Relationship Id="rId4" Type="http://schemas.openxmlformats.org/officeDocument/2006/relationships/image" Target="../media/image23.jpe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914400"/>
            <a:ext cx="9144000" cy="1470025"/>
          </a:xfrm>
          <a:solidFill>
            <a:srgbClr val="FF0000"/>
          </a:solidFill>
        </p:spPr>
        <p:txBody>
          <a:bodyPr>
            <a:normAutofit/>
          </a:bodyPr>
          <a:lstStyle/>
          <a:p>
            <a:r>
              <a:rPr lang="en-US" sz="4000" b="1" dirty="0" smtClean="0">
                <a:solidFill>
                  <a:schemeClr val="bg1"/>
                </a:solidFill>
              </a:rPr>
              <a:t>Blood, Lymphatics and Immune System</a:t>
            </a:r>
            <a:endParaRPr lang="en-US" sz="4000" b="1" dirty="0">
              <a:solidFill>
                <a:schemeClr val="bg1"/>
              </a:solidFill>
            </a:endParaRPr>
          </a:p>
        </p:txBody>
      </p:sp>
      <p:sp>
        <p:nvSpPr>
          <p:cNvPr id="3" name="Subtitle 2"/>
          <p:cNvSpPr>
            <a:spLocks noGrp="1"/>
          </p:cNvSpPr>
          <p:nvPr>
            <p:ph type="subTitle" idx="1"/>
          </p:nvPr>
        </p:nvSpPr>
        <p:spPr>
          <a:xfrm>
            <a:off x="5257800" y="4495800"/>
            <a:ext cx="3810000" cy="1219200"/>
          </a:xfrm>
        </p:spPr>
        <p:txBody>
          <a:bodyPr/>
          <a:lstStyle/>
          <a:p>
            <a:r>
              <a:rPr lang="en-US" dirty="0" smtClean="0"/>
              <a:t>Krishna Bastola</a:t>
            </a:r>
          </a:p>
          <a:p>
            <a:r>
              <a:rPr lang="en-US" dirty="0" smtClean="0"/>
              <a:t>B.Sc. MLT, M.Sc.</a:t>
            </a:r>
            <a:endParaRPr lang="en-US" dirty="0"/>
          </a:p>
        </p:txBody>
      </p:sp>
    </p:spTree>
  </p:cSld>
  <p:clrMapOvr>
    <a:masterClrMapping/>
  </p:clrMapOvr>
  <p:transition spd="slow">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742890"/>
            <a:ext cx="3200107" cy="400110"/>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US" sz="2000" b="1" dirty="0" smtClean="0"/>
              <a:t>Iron deficiency anemia (IDA)</a:t>
            </a:r>
            <a:endParaRPr lang="en-US" sz="2000" b="1" dirty="0"/>
          </a:p>
        </p:txBody>
      </p:sp>
      <p:sp>
        <p:nvSpPr>
          <p:cNvPr id="3" name="TextBox 2"/>
          <p:cNvSpPr txBox="1"/>
          <p:nvPr/>
        </p:nvSpPr>
        <p:spPr>
          <a:xfrm>
            <a:off x="3200400" y="76200"/>
            <a:ext cx="2133600" cy="52322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US" sz="2800" b="1" dirty="0" smtClean="0"/>
              <a:t>Anemia</a:t>
            </a:r>
            <a:endParaRPr lang="en-US" sz="2800" b="1" dirty="0"/>
          </a:p>
        </p:txBody>
      </p:sp>
      <p:sp>
        <p:nvSpPr>
          <p:cNvPr id="5" name="TextBox 4"/>
          <p:cNvSpPr txBox="1"/>
          <p:nvPr/>
        </p:nvSpPr>
        <p:spPr>
          <a:xfrm>
            <a:off x="152400" y="1447800"/>
            <a:ext cx="990977" cy="400110"/>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en-US" sz="2000" b="1" dirty="0" smtClean="0"/>
              <a:t>Causes:</a:t>
            </a:r>
            <a:endParaRPr lang="en-US" sz="2000" b="1" dirty="0"/>
          </a:p>
        </p:txBody>
      </p:sp>
      <p:sp>
        <p:nvSpPr>
          <p:cNvPr id="6" name="TextBox 5"/>
          <p:cNvSpPr txBox="1"/>
          <p:nvPr/>
        </p:nvSpPr>
        <p:spPr>
          <a:xfrm>
            <a:off x="0" y="1981200"/>
            <a:ext cx="6427722" cy="4678204"/>
          </a:xfrm>
          <a:prstGeom prst="rect">
            <a:avLst/>
          </a:prstGeom>
          <a:noFill/>
        </p:spPr>
        <p:txBody>
          <a:bodyPr wrap="none" rtlCol="0">
            <a:spAutoFit/>
          </a:bodyPr>
          <a:lstStyle/>
          <a:p>
            <a:pPr marL="342900" indent="-342900">
              <a:buAutoNum type="arabicPeriod"/>
            </a:pPr>
            <a:r>
              <a:rPr lang="en-US" sz="2000" b="1" dirty="0" smtClean="0"/>
              <a:t>Increased demand for iron/or </a:t>
            </a:r>
            <a:r>
              <a:rPr lang="en-US" sz="2000" b="1" dirty="0" err="1" smtClean="0"/>
              <a:t>hematopoiesis</a:t>
            </a:r>
            <a:endParaRPr lang="en-US" sz="2000" b="1" dirty="0" smtClean="0"/>
          </a:p>
          <a:p>
            <a:pPr marL="800100" lvl="1" indent="-342900">
              <a:buFont typeface="Arial" pitchFamily="34" charset="0"/>
              <a:buChar char="•"/>
            </a:pPr>
            <a:r>
              <a:rPr lang="en-US" sz="2000" dirty="0" smtClean="0"/>
              <a:t>Rapid growth in infancy or adolescence</a:t>
            </a:r>
          </a:p>
          <a:p>
            <a:pPr marL="800100" lvl="1" indent="-342900">
              <a:buFont typeface="Arial" pitchFamily="34" charset="0"/>
              <a:buChar char="•"/>
            </a:pPr>
            <a:r>
              <a:rPr lang="en-US" sz="2000" dirty="0" smtClean="0"/>
              <a:t>Pregnancy</a:t>
            </a:r>
          </a:p>
          <a:p>
            <a:pPr marL="800100" lvl="1" indent="-342900">
              <a:buFont typeface="Arial" pitchFamily="34" charset="0"/>
              <a:buChar char="•"/>
            </a:pPr>
            <a:r>
              <a:rPr lang="en-US" sz="2000" dirty="0" smtClean="0"/>
              <a:t>Erythropoietin therapy</a:t>
            </a:r>
          </a:p>
          <a:p>
            <a:pPr marL="800100" lvl="1" indent="-342900">
              <a:buAutoNum type="arabicPeriod"/>
            </a:pPr>
            <a:endParaRPr lang="en-US" sz="2000" dirty="0" smtClean="0"/>
          </a:p>
          <a:p>
            <a:pPr marL="342900" indent="-342900">
              <a:buAutoNum type="arabicPeriod"/>
            </a:pPr>
            <a:r>
              <a:rPr lang="en-US" sz="2000" b="1" dirty="0" smtClean="0"/>
              <a:t>Increased iron loss</a:t>
            </a:r>
          </a:p>
          <a:p>
            <a:pPr marL="800100" lvl="1" indent="-342900">
              <a:buFont typeface="Arial" pitchFamily="34" charset="0"/>
              <a:buChar char="•"/>
            </a:pPr>
            <a:r>
              <a:rPr lang="en-US" sz="2000" dirty="0" smtClean="0"/>
              <a:t>Chronic blood loss</a:t>
            </a:r>
          </a:p>
          <a:p>
            <a:pPr marL="800100" lvl="1" indent="-342900">
              <a:buFont typeface="Arial" pitchFamily="34" charset="0"/>
              <a:buChar char="•"/>
            </a:pPr>
            <a:r>
              <a:rPr lang="en-US" sz="2000" dirty="0" smtClean="0"/>
              <a:t>Menses</a:t>
            </a:r>
          </a:p>
          <a:p>
            <a:pPr marL="800100" lvl="1" indent="-342900">
              <a:buFont typeface="Arial" pitchFamily="34" charset="0"/>
              <a:buChar char="•"/>
            </a:pPr>
            <a:r>
              <a:rPr lang="en-US" sz="2000" dirty="0" smtClean="0"/>
              <a:t>Blood donation</a:t>
            </a:r>
          </a:p>
          <a:p>
            <a:pPr marL="800100" lvl="1" indent="-342900">
              <a:buFont typeface="Arial" pitchFamily="34" charset="0"/>
              <a:buChar char="•"/>
            </a:pPr>
            <a:r>
              <a:rPr lang="en-US" sz="2000" dirty="0" smtClean="0"/>
              <a:t>Phlebotomy as treatment for polycythemia vera</a:t>
            </a:r>
          </a:p>
          <a:p>
            <a:pPr marL="800100" lvl="1" indent="-342900">
              <a:buAutoNum type="arabicPeriod"/>
            </a:pPr>
            <a:endParaRPr lang="en-US" sz="2000" dirty="0" smtClean="0"/>
          </a:p>
          <a:p>
            <a:pPr marL="342900" indent="-342900">
              <a:buAutoNum type="arabicPeriod"/>
            </a:pPr>
            <a:r>
              <a:rPr lang="en-US" sz="2000" b="1" dirty="0" smtClean="0"/>
              <a:t>Decreased iron intake or absorption</a:t>
            </a:r>
          </a:p>
          <a:p>
            <a:pPr marL="800100" lvl="1" indent="-342900">
              <a:buFont typeface="Arial" pitchFamily="34" charset="0"/>
              <a:buChar char="•"/>
            </a:pPr>
            <a:r>
              <a:rPr lang="en-US" sz="2000" dirty="0" smtClean="0"/>
              <a:t>Inadequate diet</a:t>
            </a:r>
          </a:p>
          <a:p>
            <a:pPr marL="800100" lvl="1" indent="-342900">
              <a:buFont typeface="Arial" pitchFamily="34" charset="0"/>
              <a:buChar char="•"/>
            </a:pPr>
            <a:r>
              <a:rPr lang="en-US" sz="2000" dirty="0" smtClean="0"/>
              <a:t>Malabsorption from disease (</a:t>
            </a:r>
            <a:r>
              <a:rPr lang="en-US" sz="2000" dirty="0" err="1" smtClean="0"/>
              <a:t>sprue</a:t>
            </a:r>
            <a:r>
              <a:rPr lang="en-US" sz="2000" dirty="0" smtClean="0"/>
              <a:t>, </a:t>
            </a:r>
            <a:r>
              <a:rPr lang="en-US" sz="2000" dirty="0" err="1" smtClean="0"/>
              <a:t>Crohn’s</a:t>
            </a:r>
            <a:r>
              <a:rPr lang="en-US" sz="2000" dirty="0" smtClean="0"/>
              <a:t> disease)</a:t>
            </a:r>
          </a:p>
          <a:p>
            <a:pPr marL="800100" lvl="1" indent="-342900">
              <a:buFont typeface="Arial" pitchFamily="34" charset="0"/>
              <a:buChar char="•"/>
            </a:pPr>
            <a:r>
              <a:rPr lang="en-US" sz="2000" dirty="0" smtClean="0"/>
              <a:t>Malabsorption surgery (post-</a:t>
            </a:r>
            <a:r>
              <a:rPr lang="en-US" sz="2000" dirty="0" err="1" smtClean="0"/>
              <a:t>gastrectomy</a:t>
            </a:r>
            <a:r>
              <a:rPr lang="en-US" sz="2000" dirty="0" smtClean="0"/>
              <a:t>)</a:t>
            </a:r>
          </a:p>
        </p:txBody>
      </p:sp>
    </p:spTree>
  </p:cSld>
  <p:clrMapOvr>
    <a:masterClrMapping/>
  </p:clrMapOvr>
  <p:transition spd="slow">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742890"/>
            <a:ext cx="3200107" cy="400110"/>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US" sz="2000" b="1" dirty="0" smtClean="0"/>
              <a:t>Iron deficiency anemia (IDA)</a:t>
            </a:r>
            <a:endParaRPr lang="en-US" sz="2000" b="1" dirty="0"/>
          </a:p>
        </p:txBody>
      </p:sp>
      <p:sp>
        <p:nvSpPr>
          <p:cNvPr id="3" name="TextBox 2"/>
          <p:cNvSpPr txBox="1"/>
          <p:nvPr/>
        </p:nvSpPr>
        <p:spPr>
          <a:xfrm>
            <a:off x="3200400" y="76200"/>
            <a:ext cx="2133600" cy="52322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US" sz="2800" b="1" dirty="0" smtClean="0"/>
              <a:t>Anemia</a:t>
            </a:r>
            <a:endParaRPr lang="en-US" sz="2800" b="1" dirty="0"/>
          </a:p>
        </p:txBody>
      </p:sp>
      <p:sp>
        <p:nvSpPr>
          <p:cNvPr id="4" name="TextBox 3"/>
          <p:cNvSpPr txBox="1"/>
          <p:nvPr/>
        </p:nvSpPr>
        <p:spPr>
          <a:xfrm>
            <a:off x="152400" y="1447800"/>
            <a:ext cx="2548198" cy="400110"/>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en-US" sz="2000" b="1" dirty="0" smtClean="0"/>
              <a:t>Clinical manifestation:</a:t>
            </a:r>
            <a:endParaRPr lang="en-US" sz="2000" b="1" dirty="0"/>
          </a:p>
        </p:txBody>
      </p:sp>
      <p:sp>
        <p:nvSpPr>
          <p:cNvPr id="7" name="TextBox 6"/>
          <p:cNvSpPr txBox="1"/>
          <p:nvPr/>
        </p:nvSpPr>
        <p:spPr>
          <a:xfrm>
            <a:off x="0" y="2133600"/>
            <a:ext cx="9144000" cy="4093428"/>
          </a:xfrm>
          <a:prstGeom prst="rect">
            <a:avLst/>
          </a:prstGeom>
          <a:noFill/>
        </p:spPr>
        <p:txBody>
          <a:bodyPr wrap="square" rtlCol="0">
            <a:spAutoFit/>
          </a:bodyPr>
          <a:lstStyle/>
          <a:p>
            <a:pPr marL="457200" indent="-457200">
              <a:buFont typeface="Arial" pitchFamily="34" charset="0"/>
              <a:buChar char="•"/>
            </a:pPr>
            <a:r>
              <a:rPr lang="pl-PL" sz="2000" dirty="0" smtClean="0">
                <a:solidFill>
                  <a:srgbClr val="7030A0"/>
                </a:solidFill>
                <a:cs typeface="Times New Roman" pitchFamily="18" charset="0"/>
              </a:rPr>
              <a:t>Dry, pale skin</a:t>
            </a:r>
            <a:endParaRPr lang="en-US" sz="2000" dirty="0" smtClean="0">
              <a:solidFill>
                <a:srgbClr val="7030A0"/>
              </a:solidFill>
              <a:cs typeface="Times New Roman" pitchFamily="18" charset="0"/>
            </a:endParaRPr>
          </a:p>
          <a:p>
            <a:pPr marL="457200" indent="-457200">
              <a:buFont typeface="Arial" pitchFamily="34" charset="0"/>
              <a:buChar char="•"/>
            </a:pPr>
            <a:r>
              <a:rPr lang="pl-PL" sz="2000" dirty="0" smtClean="0">
                <a:solidFill>
                  <a:srgbClr val="7030A0"/>
                </a:solidFill>
                <a:cs typeface="Times New Roman" pitchFamily="18" charset="0"/>
              </a:rPr>
              <a:t>Blue sclera</a:t>
            </a:r>
            <a:endParaRPr lang="en-US" sz="2000" dirty="0" smtClean="0">
              <a:solidFill>
                <a:srgbClr val="7030A0"/>
              </a:solidFill>
              <a:cs typeface="Times New Roman" pitchFamily="18" charset="0"/>
            </a:endParaRPr>
          </a:p>
          <a:p>
            <a:pPr marL="457200" indent="-457200">
              <a:buFont typeface="Arial" pitchFamily="34" charset="0"/>
              <a:buChar char="•"/>
            </a:pPr>
            <a:r>
              <a:rPr lang="pl-PL" sz="2000" dirty="0" smtClean="0">
                <a:solidFill>
                  <a:srgbClr val="7030A0"/>
                </a:solidFill>
                <a:cs typeface="Times New Roman" pitchFamily="18" charset="0"/>
              </a:rPr>
              <a:t>Glossitis</a:t>
            </a:r>
            <a:r>
              <a:rPr lang="en-US" sz="2000" dirty="0" smtClean="0">
                <a:solidFill>
                  <a:srgbClr val="7030A0"/>
                </a:solidFill>
                <a:cs typeface="Times New Roman" pitchFamily="18" charset="0"/>
              </a:rPr>
              <a:t> </a:t>
            </a:r>
            <a:r>
              <a:rPr lang="en-US" dirty="0" smtClean="0">
                <a:cs typeface="Times New Roman" pitchFamily="18" charset="0"/>
              </a:rPr>
              <a:t>(swollen red tongue) </a:t>
            </a:r>
            <a:r>
              <a:rPr lang="pl-PL" sz="2000" dirty="0" smtClean="0">
                <a:solidFill>
                  <a:srgbClr val="7030A0"/>
                </a:solidFill>
                <a:cs typeface="Times New Roman" pitchFamily="18" charset="0"/>
              </a:rPr>
              <a:t>, Stomatitis</a:t>
            </a:r>
            <a:r>
              <a:rPr lang="en-US" sz="2000" dirty="0" smtClean="0">
                <a:solidFill>
                  <a:srgbClr val="7030A0"/>
                </a:solidFill>
                <a:cs typeface="Times New Roman" pitchFamily="18" charset="0"/>
              </a:rPr>
              <a:t> </a:t>
            </a:r>
            <a:r>
              <a:rPr lang="en-US" dirty="0" smtClean="0">
                <a:solidFill>
                  <a:srgbClr val="7030A0"/>
                </a:solidFill>
                <a:cs typeface="Times New Roman" pitchFamily="18" charset="0"/>
              </a:rPr>
              <a:t>(</a:t>
            </a:r>
            <a:r>
              <a:rPr lang="en-US" dirty="0" smtClean="0"/>
              <a:t>Inflammation or ulceration of the mouth)</a:t>
            </a:r>
            <a:endParaRPr lang="en-US" sz="2000" dirty="0" smtClean="0">
              <a:solidFill>
                <a:srgbClr val="7030A0"/>
              </a:solidFill>
              <a:cs typeface="Times New Roman" pitchFamily="18" charset="0"/>
            </a:endParaRPr>
          </a:p>
          <a:p>
            <a:pPr marL="457200" indent="-457200">
              <a:buFont typeface="Arial" pitchFamily="34" charset="0"/>
              <a:buChar char="•"/>
            </a:pPr>
            <a:r>
              <a:rPr lang="pl-PL" sz="2000" dirty="0" smtClean="0">
                <a:solidFill>
                  <a:srgbClr val="7030A0"/>
                </a:solidFill>
                <a:cs typeface="Times New Roman" pitchFamily="18" charset="0"/>
              </a:rPr>
              <a:t>Dysphagia</a:t>
            </a:r>
            <a:r>
              <a:rPr lang="en-US" sz="2000" dirty="0" smtClean="0">
                <a:solidFill>
                  <a:srgbClr val="7030A0"/>
                </a:solidFill>
                <a:cs typeface="Times New Roman" pitchFamily="18" charset="0"/>
              </a:rPr>
              <a:t> </a:t>
            </a:r>
            <a:r>
              <a:rPr lang="en-US" dirty="0" smtClean="0">
                <a:solidFill>
                  <a:srgbClr val="7030A0"/>
                </a:solidFill>
                <a:cs typeface="Times New Roman" pitchFamily="18" charset="0"/>
              </a:rPr>
              <a:t>(</a:t>
            </a:r>
            <a:r>
              <a:rPr lang="en-US" dirty="0" smtClean="0"/>
              <a:t>Difficulty in swallowing)</a:t>
            </a:r>
            <a:endParaRPr lang="en-US" sz="2000" dirty="0" smtClean="0">
              <a:solidFill>
                <a:srgbClr val="7030A0"/>
              </a:solidFill>
              <a:cs typeface="Times New Roman" pitchFamily="18" charset="0"/>
            </a:endParaRPr>
          </a:p>
          <a:p>
            <a:pPr marL="457200" indent="-457200">
              <a:buFont typeface="Arial" pitchFamily="34" charset="0"/>
              <a:buChar char="•"/>
            </a:pPr>
            <a:r>
              <a:rPr lang="en-US" sz="2000" dirty="0" smtClean="0">
                <a:solidFill>
                  <a:srgbClr val="7030A0"/>
                </a:solidFill>
                <a:cs typeface="Times New Roman" pitchFamily="18" charset="0"/>
              </a:rPr>
              <a:t>Dyspnea </a:t>
            </a:r>
            <a:r>
              <a:rPr lang="en-US" dirty="0" smtClean="0">
                <a:solidFill>
                  <a:srgbClr val="7030A0"/>
                </a:solidFill>
                <a:cs typeface="Times New Roman" pitchFamily="18" charset="0"/>
              </a:rPr>
              <a:t>(</a:t>
            </a:r>
            <a:r>
              <a:rPr lang="en-US" dirty="0" smtClean="0"/>
              <a:t>Difficulty in breathing)</a:t>
            </a:r>
            <a:endParaRPr lang="en-US" sz="2000" dirty="0" smtClean="0">
              <a:solidFill>
                <a:srgbClr val="7030A0"/>
              </a:solidFill>
              <a:cs typeface="Times New Roman" pitchFamily="18" charset="0"/>
            </a:endParaRPr>
          </a:p>
          <a:p>
            <a:pPr marL="457200" indent="-457200">
              <a:buFont typeface="Arial" pitchFamily="34" charset="0"/>
              <a:buChar char="•"/>
            </a:pPr>
            <a:r>
              <a:rPr lang="pl-PL" sz="2000" dirty="0" smtClean="0">
                <a:solidFill>
                  <a:srgbClr val="7030A0"/>
                </a:solidFill>
                <a:cs typeface="Times New Roman" pitchFamily="18" charset="0"/>
              </a:rPr>
              <a:t>Gastritis</a:t>
            </a:r>
            <a:endParaRPr lang="en-US" sz="2000" dirty="0" smtClean="0">
              <a:solidFill>
                <a:srgbClr val="7030A0"/>
              </a:solidFill>
              <a:cs typeface="Times New Roman" pitchFamily="18" charset="0"/>
            </a:endParaRPr>
          </a:p>
          <a:p>
            <a:pPr marL="457200" indent="-457200">
              <a:buFont typeface="Arial" pitchFamily="34" charset="0"/>
              <a:buChar char="•"/>
            </a:pPr>
            <a:r>
              <a:rPr lang="pl-PL" sz="2000" dirty="0" smtClean="0">
                <a:solidFill>
                  <a:srgbClr val="7030A0"/>
                </a:solidFill>
                <a:cs typeface="Times New Roman" pitchFamily="18" charset="0"/>
              </a:rPr>
              <a:t>Spoon shaped nails</a:t>
            </a:r>
            <a:r>
              <a:rPr lang="en-US" sz="2000" dirty="0" smtClean="0">
                <a:solidFill>
                  <a:srgbClr val="7030A0"/>
                </a:solidFill>
                <a:cs typeface="Times New Roman" pitchFamily="18" charset="0"/>
              </a:rPr>
              <a:t> (</a:t>
            </a:r>
            <a:r>
              <a:rPr lang="pl-PL" sz="2000" dirty="0" smtClean="0">
                <a:solidFill>
                  <a:srgbClr val="7030A0"/>
                </a:solidFill>
                <a:cs typeface="Times New Roman" pitchFamily="18" charset="0"/>
              </a:rPr>
              <a:t>Koilonychia</a:t>
            </a:r>
            <a:r>
              <a:rPr lang="en-US" sz="2000" dirty="0" smtClean="0">
                <a:solidFill>
                  <a:srgbClr val="7030A0"/>
                </a:solidFill>
                <a:cs typeface="Times New Roman" pitchFamily="18" charset="0"/>
              </a:rPr>
              <a:t>)</a:t>
            </a:r>
            <a:r>
              <a:rPr lang="pl-PL" sz="2000" dirty="0" smtClean="0">
                <a:solidFill>
                  <a:srgbClr val="7030A0"/>
                </a:solidFill>
                <a:cs typeface="Times New Roman" pitchFamily="18" charset="0"/>
              </a:rPr>
              <a:t> </a:t>
            </a:r>
            <a:endParaRPr lang="en-US" sz="2000" dirty="0" smtClean="0">
              <a:solidFill>
                <a:srgbClr val="7030A0"/>
              </a:solidFill>
              <a:cs typeface="Times New Roman" pitchFamily="18" charset="0"/>
            </a:endParaRPr>
          </a:p>
          <a:p>
            <a:pPr marL="457200" indent="-457200">
              <a:buFont typeface="Arial" pitchFamily="34" charset="0"/>
              <a:buChar char="•"/>
            </a:pPr>
            <a:r>
              <a:rPr lang="en-US" sz="2000" dirty="0" smtClean="0">
                <a:solidFill>
                  <a:srgbClr val="7030A0"/>
                </a:solidFill>
                <a:cs typeface="Times New Roman" pitchFamily="18" charset="0"/>
              </a:rPr>
              <a:t>Angina </a:t>
            </a:r>
            <a:r>
              <a:rPr lang="en-US" dirty="0" smtClean="0">
                <a:solidFill>
                  <a:srgbClr val="7030A0"/>
                </a:solidFill>
                <a:cs typeface="Times New Roman" pitchFamily="18" charset="0"/>
              </a:rPr>
              <a:t>(</a:t>
            </a:r>
            <a:r>
              <a:rPr lang="en-US" dirty="0" smtClean="0"/>
              <a:t>suffocation)</a:t>
            </a:r>
            <a:endParaRPr lang="en-US" sz="2000" dirty="0" smtClean="0">
              <a:solidFill>
                <a:srgbClr val="7030A0"/>
              </a:solidFill>
              <a:cs typeface="Times New Roman" pitchFamily="18" charset="0"/>
            </a:endParaRPr>
          </a:p>
          <a:p>
            <a:pPr marL="457200" indent="-457200">
              <a:buFont typeface="Arial" pitchFamily="34" charset="0"/>
              <a:buChar char="•"/>
            </a:pPr>
            <a:r>
              <a:rPr lang="pl-PL" sz="2000" dirty="0" smtClean="0">
                <a:solidFill>
                  <a:srgbClr val="7030A0"/>
                </a:solidFill>
                <a:cs typeface="Times New Roman" pitchFamily="18" charset="0"/>
              </a:rPr>
              <a:t>Hair loss</a:t>
            </a:r>
            <a:endParaRPr lang="en-US" sz="2000" dirty="0" smtClean="0">
              <a:solidFill>
                <a:srgbClr val="7030A0"/>
              </a:solidFill>
              <a:cs typeface="Times New Roman" pitchFamily="18" charset="0"/>
            </a:endParaRPr>
          </a:p>
          <a:p>
            <a:pPr marL="457200" indent="-457200">
              <a:buFont typeface="Arial" pitchFamily="34" charset="0"/>
              <a:buChar char="•"/>
            </a:pPr>
            <a:r>
              <a:rPr lang="en-US" sz="2000" dirty="0" smtClean="0">
                <a:solidFill>
                  <a:srgbClr val="7030A0"/>
                </a:solidFill>
                <a:cs typeface="Times New Roman" pitchFamily="18" charset="0"/>
              </a:rPr>
              <a:t>Constipation </a:t>
            </a:r>
          </a:p>
          <a:p>
            <a:pPr marL="457200" indent="-457200">
              <a:buFont typeface="Arial" pitchFamily="34" charset="0"/>
              <a:buChar char="•"/>
            </a:pPr>
            <a:r>
              <a:rPr lang="pl-PL" sz="2000" dirty="0" smtClean="0">
                <a:solidFill>
                  <a:srgbClr val="7030A0"/>
                </a:solidFill>
                <a:cs typeface="Times New Roman" pitchFamily="18" charset="0"/>
              </a:rPr>
              <a:t>Splenomegaly</a:t>
            </a:r>
            <a:endParaRPr lang="en-US" sz="2000" dirty="0" smtClean="0">
              <a:solidFill>
                <a:srgbClr val="7030A0"/>
              </a:solidFill>
              <a:cs typeface="Times New Roman" pitchFamily="18" charset="0"/>
            </a:endParaRPr>
          </a:p>
          <a:p>
            <a:pPr marL="457200" indent="-457200">
              <a:buFont typeface="Arial" pitchFamily="34" charset="0"/>
              <a:buChar char="•"/>
            </a:pPr>
            <a:r>
              <a:rPr lang="pl-PL" sz="2000" dirty="0" smtClean="0">
                <a:solidFill>
                  <a:srgbClr val="7030A0"/>
                </a:solidFill>
                <a:cs typeface="Times New Roman" pitchFamily="18" charset="0"/>
              </a:rPr>
              <a:t>Increased platelet count</a:t>
            </a:r>
            <a:endParaRPr lang="en-US" sz="2000" dirty="0" smtClean="0">
              <a:solidFill>
                <a:srgbClr val="7030A0"/>
              </a:solidFill>
              <a:cs typeface="Times New Roman" pitchFamily="18" charset="0"/>
            </a:endParaRPr>
          </a:p>
          <a:p>
            <a:pPr marL="457200" indent="-457200">
              <a:buFont typeface="Arial" pitchFamily="34" charset="0"/>
              <a:buChar char="•"/>
            </a:pPr>
            <a:r>
              <a:rPr lang="en-US" sz="2000" dirty="0" smtClean="0">
                <a:solidFill>
                  <a:srgbClr val="7030A0"/>
                </a:solidFill>
                <a:cs typeface="Times New Roman" pitchFamily="18" charset="0"/>
              </a:rPr>
              <a:t>Hypochromic, microcytic RBCs</a:t>
            </a:r>
            <a:endParaRPr lang="pl-PL" sz="2000" dirty="0" smtClean="0">
              <a:solidFill>
                <a:srgbClr val="7030A0"/>
              </a:solidFill>
              <a:cs typeface="Times New Roman" pitchFamily="18" charset="0"/>
            </a:endParaRPr>
          </a:p>
        </p:txBody>
      </p:sp>
    </p:spTree>
  </p:cSld>
  <p:clrMapOvr>
    <a:masterClrMapping/>
  </p:clrMapOvr>
  <p:transition spd="slow">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742890"/>
            <a:ext cx="3200107" cy="400110"/>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US" sz="2000" b="1" dirty="0" smtClean="0"/>
              <a:t>Iron deficiency anemia (IDA)</a:t>
            </a:r>
            <a:endParaRPr lang="en-US" sz="2000" b="1" dirty="0"/>
          </a:p>
        </p:txBody>
      </p:sp>
      <p:sp>
        <p:nvSpPr>
          <p:cNvPr id="3" name="TextBox 2"/>
          <p:cNvSpPr txBox="1"/>
          <p:nvPr/>
        </p:nvSpPr>
        <p:spPr>
          <a:xfrm>
            <a:off x="3200400" y="76200"/>
            <a:ext cx="2133600" cy="52322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US" sz="2800" b="1" dirty="0" smtClean="0"/>
              <a:t>Anemia</a:t>
            </a:r>
            <a:endParaRPr lang="en-US" sz="2800" b="1" dirty="0"/>
          </a:p>
        </p:txBody>
      </p:sp>
      <p:pic>
        <p:nvPicPr>
          <p:cNvPr id="4" name="Picture 2"/>
          <p:cNvPicPr>
            <a:picLocks noChangeAspect="1" noChangeArrowheads="1"/>
          </p:cNvPicPr>
          <p:nvPr/>
        </p:nvPicPr>
        <p:blipFill>
          <a:blip r:embed="rId2"/>
          <a:srcRect/>
          <a:stretch>
            <a:fillRect/>
          </a:stretch>
        </p:blipFill>
        <p:spPr bwMode="auto">
          <a:xfrm>
            <a:off x="-1" y="1752600"/>
            <a:ext cx="9144001" cy="4648200"/>
          </a:xfrm>
          <a:prstGeom prst="rect">
            <a:avLst/>
          </a:prstGeom>
          <a:solidFill>
            <a:schemeClr val="bg1"/>
          </a:solidFill>
          <a:ln w="9525">
            <a:noFill/>
            <a:miter lim="800000"/>
            <a:headEnd/>
            <a:tailEnd/>
          </a:ln>
          <a:effectLst/>
        </p:spPr>
      </p:pic>
      <p:sp>
        <p:nvSpPr>
          <p:cNvPr id="5" name="TextBox 4"/>
          <p:cNvSpPr txBox="1"/>
          <p:nvPr/>
        </p:nvSpPr>
        <p:spPr>
          <a:xfrm>
            <a:off x="381000" y="4953000"/>
            <a:ext cx="2057400" cy="369332"/>
          </a:xfrm>
          <a:prstGeom prst="rect">
            <a:avLst/>
          </a:prstGeom>
          <a:solidFill>
            <a:schemeClr val="bg1"/>
          </a:solidFill>
        </p:spPr>
        <p:txBody>
          <a:bodyPr wrap="square" rtlCol="0">
            <a:spAutoFit/>
          </a:bodyPr>
          <a:lstStyle/>
          <a:p>
            <a:r>
              <a:rPr lang="en-US" dirty="0" smtClean="0"/>
              <a:t>Hypochromic RBC</a:t>
            </a:r>
            <a:endParaRPr lang="en-US" dirty="0"/>
          </a:p>
        </p:txBody>
      </p:sp>
      <p:sp>
        <p:nvSpPr>
          <p:cNvPr id="6" name="TextBox 5"/>
          <p:cNvSpPr txBox="1"/>
          <p:nvPr/>
        </p:nvSpPr>
        <p:spPr>
          <a:xfrm>
            <a:off x="7315200" y="2743200"/>
            <a:ext cx="990600" cy="369332"/>
          </a:xfrm>
          <a:prstGeom prst="rect">
            <a:avLst/>
          </a:prstGeom>
          <a:solidFill>
            <a:schemeClr val="bg1"/>
          </a:solidFill>
        </p:spPr>
        <p:txBody>
          <a:bodyPr wrap="square" rtlCol="0">
            <a:spAutoFit/>
          </a:bodyPr>
          <a:lstStyle/>
          <a:p>
            <a:r>
              <a:rPr lang="en-US" dirty="0" smtClean="0"/>
              <a:t>Platelet</a:t>
            </a:r>
            <a:endParaRPr lang="en-US" dirty="0"/>
          </a:p>
        </p:txBody>
      </p:sp>
      <p:sp>
        <p:nvSpPr>
          <p:cNvPr id="7" name="TextBox 6"/>
          <p:cNvSpPr txBox="1"/>
          <p:nvPr/>
        </p:nvSpPr>
        <p:spPr>
          <a:xfrm>
            <a:off x="7315200" y="4572000"/>
            <a:ext cx="1828800" cy="369332"/>
          </a:xfrm>
          <a:prstGeom prst="rect">
            <a:avLst/>
          </a:prstGeom>
          <a:solidFill>
            <a:schemeClr val="bg1"/>
          </a:solidFill>
        </p:spPr>
        <p:txBody>
          <a:bodyPr wrap="square" rtlCol="0">
            <a:spAutoFit/>
          </a:bodyPr>
          <a:lstStyle/>
          <a:p>
            <a:r>
              <a:rPr lang="en-US" dirty="0" smtClean="0"/>
              <a:t>Microcytic RBC</a:t>
            </a:r>
            <a:endParaRPr lang="en-US" dirty="0"/>
          </a:p>
        </p:txBody>
      </p:sp>
    </p:spTree>
  </p:cSld>
  <p:clrMapOvr>
    <a:masterClrMapping/>
  </p:clrMapOvr>
  <p:transition spd="slow">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742890"/>
            <a:ext cx="3200107" cy="400110"/>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US" sz="2000" b="1" dirty="0" smtClean="0"/>
              <a:t>Iron deficiency anemia (IDA)</a:t>
            </a:r>
            <a:endParaRPr lang="en-US" sz="2000" b="1" dirty="0"/>
          </a:p>
        </p:txBody>
      </p:sp>
      <p:sp>
        <p:nvSpPr>
          <p:cNvPr id="3" name="TextBox 2"/>
          <p:cNvSpPr txBox="1"/>
          <p:nvPr/>
        </p:nvSpPr>
        <p:spPr>
          <a:xfrm>
            <a:off x="3200400" y="76200"/>
            <a:ext cx="2133600" cy="52322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US" sz="2800" b="1" dirty="0" smtClean="0"/>
              <a:t>Anemia</a:t>
            </a:r>
            <a:endParaRPr lang="en-US" sz="2800" b="1" dirty="0"/>
          </a:p>
        </p:txBody>
      </p:sp>
      <p:sp>
        <p:nvSpPr>
          <p:cNvPr id="4" name="Rectangle 3"/>
          <p:cNvSpPr/>
          <p:nvPr/>
        </p:nvSpPr>
        <p:spPr>
          <a:xfrm>
            <a:off x="152400" y="1581090"/>
            <a:ext cx="4008085" cy="400110"/>
          </a:xfrm>
          <a:prstGeom prst="rect">
            <a:avLst/>
          </a:prstGeom>
        </p:spPr>
        <p:style>
          <a:lnRef idx="1">
            <a:schemeClr val="accent5"/>
          </a:lnRef>
          <a:fillRef idx="3">
            <a:schemeClr val="accent5"/>
          </a:fillRef>
          <a:effectRef idx="2">
            <a:schemeClr val="accent5"/>
          </a:effectRef>
          <a:fontRef idx="minor">
            <a:schemeClr val="lt1"/>
          </a:fontRef>
        </p:style>
        <p:txBody>
          <a:bodyPr wrap="none">
            <a:spAutoFit/>
          </a:bodyPr>
          <a:lstStyle/>
          <a:p>
            <a:r>
              <a:rPr lang="en-US" sz="2000" b="1" dirty="0" smtClean="0">
                <a:cs typeface="Times New Roman" pitchFamily="18" charset="0"/>
              </a:rPr>
              <a:t>Prussian Blue Stain of Bone Marrow</a:t>
            </a:r>
            <a:endParaRPr lang="en-US" sz="2000" b="1" dirty="0"/>
          </a:p>
        </p:txBody>
      </p:sp>
      <p:pic>
        <p:nvPicPr>
          <p:cNvPr id="5" name="Picture 3" descr="C:\TEMP\iron.jpg"/>
          <p:cNvPicPr>
            <a:picLocks noChangeAspect="1" noChangeArrowheads="1"/>
          </p:cNvPicPr>
          <p:nvPr/>
        </p:nvPicPr>
        <p:blipFill>
          <a:blip r:embed="rId2">
            <a:lum bright="-20000" contrast="-20000"/>
          </a:blip>
          <a:srcRect/>
          <a:stretch>
            <a:fillRect/>
          </a:stretch>
        </p:blipFill>
        <p:spPr bwMode="auto">
          <a:xfrm>
            <a:off x="304800" y="2667000"/>
            <a:ext cx="4095750" cy="3070225"/>
          </a:xfrm>
          <a:prstGeom prst="rect">
            <a:avLst/>
          </a:prstGeom>
          <a:noFill/>
        </p:spPr>
      </p:pic>
      <p:pic>
        <p:nvPicPr>
          <p:cNvPr id="6" name="Picture 4" descr="C:\TEMP\noiron.jpg"/>
          <p:cNvPicPr>
            <a:picLocks noChangeAspect="1" noChangeArrowheads="1"/>
          </p:cNvPicPr>
          <p:nvPr/>
        </p:nvPicPr>
        <p:blipFill>
          <a:blip r:embed="rId3">
            <a:lum bright="-20000" contrast="-20000"/>
          </a:blip>
          <a:srcRect/>
          <a:stretch>
            <a:fillRect/>
          </a:stretch>
        </p:blipFill>
        <p:spPr bwMode="auto">
          <a:xfrm>
            <a:off x="4572000" y="2667000"/>
            <a:ext cx="4095750" cy="3071813"/>
          </a:xfrm>
          <a:prstGeom prst="rect">
            <a:avLst/>
          </a:prstGeom>
          <a:noFill/>
        </p:spPr>
      </p:pic>
      <p:sp>
        <p:nvSpPr>
          <p:cNvPr id="7" name="Text Box 5"/>
          <p:cNvSpPr txBox="1">
            <a:spLocks noChangeArrowheads="1"/>
          </p:cNvSpPr>
          <p:nvPr/>
        </p:nvSpPr>
        <p:spPr bwMode="auto">
          <a:xfrm>
            <a:off x="1143000" y="6002338"/>
            <a:ext cx="2438400" cy="369332"/>
          </a:xfrm>
          <a:prstGeom prst="rect">
            <a:avLst/>
          </a:prstGeom>
          <a:noFill/>
          <a:ln w="12700">
            <a:noFill/>
            <a:miter lim="800000"/>
            <a:headEnd type="none" w="sm" len="sm"/>
            <a:tailEnd type="none" w="sm" len="sm"/>
          </a:ln>
          <a:effectLst/>
        </p:spPr>
        <p:txBody>
          <a:bodyPr>
            <a:spAutoFit/>
          </a:bodyPr>
          <a:lstStyle/>
          <a:p>
            <a:pPr algn="ctr">
              <a:spcBef>
                <a:spcPct val="50000"/>
              </a:spcBef>
            </a:pPr>
            <a:r>
              <a:rPr lang="en-US" dirty="0">
                <a:latin typeface="Times New Roman" pitchFamily="18" charset="0"/>
                <a:cs typeface="Times New Roman" pitchFamily="18" charset="0"/>
              </a:rPr>
              <a:t>Iron Present</a:t>
            </a:r>
          </a:p>
        </p:txBody>
      </p:sp>
      <p:sp>
        <p:nvSpPr>
          <p:cNvPr id="8" name="Text Box 6"/>
          <p:cNvSpPr txBox="1">
            <a:spLocks noChangeArrowheads="1"/>
          </p:cNvSpPr>
          <p:nvPr/>
        </p:nvSpPr>
        <p:spPr bwMode="auto">
          <a:xfrm>
            <a:off x="5562600" y="6002338"/>
            <a:ext cx="1646605" cy="369332"/>
          </a:xfrm>
          <a:prstGeom prst="rect">
            <a:avLst/>
          </a:prstGeom>
          <a:noFill/>
          <a:ln w="12700">
            <a:noFill/>
            <a:miter lim="800000"/>
            <a:headEnd type="none" w="sm" len="sm"/>
            <a:tailEnd type="none" w="sm" len="sm"/>
          </a:ln>
          <a:effectLst/>
        </p:spPr>
        <p:txBody>
          <a:bodyPr wrap="none">
            <a:spAutoFit/>
          </a:bodyPr>
          <a:lstStyle/>
          <a:p>
            <a:pPr algn="l"/>
            <a:r>
              <a:rPr lang="en-US" dirty="0">
                <a:latin typeface="Times New Roman" pitchFamily="18" charset="0"/>
                <a:cs typeface="Times New Roman" pitchFamily="18" charset="0"/>
              </a:rPr>
              <a:t>No Iron Present</a:t>
            </a:r>
          </a:p>
        </p:txBody>
      </p:sp>
    </p:spTree>
  </p:cSld>
  <p:clrMapOvr>
    <a:masterClrMapping/>
  </p:clrMapOvr>
  <p:transition spd="slow">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0" y="2647890"/>
            <a:ext cx="2655663" cy="400110"/>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US" sz="2000" b="1" dirty="0" smtClean="0"/>
              <a:t>Megaloblastic anemia </a:t>
            </a:r>
            <a:endParaRPr lang="en-US" sz="2000" b="1" dirty="0"/>
          </a:p>
        </p:txBody>
      </p:sp>
      <p:sp>
        <p:nvSpPr>
          <p:cNvPr id="3" name="TextBox 2"/>
          <p:cNvSpPr txBox="1"/>
          <p:nvPr/>
        </p:nvSpPr>
        <p:spPr>
          <a:xfrm>
            <a:off x="3200400" y="76200"/>
            <a:ext cx="2133600" cy="52322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US" sz="2800" b="1" dirty="0" smtClean="0"/>
              <a:t>Anemia</a:t>
            </a:r>
            <a:endParaRPr lang="en-US" sz="2800" b="1" dirty="0"/>
          </a:p>
        </p:txBody>
      </p:sp>
    </p:spTree>
  </p:cSld>
  <p:clrMapOvr>
    <a:masterClrMapping/>
  </p:clrMapOvr>
  <p:transition spd="slow">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742890"/>
            <a:ext cx="2655663" cy="400110"/>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US" sz="2000" b="1" dirty="0" smtClean="0"/>
              <a:t>Megaloblastic anemia </a:t>
            </a:r>
            <a:endParaRPr lang="en-US" sz="2000" b="1" dirty="0"/>
          </a:p>
        </p:txBody>
      </p:sp>
      <p:sp>
        <p:nvSpPr>
          <p:cNvPr id="3" name="TextBox 2"/>
          <p:cNvSpPr txBox="1"/>
          <p:nvPr/>
        </p:nvSpPr>
        <p:spPr>
          <a:xfrm>
            <a:off x="3200400" y="76200"/>
            <a:ext cx="2133600" cy="52322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US" sz="2800" b="1" dirty="0" smtClean="0"/>
              <a:t>Anemia</a:t>
            </a:r>
            <a:endParaRPr lang="en-US" sz="2800" b="1" dirty="0"/>
          </a:p>
        </p:txBody>
      </p:sp>
      <p:sp>
        <p:nvSpPr>
          <p:cNvPr id="5" name="TextBox 4"/>
          <p:cNvSpPr txBox="1"/>
          <p:nvPr/>
        </p:nvSpPr>
        <p:spPr>
          <a:xfrm>
            <a:off x="1" y="1447800"/>
            <a:ext cx="9144000" cy="4524315"/>
          </a:xfrm>
          <a:prstGeom prst="rect">
            <a:avLst/>
          </a:prstGeom>
          <a:noFill/>
        </p:spPr>
        <p:txBody>
          <a:bodyPr wrap="square" rtlCol="0">
            <a:spAutoFit/>
          </a:bodyPr>
          <a:lstStyle/>
          <a:p>
            <a:pPr marL="457200" indent="-457200" algn="just">
              <a:buFont typeface="Arial" pitchFamily="34" charset="0"/>
              <a:buChar char="•"/>
            </a:pPr>
            <a:r>
              <a:rPr lang="en-US" sz="2400" dirty="0" smtClean="0"/>
              <a:t>It constitute a diverse group of entities, having in common </a:t>
            </a:r>
            <a:r>
              <a:rPr lang="en-US" sz="2400" b="1" dirty="0" smtClean="0"/>
              <a:t>impaired DNA synthesis</a:t>
            </a:r>
            <a:r>
              <a:rPr lang="en-US" sz="2400" dirty="0" smtClean="0"/>
              <a:t> and distinctive </a:t>
            </a:r>
            <a:r>
              <a:rPr lang="en-US" sz="2400" b="1" dirty="0" smtClean="0"/>
              <a:t>morphological changes </a:t>
            </a:r>
            <a:r>
              <a:rPr lang="en-US" sz="2400" dirty="0" smtClean="0"/>
              <a:t>in the blood and bone marrow.</a:t>
            </a:r>
          </a:p>
          <a:p>
            <a:pPr marL="457200" indent="-457200" algn="just">
              <a:buFont typeface="Arial" pitchFamily="34" charset="0"/>
              <a:buChar char="•"/>
            </a:pPr>
            <a:endParaRPr lang="en-US" sz="2400" dirty="0" smtClean="0"/>
          </a:p>
          <a:p>
            <a:pPr marL="457200" indent="-457200" algn="just">
              <a:buFont typeface="Arial" pitchFamily="34" charset="0"/>
              <a:buChar char="•"/>
            </a:pPr>
            <a:r>
              <a:rPr lang="en-US" sz="2400" dirty="0" smtClean="0"/>
              <a:t>As the name implies, the </a:t>
            </a:r>
            <a:r>
              <a:rPr lang="en-US" sz="2400" dirty="0" err="1" smtClean="0"/>
              <a:t>erythroid</a:t>
            </a:r>
            <a:r>
              <a:rPr lang="en-US" sz="2400" dirty="0" smtClean="0"/>
              <a:t> precursors and erythrocytes are abnormally </a:t>
            </a:r>
            <a:r>
              <a:rPr lang="en-US" sz="2400" b="1" dirty="0" smtClean="0"/>
              <a:t>large</a:t>
            </a:r>
            <a:r>
              <a:rPr lang="en-US" sz="2400" dirty="0" smtClean="0"/>
              <a:t>, thought to be related to </a:t>
            </a:r>
            <a:r>
              <a:rPr lang="en-US" sz="2400" b="1" dirty="0" smtClean="0"/>
              <a:t>defective cell maturation </a:t>
            </a:r>
            <a:r>
              <a:rPr lang="en-US" sz="2400" dirty="0" smtClean="0"/>
              <a:t>and </a:t>
            </a:r>
            <a:r>
              <a:rPr lang="en-US" sz="2400" b="1" dirty="0" smtClean="0"/>
              <a:t>division</a:t>
            </a:r>
            <a:r>
              <a:rPr lang="en-US" sz="2400" dirty="0" smtClean="0"/>
              <a:t>.</a:t>
            </a:r>
          </a:p>
          <a:p>
            <a:pPr marL="457200" indent="-457200" algn="just">
              <a:buFont typeface="Arial" pitchFamily="34" charset="0"/>
              <a:buChar char="•"/>
            </a:pPr>
            <a:endParaRPr lang="en-US" sz="2400" dirty="0" smtClean="0"/>
          </a:p>
          <a:p>
            <a:pPr marL="457200" indent="-457200" algn="just">
              <a:buFont typeface="Arial" pitchFamily="34" charset="0"/>
              <a:buChar char="•"/>
            </a:pPr>
            <a:r>
              <a:rPr lang="en-US" sz="2400" dirty="0" smtClean="0">
                <a:cs typeface="Times New Roman" pitchFamily="18" charset="0"/>
              </a:rPr>
              <a:t>Major cause of megaloblastic anemia are </a:t>
            </a:r>
            <a:r>
              <a:rPr lang="en-US" sz="2400" b="1" dirty="0" smtClean="0">
                <a:cs typeface="Times New Roman" pitchFamily="18" charset="0"/>
              </a:rPr>
              <a:t>folate </a:t>
            </a:r>
            <a:r>
              <a:rPr lang="en-US" sz="2400" dirty="0" smtClean="0">
                <a:cs typeface="Times New Roman" pitchFamily="18" charset="0"/>
              </a:rPr>
              <a:t>and</a:t>
            </a:r>
            <a:r>
              <a:rPr lang="en-US" sz="2400" b="1" dirty="0" smtClean="0">
                <a:cs typeface="Times New Roman" pitchFamily="18" charset="0"/>
              </a:rPr>
              <a:t> vitamin  B12 deficiency  </a:t>
            </a:r>
          </a:p>
          <a:p>
            <a:pPr marL="457200" indent="-457200" algn="just">
              <a:buFont typeface="Arial" pitchFamily="34" charset="0"/>
              <a:buChar char="•"/>
            </a:pPr>
            <a:endParaRPr lang="en-US" sz="2400" b="1" dirty="0" smtClean="0">
              <a:cs typeface="Times New Roman" pitchFamily="18" charset="0"/>
            </a:endParaRPr>
          </a:p>
          <a:p>
            <a:pPr marL="457200" indent="-457200" algn="just">
              <a:buFont typeface="Arial" pitchFamily="34" charset="0"/>
              <a:buChar char="•"/>
            </a:pPr>
            <a:r>
              <a:rPr lang="en-US" sz="2400" b="1" dirty="0" smtClean="0">
                <a:cs typeface="Times New Roman" pitchFamily="18" charset="0"/>
              </a:rPr>
              <a:t>Folic acid (</a:t>
            </a:r>
            <a:r>
              <a:rPr lang="en-US" sz="2400" b="1" dirty="0" err="1" smtClean="0">
                <a:cs typeface="Times New Roman" pitchFamily="18" charset="0"/>
              </a:rPr>
              <a:t>Vit</a:t>
            </a:r>
            <a:r>
              <a:rPr lang="en-US" sz="2400" b="1" dirty="0" smtClean="0">
                <a:cs typeface="Times New Roman" pitchFamily="18" charset="0"/>
              </a:rPr>
              <a:t>. 9), </a:t>
            </a:r>
            <a:r>
              <a:rPr lang="en-US" sz="2400" b="1" dirty="0" err="1" smtClean="0">
                <a:cs typeface="Times New Roman" pitchFamily="18" charset="0"/>
              </a:rPr>
              <a:t>Vit</a:t>
            </a:r>
            <a:r>
              <a:rPr lang="en-US" sz="2400" b="1" dirty="0" smtClean="0">
                <a:cs typeface="Times New Roman" pitchFamily="18" charset="0"/>
              </a:rPr>
              <a:t>. B12 (</a:t>
            </a:r>
            <a:r>
              <a:rPr lang="en-US" sz="2400" b="1" dirty="0" err="1" smtClean="0">
                <a:cs typeface="Times New Roman" pitchFamily="18" charset="0"/>
              </a:rPr>
              <a:t>cobalamine</a:t>
            </a:r>
            <a:r>
              <a:rPr lang="en-US" sz="2400" b="1" dirty="0" smtClean="0">
                <a:cs typeface="Times New Roman" pitchFamily="18" charset="0"/>
              </a:rPr>
              <a:t>)</a:t>
            </a:r>
          </a:p>
        </p:txBody>
      </p:sp>
    </p:spTree>
  </p:cSld>
  <p:clrMapOvr>
    <a:masterClrMapping/>
  </p:clrMapOvr>
  <p:transition spd="slow">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742890"/>
            <a:ext cx="2655663" cy="400110"/>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US" sz="2000" b="1" dirty="0" smtClean="0"/>
              <a:t>Megaloblastic anemia </a:t>
            </a:r>
            <a:endParaRPr lang="en-US" sz="2000" b="1" dirty="0"/>
          </a:p>
        </p:txBody>
      </p:sp>
      <p:sp>
        <p:nvSpPr>
          <p:cNvPr id="3" name="TextBox 2"/>
          <p:cNvSpPr txBox="1"/>
          <p:nvPr/>
        </p:nvSpPr>
        <p:spPr>
          <a:xfrm>
            <a:off x="3200400" y="76200"/>
            <a:ext cx="2133600" cy="52322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US" sz="2800" b="1" dirty="0" smtClean="0"/>
              <a:t>Anemia</a:t>
            </a:r>
            <a:endParaRPr lang="en-US" sz="2800" b="1" dirty="0"/>
          </a:p>
        </p:txBody>
      </p:sp>
      <p:sp>
        <p:nvSpPr>
          <p:cNvPr id="4" name="TextBox 3"/>
          <p:cNvSpPr txBox="1"/>
          <p:nvPr/>
        </p:nvSpPr>
        <p:spPr>
          <a:xfrm>
            <a:off x="1" y="1447800"/>
            <a:ext cx="9144000" cy="4154984"/>
          </a:xfrm>
          <a:prstGeom prst="rect">
            <a:avLst/>
          </a:prstGeom>
          <a:noFill/>
        </p:spPr>
        <p:txBody>
          <a:bodyPr wrap="square" rtlCol="0">
            <a:spAutoFit/>
          </a:bodyPr>
          <a:lstStyle/>
          <a:p>
            <a:pPr marL="457200" indent="-457200" algn="just">
              <a:buFont typeface="Arial" pitchFamily="34" charset="0"/>
              <a:buChar char="•"/>
            </a:pPr>
            <a:r>
              <a:rPr lang="en-US" sz="2400" dirty="0" smtClean="0">
                <a:cs typeface="Times New Roman" pitchFamily="18" charset="0"/>
              </a:rPr>
              <a:t>The </a:t>
            </a:r>
            <a:r>
              <a:rPr lang="en-US" sz="2400" b="1" dirty="0" smtClean="0">
                <a:cs typeface="Times New Roman" pitchFamily="18" charset="0"/>
              </a:rPr>
              <a:t>normal proliferation of cells </a:t>
            </a:r>
            <a:r>
              <a:rPr lang="en-US" sz="2400" dirty="0" smtClean="0">
                <a:cs typeface="Times New Roman" pitchFamily="18" charset="0"/>
              </a:rPr>
              <a:t>depends on adequate folate and vitamin B12. </a:t>
            </a:r>
          </a:p>
          <a:p>
            <a:pPr marL="457200" indent="-457200" algn="just">
              <a:buFont typeface="Arial" pitchFamily="34" charset="0"/>
              <a:buChar char="•"/>
            </a:pPr>
            <a:endParaRPr lang="en-US" sz="2400" dirty="0" smtClean="0">
              <a:cs typeface="Times New Roman" pitchFamily="18" charset="0"/>
            </a:endParaRPr>
          </a:p>
          <a:p>
            <a:pPr marL="457200" indent="-457200" algn="just">
              <a:buFont typeface="Arial" pitchFamily="34" charset="0"/>
              <a:buChar char="•"/>
            </a:pPr>
            <a:r>
              <a:rPr lang="en-US" sz="2400" b="1" dirty="0" smtClean="0">
                <a:cs typeface="Times New Roman" pitchFamily="18" charset="0"/>
              </a:rPr>
              <a:t>Folate</a:t>
            </a:r>
            <a:r>
              <a:rPr lang="en-US" sz="2400" dirty="0" smtClean="0">
                <a:cs typeface="Times New Roman" pitchFamily="18" charset="0"/>
              </a:rPr>
              <a:t> is necessary for </a:t>
            </a:r>
            <a:r>
              <a:rPr lang="en-US" sz="2400" b="1" dirty="0" smtClean="0">
                <a:cs typeface="Times New Roman" pitchFamily="18" charset="0"/>
              </a:rPr>
              <a:t>efficient synthesis and production of DNA</a:t>
            </a:r>
            <a:r>
              <a:rPr lang="en-US" sz="2400" dirty="0" smtClean="0">
                <a:cs typeface="Times New Roman" pitchFamily="18" charset="0"/>
              </a:rPr>
              <a:t>.</a:t>
            </a:r>
            <a:endParaRPr lang="en-US" sz="2400" u="sng" dirty="0" smtClean="0">
              <a:cs typeface="Times New Roman" pitchFamily="18" charset="0"/>
            </a:endParaRPr>
          </a:p>
          <a:p>
            <a:pPr marL="457200" indent="-457200" algn="just">
              <a:buFont typeface="Arial" pitchFamily="34" charset="0"/>
              <a:buChar char="•"/>
            </a:pPr>
            <a:endParaRPr lang="en-US" sz="2400" u="sng" dirty="0" smtClean="0">
              <a:cs typeface="Times New Roman" pitchFamily="18" charset="0"/>
            </a:endParaRPr>
          </a:p>
          <a:p>
            <a:pPr marL="457200" indent="-457200" algn="just">
              <a:buFont typeface="Arial" pitchFamily="34" charset="0"/>
              <a:buChar char="•"/>
            </a:pPr>
            <a:r>
              <a:rPr lang="en-US" sz="2400" b="1" dirty="0" smtClean="0">
                <a:cs typeface="Times New Roman" pitchFamily="18" charset="0"/>
              </a:rPr>
              <a:t>Vitamin B12</a:t>
            </a:r>
            <a:r>
              <a:rPr lang="en-US" sz="2400" dirty="0" smtClean="0">
                <a:cs typeface="Times New Roman" pitchFamily="18" charset="0"/>
              </a:rPr>
              <a:t> is needed to successfully incorporate circulating folic acid into developing  RBCs; retaining the </a:t>
            </a:r>
            <a:r>
              <a:rPr lang="en-US" sz="2400" b="1" dirty="0" smtClean="0">
                <a:cs typeface="Times New Roman" pitchFamily="18" charset="0"/>
              </a:rPr>
              <a:t>folate in the RBC</a:t>
            </a:r>
            <a:r>
              <a:rPr lang="en-US" sz="2400" dirty="0" smtClean="0">
                <a:cs typeface="Times New Roman" pitchFamily="18" charset="0"/>
              </a:rPr>
              <a:t>.</a:t>
            </a:r>
          </a:p>
          <a:p>
            <a:pPr marL="457200" indent="-457200" algn="just">
              <a:buFont typeface="Arial" pitchFamily="34" charset="0"/>
              <a:buChar char="•"/>
            </a:pPr>
            <a:endParaRPr lang="en-US" sz="2400" dirty="0" smtClean="0">
              <a:cs typeface="Times New Roman" pitchFamily="18" charset="0"/>
            </a:endParaRPr>
          </a:p>
          <a:p>
            <a:pPr marL="457200" indent="-457200" algn="just">
              <a:buFont typeface="Arial" pitchFamily="34" charset="0"/>
              <a:buChar char="•"/>
            </a:pPr>
            <a:r>
              <a:rPr lang="en-US" sz="2400" dirty="0" smtClean="0">
                <a:cs typeface="Times New Roman" pitchFamily="18" charset="0"/>
              </a:rPr>
              <a:t>Principle types of megaloblastic anemia:</a:t>
            </a:r>
          </a:p>
          <a:p>
            <a:pPr marL="1371600" lvl="2" indent="-457200" algn="just">
              <a:buFont typeface="Wingdings" pitchFamily="2" charset="2"/>
              <a:buChar char="Ø"/>
            </a:pPr>
            <a:r>
              <a:rPr lang="en-US" sz="2400" b="1" dirty="0" smtClean="0">
                <a:cs typeface="Times New Roman" pitchFamily="18" charset="0"/>
              </a:rPr>
              <a:t>Vitamin B12 deficiency anemia (pernicious anemia)</a:t>
            </a:r>
          </a:p>
          <a:p>
            <a:pPr marL="1371600" lvl="2" indent="-457200" algn="just">
              <a:buFont typeface="Wingdings" pitchFamily="2" charset="2"/>
              <a:buChar char="Ø"/>
            </a:pPr>
            <a:r>
              <a:rPr lang="en-US" sz="2400" b="1" dirty="0" smtClean="0">
                <a:cs typeface="Times New Roman" pitchFamily="18" charset="0"/>
              </a:rPr>
              <a:t>Folate deficiency anemia</a:t>
            </a:r>
          </a:p>
        </p:txBody>
      </p:sp>
    </p:spTree>
  </p:cSld>
  <p:clrMapOvr>
    <a:masterClrMapping/>
  </p:clrMapOvr>
  <p:transition spd="slow">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742890"/>
            <a:ext cx="2655663" cy="400110"/>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US" sz="2000" b="1" dirty="0" smtClean="0"/>
              <a:t>Megaloblastic anemia </a:t>
            </a:r>
            <a:endParaRPr lang="en-US" sz="2000" b="1" dirty="0"/>
          </a:p>
        </p:txBody>
      </p:sp>
      <p:sp>
        <p:nvSpPr>
          <p:cNvPr id="3" name="TextBox 2"/>
          <p:cNvSpPr txBox="1"/>
          <p:nvPr/>
        </p:nvSpPr>
        <p:spPr>
          <a:xfrm>
            <a:off x="3200400" y="76200"/>
            <a:ext cx="2133600" cy="52322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US" sz="2800" b="1" dirty="0" smtClean="0"/>
              <a:t>Anemia</a:t>
            </a:r>
            <a:endParaRPr lang="en-US" sz="2800" b="1" dirty="0"/>
          </a:p>
        </p:txBody>
      </p:sp>
      <p:sp>
        <p:nvSpPr>
          <p:cNvPr id="4" name="Rectangle 3"/>
          <p:cNvSpPr/>
          <p:nvPr/>
        </p:nvSpPr>
        <p:spPr>
          <a:xfrm>
            <a:off x="76200" y="1219200"/>
            <a:ext cx="2206758" cy="400110"/>
          </a:xfrm>
          <a:prstGeom prst="rect">
            <a:avLst/>
          </a:prstGeom>
        </p:spPr>
        <p:txBody>
          <a:bodyPr wrap="none">
            <a:spAutoFit/>
          </a:bodyPr>
          <a:lstStyle/>
          <a:p>
            <a:r>
              <a:rPr lang="en-US" sz="2000" b="1" u="sng" dirty="0" smtClean="0">
                <a:cs typeface="Times New Roman" pitchFamily="18" charset="0"/>
              </a:rPr>
              <a:t>Pernicious anemia:</a:t>
            </a:r>
            <a:endParaRPr lang="en-US" sz="2000" b="1" u="sng" dirty="0"/>
          </a:p>
        </p:txBody>
      </p:sp>
      <p:sp>
        <p:nvSpPr>
          <p:cNvPr id="5" name="Rectangle 4"/>
          <p:cNvSpPr/>
          <p:nvPr/>
        </p:nvSpPr>
        <p:spPr>
          <a:xfrm>
            <a:off x="152400" y="1994118"/>
            <a:ext cx="8763000" cy="707886"/>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sz="2000" dirty="0" smtClean="0">
                <a:cs typeface="Times New Roman" pitchFamily="18" charset="0"/>
              </a:rPr>
              <a:t>Pernicious anemia (or - also known as </a:t>
            </a:r>
            <a:r>
              <a:rPr lang="en-US" sz="2000" dirty="0" err="1" smtClean="0">
                <a:cs typeface="Times New Roman" pitchFamily="18" charset="0"/>
              </a:rPr>
              <a:t>Biermer's</a:t>
            </a:r>
            <a:r>
              <a:rPr lang="en-US" sz="2000" dirty="0" smtClean="0">
                <a:cs typeface="Times New Roman" pitchFamily="18" charset="0"/>
              </a:rPr>
              <a:t> anemia, Addison's anemia, or Addison–</a:t>
            </a:r>
            <a:r>
              <a:rPr lang="en-US" sz="2000" dirty="0" err="1" smtClean="0">
                <a:cs typeface="Times New Roman" pitchFamily="18" charset="0"/>
              </a:rPr>
              <a:t>Biermer</a:t>
            </a:r>
            <a:r>
              <a:rPr lang="en-US" sz="2000" dirty="0" smtClean="0">
                <a:cs typeface="Times New Roman" pitchFamily="18" charset="0"/>
              </a:rPr>
              <a:t> anemia) is a form of megaloblastic anemia</a:t>
            </a:r>
            <a:endParaRPr lang="en-US" sz="2000" dirty="0">
              <a:cs typeface="Times New Roman" pitchFamily="18" charset="0"/>
            </a:endParaRPr>
          </a:p>
        </p:txBody>
      </p:sp>
      <p:sp>
        <p:nvSpPr>
          <p:cNvPr id="6" name="Rectangle 5"/>
          <p:cNvSpPr/>
          <p:nvPr/>
        </p:nvSpPr>
        <p:spPr>
          <a:xfrm>
            <a:off x="152399" y="3124200"/>
            <a:ext cx="8851515" cy="1323439"/>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lgn="just"/>
            <a:r>
              <a:rPr lang="en-US" sz="2000" dirty="0" smtClean="0">
                <a:cs typeface="Times New Roman" pitchFamily="18" charset="0"/>
              </a:rPr>
              <a:t>The term 'pernicious anemia' is sometimes also incorrectly used to indicate megaloblastic anemia due to any cause of vitamin B12 deficiency. </a:t>
            </a:r>
          </a:p>
          <a:p>
            <a:pPr algn="just"/>
            <a:endParaRPr lang="en-US" sz="2000" dirty="0" smtClean="0">
              <a:cs typeface="Times New Roman" pitchFamily="18" charset="0"/>
            </a:endParaRPr>
          </a:p>
          <a:p>
            <a:pPr algn="just"/>
            <a:r>
              <a:rPr lang="en-US" sz="2000" dirty="0" smtClean="0">
                <a:cs typeface="Times New Roman" pitchFamily="18" charset="0"/>
              </a:rPr>
              <a:t>The main cause is  </a:t>
            </a:r>
            <a:r>
              <a:rPr lang="en-US" sz="2000" b="1" dirty="0" smtClean="0">
                <a:cs typeface="Times New Roman" pitchFamily="18" charset="0"/>
              </a:rPr>
              <a:t>loss of ability </a:t>
            </a:r>
            <a:r>
              <a:rPr lang="en-US" sz="2000" dirty="0" smtClean="0">
                <a:cs typeface="Times New Roman" pitchFamily="18" charset="0"/>
              </a:rPr>
              <a:t>to absorb vitamin B-12 .</a:t>
            </a:r>
            <a:endParaRPr lang="en-US" sz="2000" dirty="0">
              <a:cs typeface="Times New Roman" pitchFamily="18" charset="0"/>
            </a:endParaRPr>
          </a:p>
        </p:txBody>
      </p:sp>
    </p:spTree>
  </p:cSld>
  <p:clrMapOvr>
    <a:masterClrMapping/>
  </p:clrMapOvr>
  <p:transition spd="slow">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742890"/>
            <a:ext cx="2655663" cy="400110"/>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US" sz="2000" b="1" dirty="0" smtClean="0"/>
              <a:t>Megaloblastic anemia </a:t>
            </a:r>
            <a:endParaRPr lang="en-US" sz="2000" b="1" dirty="0"/>
          </a:p>
        </p:txBody>
      </p:sp>
      <p:sp>
        <p:nvSpPr>
          <p:cNvPr id="3" name="TextBox 2"/>
          <p:cNvSpPr txBox="1"/>
          <p:nvPr/>
        </p:nvSpPr>
        <p:spPr>
          <a:xfrm>
            <a:off x="3200400" y="76200"/>
            <a:ext cx="2133600" cy="52322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US" sz="2800" b="1" dirty="0" smtClean="0"/>
              <a:t>Anemia</a:t>
            </a:r>
            <a:endParaRPr lang="en-US" sz="2800" b="1" dirty="0"/>
          </a:p>
        </p:txBody>
      </p:sp>
      <p:sp>
        <p:nvSpPr>
          <p:cNvPr id="4" name="Rectangle 3"/>
          <p:cNvSpPr/>
          <p:nvPr/>
        </p:nvSpPr>
        <p:spPr>
          <a:xfrm>
            <a:off x="0" y="2310348"/>
            <a:ext cx="9144000" cy="4401205"/>
          </a:xfrm>
          <a:prstGeom prst="rect">
            <a:avLst/>
          </a:prstGeom>
        </p:spPr>
        <p:txBody>
          <a:bodyPr wrap="square">
            <a:spAutoFit/>
          </a:bodyPr>
          <a:lstStyle/>
          <a:p>
            <a:pPr marL="457200" indent="-457200" algn="just">
              <a:buAutoNum type="arabicPeriod"/>
            </a:pPr>
            <a:r>
              <a:rPr lang="en-US" sz="2000" b="1" dirty="0" smtClean="0"/>
              <a:t>Autoimmune destruction </a:t>
            </a:r>
            <a:r>
              <a:rPr lang="en-US" sz="2000" dirty="0" smtClean="0"/>
              <a:t>of gastric parietal cells that secrete </a:t>
            </a:r>
            <a:r>
              <a:rPr lang="en-US" sz="2000" b="1" dirty="0" smtClean="0"/>
              <a:t>intrinsic factor </a:t>
            </a:r>
            <a:r>
              <a:rPr lang="en-US" sz="2000" dirty="0" smtClean="0"/>
              <a:t>(</a:t>
            </a:r>
            <a:r>
              <a:rPr lang="en-US" sz="2000" b="1" dirty="0" smtClean="0"/>
              <a:t>glycoprotein</a:t>
            </a:r>
            <a:r>
              <a:rPr lang="en-US" sz="2000" dirty="0" smtClean="0"/>
              <a:t>). In the </a:t>
            </a:r>
            <a:r>
              <a:rPr lang="en-US" sz="2000" b="1" dirty="0" smtClean="0"/>
              <a:t>absence of IF</a:t>
            </a:r>
            <a:r>
              <a:rPr lang="en-US" sz="2000" dirty="0" smtClean="0"/>
              <a:t>, vitamin B12 cannot be absorbed.</a:t>
            </a:r>
          </a:p>
          <a:p>
            <a:pPr marL="457200" indent="-457200" algn="just">
              <a:buAutoNum type="arabicPeriod"/>
            </a:pPr>
            <a:endParaRPr lang="en-US" sz="2000" dirty="0" smtClean="0"/>
          </a:p>
          <a:p>
            <a:pPr marL="457200" indent="-457200" algn="just">
              <a:buAutoNum type="arabicPeriod"/>
            </a:pPr>
            <a:r>
              <a:rPr lang="en-US" sz="2000" dirty="0" smtClean="0"/>
              <a:t>Hereditary </a:t>
            </a:r>
            <a:r>
              <a:rPr lang="en-US" sz="2000" b="1" dirty="0" smtClean="0"/>
              <a:t>malabsorption</a:t>
            </a:r>
            <a:r>
              <a:rPr lang="en-US" sz="2000" dirty="0" smtClean="0"/>
              <a:t> of vitamin B12.</a:t>
            </a:r>
          </a:p>
          <a:p>
            <a:pPr marL="457200" indent="-457200" algn="just">
              <a:buAutoNum type="arabicPeriod"/>
            </a:pPr>
            <a:endParaRPr lang="en-US" sz="2000" dirty="0" smtClean="0"/>
          </a:p>
          <a:p>
            <a:pPr marL="457200" indent="-457200" algn="just">
              <a:buAutoNum type="arabicPeriod"/>
            </a:pPr>
            <a:r>
              <a:rPr lang="en-US" sz="2000" dirty="0" smtClean="0"/>
              <a:t>Partial or total </a:t>
            </a:r>
            <a:r>
              <a:rPr lang="en-US" sz="2000" b="1" dirty="0" err="1" smtClean="0"/>
              <a:t>gastrectomy</a:t>
            </a:r>
            <a:r>
              <a:rPr lang="en-US" sz="2000" dirty="0" smtClean="0"/>
              <a:t>-these individuals become intrinsic factor deficient.</a:t>
            </a:r>
          </a:p>
          <a:p>
            <a:pPr marL="457200" indent="-457200" algn="just">
              <a:buAutoNum type="arabicPeriod"/>
            </a:pPr>
            <a:endParaRPr lang="en-US" sz="2000" dirty="0" smtClean="0"/>
          </a:p>
          <a:p>
            <a:pPr marL="457200" indent="-457200" algn="just">
              <a:buAutoNum type="arabicPeriod"/>
            </a:pPr>
            <a:r>
              <a:rPr lang="en-US" sz="2000" b="1" dirty="0" smtClean="0"/>
              <a:t>Insufficient production of </a:t>
            </a:r>
            <a:r>
              <a:rPr lang="en-US" sz="2000" b="1" dirty="0" err="1" smtClean="0"/>
              <a:t>lF</a:t>
            </a:r>
            <a:r>
              <a:rPr lang="en-US" sz="2000" dirty="0" smtClean="0"/>
              <a:t>, occasionally seen in older people.</a:t>
            </a:r>
          </a:p>
          <a:p>
            <a:pPr marL="457200" indent="-457200" algn="just">
              <a:buAutoNum type="arabicPeriod"/>
            </a:pPr>
            <a:endParaRPr lang="en-US" sz="2000" b="1" dirty="0" smtClean="0"/>
          </a:p>
          <a:p>
            <a:pPr marL="457200" indent="-457200" algn="just">
              <a:buAutoNum type="arabicPeriod"/>
            </a:pPr>
            <a:r>
              <a:rPr lang="en-US" sz="2000" b="1" dirty="0" smtClean="0"/>
              <a:t>Dietary deficiency of B12</a:t>
            </a:r>
            <a:r>
              <a:rPr lang="en-US" sz="2000" dirty="0" smtClean="0"/>
              <a:t>, is seen among the strict vegetarians of low socioeconomic group in the developing countries. Only produce by microorganisms and not by animals and plants. Foods of animal origin are the only sources for vitamin B12 e.g., liver, kidney, milk, curd, eggs, fish, pork and chicken. Curd is a better source than milk, due to the synthesis of </a:t>
            </a:r>
            <a:r>
              <a:rPr lang="en-US" sz="2000" dirty="0" err="1" smtClean="0"/>
              <a:t>vit</a:t>
            </a:r>
            <a:r>
              <a:rPr lang="en-US" sz="2000" dirty="0" smtClean="0"/>
              <a:t>. B12 by Lactobacillus.</a:t>
            </a:r>
            <a:endParaRPr lang="en-US" sz="2000" dirty="0">
              <a:cs typeface="Times New Roman" pitchFamily="18" charset="0"/>
            </a:endParaRPr>
          </a:p>
        </p:txBody>
      </p:sp>
      <p:sp>
        <p:nvSpPr>
          <p:cNvPr id="5" name="TextBox 4"/>
          <p:cNvSpPr txBox="1"/>
          <p:nvPr/>
        </p:nvSpPr>
        <p:spPr>
          <a:xfrm>
            <a:off x="168667" y="1828800"/>
            <a:ext cx="966931" cy="40011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2000" dirty="0" smtClean="0">
                <a:cs typeface="Times New Roman" pitchFamily="18" charset="0"/>
              </a:rPr>
              <a:t>Causes </a:t>
            </a:r>
            <a:endParaRPr lang="en-US" sz="2000" dirty="0">
              <a:cs typeface="Times New Roman" pitchFamily="18" charset="0"/>
            </a:endParaRPr>
          </a:p>
        </p:txBody>
      </p:sp>
      <p:sp>
        <p:nvSpPr>
          <p:cNvPr id="6" name="Rectangle 5"/>
          <p:cNvSpPr/>
          <p:nvPr/>
        </p:nvSpPr>
        <p:spPr>
          <a:xfrm>
            <a:off x="76200" y="1219200"/>
            <a:ext cx="2206758" cy="400110"/>
          </a:xfrm>
          <a:prstGeom prst="rect">
            <a:avLst/>
          </a:prstGeom>
        </p:spPr>
        <p:txBody>
          <a:bodyPr wrap="none">
            <a:spAutoFit/>
          </a:bodyPr>
          <a:lstStyle/>
          <a:p>
            <a:r>
              <a:rPr lang="en-US" sz="2000" b="1" u="sng" dirty="0" smtClean="0">
                <a:cs typeface="Times New Roman" pitchFamily="18" charset="0"/>
              </a:rPr>
              <a:t>Pernicious anemia:</a:t>
            </a:r>
            <a:endParaRPr lang="en-US" sz="2000" b="1" u="sng" dirty="0"/>
          </a:p>
        </p:txBody>
      </p:sp>
    </p:spTree>
  </p:cSld>
  <p:clrMapOvr>
    <a:masterClrMapping/>
  </p:clrMapOvr>
  <p:transition spd="slow">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742890"/>
            <a:ext cx="2655663" cy="400110"/>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US" sz="2000" b="1" dirty="0" smtClean="0"/>
              <a:t>Megaloblastic anemia </a:t>
            </a:r>
            <a:endParaRPr lang="en-US" sz="2000" b="1" dirty="0"/>
          </a:p>
        </p:txBody>
      </p:sp>
      <p:sp>
        <p:nvSpPr>
          <p:cNvPr id="3" name="TextBox 2"/>
          <p:cNvSpPr txBox="1"/>
          <p:nvPr/>
        </p:nvSpPr>
        <p:spPr>
          <a:xfrm>
            <a:off x="3200400" y="76200"/>
            <a:ext cx="2133600" cy="52322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US" sz="2800" b="1" dirty="0" smtClean="0"/>
              <a:t>Anemia</a:t>
            </a:r>
            <a:endParaRPr lang="en-US" sz="2800" b="1" dirty="0"/>
          </a:p>
        </p:txBody>
      </p:sp>
      <p:sp>
        <p:nvSpPr>
          <p:cNvPr id="4" name="Rectangle 3"/>
          <p:cNvSpPr/>
          <p:nvPr/>
        </p:nvSpPr>
        <p:spPr>
          <a:xfrm>
            <a:off x="0" y="2310348"/>
            <a:ext cx="9144000" cy="3477875"/>
          </a:xfrm>
          <a:prstGeom prst="rect">
            <a:avLst/>
          </a:prstGeom>
        </p:spPr>
        <p:txBody>
          <a:bodyPr wrap="square">
            <a:spAutoFit/>
          </a:bodyPr>
          <a:lstStyle/>
          <a:p>
            <a:pPr marL="457200" indent="-457200" algn="just">
              <a:buFont typeface="Wingdings" pitchFamily="2" charset="2"/>
              <a:buChar char="v"/>
            </a:pPr>
            <a:r>
              <a:rPr lang="en-US" sz="2000" dirty="0" smtClean="0">
                <a:cs typeface="Times New Roman" pitchFamily="18" charset="0"/>
              </a:rPr>
              <a:t>Many signs and symptoms are attributed to </a:t>
            </a:r>
            <a:r>
              <a:rPr lang="en-US" sz="2000" b="1" dirty="0" smtClean="0">
                <a:cs typeface="Times New Roman" pitchFamily="18" charset="0"/>
              </a:rPr>
              <a:t>anemia</a:t>
            </a:r>
            <a:r>
              <a:rPr lang="en-US" sz="2000" dirty="0" smtClean="0">
                <a:cs typeface="Times New Roman" pitchFamily="18" charset="0"/>
              </a:rPr>
              <a:t>: Fatigue, low blood pressure, rapid heart rate, pallor, and shortness of breath.</a:t>
            </a:r>
          </a:p>
          <a:p>
            <a:pPr marL="457200" indent="-457200" algn="just">
              <a:buFont typeface="Wingdings" pitchFamily="2" charset="2"/>
              <a:buChar char="v"/>
            </a:pPr>
            <a:r>
              <a:rPr lang="en-US" sz="2000" b="1" dirty="0" smtClean="0">
                <a:cs typeface="Times New Roman" pitchFamily="18" charset="0"/>
              </a:rPr>
              <a:t>Neuropathic</a:t>
            </a:r>
            <a:r>
              <a:rPr lang="en-US" sz="2000" dirty="0" smtClean="0">
                <a:cs typeface="Times New Roman" pitchFamily="18" charset="0"/>
              </a:rPr>
              <a:t> </a:t>
            </a:r>
            <a:r>
              <a:rPr lang="en-US" sz="2000" b="1" dirty="0" smtClean="0">
                <a:cs typeface="Times New Roman" pitchFamily="18" charset="0"/>
              </a:rPr>
              <a:t>pain  </a:t>
            </a:r>
            <a:r>
              <a:rPr lang="en-US" sz="2000" dirty="0" smtClean="0">
                <a:cs typeface="Times New Roman" pitchFamily="18" charset="0"/>
              </a:rPr>
              <a:t>(</a:t>
            </a:r>
            <a:r>
              <a:rPr lang="en-US" sz="2000" dirty="0" smtClean="0"/>
              <a:t>neuronal degeneration and </a:t>
            </a:r>
            <a:r>
              <a:rPr lang="en-US" sz="2000" dirty="0" err="1" smtClean="0"/>
              <a:t>demyelination</a:t>
            </a:r>
            <a:r>
              <a:rPr lang="en-US" sz="2000" dirty="0" smtClean="0"/>
              <a:t> of nervous system)</a:t>
            </a:r>
            <a:endParaRPr lang="en-US" sz="2000" b="1" dirty="0" smtClean="0">
              <a:cs typeface="Times New Roman" pitchFamily="18" charset="0"/>
            </a:endParaRPr>
          </a:p>
          <a:p>
            <a:pPr marL="457200" indent="-457200" algn="just">
              <a:buFont typeface="Wingdings" pitchFamily="2" charset="2"/>
              <a:buChar char="v"/>
            </a:pPr>
            <a:r>
              <a:rPr lang="en-US" sz="2000" dirty="0" smtClean="0">
                <a:cs typeface="Times New Roman" pitchFamily="18" charset="0"/>
              </a:rPr>
              <a:t>Frequent diarrhea, vomiting, indigestion</a:t>
            </a:r>
          </a:p>
          <a:p>
            <a:pPr marL="457200" indent="-457200" algn="just">
              <a:buFont typeface="Wingdings" pitchFamily="2" charset="2"/>
              <a:buChar char="v"/>
            </a:pPr>
            <a:r>
              <a:rPr lang="en-US" sz="2000" b="1" dirty="0" err="1" smtClean="0">
                <a:cs typeface="Times New Roman" pitchFamily="18" charset="0"/>
              </a:rPr>
              <a:t>Paresthesias</a:t>
            </a:r>
            <a:r>
              <a:rPr lang="en-US" sz="2000" dirty="0" smtClean="0">
                <a:cs typeface="Times New Roman" pitchFamily="18" charset="0"/>
              </a:rPr>
              <a:t>, such as pins and needles sensations or numbness in fingers or toes, due to B12 deficiency affecting nerve function </a:t>
            </a:r>
          </a:p>
          <a:p>
            <a:pPr marL="457200" indent="-457200" algn="just">
              <a:buFont typeface="Wingdings" pitchFamily="2" charset="2"/>
              <a:buChar char="v"/>
            </a:pPr>
            <a:r>
              <a:rPr lang="en-US" sz="2000" b="1" dirty="0" smtClean="0">
                <a:cs typeface="Times New Roman" pitchFamily="18" charset="0"/>
              </a:rPr>
              <a:t>Jaundice</a:t>
            </a:r>
            <a:r>
              <a:rPr lang="en-US" sz="2000" dirty="0" smtClean="0">
                <a:cs typeface="Times New Roman" pitchFamily="18" charset="0"/>
              </a:rPr>
              <a:t> due to impaired formation of blood cells </a:t>
            </a:r>
          </a:p>
          <a:p>
            <a:pPr marL="457200" indent="-457200" algn="just">
              <a:buFont typeface="Wingdings" pitchFamily="2" charset="2"/>
              <a:buChar char="v"/>
            </a:pPr>
            <a:r>
              <a:rPr lang="en-US" sz="2000" b="1" dirty="0" err="1" smtClean="0">
                <a:cs typeface="Times New Roman" pitchFamily="18" charset="0"/>
              </a:rPr>
              <a:t>Glossitis</a:t>
            </a:r>
            <a:r>
              <a:rPr lang="en-US" sz="2000" dirty="0" smtClean="0">
                <a:cs typeface="Times New Roman" pitchFamily="18" charset="0"/>
              </a:rPr>
              <a:t> due to B-12 deficiency </a:t>
            </a:r>
          </a:p>
          <a:p>
            <a:pPr marL="457200" indent="-457200" algn="just">
              <a:buFont typeface="Wingdings" pitchFamily="2" charset="2"/>
              <a:buChar char="v"/>
            </a:pPr>
            <a:r>
              <a:rPr lang="en-US" sz="2000" dirty="0" smtClean="0">
                <a:cs typeface="Times New Roman" pitchFamily="18" charset="0"/>
              </a:rPr>
              <a:t>May present with hyperthyroidism or hypothyroidism </a:t>
            </a:r>
          </a:p>
          <a:p>
            <a:pPr marL="457200" indent="-457200" algn="just">
              <a:buFont typeface="Wingdings" pitchFamily="2" charset="2"/>
              <a:buChar char="v"/>
            </a:pPr>
            <a:r>
              <a:rPr lang="en-US" sz="2000" dirty="0" smtClean="0">
                <a:cs typeface="Times New Roman" pitchFamily="18" charset="0"/>
              </a:rPr>
              <a:t>Personality or </a:t>
            </a:r>
            <a:r>
              <a:rPr lang="en-US" sz="2000" b="1" dirty="0" smtClean="0">
                <a:cs typeface="Times New Roman" pitchFamily="18" charset="0"/>
              </a:rPr>
              <a:t>memory changes</a:t>
            </a:r>
          </a:p>
          <a:p>
            <a:pPr marL="457200" indent="-457200" algn="just">
              <a:buFont typeface="Wingdings" pitchFamily="2" charset="2"/>
              <a:buChar char="v"/>
            </a:pPr>
            <a:endParaRPr lang="en-US" sz="2000" dirty="0">
              <a:cs typeface="Times New Roman" pitchFamily="18" charset="0"/>
            </a:endParaRPr>
          </a:p>
        </p:txBody>
      </p:sp>
      <p:sp>
        <p:nvSpPr>
          <p:cNvPr id="5" name="TextBox 4"/>
          <p:cNvSpPr txBox="1"/>
          <p:nvPr/>
        </p:nvSpPr>
        <p:spPr>
          <a:xfrm>
            <a:off x="168667" y="1828800"/>
            <a:ext cx="1279133" cy="4001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en-US" sz="2000" dirty="0" smtClean="0">
                <a:cs typeface="Times New Roman" pitchFamily="18" charset="0"/>
              </a:rPr>
              <a:t>Symptoms</a:t>
            </a:r>
            <a:endParaRPr lang="en-US" sz="2000" dirty="0">
              <a:cs typeface="Times New Roman" pitchFamily="18" charset="0"/>
            </a:endParaRPr>
          </a:p>
        </p:txBody>
      </p:sp>
      <p:sp>
        <p:nvSpPr>
          <p:cNvPr id="6" name="Rectangle 5"/>
          <p:cNvSpPr/>
          <p:nvPr/>
        </p:nvSpPr>
        <p:spPr>
          <a:xfrm>
            <a:off x="76200" y="1219200"/>
            <a:ext cx="2206758" cy="400110"/>
          </a:xfrm>
          <a:prstGeom prst="rect">
            <a:avLst/>
          </a:prstGeom>
        </p:spPr>
        <p:txBody>
          <a:bodyPr wrap="none">
            <a:spAutoFit/>
          </a:bodyPr>
          <a:lstStyle/>
          <a:p>
            <a:r>
              <a:rPr lang="en-US" sz="2000" b="1" u="sng" dirty="0" smtClean="0">
                <a:cs typeface="Times New Roman" pitchFamily="18" charset="0"/>
              </a:rPr>
              <a:t>Pernicious anemia:</a:t>
            </a:r>
            <a:endParaRPr lang="en-US" sz="2000" b="1" u="sng" dirty="0"/>
          </a:p>
        </p:txBody>
      </p:sp>
    </p:spTree>
  </p:cSld>
  <p:clrMapOvr>
    <a:masterClrMapping/>
  </p:clrMapOvr>
  <p:transition spd="slow">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descr="G:\Hemato\red-blood-cells.jpg"/>
          <p:cNvPicPr>
            <a:picLocks noChangeAspect="1" noChangeArrowheads="1"/>
          </p:cNvPicPr>
          <p:nvPr/>
        </p:nvPicPr>
        <p:blipFill>
          <a:blip r:embed="rId2">
            <a:lum bright="40000" contrast="-40000"/>
          </a:blip>
          <a:srcRect/>
          <a:stretch>
            <a:fillRect/>
          </a:stretch>
        </p:blipFill>
        <p:spPr bwMode="auto">
          <a:xfrm>
            <a:off x="0" y="0"/>
            <a:ext cx="9143997" cy="6858000"/>
          </a:xfrm>
          <a:prstGeom prst="rect">
            <a:avLst/>
          </a:prstGeom>
          <a:ln>
            <a:noFill/>
          </a:ln>
          <a:effectLst>
            <a:softEdge rad="112500"/>
          </a:effectLst>
        </p:spPr>
      </p:pic>
      <p:sp>
        <p:nvSpPr>
          <p:cNvPr id="3" name="TextBox 2"/>
          <p:cNvSpPr txBox="1"/>
          <p:nvPr/>
        </p:nvSpPr>
        <p:spPr>
          <a:xfrm>
            <a:off x="3200400" y="76200"/>
            <a:ext cx="2133600" cy="52322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US" sz="2800" b="1" dirty="0" smtClean="0"/>
              <a:t>Anemia</a:t>
            </a:r>
            <a:endParaRPr lang="en-US" sz="2800" b="1" dirty="0"/>
          </a:p>
        </p:txBody>
      </p:sp>
      <p:sp>
        <p:nvSpPr>
          <p:cNvPr id="4" name="Rectangle 4"/>
          <p:cNvSpPr>
            <a:spLocks noChangeArrowheads="1"/>
          </p:cNvSpPr>
          <p:nvPr/>
        </p:nvSpPr>
        <p:spPr bwMode="auto">
          <a:xfrm>
            <a:off x="152400" y="1994118"/>
            <a:ext cx="8839200" cy="1815882"/>
          </a:xfrm>
          <a:prstGeom prst="rect">
            <a:avLst/>
          </a:prstGeom>
          <a:noFill/>
          <a:ln w="9525">
            <a:noFill/>
            <a:miter lim="800000"/>
            <a:headEnd/>
            <a:tailEnd/>
          </a:ln>
        </p:spPr>
        <p:txBody>
          <a:bodyPr wrap="square">
            <a:spAutoFit/>
          </a:bodyPr>
          <a:lstStyle/>
          <a:p>
            <a:pPr algn="just"/>
            <a:r>
              <a:rPr lang="en-US" sz="2800" b="1" dirty="0">
                <a:solidFill>
                  <a:srgbClr val="002060"/>
                </a:solidFill>
                <a:cs typeface="Times New Roman" pitchFamily="18" charset="0"/>
              </a:rPr>
              <a:t>Reduction in the number of circulating red cells (red cell mass) below a normal range for the </a:t>
            </a:r>
            <a:r>
              <a:rPr lang="en-US" sz="2800" b="1" dirty="0" smtClean="0">
                <a:solidFill>
                  <a:srgbClr val="002060"/>
                </a:solidFill>
                <a:cs typeface="Times New Roman" pitchFamily="18" charset="0"/>
              </a:rPr>
              <a:t>age and </a:t>
            </a:r>
            <a:r>
              <a:rPr lang="en-US" sz="2800" b="1" dirty="0">
                <a:solidFill>
                  <a:srgbClr val="002060"/>
                </a:solidFill>
                <a:cs typeface="Times New Roman" pitchFamily="18" charset="0"/>
              </a:rPr>
              <a:t>sex of the individual, which leads to the significant decrease in the hemoglobin.</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742890"/>
            <a:ext cx="2655663" cy="400110"/>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US" sz="2000" b="1" dirty="0" smtClean="0"/>
              <a:t>Megaloblastic anemia </a:t>
            </a:r>
            <a:endParaRPr lang="en-US" sz="2000" b="1" dirty="0"/>
          </a:p>
        </p:txBody>
      </p:sp>
      <p:sp>
        <p:nvSpPr>
          <p:cNvPr id="3" name="TextBox 2"/>
          <p:cNvSpPr txBox="1"/>
          <p:nvPr/>
        </p:nvSpPr>
        <p:spPr>
          <a:xfrm>
            <a:off x="3200400" y="76200"/>
            <a:ext cx="2133600" cy="52322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US" sz="2800" b="1" dirty="0" smtClean="0"/>
              <a:t>Anemia</a:t>
            </a:r>
            <a:endParaRPr lang="en-US" sz="2800" b="1" dirty="0"/>
          </a:p>
        </p:txBody>
      </p:sp>
      <p:sp>
        <p:nvSpPr>
          <p:cNvPr id="4" name="Rectangle 3"/>
          <p:cNvSpPr/>
          <p:nvPr/>
        </p:nvSpPr>
        <p:spPr>
          <a:xfrm>
            <a:off x="76200" y="1219200"/>
            <a:ext cx="2206758" cy="400110"/>
          </a:xfrm>
          <a:prstGeom prst="rect">
            <a:avLst/>
          </a:prstGeom>
        </p:spPr>
        <p:txBody>
          <a:bodyPr wrap="none">
            <a:spAutoFit/>
          </a:bodyPr>
          <a:lstStyle/>
          <a:p>
            <a:r>
              <a:rPr lang="en-US" sz="2000" b="1" u="sng" dirty="0" smtClean="0">
                <a:cs typeface="Times New Roman" pitchFamily="18" charset="0"/>
              </a:rPr>
              <a:t>Pernicious anemia:</a:t>
            </a:r>
            <a:endParaRPr lang="en-US" sz="2000" b="1" u="sng" dirty="0"/>
          </a:p>
        </p:txBody>
      </p:sp>
      <p:sp>
        <p:nvSpPr>
          <p:cNvPr id="5" name="Rectangle 1"/>
          <p:cNvSpPr>
            <a:spLocks noChangeArrowheads="1"/>
          </p:cNvSpPr>
          <p:nvPr/>
        </p:nvSpPr>
        <p:spPr bwMode="auto">
          <a:xfrm>
            <a:off x="0" y="2316301"/>
            <a:ext cx="9144000" cy="36471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57200" indent="-457200" algn="just" fontAlgn="base">
              <a:spcBef>
                <a:spcPct val="0"/>
              </a:spcBef>
              <a:spcAft>
                <a:spcPct val="0"/>
              </a:spcAft>
              <a:buFont typeface="Arial" pitchFamily="34" charset="0"/>
              <a:buChar char="•"/>
            </a:pPr>
            <a:r>
              <a:rPr kumimoji="0" lang="en-US" sz="2100" b="0" i="0" u="none" strike="noStrike" cap="none" normalizeH="0" baseline="0" dirty="0" smtClean="0">
                <a:ln>
                  <a:noFill/>
                </a:ln>
                <a:effectLst/>
                <a:ea typeface="Times New Roman" pitchFamily="18" charset="0"/>
                <a:cs typeface="Times New Roman" pitchFamily="18" charset="0"/>
              </a:rPr>
              <a:t>A </a:t>
            </a:r>
            <a:r>
              <a:rPr kumimoji="0" lang="en-US" sz="2100" b="1" i="0" u="none" strike="noStrike" cap="none" normalizeH="0" baseline="0" dirty="0" smtClean="0">
                <a:ln>
                  <a:noFill/>
                </a:ln>
                <a:effectLst/>
                <a:ea typeface="Times New Roman" pitchFamily="18" charset="0"/>
                <a:cs typeface="Times New Roman" pitchFamily="18" charset="0"/>
              </a:rPr>
              <a:t>complete blood cell count </a:t>
            </a:r>
            <a:r>
              <a:rPr kumimoji="0" lang="en-US" sz="2100" b="0" i="0" u="none" strike="noStrike" cap="none" normalizeH="0" baseline="0" dirty="0" smtClean="0">
                <a:ln>
                  <a:noFill/>
                </a:ln>
                <a:effectLst/>
                <a:ea typeface="Times New Roman" pitchFamily="18" charset="0"/>
                <a:cs typeface="Times New Roman" pitchFamily="18" charset="0"/>
              </a:rPr>
              <a:t>(</a:t>
            </a:r>
            <a:r>
              <a:rPr lang="en-US" sz="2100" dirty="0" smtClean="0">
                <a:ea typeface="Times New Roman" pitchFamily="18" charset="0"/>
                <a:cs typeface="Times New Roman" pitchFamily="18" charset="0"/>
              </a:rPr>
              <a:t>CBC). (High MCV and a normal MCHC is a characteristics)</a:t>
            </a:r>
          </a:p>
          <a:p>
            <a:pPr marL="457200" indent="-457200" algn="just" fontAlgn="base">
              <a:spcBef>
                <a:spcPct val="0"/>
              </a:spcBef>
              <a:spcAft>
                <a:spcPct val="0"/>
              </a:spcAft>
              <a:buFont typeface="Arial" pitchFamily="34" charset="0"/>
              <a:buChar char="•"/>
            </a:pPr>
            <a:r>
              <a:rPr kumimoji="0" lang="en-US" sz="2100" b="0" i="0" u="none" strike="noStrike" cap="none" normalizeH="0" baseline="0" dirty="0" smtClean="0">
                <a:ln>
                  <a:noFill/>
                </a:ln>
                <a:effectLst/>
                <a:ea typeface="Times New Roman" pitchFamily="18" charset="0"/>
                <a:cs typeface="Times New Roman" pitchFamily="18" charset="0"/>
              </a:rPr>
              <a:t>Examination of a </a:t>
            </a:r>
            <a:r>
              <a:rPr kumimoji="0" lang="en-US" sz="2100" b="1" i="0" u="none" strike="noStrike" cap="none" normalizeH="0" baseline="0" dirty="0" smtClean="0">
                <a:ln>
                  <a:noFill/>
                </a:ln>
                <a:effectLst/>
                <a:ea typeface="Times New Roman" pitchFamily="18" charset="0"/>
                <a:cs typeface="Times New Roman" pitchFamily="18" charset="0"/>
              </a:rPr>
              <a:t>blood smear </a:t>
            </a:r>
            <a:r>
              <a:rPr kumimoji="0" lang="en-US" sz="2100" b="0" i="0" u="none" strike="noStrike" cap="none" normalizeH="0" baseline="0" dirty="0" smtClean="0">
                <a:ln>
                  <a:noFill/>
                </a:ln>
                <a:effectLst/>
                <a:ea typeface="Times New Roman" pitchFamily="18" charset="0"/>
                <a:cs typeface="Times New Roman" pitchFamily="18" charset="0"/>
              </a:rPr>
              <a:t>(peripheral smear) (</a:t>
            </a:r>
            <a:r>
              <a:rPr lang="en-US" sz="2100" dirty="0" smtClean="0">
                <a:ea typeface="Times New Roman" pitchFamily="18" charset="0"/>
                <a:cs typeface="Times New Roman" pitchFamily="18" charset="0"/>
              </a:rPr>
              <a:t>macrocytic, normochromic is a characteristics)</a:t>
            </a:r>
          </a:p>
          <a:p>
            <a:pPr marL="457200" indent="-457200" algn="just" fontAlgn="base">
              <a:spcBef>
                <a:spcPct val="0"/>
              </a:spcBef>
              <a:spcAft>
                <a:spcPct val="0"/>
              </a:spcAft>
              <a:buFont typeface="Arial" pitchFamily="34" charset="0"/>
              <a:buChar char="•"/>
            </a:pPr>
            <a:r>
              <a:rPr kumimoji="0" lang="en-US" sz="2100" b="0" i="0" u="none" strike="noStrike" cap="none" normalizeH="0" baseline="0" dirty="0" smtClean="0">
                <a:ln>
                  <a:noFill/>
                </a:ln>
                <a:effectLst/>
                <a:ea typeface="Times New Roman" pitchFamily="18" charset="0"/>
                <a:cs typeface="Times New Roman" pitchFamily="18" charset="0"/>
              </a:rPr>
              <a:t>Blood </a:t>
            </a:r>
            <a:r>
              <a:rPr kumimoji="0" lang="en-US" sz="2100" b="1" i="0" u="none" strike="noStrike" cap="none" normalizeH="0" baseline="0" dirty="0" smtClean="0">
                <a:ln>
                  <a:noFill/>
                </a:ln>
                <a:effectLst/>
                <a:ea typeface="Times New Roman" pitchFamily="18" charset="0"/>
                <a:cs typeface="Times New Roman" pitchFamily="18" charset="0"/>
              </a:rPr>
              <a:t>vitamin B-12</a:t>
            </a:r>
            <a:r>
              <a:rPr kumimoji="0" lang="en-US" sz="2100" i="0" u="none" strike="noStrike" cap="none" normalizeH="0" baseline="0" dirty="0" smtClean="0">
                <a:ln>
                  <a:noFill/>
                </a:ln>
                <a:effectLst/>
                <a:ea typeface="Times New Roman" pitchFamily="18" charset="0"/>
                <a:cs typeface="Times New Roman" pitchFamily="18" charset="0"/>
              </a:rPr>
              <a:t> level </a:t>
            </a:r>
            <a:r>
              <a:rPr kumimoji="0" lang="en-US" sz="2100" b="0" i="0" u="none" strike="noStrike" cap="none" normalizeH="0" baseline="0" dirty="0" smtClean="0">
                <a:ln>
                  <a:noFill/>
                </a:ln>
                <a:effectLst/>
                <a:ea typeface="Times New Roman" pitchFamily="18" charset="0"/>
                <a:cs typeface="Times New Roman" pitchFamily="18" charset="0"/>
              </a:rPr>
              <a:t>measurements (Schilling test).</a:t>
            </a:r>
          </a:p>
          <a:p>
            <a:pPr marL="457200" indent="-457200" algn="just" fontAlgn="base">
              <a:spcBef>
                <a:spcPct val="0"/>
              </a:spcBef>
              <a:spcAft>
                <a:spcPct val="0"/>
              </a:spcAft>
              <a:buFont typeface="Arial" pitchFamily="34" charset="0"/>
              <a:buChar char="•"/>
            </a:pPr>
            <a:r>
              <a:rPr kumimoji="0" lang="en-US" sz="2100" b="0" i="0" u="none" strike="noStrike" cap="none" normalizeH="0" baseline="0" dirty="0" smtClean="0">
                <a:ln>
                  <a:noFill/>
                </a:ln>
                <a:effectLst/>
                <a:ea typeface="Times New Roman" pitchFamily="18" charset="0"/>
                <a:cs typeface="Times New Roman" pitchFamily="18" charset="0"/>
              </a:rPr>
              <a:t>Tests for the presence of </a:t>
            </a:r>
            <a:r>
              <a:rPr kumimoji="0" lang="en-US" sz="2100" b="1" i="0" u="none" strike="noStrike" cap="none" normalizeH="0" baseline="0" dirty="0" smtClean="0">
                <a:ln>
                  <a:noFill/>
                </a:ln>
                <a:effectLst/>
                <a:ea typeface="Times New Roman" pitchFamily="18" charset="0"/>
                <a:cs typeface="Times New Roman" pitchFamily="18" charset="0"/>
              </a:rPr>
              <a:t>autoantibodies</a:t>
            </a:r>
            <a:r>
              <a:rPr kumimoji="0" lang="en-US" sz="2100" b="0" i="0" u="none" strike="noStrike" cap="none" normalizeH="0" baseline="0" dirty="0" smtClean="0">
                <a:ln>
                  <a:noFill/>
                </a:ln>
                <a:effectLst/>
                <a:ea typeface="Times New Roman" pitchFamily="18" charset="0"/>
                <a:cs typeface="Times New Roman" pitchFamily="18" charset="0"/>
              </a:rPr>
              <a:t> to intrinsic factor (</a:t>
            </a:r>
            <a:r>
              <a:rPr lang="en-US" sz="2100" dirty="0" smtClean="0"/>
              <a:t>carrier protein for vitamin B12)</a:t>
            </a:r>
            <a:r>
              <a:rPr kumimoji="0" lang="en-US" sz="2100" b="0" i="0" u="none" strike="noStrike" cap="none" normalizeH="0" baseline="0" dirty="0" smtClean="0">
                <a:ln>
                  <a:noFill/>
                </a:ln>
                <a:effectLst/>
                <a:ea typeface="Times New Roman" pitchFamily="18" charset="0"/>
                <a:cs typeface="Times New Roman" pitchFamily="18" charset="0"/>
              </a:rPr>
              <a:t> or stomach lining cell</a:t>
            </a:r>
            <a:endParaRPr lang="en-US" sz="2100" dirty="0" smtClean="0">
              <a:ea typeface="Times New Roman" pitchFamily="18" charset="0"/>
              <a:cs typeface="Times New Roman" pitchFamily="18" charset="0"/>
            </a:endParaRPr>
          </a:p>
          <a:p>
            <a:pPr marL="457200" indent="-457200" algn="just" fontAlgn="base">
              <a:spcBef>
                <a:spcPct val="0"/>
              </a:spcBef>
              <a:spcAft>
                <a:spcPct val="0"/>
              </a:spcAft>
              <a:buFont typeface="Arial" pitchFamily="34" charset="0"/>
              <a:buChar char="•"/>
            </a:pPr>
            <a:r>
              <a:rPr kumimoji="0" lang="en-US" sz="2100" b="0" i="0" u="none" strike="noStrike" cap="none" normalizeH="0" baseline="0" dirty="0" smtClean="0">
                <a:ln>
                  <a:noFill/>
                </a:ln>
                <a:effectLst/>
                <a:ea typeface="Times New Roman" pitchFamily="18" charset="0"/>
                <a:cs typeface="Times New Roman" pitchFamily="18" charset="0"/>
              </a:rPr>
              <a:t>Blood </a:t>
            </a:r>
            <a:r>
              <a:rPr kumimoji="0" lang="en-US" sz="2100" b="1" i="0" u="none" strike="noStrike" cap="none" normalizeH="0" baseline="0" dirty="0" smtClean="0">
                <a:ln>
                  <a:noFill/>
                </a:ln>
                <a:effectLst/>
                <a:ea typeface="Times New Roman" pitchFamily="18" charset="0"/>
                <a:cs typeface="Times New Roman" pitchFamily="18" charset="0"/>
              </a:rPr>
              <a:t>levels of iron </a:t>
            </a:r>
            <a:r>
              <a:rPr kumimoji="0" lang="en-US" sz="2100" b="0" i="0" u="none" strike="noStrike" cap="none" normalizeH="0" baseline="0" dirty="0" smtClean="0">
                <a:ln>
                  <a:noFill/>
                </a:ln>
                <a:effectLst/>
                <a:ea typeface="Times New Roman" pitchFamily="18" charset="0"/>
                <a:cs typeface="Times New Roman" pitchFamily="18" charset="0"/>
              </a:rPr>
              <a:t>and </a:t>
            </a:r>
            <a:r>
              <a:rPr kumimoji="0" lang="en-US" sz="2100" b="1" i="0" u="none" strike="noStrike" cap="none" normalizeH="0" baseline="0" dirty="0" smtClean="0">
                <a:ln>
                  <a:noFill/>
                </a:ln>
                <a:effectLst/>
                <a:ea typeface="Times New Roman" pitchFamily="18" charset="0"/>
                <a:cs typeface="Times New Roman" pitchFamily="18" charset="0"/>
              </a:rPr>
              <a:t>iron-binding capacity</a:t>
            </a:r>
            <a:endParaRPr lang="en-US" sz="2100" b="1" dirty="0" smtClean="0">
              <a:ea typeface="Times New Roman" pitchFamily="18" charset="0"/>
              <a:cs typeface="Times New Roman" pitchFamily="18" charset="0"/>
            </a:endParaRPr>
          </a:p>
          <a:p>
            <a:pPr marL="457200" indent="-457200" algn="just" fontAlgn="base">
              <a:spcBef>
                <a:spcPct val="0"/>
              </a:spcBef>
              <a:spcAft>
                <a:spcPct val="0"/>
              </a:spcAft>
              <a:buFont typeface="Arial" pitchFamily="34" charset="0"/>
              <a:buChar char="•"/>
            </a:pPr>
            <a:r>
              <a:rPr kumimoji="0" lang="en-US" sz="2100" b="1" i="0" u="none" strike="noStrike" cap="none" normalizeH="0" baseline="0" dirty="0" smtClean="0">
                <a:ln>
                  <a:noFill/>
                </a:ln>
                <a:effectLst/>
                <a:ea typeface="Times New Roman" pitchFamily="18" charset="0"/>
                <a:cs typeface="Times New Roman" pitchFamily="18" charset="0"/>
              </a:rPr>
              <a:t>Folate levels </a:t>
            </a:r>
            <a:r>
              <a:rPr kumimoji="0" lang="en-US" sz="2100" b="0" i="0" u="none" strike="noStrike" cap="none" normalizeH="0" baseline="0" dirty="0" smtClean="0">
                <a:ln>
                  <a:noFill/>
                </a:ln>
                <a:effectLst/>
                <a:ea typeface="Times New Roman" pitchFamily="18" charset="0"/>
                <a:cs typeface="Times New Roman" pitchFamily="18" charset="0"/>
              </a:rPr>
              <a:t>(which are often reduced when vitamin B-12 levels are low)</a:t>
            </a:r>
            <a:endParaRPr lang="en-US" sz="2100" dirty="0" smtClean="0">
              <a:ea typeface="Times New Roman" pitchFamily="18" charset="0"/>
              <a:cs typeface="Times New Roman" pitchFamily="18" charset="0"/>
            </a:endParaRPr>
          </a:p>
          <a:p>
            <a:pPr marL="457200" indent="-457200" algn="just" fontAlgn="base">
              <a:spcBef>
                <a:spcPct val="0"/>
              </a:spcBef>
              <a:spcAft>
                <a:spcPct val="0"/>
              </a:spcAft>
              <a:buFont typeface="Arial" pitchFamily="34" charset="0"/>
              <a:buChar char="•"/>
            </a:pPr>
            <a:r>
              <a:rPr kumimoji="0" lang="en-US" sz="2100" b="0" i="0" u="none" strike="noStrike" cap="none" normalizeH="0" baseline="0" dirty="0" smtClean="0">
                <a:ln>
                  <a:noFill/>
                </a:ln>
                <a:effectLst/>
                <a:ea typeface="Times New Roman" pitchFamily="18" charset="0"/>
                <a:cs typeface="Times New Roman" pitchFamily="18" charset="0"/>
              </a:rPr>
              <a:t>Finally, </a:t>
            </a:r>
            <a:r>
              <a:rPr kumimoji="0" lang="en-US" sz="2100" b="1" i="0" u="none" strike="noStrike" cap="none" normalizeH="0" baseline="0" dirty="0" smtClean="0">
                <a:ln>
                  <a:noFill/>
                </a:ln>
                <a:effectLst/>
                <a:ea typeface="Times New Roman" pitchFamily="18" charset="0"/>
                <a:cs typeface="Times New Roman" pitchFamily="18" charset="0"/>
              </a:rPr>
              <a:t>bone marrow aspiration </a:t>
            </a:r>
            <a:r>
              <a:rPr kumimoji="0" lang="en-US" sz="2100" b="0" i="0" u="none" strike="noStrike" cap="none" normalizeH="0" baseline="0" dirty="0" smtClean="0">
                <a:ln>
                  <a:noFill/>
                </a:ln>
                <a:effectLst/>
                <a:ea typeface="Times New Roman" pitchFamily="18" charset="0"/>
                <a:cs typeface="Times New Roman" pitchFamily="18" charset="0"/>
              </a:rPr>
              <a:t>or </a:t>
            </a:r>
            <a:r>
              <a:rPr kumimoji="0" lang="en-US" sz="2100" b="1" i="0" u="none" strike="noStrike" cap="none" normalizeH="0" baseline="0" dirty="0" smtClean="0">
                <a:ln>
                  <a:noFill/>
                </a:ln>
                <a:effectLst/>
                <a:ea typeface="Times New Roman" pitchFamily="18" charset="0"/>
                <a:cs typeface="Times New Roman" pitchFamily="18" charset="0"/>
              </a:rPr>
              <a:t>bone marrow biopsy </a:t>
            </a:r>
            <a:r>
              <a:rPr kumimoji="0" lang="en-US" sz="2100" b="0" i="0" u="none" strike="noStrike" cap="none" normalizeH="0" baseline="0" dirty="0" smtClean="0">
                <a:ln>
                  <a:noFill/>
                </a:ln>
                <a:effectLst/>
                <a:ea typeface="Times New Roman" pitchFamily="18" charset="0"/>
                <a:cs typeface="Times New Roman" pitchFamily="18" charset="0"/>
              </a:rPr>
              <a:t>may be recommended</a:t>
            </a:r>
            <a:r>
              <a:rPr kumimoji="0" lang="en-US" sz="2100" b="0" i="0" u="none" strike="noStrike" cap="none" normalizeH="0" dirty="0" smtClean="0">
                <a:ln>
                  <a:noFill/>
                </a:ln>
                <a:effectLst/>
                <a:ea typeface="Times New Roman" pitchFamily="18" charset="0"/>
                <a:cs typeface="Times New Roman" pitchFamily="18" charset="0"/>
              </a:rPr>
              <a:t> </a:t>
            </a:r>
            <a:r>
              <a:rPr kumimoji="0" lang="en-US" sz="2100" b="0" i="0" u="none" strike="noStrike" cap="none" normalizeH="0" baseline="0" dirty="0" smtClean="0">
                <a:ln>
                  <a:noFill/>
                </a:ln>
                <a:effectLst/>
                <a:ea typeface="Times New Roman" pitchFamily="18" charset="0"/>
                <a:cs typeface="Times New Roman" pitchFamily="18" charset="0"/>
              </a:rPr>
              <a:t>in some cases if bone marrow disorders are suspected.</a:t>
            </a:r>
            <a:endParaRPr kumimoji="0" lang="en-US" sz="2100" b="0" i="0" u="none" strike="noStrike" cap="none" normalizeH="0" baseline="0" dirty="0" smtClean="0">
              <a:ln>
                <a:noFill/>
              </a:ln>
              <a:effectLst/>
              <a:cs typeface="Times New Roman" pitchFamily="18" charset="0"/>
            </a:endParaRPr>
          </a:p>
        </p:txBody>
      </p:sp>
      <p:sp>
        <p:nvSpPr>
          <p:cNvPr id="6" name="TextBox 5"/>
          <p:cNvSpPr txBox="1"/>
          <p:nvPr/>
        </p:nvSpPr>
        <p:spPr>
          <a:xfrm>
            <a:off x="152400" y="1733490"/>
            <a:ext cx="1667444" cy="40011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sz="2000" dirty="0" smtClean="0">
                <a:cs typeface="Times New Roman" pitchFamily="18" charset="0"/>
              </a:rPr>
              <a:t>Lab Diagnosis:</a:t>
            </a:r>
            <a:endParaRPr lang="en-US" sz="2000" dirty="0">
              <a:cs typeface="Times New Roman" pitchFamily="18" charset="0"/>
            </a:endParaRPr>
          </a:p>
        </p:txBody>
      </p:sp>
    </p:spTree>
  </p:cSld>
  <p:clrMapOvr>
    <a:masterClrMapping/>
  </p:clrMapOvr>
  <p:transition spd="slow">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742890"/>
            <a:ext cx="2655663" cy="400110"/>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US" sz="2000" b="1" dirty="0" smtClean="0"/>
              <a:t>Megaloblastic anemia </a:t>
            </a:r>
            <a:endParaRPr lang="en-US" sz="2000" b="1" dirty="0"/>
          </a:p>
        </p:txBody>
      </p:sp>
      <p:sp>
        <p:nvSpPr>
          <p:cNvPr id="3" name="TextBox 2"/>
          <p:cNvSpPr txBox="1"/>
          <p:nvPr/>
        </p:nvSpPr>
        <p:spPr>
          <a:xfrm>
            <a:off x="3200400" y="76200"/>
            <a:ext cx="2133600" cy="52322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US" sz="2800" b="1" dirty="0" smtClean="0"/>
              <a:t>Anemia</a:t>
            </a:r>
            <a:endParaRPr lang="en-US" sz="2800" b="1" dirty="0"/>
          </a:p>
        </p:txBody>
      </p:sp>
      <p:sp>
        <p:nvSpPr>
          <p:cNvPr id="4" name="Rectangle 3"/>
          <p:cNvSpPr/>
          <p:nvPr/>
        </p:nvSpPr>
        <p:spPr>
          <a:xfrm>
            <a:off x="76200" y="1219200"/>
            <a:ext cx="3215752" cy="400110"/>
          </a:xfrm>
          <a:prstGeom prst="rect">
            <a:avLst/>
          </a:prstGeom>
        </p:spPr>
        <p:txBody>
          <a:bodyPr wrap="none">
            <a:spAutoFit/>
          </a:bodyPr>
          <a:lstStyle/>
          <a:p>
            <a:r>
              <a:rPr lang="en-US" sz="2000" b="1" u="sng" dirty="0" smtClean="0">
                <a:cs typeface="Times New Roman" pitchFamily="18" charset="0"/>
              </a:rPr>
              <a:t>Folic acid deficiency anemia:</a:t>
            </a:r>
            <a:endParaRPr lang="en-US" sz="2000" b="1" u="sng" dirty="0"/>
          </a:p>
        </p:txBody>
      </p:sp>
      <p:sp>
        <p:nvSpPr>
          <p:cNvPr id="5" name="TextBox 4"/>
          <p:cNvSpPr txBox="1"/>
          <p:nvPr/>
        </p:nvSpPr>
        <p:spPr>
          <a:xfrm>
            <a:off x="0" y="1828800"/>
            <a:ext cx="9144000" cy="4616648"/>
          </a:xfrm>
          <a:prstGeom prst="rect">
            <a:avLst/>
          </a:prstGeom>
          <a:noFill/>
        </p:spPr>
        <p:txBody>
          <a:bodyPr wrap="square" rtlCol="0">
            <a:spAutoFit/>
          </a:bodyPr>
          <a:lstStyle/>
          <a:p>
            <a:pPr marL="457200" indent="-457200" algn="just">
              <a:buFont typeface="Arial" pitchFamily="34" charset="0"/>
              <a:buChar char="•"/>
            </a:pPr>
            <a:r>
              <a:rPr lang="en-US" sz="2100" dirty="0" smtClean="0"/>
              <a:t>It occurs when our body doesn’t get enough folic acid.</a:t>
            </a:r>
          </a:p>
          <a:p>
            <a:pPr marL="457200" indent="-457200" algn="just">
              <a:buFont typeface="Arial" pitchFamily="34" charset="0"/>
              <a:buChar char="•"/>
            </a:pPr>
            <a:endParaRPr lang="en-US" sz="2100" dirty="0" smtClean="0"/>
          </a:p>
          <a:p>
            <a:pPr marL="457200" indent="-457200" algn="just">
              <a:buFont typeface="Arial" pitchFamily="34" charset="0"/>
              <a:buChar char="•"/>
            </a:pPr>
            <a:r>
              <a:rPr lang="en-US" sz="2100" dirty="0" smtClean="0"/>
              <a:t>Folic acid is one of the vitamin B (vitamin B9) and it helps to make our body </a:t>
            </a:r>
            <a:r>
              <a:rPr lang="en-US" sz="2100" b="1" dirty="0" smtClean="0"/>
              <a:t>new cells </a:t>
            </a:r>
            <a:r>
              <a:rPr lang="en-US" sz="2100" b="1" dirty="0" smtClean="0">
                <a:solidFill>
                  <a:srgbClr val="7030A0"/>
                </a:solidFill>
              </a:rPr>
              <a:t>including new red blood cells</a:t>
            </a:r>
            <a:r>
              <a:rPr lang="en-US" sz="2100" dirty="0" smtClean="0"/>
              <a:t>.</a:t>
            </a:r>
          </a:p>
          <a:p>
            <a:pPr marL="457200" indent="-457200" algn="just">
              <a:buFont typeface="Arial" pitchFamily="34" charset="0"/>
              <a:buChar char="•"/>
            </a:pPr>
            <a:endParaRPr lang="en-US" sz="2100" dirty="0" smtClean="0"/>
          </a:p>
          <a:p>
            <a:pPr marL="457200" indent="-457200" algn="just">
              <a:buFont typeface="Arial" pitchFamily="34" charset="0"/>
              <a:buChar char="•"/>
            </a:pPr>
            <a:r>
              <a:rPr lang="en-US" sz="2100" dirty="0" smtClean="0"/>
              <a:t>Folate deficiency occurs in people who rarely eat uncooked vegetables (green leafy vegetable).</a:t>
            </a:r>
          </a:p>
          <a:p>
            <a:pPr marL="457200" indent="-457200" algn="just">
              <a:buFont typeface="Arial" pitchFamily="34" charset="0"/>
              <a:buChar char="•"/>
            </a:pPr>
            <a:endParaRPr lang="en-US" sz="2100" dirty="0" smtClean="0"/>
          </a:p>
          <a:p>
            <a:pPr marL="457200" indent="-457200" algn="just">
              <a:buFont typeface="Arial" pitchFamily="34" charset="0"/>
              <a:buChar char="•"/>
            </a:pPr>
            <a:r>
              <a:rPr lang="en-US" sz="2100" b="1" dirty="0" smtClean="0"/>
              <a:t>Alcohol</a:t>
            </a:r>
            <a:r>
              <a:rPr lang="en-US" sz="2100" dirty="0" smtClean="0"/>
              <a:t> increases folic acid requirements; folic acid requirements are also increased in patients with </a:t>
            </a:r>
            <a:r>
              <a:rPr lang="en-US" sz="2100" b="1" dirty="0" smtClean="0"/>
              <a:t>chronic hemolytic anemia </a:t>
            </a:r>
            <a:r>
              <a:rPr lang="en-US" sz="2100" dirty="0" smtClean="0"/>
              <a:t>and in women who are </a:t>
            </a:r>
            <a:r>
              <a:rPr lang="en-US" sz="2100" b="1" dirty="0" smtClean="0"/>
              <a:t>pregnant</a:t>
            </a:r>
            <a:r>
              <a:rPr lang="en-US" sz="2100" dirty="0" smtClean="0"/>
              <a:t>.</a:t>
            </a:r>
          </a:p>
          <a:p>
            <a:pPr marL="457200" indent="-457200" algn="just">
              <a:buFont typeface="Arial" pitchFamily="34" charset="0"/>
              <a:buChar char="•"/>
            </a:pPr>
            <a:endParaRPr lang="en-US" sz="2100" dirty="0" smtClean="0"/>
          </a:p>
          <a:p>
            <a:pPr marL="457200" indent="-457200" algn="just">
              <a:buFont typeface="Arial" pitchFamily="34" charset="0"/>
              <a:buChar char="•"/>
            </a:pPr>
            <a:r>
              <a:rPr lang="en-US" sz="2100" dirty="0" smtClean="0"/>
              <a:t>Some patients with </a:t>
            </a:r>
            <a:r>
              <a:rPr lang="en-US" sz="2100" b="1" dirty="0" smtClean="0"/>
              <a:t>malabsorptive diseases </a:t>
            </a:r>
            <a:r>
              <a:rPr lang="en-US" sz="2100" dirty="0" smtClean="0"/>
              <a:t>of the small bowel may not absorb folic acid normally</a:t>
            </a:r>
          </a:p>
        </p:txBody>
      </p:sp>
    </p:spTree>
  </p:cSld>
  <p:clrMapOvr>
    <a:masterClrMapping/>
  </p:clrMapOvr>
  <p:transition spd="slow">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1749147"/>
            <a:ext cx="978153" cy="40011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sz="2000" b="1" dirty="0" smtClean="0">
                <a:cs typeface="Times New Roman" pitchFamily="18" charset="0"/>
              </a:rPr>
              <a:t>Causes </a:t>
            </a:r>
            <a:endParaRPr lang="en-US" sz="2000" b="1" dirty="0">
              <a:cs typeface="Times New Roman" pitchFamily="18" charset="0"/>
            </a:endParaRPr>
          </a:p>
        </p:txBody>
      </p:sp>
      <p:sp>
        <p:nvSpPr>
          <p:cNvPr id="3" name="Rectangle 2"/>
          <p:cNvSpPr/>
          <p:nvPr/>
        </p:nvSpPr>
        <p:spPr>
          <a:xfrm>
            <a:off x="152400" y="2362200"/>
            <a:ext cx="8763000" cy="3970318"/>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914400" lvl="1" indent="-457200" algn="just">
              <a:buFont typeface="Arial" pitchFamily="34" charset="0"/>
              <a:buChar char="•"/>
            </a:pPr>
            <a:r>
              <a:rPr lang="en-US" sz="2100" dirty="0" smtClean="0">
                <a:cs typeface="Times New Roman" pitchFamily="18" charset="0"/>
              </a:rPr>
              <a:t>Alcoholism</a:t>
            </a:r>
          </a:p>
          <a:p>
            <a:pPr marL="914400" lvl="1" indent="-457200" algn="just">
              <a:buFont typeface="Arial" pitchFamily="34" charset="0"/>
              <a:buChar char="•"/>
            </a:pPr>
            <a:r>
              <a:rPr lang="en-US" sz="2100" dirty="0" smtClean="0">
                <a:cs typeface="Times New Roman" pitchFamily="18" charset="0"/>
              </a:rPr>
              <a:t>Deficient intake </a:t>
            </a:r>
          </a:p>
          <a:p>
            <a:pPr marL="914400" lvl="1" indent="-457200" algn="just">
              <a:buFont typeface="Arial" pitchFamily="34" charset="0"/>
              <a:buChar char="•"/>
            </a:pPr>
            <a:r>
              <a:rPr lang="en-US" sz="2100" dirty="0" smtClean="0">
                <a:cs typeface="Times New Roman" pitchFamily="18" charset="0"/>
              </a:rPr>
              <a:t>Increased needs: pregnancy, infant, rapid cellular proliferation, and cirrhosis</a:t>
            </a:r>
          </a:p>
          <a:p>
            <a:pPr marL="914400" lvl="1" indent="-457200" algn="just">
              <a:buFont typeface="Arial" pitchFamily="34" charset="0"/>
              <a:buChar char="•"/>
            </a:pPr>
            <a:r>
              <a:rPr lang="en-US" sz="2100" dirty="0" smtClean="0">
                <a:cs typeface="Times New Roman" pitchFamily="18" charset="0"/>
              </a:rPr>
              <a:t>Malabsorption (congenital and drug-induced) </a:t>
            </a:r>
          </a:p>
          <a:p>
            <a:pPr marL="914400" lvl="1" indent="-457200" algn="just">
              <a:buFont typeface="Arial" pitchFamily="34" charset="0"/>
              <a:buChar char="•"/>
            </a:pPr>
            <a:r>
              <a:rPr lang="en-US" sz="2100" dirty="0" smtClean="0">
                <a:cs typeface="Times New Roman" pitchFamily="18" charset="0"/>
              </a:rPr>
              <a:t>Intestinal and </a:t>
            </a:r>
            <a:r>
              <a:rPr lang="en-US" sz="2100" dirty="0" err="1" smtClean="0">
                <a:cs typeface="Times New Roman" pitchFamily="18" charset="0"/>
              </a:rPr>
              <a:t>jujenal</a:t>
            </a:r>
            <a:r>
              <a:rPr lang="en-US" sz="2100" dirty="0" smtClean="0">
                <a:cs typeface="Times New Roman" pitchFamily="18" charset="0"/>
              </a:rPr>
              <a:t> resection</a:t>
            </a:r>
          </a:p>
          <a:p>
            <a:pPr marL="914400" lvl="1" indent="-457200" algn="just">
              <a:buFont typeface="Arial" pitchFamily="34" charset="0"/>
              <a:buChar char="•"/>
            </a:pPr>
            <a:r>
              <a:rPr lang="en-US" sz="2100" dirty="0" smtClean="0">
                <a:cs typeface="Times New Roman" pitchFamily="18" charset="0"/>
              </a:rPr>
              <a:t>Deficient thiamine and factors (e.g., enzymes) responsible for folate metabolism. </a:t>
            </a:r>
          </a:p>
          <a:p>
            <a:pPr marL="914400" lvl="1" indent="-457200" algn="just">
              <a:buFont typeface="Arial" pitchFamily="34" charset="0"/>
              <a:buChar char="•"/>
            </a:pPr>
            <a:r>
              <a:rPr lang="en-US" sz="2100" dirty="0" smtClean="0">
                <a:cs typeface="Times New Roman" pitchFamily="18" charset="0"/>
              </a:rPr>
              <a:t>Combined Deficiency : Vitamin B12 &amp; folate.</a:t>
            </a:r>
          </a:p>
          <a:p>
            <a:pPr marL="914400" lvl="1" indent="-457200" algn="just">
              <a:buFont typeface="Arial" pitchFamily="34" charset="0"/>
              <a:buChar char="•"/>
            </a:pPr>
            <a:r>
              <a:rPr lang="en-US" sz="2100" dirty="0" smtClean="0">
                <a:cs typeface="Times New Roman" pitchFamily="18" charset="0"/>
              </a:rPr>
              <a:t>Inherited DNA Synthesis Disorders</a:t>
            </a:r>
          </a:p>
          <a:p>
            <a:pPr marL="914400" lvl="1" indent="-457200" algn="just">
              <a:buFont typeface="Arial" pitchFamily="34" charset="0"/>
              <a:buChar char="•"/>
            </a:pPr>
            <a:r>
              <a:rPr lang="en-US" sz="2100" dirty="0" smtClean="0">
                <a:cs typeface="Times New Roman" pitchFamily="18" charset="0"/>
              </a:rPr>
              <a:t>Some drugs and toxins (</a:t>
            </a:r>
            <a:r>
              <a:rPr lang="en-US" sz="2100" dirty="0" err="1" smtClean="0">
                <a:cs typeface="Times New Roman" pitchFamily="18" charset="0"/>
              </a:rPr>
              <a:t>methotrexate</a:t>
            </a:r>
            <a:r>
              <a:rPr lang="en-US" sz="2100" dirty="0" smtClean="0">
                <a:cs typeface="Times New Roman" pitchFamily="18" charset="0"/>
              </a:rPr>
              <a:t>, </a:t>
            </a:r>
            <a:r>
              <a:rPr lang="en-US" sz="2100" dirty="0" err="1" smtClean="0">
                <a:cs typeface="Times New Roman" pitchFamily="18" charset="0"/>
              </a:rPr>
              <a:t>mercaptopurine</a:t>
            </a:r>
            <a:r>
              <a:rPr lang="en-US" sz="2100" dirty="0" smtClean="0">
                <a:cs typeface="Times New Roman" pitchFamily="18" charset="0"/>
              </a:rPr>
              <a:t>, cytosine </a:t>
            </a:r>
            <a:r>
              <a:rPr lang="en-US" sz="2100" dirty="0" err="1" smtClean="0">
                <a:cs typeface="Times New Roman" pitchFamily="18" charset="0"/>
              </a:rPr>
              <a:t>arabinoside</a:t>
            </a:r>
            <a:r>
              <a:rPr lang="en-US" sz="2100" dirty="0" smtClean="0">
                <a:cs typeface="Times New Roman" pitchFamily="18" charset="0"/>
              </a:rPr>
              <a:t>, Phenytoin)</a:t>
            </a:r>
            <a:endParaRPr lang="en-US" sz="2100" dirty="0">
              <a:cs typeface="Times New Roman" pitchFamily="18" charset="0"/>
            </a:endParaRPr>
          </a:p>
        </p:txBody>
      </p:sp>
      <p:sp>
        <p:nvSpPr>
          <p:cNvPr id="4" name="TextBox 3"/>
          <p:cNvSpPr txBox="1"/>
          <p:nvPr/>
        </p:nvSpPr>
        <p:spPr>
          <a:xfrm>
            <a:off x="152400" y="742890"/>
            <a:ext cx="2655663" cy="400110"/>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US" sz="2000" b="1" dirty="0" smtClean="0"/>
              <a:t>Megaloblastic anemia </a:t>
            </a:r>
            <a:endParaRPr lang="en-US" sz="2000" b="1" dirty="0"/>
          </a:p>
        </p:txBody>
      </p:sp>
      <p:sp>
        <p:nvSpPr>
          <p:cNvPr id="5" name="TextBox 4"/>
          <p:cNvSpPr txBox="1"/>
          <p:nvPr/>
        </p:nvSpPr>
        <p:spPr>
          <a:xfrm>
            <a:off x="3200400" y="76200"/>
            <a:ext cx="2133600" cy="52322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US" sz="2800" b="1" dirty="0" smtClean="0"/>
              <a:t>Anemia</a:t>
            </a:r>
            <a:endParaRPr lang="en-US" sz="2800" b="1" dirty="0"/>
          </a:p>
        </p:txBody>
      </p:sp>
      <p:sp>
        <p:nvSpPr>
          <p:cNvPr id="6" name="Rectangle 5"/>
          <p:cNvSpPr/>
          <p:nvPr/>
        </p:nvSpPr>
        <p:spPr>
          <a:xfrm>
            <a:off x="76200" y="1219200"/>
            <a:ext cx="3215752" cy="400110"/>
          </a:xfrm>
          <a:prstGeom prst="rect">
            <a:avLst/>
          </a:prstGeom>
        </p:spPr>
        <p:txBody>
          <a:bodyPr wrap="none">
            <a:spAutoFit/>
          </a:bodyPr>
          <a:lstStyle/>
          <a:p>
            <a:r>
              <a:rPr lang="en-US" sz="2000" b="1" u="sng" dirty="0" smtClean="0">
                <a:cs typeface="Times New Roman" pitchFamily="18" charset="0"/>
              </a:rPr>
              <a:t>Folic acid deficiency anemia:</a:t>
            </a:r>
            <a:endParaRPr lang="en-US" sz="2000" b="1" u="sng" dirty="0"/>
          </a:p>
        </p:txBody>
      </p:sp>
    </p:spTree>
  </p:cSld>
  <p:clrMapOvr>
    <a:masterClrMapping/>
  </p:clrMapOvr>
  <p:transition spd="slow">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1749147"/>
            <a:ext cx="2605906" cy="400110"/>
          </a:xfrm>
          <a:prstGeom prst="rect">
            <a:avLst/>
          </a:prstGeom>
        </p:spPr>
        <p:style>
          <a:lnRef idx="1">
            <a:schemeClr val="accent6"/>
          </a:lnRef>
          <a:fillRef idx="3">
            <a:schemeClr val="accent6"/>
          </a:fillRef>
          <a:effectRef idx="2">
            <a:schemeClr val="accent6"/>
          </a:effectRef>
          <a:fontRef idx="minor">
            <a:schemeClr val="lt1"/>
          </a:fontRef>
        </p:style>
        <p:txBody>
          <a:bodyPr wrap="none" rtlCol="0">
            <a:spAutoFit/>
          </a:bodyPr>
          <a:lstStyle/>
          <a:p>
            <a:r>
              <a:rPr lang="en-US" sz="2000" b="1" dirty="0" smtClean="0">
                <a:cs typeface="Times New Roman" pitchFamily="18" charset="0"/>
              </a:rPr>
              <a:t>Clinical manifestation: </a:t>
            </a:r>
            <a:endParaRPr lang="en-US" sz="2000" b="1" dirty="0">
              <a:cs typeface="Times New Roman" pitchFamily="18" charset="0"/>
            </a:endParaRPr>
          </a:p>
        </p:txBody>
      </p:sp>
      <p:sp>
        <p:nvSpPr>
          <p:cNvPr id="3" name="Rectangle 2"/>
          <p:cNvSpPr/>
          <p:nvPr/>
        </p:nvSpPr>
        <p:spPr>
          <a:xfrm>
            <a:off x="152400" y="2362200"/>
            <a:ext cx="8763000" cy="1061829"/>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914400" lvl="1" indent="-457200" algn="just">
              <a:buFont typeface="Arial" pitchFamily="34" charset="0"/>
              <a:buChar char="•"/>
            </a:pPr>
            <a:r>
              <a:rPr lang="en-US" sz="2100" dirty="0" smtClean="0">
                <a:cs typeface="Times New Roman" pitchFamily="18" charset="0"/>
              </a:rPr>
              <a:t>Fatigue, weakness, pallor, dizziness, headache, tachycardia</a:t>
            </a:r>
          </a:p>
          <a:p>
            <a:pPr marL="914400" lvl="1" indent="-457200" algn="just">
              <a:buFont typeface="Arial" pitchFamily="34" charset="0"/>
              <a:buChar char="•"/>
            </a:pPr>
            <a:r>
              <a:rPr lang="en-US" sz="2100" dirty="0" smtClean="0">
                <a:cs typeface="Times New Roman" pitchFamily="18" charset="0"/>
              </a:rPr>
              <a:t>Sore tongue, cracked lips</a:t>
            </a:r>
          </a:p>
          <a:p>
            <a:pPr marL="914400" lvl="1" indent="-457200" algn="just">
              <a:buFont typeface="Arial" pitchFamily="34" charset="0"/>
              <a:buChar char="•"/>
            </a:pPr>
            <a:r>
              <a:rPr lang="en-US" sz="2100" dirty="0" smtClean="0">
                <a:cs typeface="Times New Roman" pitchFamily="18" charset="0"/>
              </a:rPr>
              <a:t>Loss of appetite, weight loss, heart palpitation</a:t>
            </a:r>
          </a:p>
        </p:txBody>
      </p:sp>
      <p:sp>
        <p:nvSpPr>
          <p:cNvPr id="4" name="TextBox 3"/>
          <p:cNvSpPr txBox="1"/>
          <p:nvPr/>
        </p:nvSpPr>
        <p:spPr>
          <a:xfrm>
            <a:off x="152400" y="742890"/>
            <a:ext cx="2655663" cy="400110"/>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US" sz="2000" b="1" dirty="0" smtClean="0"/>
              <a:t>Megaloblastic anemia </a:t>
            </a:r>
            <a:endParaRPr lang="en-US" sz="2000" b="1" dirty="0"/>
          </a:p>
        </p:txBody>
      </p:sp>
      <p:sp>
        <p:nvSpPr>
          <p:cNvPr id="5" name="TextBox 4"/>
          <p:cNvSpPr txBox="1"/>
          <p:nvPr/>
        </p:nvSpPr>
        <p:spPr>
          <a:xfrm>
            <a:off x="3200400" y="76200"/>
            <a:ext cx="2133600" cy="52322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US" sz="2800" b="1" dirty="0" smtClean="0"/>
              <a:t>Anemia</a:t>
            </a:r>
            <a:endParaRPr lang="en-US" sz="2800" b="1" dirty="0"/>
          </a:p>
        </p:txBody>
      </p:sp>
      <p:sp>
        <p:nvSpPr>
          <p:cNvPr id="6" name="Rectangle 5"/>
          <p:cNvSpPr/>
          <p:nvPr/>
        </p:nvSpPr>
        <p:spPr>
          <a:xfrm>
            <a:off x="76200" y="1219200"/>
            <a:ext cx="3215752" cy="400110"/>
          </a:xfrm>
          <a:prstGeom prst="rect">
            <a:avLst/>
          </a:prstGeom>
        </p:spPr>
        <p:txBody>
          <a:bodyPr wrap="none">
            <a:spAutoFit/>
          </a:bodyPr>
          <a:lstStyle/>
          <a:p>
            <a:r>
              <a:rPr lang="en-US" sz="2000" b="1" u="sng" dirty="0" smtClean="0">
                <a:cs typeface="Times New Roman" pitchFamily="18" charset="0"/>
              </a:rPr>
              <a:t>Folic acid deficiency anemia:</a:t>
            </a:r>
            <a:endParaRPr lang="en-US" sz="2000" b="1" u="sng" dirty="0"/>
          </a:p>
        </p:txBody>
      </p:sp>
    </p:spTree>
  </p:cSld>
  <p:clrMapOvr>
    <a:masterClrMapping/>
  </p:clrMapOvr>
  <p:transition spd="slow">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2400" y="1749147"/>
            <a:ext cx="1702710" cy="400110"/>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2000" b="1" dirty="0" smtClean="0">
                <a:cs typeface="Times New Roman" pitchFamily="18" charset="0"/>
              </a:rPr>
              <a:t>Lab Diagnosis:</a:t>
            </a:r>
            <a:endParaRPr lang="en-US" sz="2000" b="1" dirty="0">
              <a:cs typeface="Times New Roman" pitchFamily="18" charset="0"/>
            </a:endParaRPr>
          </a:p>
        </p:txBody>
      </p:sp>
      <p:sp>
        <p:nvSpPr>
          <p:cNvPr id="4" name="TextBox 3"/>
          <p:cNvSpPr txBox="1"/>
          <p:nvPr/>
        </p:nvSpPr>
        <p:spPr>
          <a:xfrm>
            <a:off x="152400" y="742890"/>
            <a:ext cx="2655663" cy="400110"/>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US" sz="2000" b="1" dirty="0" smtClean="0"/>
              <a:t>Megaloblastic anemia </a:t>
            </a:r>
            <a:endParaRPr lang="en-US" sz="2000" b="1" dirty="0"/>
          </a:p>
        </p:txBody>
      </p:sp>
      <p:sp>
        <p:nvSpPr>
          <p:cNvPr id="5" name="TextBox 4"/>
          <p:cNvSpPr txBox="1"/>
          <p:nvPr/>
        </p:nvSpPr>
        <p:spPr>
          <a:xfrm>
            <a:off x="3200400" y="76200"/>
            <a:ext cx="2133600" cy="52322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US" sz="2800" b="1" dirty="0" smtClean="0"/>
              <a:t>Anemia</a:t>
            </a:r>
            <a:endParaRPr lang="en-US" sz="2800" b="1" dirty="0"/>
          </a:p>
        </p:txBody>
      </p:sp>
      <p:sp>
        <p:nvSpPr>
          <p:cNvPr id="6" name="Rectangle 5"/>
          <p:cNvSpPr/>
          <p:nvPr/>
        </p:nvSpPr>
        <p:spPr>
          <a:xfrm>
            <a:off x="76200" y="1219200"/>
            <a:ext cx="3215752" cy="400110"/>
          </a:xfrm>
          <a:prstGeom prst="rect">
            <a:avLst/>
          </a:prstGeom>
        </p:spPr>
        <p:txBody>
          <a:bodyPr wrap="none">
            <a:spAutoFit/>
          </a:bodyPr>
          <a:lstStyle/>
          <a:p>
            <a:r>
              <a:rPr lang="en-US" sz="2000" b="1" u="sng" dirty="0" smtClean="0">
                <a:cs typeface="Times New Roman" pitchFamily="18" charset="0"/>
              </a:rPr>
              <a:t>Folic acid deficiency anemia:</a:t>
            </a:r>
            <a:endParaRPr lang="en-US" sz="2000" b="1" u="sng" dirty="0"/>
          </a:p>
        </p:txBody>
      </p:sp>
      <p:sp>
        <p:nvSpPr>
          <p:cNvPr id="7" name="Rectangle 6"/>
          <p:cNvSpPr/>
          <p:nvPr/>
        </p:nvSpPr>
        <p:spPr>
          <a:xfrm>
            <a:off x="0" y="2335173"/>
            <a:ext cx="8915400" cy="3970318"/>
          </a:xfrm>
          <a:prstGeom prst="rect">
            <a:avLst/>
          </a:prstGeom>
        </p:spPr>
        <p:txBody>
          <a:bodyPr wrap="square">
            <a:spAutoFit/>
          </a:bodyPr>
          <a:lstStyle/>
          <a:p>
            <a:pPr marL="342900" indent="-342900" algn="just">
              <a:buFont typeface="Arial" pitchFamily="34" charset="0"/>
              <a:buChar char="•"/>
            </a:pPr>
            <a:r>
              <a:rPr lang="en-US" sz="2100" b="1" dirty="0" smtClean="0">
                <a:cs typeface="Times New Roman" pitchFamily="18" charset="0"/>
              </a:rPr>
              <a:t>Decreased</a:t>
            </a:r>
            <a:r>
              <a:rPr lang="en-US" sz="2100" dirty="0" smtClean="0">
                <a:cs typeface="Times New Roman" pitchFamily="18" charset="0"/>
              </a:rPr>
              <a:t> red blood cell (RBC) count and hemoglobin levels </a:t>
            </a:r>
          </a:p>
          <a:p>
            <a:pPr marL="342900" indent="-342900" algn="just">
              <a:buFont typeface="Arial" pitchFamily="34" charset="0"/>
              <a:buChar char="•"/>
            </a:pPr>
            <a:r>
              <a:rPr lang="en-US" sz="2100" b="1" dirty="0" smtClean="0">
                <a:cs typeface="Times New Roman" pitchFamily="18" charset="0"/>
              </a:rPr>
              <a:t>Increased</a:t>
            </a:r>
            <a:r>
              <a:rPr lang="en-US" sz="2100" dirty="0" smtClean="0">
                <a:cs typeface="Times New Roman" pitchFamily="18" charset="0"/>
              </a:rPr>
              <a:t> mean corpuscular volume (MCV) and mean corpuscular hemoglobin (MCH)</a:t>
            </a:r>
          </a:p>
          <a:p>
            <a:pPr marL="342900" indent="-342900" algn="just">
              <a:buFont typeface="Arial" pitchFamily="34" charset="0"/>
              <a:buChar char="•"/>
            </a:pPr>
            <a:r>
              <a:rPr lang="en-US" sz="2100" b="1" dirty="0" smtClean="0">
                <a:cs typeface="Times New Roman" pitchFamily="18" charset="0"/>
              </a:rPr>
              <a:t>Normal</a:t>
            </a:r>
            <a:r>
              <a:rPr lang="en-US" sz="2100" dirty="0" smtClean="0">
                <a:cs typeface="Times New Roman" pitchFamily="18" charset="0"/>
              </a:rPr>
              <a:t> mean corpuscular hemoglobin concentration (MCHC)</a:t>
            </a:r>
          </a:p>
          <a:p>
            <a:pPr marL="342900" indent="-342900" algn="just">
              <a:buFont typeface="Arial" pitchFamily="34" charset="0"/>
              <a:buChar char="•"/>
            </a:pPr>
            <a:r>
              <a:rPr lang="en-US" sz="2100" dirty="0" smtClean="0">
                <a:cs typeface="Times New Roman" pitchFamily="18" charset="0"/>
              </a:rPr>
              <a:t>The </a:t>
            </a:r>
            <a:r>
              <a:rPr lang="en-US" sz="2100" b="1" dirty="0" err="1" smtClean="0">
                <a:cs typeface="Times New Roman" pitchFamily="18" charset="0"/>
              </a:rPr>
              <a:t>reticulocyte</a:t>
            </a:r>
            <a:r>
              <a:rPr lang="en-US" sz="2100" b="1" dirty="0" smtClean="0">
                <a:cs typeface="Times New Roman" pitchFamily="18" charset="0"/>
              </a:rPr>
              <a:t> count </a:t>
            </a:r>
            <a:r>
              <a:rPr lang="en-US" sz="2100" dirty="0" smtClean="0">
                <a:cs typeface="Times New Roman" pitchFamily="18" charset="0"/>
              </a:rPr>
              <a:t>is </a:t>
            </a:r>
            <a:r>
              <a:rPr lang="en-US" sz="2100" b="1" dirty="0" smtClean="0">
                <a:cs typeface="Times New Roman" pitchFamily="18" charset="0"/>
              </a:rPr>
              <a:t>decreased</a:t>
            </a:r>
            <a:r>
              <a:rPr lang="en-US" sz="2100" dirty="0" smtClean="0">
                <a:cs typeface="Times New Roman" pitchFamily="18" charset="0"/>
              </a:rPr>
              <a:t> due to destruction of fragile and abnormal megaloblastic </a:t>
            </a:r>
            <a:r>
              <a:rPr lang="en-US" sz="2100" dirty="0" err="1" smtClean="0">
                <a:cs typeface="Times New Roman" pitchFamily="18" charset="0"/>
              </a:rPr>
              <a:t>erythroid</a:t>
            </a:r>
            <a:r>
              <a:rPr lang="en-US" sz="2100" dirty="0" smtClean="0">
                <a:cs typeface="Times New Roman" pitchFamily="18" charset="0"/>
              </a:rPr>
              <a:t> precursor.</a:t>
            </a:r>
          </a:p>
          <a:p>
            <a:pPr marL="342900" indent="-342900" algn="just">
              <a:buFont typeface="Arial" pitchFamily="34" charset="0"/>
              <a:buChar char="•"/>
            </a:pPr>
            <a:r>
              <a:rPr lang="en-US" sz="2100" dirty="0" smtClean="0">
                <a:cs typeface="Times New Roman" pitchFamily="18" charset="0"/>
              </a:rPr>
              <a:t>The platelet count may be </a:t>
            </a:r>
            <a:r>
              <a:rPr lang="en-US" sz="2100" b="1" dirty="0" smtClean="0">
                <a:cs typeface="Times New Roman" pitchFamily="18" charset="0"/>
              </a:rPr>
              <a:t>reduced</a:t>
            </a:r>
            <a:r>
              <a:rPr lang="en-US" sz="2100" dirty="0" smtClean="0">
                <a:cs typeface="Times New Roman" pitchFamily="18" charset="0"/>
              </a:rPr>
              <a:t>.</a:t>
            </a:r>
          </a:p>
          <a:p>
            <a:pPr marL="342900" indent="-342900" algn="just">
              <a:buFont typeface="Arial" pitchFamily="34" charset="0"/>
              <a:buChar char="•"/>
            </a:pPr>
            <a:r>
              <a:rPr lang="en-US" sz="2100" b="1" dirty="0" err="1" smtClean="0">
                <a:cs typeface="Times New Roman" pitchFamily="18" charset="0"/>
              </a:rPr>
              <a:t>Anisocytosis</a:t>
            </a:r>
            <a:r>
              <a:rPr lang="en-US" sz="2100" dirty="0" smtClean="0">
                <a:cs typeface="Times New Roman" pitchFamily="18" charset="0"/>
              </a:rPr>
              <a:t> (increased variation in RBC size) and </a:t>
            </a:r>
            <a:r>
              <a:rPr lang="en-US" sz="2100" b="1" dirty="0" err="1" smtClean="0">
                <a:cs typeface="Times New Roman" pitchFamily="18" charset="0"/>
              </a:rPr>
              <a:t>poikilocytosis</a:t>
            </a:r>
            <a:r>
              <a:rPr lang="en-US" sz="2100" dirty="0" smtClean="0">
                <a:cs typeface="Times New Roman" pitchFamily="18" charset="0"/>
              </a:rPr>
              <a:t> (abnormally shaped RBCs).</a:t>
            </a:r>
          </a:p>
          <a:p>
            <a:pPr marL="342900" indent="-342900" algn="just">
              <a:buFont typeface="Arial" pitchFamily="34" charset="0"/>
              <a:buChar char="•"/>
            </a:pPr>
            <a:r>
              <a:rPr lang="en-US" sz="2100" b="1" dirty="0" err="1" smtClean="0">
                <a:cs typeface="Times New Roman" pitchFamily="18" charset="0"/>
              </a:rPr>
              <a:t>Macrocytes</a:t>
            </a:r>
            <a:r>
              <a:rPr lang="en-US" sz="2100" dirty="0" smtClean="0">
                <a:cs typeface="Times New Roman" pitchFamily="18" charset="0"/>
              </a:rPr>
              <a:t> (larger than normal RBCs) are present. </a:t>
            </a:r>
          </a:p>
          <a:p>
            <a:pPr marL="342900" indent="-342900" algn="just">
              <a:buFont typeface="Arial" pitchFamily="34" charset="0"/>
              <a:buChar char="•"/>
            </a:pPr>
            <a:r>
              <a:rPr lang="en-US" sz="2100" b="1" dirty="0" err="1" smtClean="0">
                <a:cs typeface="Times New Roman" pitchFamily="18" charset="0"/>
              </a:rPr>
              <a:t>Ovalocytes</a:t>
            </a:r>
            <a:r>
              <a:rPr lang="en-US" sz="2100" dirty="0" smtClean="0">
                <a:cs typeface="Times New Roman" pitchFamily="18" charset="0"/>
              </a:rPr>
              <a:t> (oval-shaped RBCs) are present. </a:t>
            </a:r>
          </a:p>
          <a:p>
            <a:pPr marL="342900" indent="-342900" algn="just">
              <a:buFont typeface="Arial" pitchFamily="34" charset="0"/>
              <a:buChar char="•"/>
            </a:pPr>
            <a:r>
              <a:rPr lang="en-US" sz="2100" b="1" dirty="0" smtClean="0">
                <a:cs typeface="Times New Roman" pitchFamily="18" charset="0"/>
              </a:rPr>
              <a:t>High</a:t>
            </a:r>
            <a:r>
              <a:rPr lang="en-US" sz="2100" dirty="0" smtClean="0">
                <a:cs typeface="Times New Roman" pitchFamily="18" charset="0"/>
              </a:rPr>
              <a:t> indirect bilirubin</a:t>
            </a:r>
          </a:p>
        </p:txBody>
      </p:sp>
    </p:spTree>
  </p:cSld>
  <p:clrMapOvr>
    <a:masterClrMapping/>
  </p:clrMapOvr>
  <p:transition spd="slow">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38400" y="2677180"/>
            <a:ext cx="4343400" cy="52322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sz="2800" b="1" dirty="0" smtClean="0"/>
              <a:t>Blood coagulation disorder</a:t>
            </a:r>
            <a:endParaRPr lang="en-US" sz="2800" b="1" dirty="0"/>
          </a:p>
        </p:txBody>
      </p:sp>
    </p:spTree>
  </p:cSld>
  <p:clrMapOvr>
    <a:masterClrMapping/>
  </p:clrMapOvr>
  <p:transition spd="slow">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742890"/>
            <a:ext cx="2611099" cy="461665"/>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400" b="1" dirty="0" smtClean="0"/>
              <a:t>Thrombocytopenia</a:t>
            </a:r>
            <a:endParaRPr lang="en-US" sz="2400" b="1" dirty="0"/>
          </a:p>
        </p:txBody>
      </p:sp>
      <p:sp>
        <p:nvSpPr>
          <p:cNvPr id="3" name="TextBox 2"/>
          <p:cNvSpPr txBox="1"/>
          <p:nvPr/>
        </p:nvSpPr>
        <p:spPr>
          <a:xfrm>
            <a:off x="2438400" y="76200"/>
            <a:ext cx="4343400" cy="52322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sz="2800" b="1" dirty="0" smtClean="0"/>
              <a:t>Blood coagulation disorder</a:t>
            </a:r>
            <a:endParaRPr lang="en-US" sz="2800" b="1" dirty="0"/>
          </a:p>
        </p:txBody>
      </p:sp>
      <p:sp>
        <p:nvSpPr>
          <p:cNvPr id="4" name="Rectangle 3"/>
          <p:cNvSpPr/>
          <p:nvPr/>
        </p:nvSpPr>
        <p:spPr>
          <a:xfrm>
            <a:off x="0" y="1371600"/>
            <a:ext cx="9144000" cy="5262979"/>
          </a:xfrm>
          <a:prstGeom prst="rect">
            <a:avLst/>
          </a:prstGeom>
        </p:spPr>
        <p:txBody>
          <a:bodyPr wrap="square">
            <a:spAutoFit/>
          </a:bodyPr>
          <a:lstStyle/>
          <a:p>
            <a:pPr marL="457200" indent="-457200" algn="just">
              <a:buFont typeface="Arial" pitchFamily="34" charset="0"/>
              <a:buChar char="•"/>
            </a:pPr>
            <a:r>
              <a:rPr lang="en-US" sz="2400" dirty="0" smtClean="0"/>
              <a:t>Thrombocytopenia is defined as a </a:t>
            </a:r>
            <a:r>
              <a:rPr lang="en-US" sz="2400" b="1" dirty="0" smtClean="0"/>
              <a:t>reduction</a:t>
            </a:r>
            <a:r>
              <a:rPr lang="en-US" sz="2400" dirty="0" smtClean="0"/>
              <a:t> in the peripheral blood platelet count below the lower limit of normal i.e. below 150,000/</a:t>
            </a:r>
            <a:r>
              <a:rPr lang="en-US" sz="2400" dirty="0" err="1" smtClean="0"/>
              <a:t>μl</a:t>
            </a:r>
            <a:r>
              <a:rPr lang="en-US" sz="2400" dirty="0" smtClean="0"/>
              <a:t>. </a:t>
            </a:r>
          </a:p>
          <a:p>
            <a:pPr marL="457200" indent="-457200" algn="just">
              <a:buFont typeface="Arial" pitchFamily="34" charset="0"/>
              <a:buChar char="•"/>
            </a:pPr>
            <a:endParaRPr lang="en-US" sz="2400" dirty="0" smtClean="0"/>
          </a:p>
          <a:p>
            <a:pPr marL="457200" indent="-457200" algn="just">
              <a:buFont typeface="Arial" pitchFamily="34" charset="0"/>
              <a:buChar char="•"/>
            </a:pPr>
            <a:r>
              <a:rPr lang="en-US" sz="2400" dirty="0" smtClean="0"/>
              <a:t>Thrombocytopenia is associated with abnormal bleeding that includes spontaneous </a:t>
            </a:r>
            <a:r>
              <a:rPr lang="en-US" sz="2400" b="1" dirty="0" smtClean="0"/>
              <a:t>skin purpura </a:t>
            </a:r>
            <a:r>
              <a:rPr lang="en-US" sz="2400" dirty="0" smtClean="0"/>
              <a:t>and </a:t>
            </a:r>
            <a:r>
              <a:rPr lang="en-US" sz="2400" b="1" dirty="0" smtClean="0"/>
              <a:t>mucosal haemorrhages </a:t>
            </a:r>
            <a:r>
              <a:rPr lang="en-US" sz="2400" dirty="0" smtClean="0"/>
              <a:t>as well as </a:t>
            </a:r>
            <a:r>
              <a:rPr lang="en-US" sz="2400" b="1" dirty="0" smtClean="0"/>
              <a:t>prolonged bleeding </a:t>
            </a:r>
            <a:r>
              <a:rPr lang="en-US" sz="2400" dirty="0" smtClean="0"/>
              <a:t>after trauma.</a:t>
            </a:r>
          </a:p>
          <a:p>
            <a:pPr marL="457200" indent="-457200" algn="just">
              <a:buFont typeface="Arial" pitchFamily="34" charset="0"/>
              <a:buChar char="•"/>
            </a:pPr>
            <a:endParaRPr lang="en-US" sz="2400" dirty="0" smtClean="0"/>
          </a:p>
          <a:p>
            <a:pPr marL="457200" indent="-457200" algn="just">
              <a:buFont typeface="Arial" pitchFamily="34" charset="0"/>
              <a:buChar char="•"/>
            </a:pPr>
            <a:r>
              <a:rPr lang="en-US" sz="2400" dirty="0" smtClean="0"/>
              <a:t>Platelets are produced by the bone marrow.  They are not whole cells, but are fragments of extraordinarily large bone marrow-bound </a:t>
            </a:r>
            <a:r>
              <a:rPr lang="en-US" sz="2400" b="1" dirty="0" smtClean="0"/>
              <a:t>megakaryocytes</a:t>
            </a:r>
            <a:r>
              <a:rPr lang="en-US" sz="2400" dirty="0" smtClean="0"/>
              <a:t>.</a:t>
            </a:r>
          </a:p>
          <a:p>
            <a:pPr marL="457200" indent="-457200" algn="just">
              <a:buFont typeface="Arial" pitchFamily="34" charset="0"/>
              <a:buChar char="•"/>
            </a:pPr>
            <a:endParaRPr lang="en-US" sz="2400" dirty="0" smtClean="0"/>
          </a:p>
          <a:p>
            <a:pPr marL="457200" indent="-457200" algn="just">
              <a:buFont typeface="Arial" pitchFamily="34" charset="0"/>
              <a:buChar char="•"/>
            </a:pPr>
            <a:r>
              <a:rPr lang="en-US" sz="2400" dirty="0" smtClean="0"/>
              <a:t>The hormone </a:t>
            </a:r>
            <a:r>
              <a:rPr lang="en-US" sz="2400" b="1" dirty="0" smtClean="0"/>
              <a:t>thrombopoietin</a:t>
            </a:r>
            <a:r>
              <a:rPr lang="en-US" sz="2400" dirty="0" smtClean="0"/>
              <a:t> (produced by liver) increases the number of megakaryocytes in the bone marrow, stimulating them to produce more platelets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5" name="Picture 5" descr="Platelets(k)"/>
          <p:cNvPicPr>
            <a:picLocks noChangeAspect="1" noChangeArrowheads="1"/>
          </p:cNvPicPr>
          <p:nvPr/>
        </p:nvPicPr>
        <p:blipFill>
          <a:blip r:embed="rId3"/>
          <a:srcRect/>
          <a:stretch>
            <a:fillRect/>
          </a:stretch>
        </p:blipFill>
        <p:spPr bwMode="auto">
          <a:xfrm>
            <a:off x="4724400" y="1676400"/>
            <a:ext cx="4114800" cy="2693988"/>
          </a:xfrm>
          <a:prstGeom prst="rect">
            <a:avLst/>
          </a:prstGeom>
          <a:noFill/>
          <a:ln w="9525">
            <a:noFill/>
            <a:miter lim="800000"/>
            <a:headEnd/>
            <a:tailEnd/>
          </a:ln>
        </p:spPr>
      </p:pic>
      <p:pic>
        <p:nvPicPr>
          <p:cNvPr id="33796" name="Picture 7"/>
          <p:cNvPicPr>
            <a:picLocks noChangeAspect="1" noChangeArrowheads="1"/>
          </p:cNvPicPr>
          <p:nvPr/>
        </p:nvPicPr>
        <p:blipFill>
          <a:blip r:embed="rId4"/>
          <a:srcRect/>
          <a:stretch>
            <a:fillRect/>
          </a:stretch>
        </p:blipFill>
        <p:spPr bwMode="auto">
          <a:xfrm>
            <a:off x="381000" y="1524000"/>
            <a:ext cx="3276600" cy="2819400"/>
          </a:xfrm>
          <a:prstGeom prst="rect">
            <a:avLst/>
          </a:prstGeom>
          <a:noFill/>
          <a:ln w="9525">
            <a:noFill/>
            <a:miter lim="800000"/>
            <a:headEnd/>
            <a:tailEnd/>
          </a:ln>
        </p:spPr>
      </p:pic>
      <p:sp>
        <p:nvSpPr>
          <p:cNvPr id="33797" name="Line 8"/>
          <p:cNvSpPr>
            <a:spLocks noChangeShapeType="1"/>
          </p:cNvSpPr>
          <p:nvPr/>
        </p:nvSpPr>
        <p:spPr bwMode="auto">
          <a:xfrm flipV="1">
            <a:off x="228600" y="3886200"/>
            <a:ext cx="304800" cy="990600"/>
          </a:xfrm>
          <a:prstGeom prst="line">
            <a:avLst/>
          </a:prstGeom>
          <a:noFill/>
          <a:ln w="34925">
            <a:solidFill>
              <a:srgbClr val="FF0000"/>
            </a:solidFill>
            <a:round/>
            <a:headEnd/>
            <a:tailEnd type="triangle" w="med" len="med"/>
          </a:ln>
        </p:spPr>
        <p:txBody>
          <a:bodyPr/>
          <a:lstStyle/>
          <a:p>
            <a:endParaRPr lang="en-US"/>
          </a:p>
        </p:txBody>
      </p:sp>
      <p:sp>
        <p:nvSpPr>
          <p:cNvPr id="33798" name="Text Box 9"/>
          <p:cNvSpPr txBox="1">
            <a:spLocks noChangeArrowheads="1"/>
          </p:cNvSpPr>
          <p:nvPr/>
        </p:nvSpPr>
        <p:spPr bwMode="auto">
          <a:xfrm>
            <a:off x="533400" y="4989493"/>
            <a:ext cx="8382000" cy="954107"/>
          </a:xfrm>
          <a:prstGeom prst="rect">
            <a:avLst/>
          </a:prstGeom>
          <a:noFill/>
          <a:ln w="9525">
            <a:noFill/>
            <a:miter lim="800000"/>
            <a:headEnd/>
            <a:tailEnd/>
          </a:ln>
        </p:spPr>
        <p:txBody>
          <a:bodyPr>
            <a:spAutoFit/>
          </a:bodyPr>
          <a:lstStyle/>
          <a:p>
            <a:r>
              <a:rPr lang="en-US" sz="2800" dirty="0"/>
              <a:t>*   </a:t>
            </a:r>
            <a:r>
              <a:rPr lang="en-US" sz="2800" dirty="0">
                <a:solidFill>
                  <a:srgbClr val="7030A0"/>
                </a:solidFill>
                <a:latin typeface="Times New Roman" pitchFamily="18" charset="0"/>
                <a:cs typeface="Times New Roman" pitchFamily="18" charset="0"/>
              </a:rPr>
              <a:t>Cell fragments bound to megakaryocytes</a:t>
            </a:r>
          </a:p>
          <a:p>
            <a:r>
              <a:rPr lang="en-US" sz="2800" dirty="0">
                <a:solidFill>
                  <a:srgbClr val="7030A0"/>
                </a:solidFill>
                <a:latin typeface="Times New Roman" pitchFamily="18" charset="0"/>
                <a:cs typeface="Times New Roman" pitchFamily="18" charset="0"/>
              </a:rPr>
              <a:t>*  “Bud Off” and are released into the blood</a:t>
            </a:r>
          </a:p>
        </p:txBody>
      </p:sp>
      <p:sp>
        <p:nvSpPr>
          <p:cNvPr id="33799" name="Line 11"/>
          <p:cNvSpPr>
            <a:spLocks noChangeShapeType="1"/>
          </p:cNvSpPr>
          <p:nvPr/>
        </p:nvSpPr>
        <p:spPr bwMode="auto">
          <a:xfrm>
            <a:off x="228600" y="4876800"/>
            <a:ext cx="381000" cy="304800"/>
          </a:xfrm>
          <a:prstGeom prst="line">
            <a:avLst/>
          </a:prstGeom>
          <a:noFill/>
          <a:ln w="31750">
            <a:solidFill>
              <a:srgbClr val="FF0000"/>
            </a:solidFill>
            <a:round/>
            <a:headEnd/>
            <a:tailEnd/>
          </a:ln>
        </p:spPr>
        <p:txBody>
          <a:bodyPr/>
          <a:lstStyle/>
          <a:p>
            <a:endParaRPr lang="en-US"/>
          </a:p>
        </p:txBody>
      </p:sp>
      <p:sp>
        <p:nvSpPr>
          <p:cNvPr id="10" name="TextBox 9"/>
          <p:cNvSpPr txBox="1"/>
          <p:nvPr/>
        </p:nvSpPr>
        <p:spPr>
          <a:xfrm>
            <a:off x="152400" y="742890"/>
            <a:ext cx="2611099" cy="461665"/>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400" b="1" dirty="0" smtClean="0"/>
              <a:t>Thrombocytopenia</a:t>
            </a:r>
            <a:endParaRPr lang="en-US" sz="2400" b="1" dirty="0"/>
          </a:p>
        </p:txBody>
      </p:sp>
      <p:sp>
        <p:nvSpPr>
          <p:cNvPr id="11" name="TextBox 10"/>
          <p:cNvSpPr txBox="1"/>
          <p:nvPr/>
        </p:nvSpPr>
        <p:spPr>
          <a:xfrm>
            <a:off x="2438400" y="76200"/>
            <a:ext cx="4343400" cy="52322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sz="2800" b="1" dirty="0" smtClean="0"/>
              <a:t>Blood coagulation disorder</a:t>
            </a:r>
            <a:endParaRPr lang="en-US" sz="2800" b="1" dirty="0"/>
          </a:p>
        </p:txBody>
      </p:sp>
    </p:spTree>
  </p:cSld>
  <p:clrMapOvr>
    <a:masterClrMapping/>
  </p:clrMapOvr>
  <p:transition spd="slow">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742890"/>
            <a:ext cx="2611099" cy="461665"/>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400" b="1" dirty="0" smtClean="0"/>
              <a:t>Thrombocytopenia</a:t>
            </a:r>
            <a:endParaRPr lang="en-US" sz="2400" b="1" dirty="0"/>
          </a:p>
        </p:txBody>
      </p:sp>
      <p:sp>
        <p:nvSpPr>
          <p:cNvPr id="3" name="TextBox 2"/>
          <p:cNvSpPr txBox="1"/>
          <p:nvPr/>
        </p:nvSpPr>
        <p:spPr>
          <a:xfrm>
            <a:off x="2438400" y="76200"/>
            <a:ext cx="4343400" cy="52322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sz="2800" b="1" dirty="0" smtClean="0"/>
              <a:t>Blood coagulation disorder</a:t>
            </a:r>
            <a:endParaRPr lang="en-US" sz="2800" b="1" dirty="0"/>
          </a:p>
        </p:txBody>
      </p:sp>
      <p:sp>
        <p:nvSpPr>
          <p:cNvPr id="4" name="Rectangle 3"/>
          <p:cNvSpPr/>
          <p:nvPr/>
        </p:nvSpPr>
        <p:spPr>
          <a:xfrm>
            <a:off x="0" y="2122944"/>
            <a:ext cx="9144000" cy="2677656"/>
          </a:xfrm>
          <a:prstGeom prst="rect">
            <a:avLst/>
          </a:prstGeom>
        </p:spPr>
        <p:txBody>
          <a:bodyPr wrap="square">
            <a:spAutoFit/>
          </a:bodyPr>
          <a:lstStyle/>
          <a:p>
            <a:r>
              <a:rPr lang="en-US" sz="2400" dirty="0" smtClean="0"/>
              <a:t>Thrombocytopenia may result from 4 main groups of causes:</a:t>
            </a:r>
          </a:p>
          <a:p>
            <a:pPr marL="971550" lvl="1" indent="-514350">
              <a:lnSpc>
                <a:spcPct val="150000"/>
              </a:lnSpc>
              <a:buFont typeface="+mj-lt"/>
              <a:buAutoNum type="romanUcPeriod"/>
            </a:pPr>
            <a:r>
              <a:rPr lang="en-US" sz="2400" b="1" dirty="0" smtClean="0"/>
              <a:t>Impaired platelet production</a:t>
            </a:r>
            <a:r>
              <a:rPr lang="en-US" sz="2400" dirty="0" smtClean="0"/>
              <a:t>. </a:t>
            </a:r>
            <a:r>
              <a:rPr lang="en-US" sz="2000" dirty="0" smtClean="0"/>
              <a:t>(BM failure &amp; suppression by drugs)</a:t>
            </a:r>
            <a:endParaRPr lang="en-US" sz="2400" dirty="0" smtClean="0"/>
          </a:p>
          <a:p>
            <a:pPr marL="971550" lvl="1" indent="-514350">
              <a:lnSpc>
                <a:spcPct val="150000"/>
              </a:lnSpc>
              <a:buFont typeface="+mj-lt"/>
              <a:buAutoNum type="romanUcPeriod"/>
            </a:pPr>
            <a:r>
              <a:rPr lang="en-US" sz="2400" b="1" dirty="0" smtClean="0"/>
              <a:t>Accelerated platelet destruction</a:t>
            </a:r>
            <a:r>
              <a:rPr lang="en-US" sz="2400" dirty="0" smtClean="0"/>
              <a:t>. </a:t>
            </a:r>
            <a:r>
              <a:rPr lang="en-US" sz="2000" dirty="0" smtClean="0"/>
              <a:t>(immune &amp; excessive consumption)</a:t>
            </a:r>
            <a:endParaRPr lang="en-US" sz="2400" dirty="0" smtClean="0"/>
          </a:p>
          <a:p>
            <a:pPr marL="971550" lvl="1" indent="-514350">
              <a:lnSpc>
                <a:spcPct val="150000"/>
              </a:lnSpc>
              <a:buFont typeface="+mj-lt"/>
              <a:buAutoNum type="romanUcPeriod"/>
            </a:pPr>
            <a:r>
              <a:rPr lang="en-US" sz="2400" b="1" dirty="0" err="1" smtClean="0"/>
              <a:t>Splenic</a:t>
            </a:r>
            <a:r>
              <a:rPr lang="en-US" sz="2400" b="1" dirty="0" smtClean="0"/>
              <a:t> sequestration</a:t>
            </a:r>
            <a:r>
              <a:rPr lang="en-US" sz="2400" dirty="0" smtClean="0"/>
              <a:t>. </a:t>
            </a:r>
            <a:r>
              <a:rPr lang="en-US" sz="2000" dirty="0" smtClean="0"/>
              <a:t>(splenomegaly)</a:t>
            </a:r>
            <a:endParaRPr lang="en-US" sz="2400" dirty="0" smtClean="0"/>
          </a:p>
          <a:p>
            <a:pPr marL="971550" lvl="1" indent="-514350">
              <a:lnSpc>
                <a:spcPct val="150000"/>
              </a:lnSpc>
              <a:buFont typeface="+mj-lt"/>
              <a:buAutoNum type="romanUcPeriod"/>
            </a:pPr>
            <a:r>
              <a:rPr lang="en-US" sz="2400" b="1" dirty="0" err="1" smtClean="0"/>
              <a:t>Dilutional</a:t>
            </a:r>
            <a:r>
              <a:rPr lang="en-US" sz="2400" b="1" dirty="0" smtClean="0"/>
              <a:t> loss</a:t>
            </a:r>
            <a:r>
              <a:rPr lang="en-US" sz="2400" dirty="0" smtClean="0"/>
              <a:t>. </a:t>
            </a:r>
            <a:r>
              <a:rPr lang="en-US" sz="2000" dirty="0" smtClean="0"/>
              <a:t>(transfusion of old stored blood)</a:t>
            </a:r>
            <a:endParaRPr lang="en-US" sz="2400" dirty="0"/>
          </a:p>
        </p:txBody>
      </p:sp>
      <p:sp>
        <p:nvSpPr>
          <p:cNvPr id="5" name="TextBox 4"/>
          <p:cNvSpPr txBox="1"/>
          <p:nvPr/>
        </p:nvSpPr>
        <p:spPr>
          <a:xfrm>
            <a:off x="0" y="1219200"/>
            <a:ext cx="2312171" cy="461665"/>
          </a:xfrm>
          <a:prstGeom prst="rect">
            <a:avLst/>
          </a:prstGeom>
          <a:noFill/>
        </p:spPr>
        <p:txBody>
          <a:bodyPr wrap="none" rtlCol="0">
            <a:spAutoFit/>
          </a:bodyPr>
          <a:lstStyle/>
          <a:p>
            <a:r>
              <a:rPr lang="en-US" sz="2400" b="1" u="sng" dirty="0" smtClean="0"/>
              <a:t>Causes/Etiology:</a:t>
            </a:r>
            <a:endParaRPr lang="en-US" sz="2400" b="1" u="sng" dirty="0"/>
          </a:p>
        </p:txBody>
      </p:sp>
    </p:spTree>
  </p:cSld>
  <p:clrMapOvr>
    <a:masterClrMapping/>
  </p:clrMapOvr>
  <p:transition spd="slow">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742890"/>
            <a:ext cx="2611099" cy="461665"/>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400" b="1" dirty="0" smtClean="0"/>
              <a:t>Thrombocytopenia</a:t>
            </a:r>
            <a:endParaRPr lang="en-US" sz="2400" b="1" dirty="0"/>
          </a:p>
        </p:txBody>
      </p:sp>
      <p:sp>
        <p:nvSpPr>
          <p:cNvPr id="3" name="TextBox 2"/>
          <p:cNvSpPr txBox="1"/>
          <p:nvPr/>
        </p:nvSpPr>
        <p:spPr>
          <a:xfrm>
            <a:off x="2438400" y="76200"/>
            <a:ext cx="4343400" cy="52322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sz="2800" b="1" dirty="0" smtClean="0"/>
              <a:t>Blood coagulation disorder</a:t>
            </a:r>
            <a:endParaRPr lang="en-US" sz="2800" b="1" dirty="0"/>
          </a:p>
        </p:txBody>
      </p:sp>
      <p:pic>
        <p:nvPicPr>
          <p:cNvPr id="1026" name="Picture 2" descr="C:\Users\krishna bastola\Desktop\jkk.jpg"/>
          <p:cNvPicPr>
            <a:picLocks noChangeAspect="1" noChangeArrowheads="1"/>
          </p:cNvPicPr>
          <p:nvPr/>
        </p:nvPicPr>
        <p:blipFill>
          <a:blip r:embed="rId3"/>
          <a:srcRect/>
          <a:stretch>
            <a:fillRect/>
          </a:stretch>
        </p:blipFill>
        <p:spPr bwMode="auto">
          <a:xfrm>
            <a:off x="2819400" y="872464"/>
            <a:ext cx="6096000" cy="5985536"/>
          </a:xfrm>
          <a:prstGeom prst="rect">
            <a:avLst/>
          </a:prstGeom>
          <a:noFill/>
        </p:spPr>
      </p:pic>
      <p:sp>
        <p:nvSpPr>
          <p:cNvPr id="5" name="TextBox 4"/>
          <p:cNvSpPr txBox="1"/>
          <p:nvPr/>
        </p:nvSpPr>
        <p:spPr>
          <a:xfrm>
            <a:off x="0" y="1219200"/>
            <a:ext cx="2312171" cy="461665"/>
          </a:xfrm>
          <a:prstGeom prst="rect">
            <a:avLst/>
          </a:prstGeom>
          <a:noFill/>
        </p:spPr>
        <p:txBody>
          <a:bodyPr wrap="none" rtlCol="0">
            <a:spAutoFit/>
          </a:bodyPr>
          <a:lstStyle/>
          <a:p>
            <a:r>
              <a:rPr lang="en-US" sz="2400" b="1" u="sng" dirty="0" smtClean="0"/>
              <a:t>Causes/Etiology:</a:t>
            </a:r>
            <a:endParaRPr lang="en-US" sz="2400" b="1" u="sng" dirty="0"/>
          </a:p>
        </p:txBody>
      </p:sp>
    </p:spTree>
  </p:cSld>
  <p:clrMapOvr>
    <a:masterClrMapping/>
  </p:clrMapOvr>
  <p:transition spd="slow">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00400" y="76200"/>
            <a:ext cx="2133600" cy="52322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US" sz="2800" b="1" dirty="0" smtClean="0"/>
              <a:t>Anemia</a:t>
            </a:r>
            <a:endParaRPr lang="en-US" sz="2800" b="1" dirty="0"/>
          </a:p>
        </p:txBody>
      </p:sp>
      <p:sp>
        <p:nvSpPr>
          <p:cNvPr id="3" name="TextBox 2"/>
          <p:cNvSpPr txBox="1"/>
          <p:nvPr/>
        </p:nvSpPr>
        <p:spPr>
          <a:xfrm>
            <a:off x="0" y="1295400"/>
            <a:ext cx="9144000" cy="4154984"/>
          </a:xfrm>
          <a:prstGeom prst="rect">
            <a:avLst/>
          </a:prstGeom>
          <a:noFill/>
        </p:spPr>
        <p:txBody>
          <a:bodyPr wrap="square" rtlCol="0">
            <a:spAutoFit/>
          </a:bodyPr>
          <a:lstStyle/>
          <a:p>
            <a:pPr marL="457200" indent="-457200" algn="just">
              <a:buFont typeface="Arial" pitchFamily="34" charset="0"/>
              <a:buChar char="•"/>
            </a:pPr>
            <a:r>
              <a:rPr lang="en-US" sz="2400" dirty="0" smtClean="0"/>
              <a:t>As a result, the amount of the oxygen delivered to the body tissues is also diminished.</a:t>
            </a:r>
          </a:p>
          <a:p>
            <a:pPr marL="457200" indent="-457200" algn="just">
              <a:buFont typeface="Arial" pitchFamily="34" charset="0"/>
              <a:buChar char="•"/>
            </a:pPr>
            <a:endParaRPr lang="en-US" sz="2400" dirty="0" smtClean="0"/>
          </a:p>
          <a:p>
            <a:pPr marL="457200" indent="-457200" algn="just">
              <a:buFont typeface="Arial" pitchFamily="34" charset="0"/>
              <a:buChar char="•"/>
            </a:pPr>
            <a:r>
              <a:rPr lang="en-US" sz="2400" dirty="0" smtClean="0"/>
              <a:t>Anemia is not the specific disease state but a sign of the underlying disorder</a:t>
            </a:r>
          </a:p>
          <a:p>
            <a:pPr marL="457200" indent="-457200" algn="just">
              <a:buFont typeface="Arial" pitchFamily="34" charset="0"/>
              <a:buChar char="•"/>
            </a:pPr>
            <a:endParaRPr lang="en-US" sz="2400" dirty="0" smtClean="0"/>
          </a:p>
          <a:p>
            <a:pPr marL="457200" indent="-457200" algn="just">
              <a:buFont typeface="Arial" pitchFamily="34" charset="0"/>
              <a:buChar char="•"/>
            </a:pPr>
            <a:r>
              <a:rPr lang="en-US" sz="2400" dirty="0" smtClean="0"/>
              <a:t>It is the most common hemolytic condition</a:t>
            </a:r>
          </a:p>
          <a:p>
            <a:pPr marL="457200" indent="-457200" algn="just">
              <a:buFont typeface="Arial" pitchFamily="34" charset="0"/>
              <a:buChar char="•"/>
            </a:pPr>
            <a:endParaRPr lang="en-US" sz="2400" dirty="0" smtClean="0"/>
          </a:p>
          <a:p>
            <a:pPr marL="457200" indent="-457200" algn="just">
              <a:buFont typeface="Arial" pitchFamily="34" charset="0"/>
              <a:buChar char="•"/>
            </a:pPr>
            <a:r>
              <a:rPr lang="en-US" sz="2400" dirty="0" smtClean="0"/>
              <a:t>It is also defined as a reduction below in the volume of packed red cells, as measured by the hematocrit, or a reduction in the hemoglobin concentration of the blood.</a:t>
            </a:r>
            <a:endParaRPr lang="en-US" sz="2400" dirty="0"/>
          </a:p>
        </p:txBody>
      </p:sp>
    </p:spTree>
  </p:cSld>
  <p:clrMapOvr>
    <a:masterClrMapping/>
  </p:clrMapOvr>
  <p:transition spd="slow">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83559" y="2510135"/>
            <a:ext cx="1879041" cy="461665"/>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2400" b="1" dirty="0" smtClean="0"/>
              <a:t>Haemophilia </a:t>
            </a:r>
            <a:endParaRPr lang="en-US" sz="2400" b="1" dirty="0"/>
          </a:p>
        </p:txBody>
      </p:sp>
      <p:sp>
        <p:nvSpPr>
          <p:cNvPr id="3" name="TextBox 2"/>
          <p:cNvSpPr txBox="1"/>
          <p:nvPr/>
        </p:nvSpPr>
        <p:spPr>
          <a:xfrm>
            <a:off x="2438400" y="76200"/>
            <a:ext cx="4343400" cy="52322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sz="2800" b="1" dirty="0" smtClean="0"/>
              <a:t>Blood coagulation disorder</a:t>
            </a:r>
            <a:endParaRPr lang="en-US" sz="2800" b="1" dirty="0"/>
          </a:p>
        </p:txBody>
      </p:sp>
    </p:spTree>
    <p:extLst>
      <p:ext uri="{BB962C8B-B14F-4D97-AF65-F5344CB8AC3E}">
        <p14:creationId xmlns:p14="http://schemas.microsoft.com/office/powerpoint/2010/main" val="3281902764"/>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742890"/>
            <a:ext cx="1879041" cy="461665"/>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2400" b="1" dirty="0" smtClean="0"/>
              <a:t>Haemophilia </a:t>
            </a:r>
            <a:endParaRPr lang="en-US" sz="2400" b="1" dirty="0"/>
          </a:p>
        </p:txBody>
      </p:sp>
      <p:sp>
        <p:nvSpPr>
          <p:cNvPr id="3" name="TextBox 2"/>
          <p:cNvSpPr txBox="1"/>
          <p:nvPr/>
        </p:nvSpPr>
        <p:spPr>
          <a:xfrm>
            <a:off x="2438400" y="76200"/>
            <a:ext cx="4343400" cy="52322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sz="2800" b="1" dirty="0" smtClean="0"/>
              <a:t>Blood coagulation disorder</a:t>
            </a:r>
            <a:endParaRPr lang="en-US" sz="2800" b="1" dirty="0"/>
          </a:p>
        </p:txBody>
      </p:sp>
      <p:sp>
        <p:nvSpPr>
          <p:cNvPr id="4" name="Rectangle 3"/>
          <p:cNvSpPr/>
          <p:nvPr/>
        </p:nvSpPr>
        <p:spPr>
          <a:xfrm>
            <a:off x="0" y="2743200"/>
            <a:ext cx="5105400" cy="2554545"/>
          </a:xfrm>
          <a:prstGeom prst="rect">
            <a:avLst/>
          </a:prstGeom>
        </p:spPr>
        <p:txBody>
          <a:bodyPr wrap="square">
            <a:spAutoFit/>
          </a:bodyPr>
          <a:lstStyle/>
          <a:p>
            <a:pPr marL="457200" indent="-457200" algn="just">
              <a:buFont typeface="Arial" pitchFamily="34" charset="0"/>
              <a:buChar char="•"/>
            </a:pPr>
            <a:r>
              <a:rPr lang="en-US" sz="2000" b="1" dirty="0" smtClean="0"/>
              <a:t>Deficiency of factor VIII </a:t>
            </a:r>
            <a:r>
              <a:rPr lang="en-US" sz="2000" dirty="0" smtClean="0"/>
              <a:t>(antihaemophilic globulin, antihaemophilic factor A), an essential clotting factor in the coagulation cascade – the complex series of biochemical events that leads from injury of the wall of a blood vessel to the formation of a blood clot that checks bleeding.</a:t>
            </a:r>
            <a:endParaRPr lang="en-US" sz="2000" dirty="0"/>
          </a:p>
        </p:txBody>
      </p:sp>
      <p:pic>
        <p:nvPicPr>
          <p:cNvPr id="1026" name="Picture 2"/>
          <p:cNvPicPr>
            <a:picLocks noChangeAspect="1" noChangeArrowheads="1"/>
          </p:cNvPicPr>
          <p:nvPr/>
        </p:nvPicPr>
        <p:blipFill>
          <a:blip r:embed="rId2"/>
          <a:srcRect/>
          <a:stretch>
            <a:fillRect/>
          </a:stretch>
        </p:blipFill>
        <p:spPr bwMode="auto">
          <a:xfrm>
            <a:off x="5308140" y="2209800"/>
            <a:ext cx="3835860" cy="4371975"/>
          </a:xfrm>
          <a:prstGeom prst="rect">
            <a:avLst/>
          </a:prstGeom>
          <a:noFill/>
          <a:ln w="9525">
            <a:noFill/>
            <a:miter lim="800000"/>
            <a:headEnd/>
            <a:tailEnd/>
          </a:ln>
          <a:effectLst/>
        </p:spPr>
      </p:pic>
      <p:sp>
        <p:nvSpPr>
          <p:cNvPr id="8" name="Rectangle 7"/>
          <p:cNvSpPr/>
          <p:nvPr/>
        </p:nvSpPr>
        <p:spPr>
          <a:xfrm>
            <a:off x="0" y="1371600"/>
            <a:ext cx="9144000" cy="830997"/>
          </a:xfrm>
          <a:prstGeom prst="rect">
            <a:avLst/>
          </a:prstGeom>
        </p:spPr>
        <p:txBody>
          <a:bodyPr wrap="square">
            <a:spAutoFit/>
          </a:bodyPr>
          <a:lstStyle/>
          <a:p>
            <a:pPr marL="457200" indent="-457200" algn="just">
              <a:buFont typeface="Arial" pitchFamily="34" charset="0"/>
              <a:buChar char="•"/>
            </a:pPr>
            <a:r>
              <a:rPr lang="en-US" sz="2400" dirty="0" smtClean="0"/>
              <a:t>An inherited disorder of blood coagulation which results in prolonged bleeding even after minor injury. </a:t>
            </a:r>
            <a:endParaRPr lang="en-US" sz="2400" dirty="0"/>
          </a:p>
        </p:txBody>
      </p:sp>
      <p:sp>
        <p:nvSpPr>
          <p:cNvPr id="9" name="TextBox 8"/>
          <p:cNvSpPr txBox="1"/>
          <p:nvPr/>
        </p:nvSpPr>
        <p:spPr>
          <a:xfrm>
            <a:off x="5486400" y="2286000"/>
            <a:ext cx="1896994" cy="307777"/>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US" sz="1400" dirty="0" smtClean="0"/>
              <a:t>Blood clotting factors    </a:t>
            </a:r>
            <a:endParaRPr lang="en-US" sz="1400" dirty="0"/>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par>
                                <p:cTn id="16" presetID="4" presetClass="entr" presetSubtype="16" fill="hold" nodeType="withEffect">
                                  <p:stCondLst>
                                    <p:cond delay="0"/>
                                  </p:stCondLst>
                                  <p:childTnLst>
                                    <p:set>
                                      <p:cBhvr>
                                        <p:cTn id="17" dur="1" fill="hold">
                                          <p:stCondLst>
                                            <p:cond delay="0"/>
                                          </p:stCondLst>
                                        </p:cTn>
                                        <p:tgtEl>
                                          <p:spTgt spid="1026"/>
                                        </p:tgtEl>
                                        <p:attrNameLst>
                                          <p:attrName>style.visibility</p:attrName>
                                        </p:attrNameLst>
                                      </p:cBhvr>
                                      <p:to>
                                        <p:strVal val="visible"/>
                                      </p:to>
                                    </p:set>
                                    <p:animEffect transition="in" filter="box(in)">
                                      <p:cBhvr>
                                        <p:cTn id="18"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38400" y="76200"/>
            <a:ext cx="4343400" cy="52322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sz="2800" b="1" dirty="0" smtClean="0"/>
              <a:t>Blood coagulation disorder</a:t>
            </a:r>
            <a:endParaRPr lang="en-US" sz="2800" b="1" dirty="0"/>
          </a:p>
        </p:txBody>
      </p:sp>
      <p:sp>
        <p:nvSpPr>
          <p:cNvPr id="4" name="Rectangle 3"/>
          <p:cNvSpPr/>
          <p:nvPr/>
        </p:nvSpPr>
        <p:spPr>
          <a:xfrm>
            <a:off x="0" y="2210812"/>
            <a:ext cx="9144000" cy="3170099"/>
          </a:xfrm>
          <a:prstGeom prst="rect">
            <a:avLst/>
          </a:prstGeom>
        </p:spPr>
        <p:txBody>
          <a:bodyPr wrap="square">
            <a:spAutoFit/>
          </a:bodyPr>
          <a:lstStyle/>
          <a:p>
            <a:pPr marL="400050" indent="-400050" algn="just">
              <a:buFont typeface="+mj-lt"/>
              <a:buAutoNum type="romanLcPeriod"/>
            </a:pPr>
            <a:r>
              <a:rPr lang="en-US" sz="2000" b="1" dirty="0" smtClean="0"/>
              <a:t>Haemophilia A:</a:t>
            </a:r>
          </a:p>
          <a:p>
            <a:pPr lvl="2" algn="just"/>
            <a:r>
              <a:rPr lang="en-US" sz="2000" dirty="0" smtClean="0"/>
              <a:t>In this disease, </a:t>
            </a:r>
            <a:r>
              <a:rPr lang="en-US" sz="2000" b="1" dirty="0" smtClean="0"/>
              <a:t>factor VIII </a:t>
            </a:r>
            <a:r>
              <a:rPr lang="en-US" sz="2000" dirty="0" smtClean="0"/>
              <a:t>is abnormal and is less biologically active. The disorder is inherited as a sex-(X-) linked recessive trait and, therefore, manifests clinically in males, while females are usually the carriers.</a:t>
            </a:r>
          </a:p>
          <a:p>
            <a:pPr lvl="2" algn="just"/>
            <a:endParaRPr lang="en-US" sz="2000" b="1" dirty="0" smtClean="0"/>
          </a:p>
          <a:p>
            <a:pPr lvl="2" algn="just"/>
            <a:endParaRPr lang="en-US" sz="2000" b="1" dirty="0" smtClean="0"/>
          </a:p>
          <a:p>
            <a:pPr marL="514350" indent="-514350" algn="just">
              <a:buAutoNum type="romanLcPeriod" startAt="2"/>
            </a:pPr>
            <a:r>
              <a:rPr lang="en-US" sz="2000" b="1" dirty="0" smtClean="0"/>
              <a:t>Haemophilia B (Christmas disease):</a:t>
            </a:r>
          </a:p>
          <a:p>
            <a:pPr marL="857250" lvl="1" indent="-400050" algn="just"/>
            <a:r>
              <a:rPr lang="en-US" sz="2000" b="1" dirty="0" smtClean="0"/>
              <a:t>	 </a:t>
            </a:r>
            <a:r>
              <a:rPr lang="en-US" sz="2000" dirty="0" smtClean="0"/>
              <a:t>This is the less common sex-linked genetic haemorrhagic disease. </a:t>
            </a:r>
            <a:r>
              <a:rPr lang="en-US" sz="2000" b="1" dirty="0" smtClean="0"/>
              <a:t>Factor IX </a:t>
            </a:r>
            <a:r>
              <a:rPr lang="en-US" sz="2000" dirty="0" smtClean="0"/>
              <a:t>(Christmas factor/ antihaemophilic factor B) is deficient, resulting in deficiency of thromboplastin (clotting factor III)</a:t>
            </a:r>
            <a:endParaRPr lang="en-US" sz="2000" dirty="0"/>
          </a:p>
        </p:txBody>
      </p:sp>
      <p:sp>
        <p:nvSpPr>
          <p:cNvPr id="5" name="TextBox 4"/>
          <p:cNvSpPr txBox="1"/>
          <p:nvPr/>
        </p:nvSpPr>
        <p:spPr>
          <a:xfrm>
            <a:off x="152400" y="742890"/>
            <a:ext cx="1879041" cy="461665"/>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2400" b="1" dirty="0" smtClean="0"/>
              <a:t>Haemophilia </a:t>
            </a:r>
            <a:endParaRPr lang="en-US" sz="2400" b="1" dirty="0"/>
          </a:p>
        </p:txBody>
      </p:sp>
      <p:sp>
        <p:nvSpPr>
          <p:cNvPr id="6" name="TextBox 5"/>
          <p:cNvSpPr txBox="1"/>
          <p:nvPr/>
        </p:nvSpPr>
        <p:spPr>
          <a:xfrm>
            <a:off x="152400" y="1447800"/>
            <a:ext cx="1002197" cy="461665"/>
          </a:xfrm>
          <a:prstGeom prst="rect">
            <a:avLst/>
          </a:prstGeom>
          <a:noFill/>
        </p:spPr>
        <p:txBody>
          <a:bodyPr wrap="none" rtlCol="0">
            <a:spAutoFit/>
          </a:bodyPr>
          <a:lstStyle/>
          <a:p>
            <a:r>
              <a:rPr lang="en-US" sz="2400" b="1" u="sng" dirty="0" smtClean="0"/>
              <a:t>Types:</a:t>
            </a:r>
            <a:endParaRPr lang="en-US" sz="2400" b="1" u="sng" dirty="0"/>
          </a:p>
        </p:txBody>
      </p:sp>
    </p:spTree>
  </p:cSld>
  <p:clrMapOvr>
    <a:masterClrMapping/>
  </p:clrMapOvr>
  <p:transition spd="slow">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38400" y="76200"/>
            <a:ext cx="4343400" cy="52322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sz="2800" b="1" dirty="0" smtClean="0"/>
              <a:t>Blood coagulation disorder</a:t>
            </a:r>
            <a:endParaRPr lang="en-US" sz="2800" b="1" dirty="0"/>
          </a:p>
        </p:txBody>
      </p:sp>
      <p:sp>
        <p:nvSpPr>
          <p:cNvPr id="4" name="TextBox 3"/>
          <p:cNvSpPr txBox="1"/>
          <p:nvPr/>
        </p:nvSpPr>
        <p:spPr>
          <a:xfrm>
            <a:off x="152400" y="742890"/>
            <a:ext cx="1879041" cy="461665"/>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2400" b="1" dirty="0" smtClean="0"/>
              <a:t>Haemophilia </a:t>
            </a:r>
            <a:endParaRPr lang="en-US" sz="2400" b="1" dirty="0"/>
          </a:p>
        </p:txBody>
      </p:sp>
      <p:sp>
        <p:nvSpPr>
          <p:cNvPr id="5" name="TextBox 4"/>
          <p:cNvSpPr txBox="1"/>
          <p:nvPr/>
        </p:nvSpPr>
        <p:spPr>
          <a:xfrm>
            <a:off x="152400" y="1447800"/>
            <a:ext cx="2301527" cy="461665"/>
          </a:xfrm>
          <a:prstGeom prst="rect">
            <a:avLst/>
          </a:prstGeom>
          <a:noFill/>
        </p:spPr>
        <p:txBody>
          <a:bodyPr wrap="none" rtlCol="0">
            <a:spAutoFit/>
          </a:bodyPr>
          <a:lstStyle/>
          <a:p>
            <a:r>
              <a:rPr lang="en-US" sz="2400" b="1" u="sng" dirty="0" smtClean="0"/>
              <a:t>Clinical features:</a:t>
            </a:r>
            <a:endParaRPr lang="en-US" sz="2400" b="1" u="sng" dirty="0"/>
          </a:p>
        </p:txBody>
      </p:sp>
      <p:sp>
        <p:nvSpPr>
          <p:cNvPr id="6" name="Rectangle 5"/>
          <p:cNvSpPr/>
          <p:nvPr/>
        </p:nvSpPr>
        <p:spPr>
          <a:xfrm>
            <a:off x="0" y="2139077"/>
            <a:ext cx="9144000" cy="3785652"/>
          </a:xfrm>
          <a:prstGeom prst="rect">
            <a:avLst/>
          </a:prstGeom>
        </p:spPr>
        <p:txBody>
          <a:bodyPr wrap="square">
            <a:spAutoFit/>
          </a:bodyPr>
          <a:lstStyle/>
          <a:p>
            <a:pPr marL="457200" indent="-457200" algn="just">
              <a:buFont typeface="Wingdings" pitchFamily="2" charset="2"/>
              <a:buChar char="Ø"/>
            </a:pPr>
            <a:r>
              <a:rPr lang="en-US" sz="2000" dirty="0" smtClean="0"/>
              <a:t>Patients of haemophilia suffer from </a:t>
            </a:r>
            <a:r>
              <a:rPr lang="en-US" sz="2000" b="1" dirty="0" smtClean="0"/>
              <a:t>bleeding</a:t>
            </a:r>
            <a:r>
              <a:rPr lang="en-US" sz="2000" dirty="0" smtClean="0"/>
              <a:t> </a:t>
            </a:r>
            <a:r>
              <a:rPr lang="en-US" sz="2000" b="1" dirty="0" smtClean="0"/>
              <a:t>for hours or days </a:t>
            </a:r>
            <a:r>
              <a:rPr lang="en-US" sz="2000" dirty="0" smtClean="0"/>
              <a:t>after the injury. </a:t>
            </a:r>
          </a:p>
          <a:p>
            <a:pPr marL="457200" indent="-457200" algn="just">
              <a:buFont typeface="Wingdings" pitchFamily="2" charset="2"/>
              <a:buChar char="Ø"/>
            </a:pPr>
            <a:endParaRPr lang="en-US" sz="2000" dirty="0" smtClean="0"/>
          </a:p>
          <a:p>
            <a:pPr marL="457200" indent="-457200" algn="just">
              <a:buFont typeface="Wingdings" pitchFamily="2" charset="2"/>
              <a:buChar char="Ø"/>
            </a:pPr>
            <a:r>
              <a:rPr lang="en-US" sz="2000" dirty="0" smtClean="0"/>
              <a:t>The clinical severity of the disease </a:t>
            </a:r>
            <a:r>
              <a:rPr lang="en-US" sz="2000" b="1" dirty="0" smtClean="0"/>
              <a:t>correlates</a:t>
            </a:r>
            <a:r>
              <a:rPr lang="en-US" sz="2000" dirty="0" smtClean="0"/>
              <a:t> well with plasma level of </a:t>
            </a:r>
            <a:r>
              <a:rPr lang="en-US" sz="2000" b="1" dirty="0" smtClean="0"/>
              <a:t>factor VIII activity. </a:t>
            </a:r>
          </a:p>
          <a:p>
            <a:pPr marL="457200" indent="-457200" algn="just">
              <a:buFont typeface="Wingdings" pitchFamily="2" charset="2"/>
              <a:buChar char="Ø"/>
            </a:pPr>
            <a:endParaRPr lang="en-US" sz="2000" dirty="0" smtClean="0"/>
          </a:p>
          <a:p>
            <a:pPr marL="457200" indent="-457200" algn="just">
              <a:buFont typeface="Wingdings" pitchFamily="2" charset="2"/>
              <a:buChar char="Ø"/>
            </a:pPr>
            <a:r>
              <a:rPr lang="en-US" sz="2000" dirty="0" smtClean="0"/>
              <a:t>Haemophilic bleeding can involve any organ but occurs most commonly as recurrent painful </a:t>
            </a:r>
            <a:r>
              <a:rPr lang="en-US" sz="2000" b="1" dirty="0" smtClean="0"/>
              <a:t>haemarthroses</a:t>
            </a:r>
            <a:r>
              <a:rPr lang="en-US" sz="2000" dirty="0" smtClean="0"/>
              <a:t> (bleeding and fibrosis at joints) and muscle </a:t>
            </a:r>
            <a:r>
              <a:rPr lang="en-US" sz="2000" b="1" dirty="0" smtClean="0"/>
              <a:t>haematomas</a:t>
            </a:r>
            <a:r>
              <a:rPr lang="en-US" sz="2000" dirty="0" smtClean="0"/>
              <a:t> (collection of blood forming a definite swelling), and sometimes as </a:t>
            </a:r>
            <a:r>
              <a:rPr lang="en-US" sz="2000" b="1" dirty="0" smtClean="0"/>
              <a:t>haematuria</a:t>
            </a:r>
            <a:r>
              <a:rPr lang="en-US" sz="2000" dirty="0" smtClean="0"/>
              <a:t> (blood in urine).</a:t>
            </a:r>
          </a:p>
          <a:p>
            <a:pPr marL="457200" indent="-457200" algn="just">
              <a:buFont typeface="Wingdings" pitchFamily="2" charset="2"/>
              <a:buChar char="Ø"/>
            </a:pPr>
            <a:endParaRPr lang="en-US" sz="2000" dirty="0" smtClean="0"/>
          </a:p>
          <a:p>
            <a:pPr marL="457200" indent="-457200" algn="just">
              <a:buFont typeface="Wingdings" pitchFamily="2" charset="2"/>
              <a:buChar char="Ø"/>
            </a:pPr>
            <a:r>
              <a:rPr lang="en-US" sz="2000" dirty="0" smtClean="0"/>
              <a:t>Spontaneous intracranial haemorrhage and oropharyngeal bleeding are rare, but when they occur they are the most feared complications.</a:t>
            </a:r>
            <a:endParaRPr lang="en-US" sz="2000" dirty="0"/>
          </a:p>
        </p:txBody>
      </p:sp>
    </p:spTree>
  </p:cSld>
  <p:clrMapOvr>
    <a:masterClrMapping/>
  </p:clrMapOvr>
  <p:transition spd="slow">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38400" y="76200"/>
            <a:ext cx="4343400" cy="52322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sz="2800" b="1" dirty="0" smtClean="0"/>
              <a:t>Blood coagulation disorder</a:t>
            </a:r>
            <a:endParaRPr lang="en-US" sz="2800" b="1" dirty="0"/>
          </a:p>
        </p:txBody>
      </p:sp>
      <p:sp>
        <p:nvSpPr>
          <p:cNvPr id="3" name="TextBox 2"/>
          <p:cNvSpPr txBox="1"/>
          <p:nvPr/>
        </p:nvSpPr>
        <p:spPr>
          <a:xfrm>
            <a:off x="152400" y="742890"/>
            <a:ext cx="1879041" cy="461665"/>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2400" b="1" dirty="0" smtClean="0"/>
              <a:t>Haemophilia </a:t>
            </a:r>
            <a:endParaRPr lang="en-US" sz="2400" b="1" dirty="0"/>
          </a:p>
        </p:txBody>
      </p:sp>
      <p:sp>
        <p:nvSpPr>
          <p:cNvPr id="4" name="TextBox 3"/>
          <p:cNvSpPr txBox="1"/>
          <p:nvPr/>
        </p:nvSpPr>
        <p:spPr>
          <a:xfrm>
            <a:off x="152400" y="1447800"/>
            <a:ext cx="2851486" cy="461665"/>
          </a:xfrm>
          <a:prstGeom prst="rect">
            <a:avLst/>
          </a:prstGeom>
          <a:noFill/>
        </p:spPr>
        <p:txBody>
          <a:bodyPr wrap="none" rtlCol="0">
            <a:spAutoFit/>
          </a:bodyPr>
          <a:lstStyle/>
          <a:p>
            <a:r>
              <a:rPr lang="en-US" sz="2400" b="1" u="sng" dirty="0" smtClean="0"/>
              <a:t>Laboratory features:</a:t>
            </a:r>
            <a:endParaRPr lang="en-US" sz="2400" b="1" u="sng" dirty="0"/>
          </a:p>
        </p:txBody>
      </p:sp>
      <p:sp>
        <p:nvSpPr>
          <p:cNvPr id="5" name="Rectangle 4"/>
          <p:cNvSpPr/>
          <p:nvPr/>
        </p:nvSpPr>
        <p:spPr>
          <a:xfrm>
            <a:off x="152400" y="2042279"/>
            <a:ext cx="8915400" cy="2400657"/>
          </a:xfrm>
          <a:prstGeom prst="rect">
            <a:avLst/>
          </a:prstGeom>
        </p:spPr>
        <p:txBody>
          <a:bodyPr wrap="square">
            <a:spAutoFit/>
          </a:bodyPr>
          <a:lstStyle/>
          <a:p>
            <a:pPr algn="just">
              <a:lnSpc>
                <a:spcPct val="150000"/>
              </a:lnSpc>
            </a:pPr>
            <a:r>
              <a:rPr lang="en-US" sz="2000" dirty="0" smtClean="0"/>
              <a:t>The following tests are abnormal:</a:t>
            </a:r>
          </a:p>
          <a:p>
            <a:pPr marL="914400" lvl="1" indent="-457200" algn="just">
              <a:lnSpc>
                <a:spcPct val="150000"/>
              </a:lnSpc>
              <a:buAutoNum type="arabicPeriod"/>
            </a:pPr>
            <a:r>
              <a:rPr lang="en-US" sz="2000" dirty="0" smtClean="0"/>
              <a:t>Whole blood coagulation time is prolonged in severe cases only.</a:t>
            </a:r>
          </a:p>
          <a:p>
            <a:pPr marL="914400" lvl="1" indent="-457200" algn="just">
              <a:lnSpc>
                <a:spcPct val="150000"/>
              </a:lnSpc>
              <a:buAutoNum type="arabicPeriod"/>
            </a:pPr>
            <a:r>
              <a:rPr lang="en-US" sz="2000" dirty="0" err="1" smtClean="0"/>
              <a:t>Prothrombin</a:t>
            </a:r>
            <a:r>
              <a:rPr lang="en-US" sz="2000" dirty="0" smtClean="0"/>
              <a:t> time (PT) is usually normal.</a:t>
            </a:r>
          </a:p>
          <a:p>
            <a:pPr marL="914400" lvl="1" indent="-457200" algn="just">
              <a:lnSpc>
                <a:spcPct val="150000"/>
              </a:lnSpc>
              <a:buAutoNum type="arabicPeriod"/>
            </a:pPr>
            <a:r>
              <a:rPr lang="en-US" sz="2000" dirty="0" smtClean="0"/>
              <a:t>Activated partial thromboplastin time (APTT) is typically prolonged.</a:t>
            </a:r>
          </a:p>
          <a:p>
            <a:pPr marL="914400" lvl="1" indent="-457200" algn="just">
              <a:lnSpc>
                <a:spcPct val="150000"/>
              </a:lnSpc>
              <a:buAutoNum type="arabicPeriod"/>
            </a:pPr>
            <a:r>
              <a:rPr lang="en-US" sz="2000" dirty="0" smtClean="0"/>
              <a:t>Specific assay for factor VIII shows lowered activity.</a:t>
            </a:r>
          </a:p>
        </p:txBody>
      </p:sp>
    </p:spTree>
  </p:cSld>
  <p:clrMapOvr>
    <a:masterClrMapping/>
  </p:clrMapOvr>
  <p:transition spd="slow">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38400" y="2829580"/>
            <a:ext cx="4343400" cy="5232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2800" b="1" dirty="0" smtClean="0"/>
              <a:t>Lymphoreticular System</a:t>
            </a:r>
            <a:endParaRPr lang="en-US" sz="2800" b="1" dirty="0"/>
          </a:p>
        </p:txBody>
      </p:sp>
    </p:spTree>
  </p:cSld>
  <p:clrMapOvr>
    <a:masterClrMapping/>
  </p:clrMapOvr>
  <p:transition spd="slow">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38400" y="76200"/>
            <a:ext cx="4343400" cy="5232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2800" b="1" dirty="0" smtClean="0"/>
              <a:t>Lymphoreticular System</a:t>
            </a:r>
            <a:endParaRPr lang="en-US" sz="2800" b="1" dirty="0"/>
          </a:p>
        </p:txBody>
      </p:sp>
      <p:sp>
        <p:nvSpPr>
          <p:cNvPr id="3" name="Rectangle 2"/>
          <p:cNvSpPr/>
          <p:nvPr/>
        </p:nvSpPr>
        <p:spPr>
          <a:xfrm>
            <a:off x="0" y="912197"/>
            <a:ext cx="9144000" cy="4955203"/>
          </a:xfrm>
          <a:prstGeom prst="rect">
            <a:avLst/>
          </a:prstGeom>
        </p:spPr>
        <p:txBody>
          <a:bodyPr wrap="square">
            <a:spAutoFit/>
          </a:bodyPr>
          <a:lstStyle/>
          <a:p>
            <a:pPr marL="457200" indent="-457200" algn="just"/>
            <a:r>
              <a:rPr lang="en-US" sz="2800" b="1" dirty="0" smtClean="0"/>
              <a:t>Lymph:</a:t>
            </a:r>
            <a:endParaRPr lang="en-US" sz="2400" b="1" dirty="0" smtClean="0"/>
          </a:p>
          <a:p>
            <a:pPr marL="457200" indent="-457200" algn="just"/>
            <a:endParaRPr lang="en-US" sz="2400" b="1" dirty="0" smtClean="0"/>
          </a:p>
          <a:p>
            <a:pPr marL="457200" indent="-457200" algn="just">
              <a:buFont typeface="Arial" pitchFamily="34" charset="0"/>
              <a:buChar char="•"/>
            </a:pPr>
            <a:r>
              <a:rPr lang="en-US" sz="2400" dirty="0" smtClean="0"/>
              <a:t>Fluid which circulates in the lymphatic vessels of the body. </a:t>
            </a:r>
          </a:p>
          <a:p>
            <a:pPr marL="457200" indent="-457200" algn="just">
              <a:buFont typeface="Arial" pitchFamily="34" charset="0"/>
              <a:buChar char="•"/>
            </a:pPr>
            <a:endParaRPr lang="en-US" sz="2400" dirty="0" smtClean="0"/>
          </a:p>
          <a:p>
            <a:pPr marL="457200" indent="-457200" algn="just">
              <a:buFont typeface="Arial" pitchFamily="34" charset="0"/>
              <a:buChar char="•"/>
            </a:pPr>
            <a:r>
              <a:rPr lang="en-US" sz="2400" dirty="0" smtClean="0"/>
              <a:t>Colourless fluid, like blood plasma in composition, only rather more watery. </a:t>
            </a:r>
          </a:p>
          <a:p>
            <a:pPr marL="457200" indent="-457200" algn="just">
              <a:buFont typeface="Arial" pitchFamily="34" charset="0"/>
              <a:buChar char="•"/>
            </a:pPr>
            <a:endParaRPr lang="en-US" sz="2400" dirty="0" smtClean="0"/>
          </a:p>
          <a:p>
            <a:pPr marL="457200" indent="-457200" algn="just">
              <a:buFont typeface="Arial" pitchFamily="34" charset="0"/>
              <a:buChar char="•"/>
            </a:pPr>
            <a:r>
              <a:rPr lang="en-US" sz="2400" dirty="0" smtClean="0"/>
              <a:t>Contains salts similar to those of blood plasma, and the same proteins, although in smaller amount: fibrinogen, serum albumin, and serum globulin. </a:t>
            </a:r>
          </a:p>
          <a:p>
            <a:pPr marL="457200" indent="-457200" algn="just">
              <a:buFont typeface="Arial" pitchFamily="34" charset="0"/>
              <a:buChar char="•"/>
            </a:pPr>
            <a:endParaRPr lang="en-US" sz="2400" dirty="0" smtClean="0"/>
          </a:p>
          <a:p>
            <a:pPr marL="457200" indent="-457200" algn="just">
              <a:buFont typeface="Arial" pitchFamily="34" charset="0"/>
              <a:buChar char="•"/>
            </a:pPr>
            <a:r>
              <a:rPr lang="en-US" sz="2400" dirty="0" smtClean="0"/>
              <a:t>Contains lymphocytes (white blood cells), derived from the glands. </a:t>
            </a:r>
          </a:p>
          <a:p>
            <a:pPr marL="457200" indent="-457200" algn="just">
              <a:buFont typeface="Arial" pitchFamily="34" charset="0"/>
              <a:buChar char="•"/>
            </a:pPr>
            <a:endParaRPr lang="en-US" sz="2400" dirty="0" smtClean="0"/>
          </a:p>
        </p:txBody>
      </p:sp>
    </p:spTree>
  </p:cSld>
  <p:clrMapOvr>
    <a:masterClrMapping/>
  </p:clrMapOvr>
  <p:transition spd="slow">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38400" y="76200"/>
            <a:ext cx="4343400" cy="5232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2800" b="1" dirty="0" smtClean="0"/>
              <a:t>Lymphoreticular System</a:t>
            </a:r>
            <a:endParaRPr lang="en-US" sz="2800" b="1" dirty="0"/>
          </a:p>
        </p:txBody>
      </p:sp>
      <p:sp>
        <p:nvSpPr>
          <p:cNvPr id="3" name="Rectangle 2"/>
          <p:cNvSpPr/>
          <p:nvPr/>
        </p:nvSpPr>
        <p:spPr>
          <a:xfrm>
            <a:off x="0" y="912197"/>
            <a:ext cx="9144000" cy="4955203"/>
          </a:xfrm>
          <a:prstGeom prst="rect">
            <a:avLst/>
          </a:prstGeom>
        </p:spPr>
        <p:txBody>
          <a:bodyPr wrap="square">
            <a:spAutoFit/>
          </a:bodyPr>
          <a:lstStyle/>
          <a:p>
            <a:pPr algn="just"/>
            <a:r>
              <a:rPr lang="en-US" sz="2800" b="1" dirty="0" smtClean="0"/>
              <a:t>Lymph:</a:t>
            </a:r>
            <a:endParaRPr lang="en-US" sz="2400" b="1" dirty="0" smtClean="0"/>
          </a:p>
          <a:p>
            <a:pPr algn="just"/>
            <a:endParaRPr lang="en-US" sz="2400" dirty="0" smtClean="0"/>
          </a:p>
          <a:p>
            <a:pPr marL="457200" indent="-457200" algn="just">
              <a:buFont typeface="Arial" pitchFamily="34" charset="0"/>
              <a:buChar char="•"/>
            </a:pPr>
            <a:r>
              <a:rPr lang="en-US" sz="2400" dirty="0" smtClean="0"/>
              <a:t>In some lymphatic vessels, the lymph contains, after meals, a great amount of fat in the form of a </a:t>
            </a:r>
            <a:r>
              <a:rPr lang="en-US" sz="2400" b="1" dirty="0" smtClean="0"/>
              <a:t>fine milky emulsion</a:t>
            </a:r>
            <a:r>
              <a:rPr lang="en-US" sz="2400" dirty="0" smtClean="0"/>
              <a:t>.</a:t>
            </a:r>
          </a:p>
          <a:p>
            <a:pPr marL="457200" indent="-457200" algn="just">
              <a:buFont typeface="Arial" pitchFamily="34" charset="0"/>
              <a:buChar char="•"/>
            </a:pPr>
            <a:endParaRPr lang="en-US" sz="2400" dirty="0" smtClean="0"/>
          </a:p>
          <a:p>
            <a:pPr marL="457200" indent="-457200" algn="just">
              <a:buFont typeface="Arial" pitchFamily="34" charset="0"/>
              <a:buChar char="•"/>
            </a:pPr>
            <a:r>
              <a:rPr lang="en-US" sz="2400" dirty="0" smtClean="0"/>
              <a:t>These are the vessels which absorb fat from the food passing down the intestine, and convey it to the thoracic duct; they are called lacteals because their contents look milky (</a:t>
            </a:r>
            <a:r>
              <a:rPr lang="en-US" sz="2400" b="1" dirty="0" smtClean="0"/>
              <a:t>chyle</a:t>
            </a:r>
            <a:r>
              <a:rPr lang="en-US" sz="2400" dirty="0" smtClean="0"/>
              <a:t>). </a:t>
            </a:r>
          </a:p>
          <a:p>
            <a:pPr marL="457200" indent="-457200" algn="just">
              <a:buFont typeface="Arial" pitchFamily="34" charset="0"/>
              <a:buChar char="•"/>
            </a:pPr>
            <a:endParaRPr lang="en-US" sz="2400" dirty="0" smtClean="0"/>
          </a:p>
          <a:p>
            <a:pPr marL="457200" indent="-457200" algn="just">
              <a:buFont typeface="Arial" pitchFamily="34" charset="0"/>
              <a:buChar char="•"/>
            </a:pPr>
            <a:r>
              <a:rPr lang="en-US" sz="2400" dirty="0" smtClean="0"/>
              <a:t>The lymph is derived, initially, from the blood, the watery constituents of which exude through the walls of the capillaries into the tissues, conveying material for the </a:t>
            </a:r>
            <a:r>
              <a:rPr lang="en-US" sz="2400" b="1" dirty="0" smtClean="0"/>
              <a:t>nourishment</a:t>
            </a:r>
            <a:r>
              <a:rPr lang="en-US" sz="2400" dirty="0" smtClean="0"/>
              <a:t> of the tissues and absorbing </a:t>
            </a:r>
            <a:r>
              <a:rPr lang="en-US" sz="2400" b="1" dirty="0" smtClean="0"/>
              <a:t>waste</a:t>
            </a:r>
            <a:r>
              <a:rPr lang="en-US" sz="2400" dirty="0" smtClean="0"/>
              <a:t> </a:t>
            </a:r>
            <a:r>
              <a:rPr lang="en-US" sz="2400" b="1" dirty="0" smtClean="0"/>
              <a:t>products</a:t>
            </a:r>
            <a:r>
              <a:rPr lang="en-US" sz="2400" dirty="0" smtClean="0"/>
              <a:t>.</a:t>
            </a:r>
            <a:endParaRPr lang="en-US" sz="2400" dirty="0"/>
          </a:p>
        </p:txBody>
      </p:sp>
    </p:spTree>
  </p:cSld>
  <p:clrMapOvr>
    <a:masterClrMapping/>
  </p:clrMapOvr>
  <p:transition spd="slow">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38400" y="76200"/>
            <a:ext cx="4343400" cy="5232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2800" b="1" dirty="0" smtClean="0"/>
              <a:t>Lymphoreticular System</a:t>
            </a:r>
            <a:endParaRPr lang="en-US" sz="2800" b="1" dirty="0"/>
          </a:p>
        </p:txBody>
      </p:sp>
      <p:sp>
        <p:nvSpPr>
          <p:cNvPr id="3" name="Rectangle 2"/>
          <p:cNvSpPr/>
          <p:nvPr/>
        </p:nvSpPr>
        <p:spPr>
          <a:xfrm>
            <a:off x="0" y="762000"/>
            <a:ext cx="9144000" cy="5693866"/>
          </a:xfrm>
          <a:prstGeom prst="rect">
            <a:avLst/>
          </a:prstGeom>
        </p:spPr>
        <p:txBody>
          <a:bodyPr wrap="square">
            <a:spAutoFit/>
          </a:bodyPr>
          <a:lstStyle/>
          <a:p>
            <a:pPr algn="just"/>
            <a:r>
              <a:rPr lang="en-US" sz="2800" b="1" dirty="0" smtClean="0"/>
              <a:t>Lymph Nodes</a:t>
            </a:r>
            <a:r>
              <a:rPr lang="en-US" sz="2400" b="1" dirty="0" smtClean="0"/>
              <a:t>:</a:t>
            </a:r>
          </a:p>
          <a:p>
            <a:pPr algn="just"/>
            <a:endParaRPr lang="en-US" sz="2400" b="1" dirty="0" smtClean="0"/>
          </a:p>
          <a:p>
            <a:pPr marL="457200" indent="-457200" algn="just">
              <a:buFont typeface="Arial" pitchFamily="34" charset="0"/>
              <a:buChar char="•"/>
            </a:pPr>
            <a:r>
              <a:rPr lang="en-US" sz="2400" dirty="0" smtClean="0"/>
              <a:t>Bean-shaped or oval structures varying in length from 1 to 2 cm and form the part of lymphatic network distributed throughout the body.</a:t>
            </a:r>
          </a:p>
          <a:p>
            <a:pPr marL="457200" indent="-457200" algn="just">
              <a:buFont typeface="Arial" pitchFamily="34" charset="0"/>
              <a:buChar char="•"/>
            </a:pPr>
            <a:endParaRPr lang="en-US" sz="2400" dirty="0" smtClean="0"/>
          </a:p>
          <a:p>
            <a:pPr marL="457200" indent="-457200" algn="just">
              <a:buFont typeface="Arial" pitchFamily="34" charset="0"/>
              <a:buChar char="•"/>
            </a:pPr>
            <a:r>
              <a:rPr lang="en-US" sz="2400" dirty="0" smtClean="0"/>
              <a:t>Consist of a </a:t>
            </a:r>
            <a:r>
              <a:rPr lang="en-US" sz="2400" b="1" dirty="0" smtClean="0"/>
              <a:t>cortex</a:t>
            </a:r>
            <a:r>
              <a:rPr lang="en-US" sz="2400" dirty="0" smtClean="0"/>
              <a:t>, </a:t>
            </a:r>
            <a:r>
              <a:rPr lang="en-US" sz="2400" b="1" dirty="0" smtClean="0"/>
              <a:t>medulla</a:t>
            </a:r>
            <a:r>
              <a:rPr lang="en-US" sz="2400" dirty="0" smtClean="0"/>
              <a:t> and </a:t>
            </a:r>
            <a:r>
              <a:rPr lang="en-US" sz="2400" b="1" dirty="0" smtClean="0"/>
              <a:t>lymph sinuses </a:t>
            </a:r>
            <a:r>
              <a:rPr lang="en-US" sz="2400" dirty="0" smtClean="0"/>
              <a:t>and have two main functions: </a:t>
            </a:r>
            <a:r>
              <a:rPr lang="en-US" sz="2400" b="1" dirty="0" smtClean="0"/>
              <a:t>(1) </a:t>
            </a:r>
            <a:r>
              <a:rPr lang="en-US" sz="2400" dirty="0" smtClean="0"/>
              <a:t>the interception and removal of abnormal or foreign material from the lymph; </a:t>
            </a:r>
            <a:r>
              <a:rPr lang="en-US" sz="2400" b="1" dirty="0" smtClean="0"/>
              <a:t>(2) </a:t>
            </a:r>
            <a:r>
              <a:rPr lang="en-US" sz="2400" dirty="0" smtClean="0"/>
              <a:t>the production of immune responses (immunity). </a:t>
            </a:r>
          </a:p>
          <a:p>
            <a:pPr marL="457200" indent="-457200" algn="just">
              <a:buFont typeface="Arial" pitchFamily="34" charset="0"/>
              <a:buChar char="•"/>
            </a:pPr>
            <a:endParaRPr lang="en-US" sz="2400" dirty="0" smtClean="0"/>
          </a:p>
          <a:p>
            <a:pPr marL="457200" indent="-457200" algn="just">
              <a:buFont typeface="Arial" pitchFamily="34" charset="0"/>
              <a:buChar char="•"/>
            </a:pPr>
            <a:r>
              <a:rPr lang="en-US" sz="2400" b="1" dirty="0" smtClean="0"/>
              <a:t>Become enlarged </a:t>
            </a:r>
            <a:r>
              <a:rPr lang="en-US" sz="2400" dirty="0" smtClean="0"/>
              <a:t>when the area of the body which they drain is the site of </a:t>
            </a:r>
            <a:r>
              <a:rPr lang="en-US" sz="2400" b="1" dirty="0" smtClean="0"/>
              <a:t>infection</a:t>
            </a:r>
            <a:r>
              <a:rPr lang="en-US" sz="2400" dirty="0" smtClean="0"/>
              <a:t> or as a manifestation of some </a:t>
            </a:r>
            <a:r>
              <a:rPr lang="en-US" sz="2400" b="1" dirty="0" smtClean="0"/>
              <a:t>systemic diseases</a:t>
            </a:r>
            <a:r>
              <a:rPr lang="en-US" sz="2400" dirty="0" smtClean="0"/>
              <a:t>. </a:t>
            </a:r>
          </a:p>
          <a:p>
            <a:pPr marL="457200" indent="-457200" algn="just">
              <a:buFont typeface="Arial" pitchFamily="34" charset="0"/>
              <a:buChar char="•"/>
            </a:pPr>
            <a:endParaRPr lang="en-US" sz="2400" dirty="0" smtClean="0"/>
          </a:p>
          <a:p>
            <a:pPr marL="457200" indent="-457200" algn="just">
              <a:buFont typeface="Arial" pitchFamily="34" charset="0"/>
              <a:buChar char="•"/>
            </a:pPr>
            <a:r>
              <a:rPr lang="en-US" sz="2400" dirty="0" smtClean="0"/>
              <a:t>Occasionally they are the </a:t>
            </a:r>
            <a:r>
              <a:rPr lang="en-US" sz="2400" b="1" dirty="0" smtClean="0"/>
              <a:t>site of primary or metastatic </a:t>
            </a:r>
            <a:r>
              <a:rPr lang="en-US" sz="2400" dirty="0" smtClean="0"/>
              <a:t>malignant disease.</a:t>
            </a:r>
            <a:endParaRPr lang="en-US" sz="2400" dirty="0"/>
          </a:p>
        </p:txBody>
      </p:sp>
    </p:spTree>
  </p:cSld>
  <p:clrMapOvr>
    <a:masterClrMapping/>
  </p:clrMapOvr>
  <p:transition spd="slow">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38400" y="76200"/>
            <a:ext cx="4343400" cy="5232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2800" b="1" dirty="0" smtClean="0"/>
              <a:t>Lymphoreticular System</a:t>
            </a:r>
            <a:endParaRPr lang="en-US" sz="2800" b="1" dirty="0"/>
          </a:p>
        </p:txBody>
      </p:sp>
      <p:sp>
        <p:nvSpPr>
          <p:cNvPr id="3" name="TextBox 2"/>
          <p:cNvSpPr txBox="1"/>
          <p:nvPr/>
        </p:nvSpPr>
        <p:spPr>
          <a:xfrm>
            <a:off x="77165" y="685800"/>
            <a:ext cx="2132635" cy="461665"/>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sz="2400" b="1" dirty="0" smtClean="0"/>
              <a:t>Lymphadenitis:</a:t>
            </a:r>
            <a:endParaRPr lang="en-US" sz="2400" b="1" dirty="0"/>
          </a:p>
        </p:txBody>
      </p:sp>
      <p:sp>
        <p:nvSpPr>
          <p:cNvPr id="4" name="Rectangle 3"/>
          <p:cNvSpPr/>
          <p:nvPr/>
        </p:nvSpPr>
        <p:spPr>
          <a:xfrm>
            <a:off x="0" y="1211282"/>
            <a:ext cx="9144000" cy="4524315"/>
          </a:xfrm>
          <a:prstGeom prst="rect">
            <a:avLst/>
          </a:prstGeom>
        </p:spPr>
        <p:txBody>
          <a:bodyPr wrap="square">
            <a:spAutoFit/>
          </a:bodyPr>
          <a:lstStyle/>
          <a:p>
            <a:pPr algn="just"/>
            <a:r>
              <a:rPr lang="en-US" sz="2400" b="1" dirty="0" smtClean="0"/>
              <a:t>Reactive Lymphadenitis</a:t>
            </a:r>
          </a:p>
          <a:p>
            <a:pPr marL="457200" indent="-457200" algn="just">
              <a:buFont typeface="Wingdings" pitchFamily="2" charset="2"/>
              <a:buChar char="Ø"/>
            </a:pPr>
            <a:r>
              <a:rPr lang="en-US" sz="2400" dirty="0" smtClean="0"/>
              <a:t>Lymph nodes undergo reactive changes in response to a wide variety of stimuli which include </a:t>
            </a:r>
            <a:r>
              <a:rPr lang="en-US" sz="2400" dirty="0" smtClean="0">
                <a:solidFill>
                  <a:srgbClr val="FF0000"/>
                </a:solidFill>
              </a:rPr>
              <a:t>microbial infections, drugs, </a:t>
            </a:r>
            <a:r>
              <a:rPr lang="fr-FR" sz="2400" dirty="0" smtClean="0">
                <a:solidFill>
                  <a:srgbClr val="FF0000"/>
                </a:solidFill>
              </a:rPr>
              <a:t>environmental pollutants, tissue injury, immune-complexes </a:t>
            </a:r>
            <a:r>
              <a:rPr lang="en-US" sz="2400" dirty="0" smtClean="0">
                <a:solidFill>
                  <a:srgbClr val="FF0000"/>
                </a:solidFill>
              </a:rPr>
              <a:t>and malignant neoplasms</a:t>
            </a:r>
            <a:r>
              <a:rPr lang="en-US" sz="2400" dirty="0" smtClean="0"/>
              <a:t>. </a:t>
            </a:r>
          </a:p>
          <a:p>
            <a:pPr marL="457200" indent="-457200" algn="just">
              <a:buFont typeface="Wingdings" pitchFamily="2" charset="2"/>
              <a:buChar char="Ø"/>
            </a:pPr>
            <a:endParaRPr lang="en-US" sz="2400" dirty="0" smtClean="0"/>
          </a:p>
          <a:p>
            <a:pPr marL="457200" indent="-457200" algn="just">
              <a:buFont typeface="Wingdings" pitchFamily="2" charset="2"/>
              <a:buChar char="Ø"/>
            </a:pPr>
            <a:r>
              <a:rPr lang="en-US" sz="2400" dirty="0" smtClean="0"/>
              <a:t>However, the most common causes of lymph node enlargement are </a:t>
            </a:r>
            <a:r>
              <a:rPr lang="en-US" sz="2400" b="1" dirty="0" smtClean="0"/>
              <a:t>inflammatory and immune reactions</a:t>
            </a:r>
            <a:r>
              <a:rPr lang="en-US" sz="2400" dirty="0" smtClean="0"/>
              <a:t>, aside from primary malignant neoplasms and metastatic tumour deposits. </a:t>
            </a:r>
          </a:p>
          <a:p>
            <a:pPr marL="457200" indent="-457200" algn="just">
              <a:buFont typeface="Wingdings" pitchFamily="2" charset="2"/>
              <a:buChar char="Ø"/>
            </a:pPr>
            <a:endParaRPr lang="en-US" sz="2400" dirty="0" smtClean="0"/>
          </a:p>
          <a:p>
            <a:pPr marL="457200" indent="-457200">
              <a:buFont typeface="Wingdings" pitchFamily="2" charset="2"/>
              <a:buChar char="Ø"/>
            </a:pPr>
            <a:r>
              <a:rPr lang="en-US" sz="2400" b="1" dirty="0" smtClean="0"/>
              <a:t>primary</a:t>
            </a:r>
            <a:r>
              <a:rPr lang="en-US" sz="2400" dirty="0" smtClean="0"/>
              <a:t> </a:t>
            </a:r>
            <a:r>
              <a:rPr lang="en-US" sz="2400" b="1" dirty="0" smtClean="0"/>
              <a:t>inflammatory reaction </a:t>
            </a:r>
            <a:r>
              <a:rPr lang="en-US" sz="2400" dirty="0" smtClean="0"/>
              <a:t> 		</a:t>
            </a:r>
            <a:r>
              <a:rPr lang="en-US" sz="2400" b="1" i="1" dirty="0" smtClean="0"/>
              <a:t>reactive lymphadenitis</a:t>
            </a:r>
            <a:r>
              <a:rPr lang="en-US" sz="2400" i="1" dirty="0" smtClean="0"/>
              <a:t>, </a:t>
            </a:r>
            <a:r>
              <a:rPr lang="en-US" sz="2400" b="1" dirty="0" smtClean="0"/>
              <a:t>primary immune reactions </a:t>
            </a:r>
            <a:r>
              <a:rPr lang="en-US" sz="2400" dirty="0" smtClean="0"/>
              <a:t>		</a:t>
            </a:r>
            <a:r>
              <a:rPr lang="en-US" sz="2400" b="1" i="1" dirty="0" err="1" smtClean="0"/>
              <a:t>lymphadenopathy</a:t>
            </a:r>
            <a:r>
              <a:rPr lang="en-US" sz="2400" i="1" dirty="0" smtClean="0"/>
              <a:t>.</a:t>
            </a:r>
          </a:p>
        </p:txBody>
      </p:sp>
      <p:cxnSp>
        <p:nvCxnSpPr>
          <p:cNvPr id="6" name="Straight Arrow Connector 5"/>
          <p:cNvCxnSpPr/>
          <p:nvPr/>
        </p:nvCxnSpPr>
        <p:spPr>
          <a:xfrm>
            <a:off x="4724400" y="5103812"/>
            <a:ext cx="7620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4191000" y="5486400"/>
            <a:ext cx="12954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5"/>
          <p:cNvPicPr>
            <a:picLocks noChangeAspect="1" noChangeArrowheads="1"/>
          </p:cNvPicPr>
          <p:nvPr/>
        </p:nvPicPr>
        <p:blipFill>
          <a:blip r:embed="rId2"/>
          <a:srcRect/>
          <a:stretch>
            <a:fillRect/>
          </a:stretch>
        </p:blipFill>
        <p:spPr bwMode="auto">
          <a:xfrm>
            <a:off x="1066800" y="609600"/>
            <a:ext cx="6691312" cy="6157912"/>
          </a:xfrm>
          <a:prstGeom prst="rect">
            <a:avLst/>
          </a:prstGeom>
          <a:noFill/>
          <a:ln w="9525">
            <a:noFill/>
            <a:miter lim="800000"/>
            <a:headEnd/>
            <a:tailEnd/>
          </a:ln>
        </p:spPr>
      </p:pic>
      <p:sp>
        <p:nvSpPr>
          <p:cNvPr id="3" name="TextBox 2"/>
          <p:cNvSpPr txBox="1"/>
          <p:nvPr/>
        </p:nvSpPr>
        <p:spPr>
          <a:xfrm>
            <a:off x="3200400" y="76200"/>
            <a:ext cx="2133600" cy="52322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US" sz="2800" b="1" dirty="0" smtClean="0"/>
              <a:t>Anemia</a:t>
            </a:r>
            <a:endParaRPr lang="en-US" sz="2800" b="1" dirty="0"/>
          </a:p>
        </p:txBody>
      </p:sp>
    </p:spTree>
  </p:cSld>
  <p:clrMapOvr>
    <a:masterClrMapping/>
  </p:clrMapOvr>
  <p:transition spd="slow">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38400" y="76200"/>
            <a:ext cx="4343400" cy="5232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2800" b="1" dirty="0" smtClean="0"/>
              <a:t>Lymphoreticular System</a:t>
            </a:r>
            <a:endParaRPr lang="en-US" sz="2800" b="1" dirty="0"/>
          </a:p>
        </p:txBody>
      </p:sp>
      <p:sp>
        <p:nvSpPr>
          <p:cNvPr id="3" name="TextBox 2"/>
          <p:cNvSpPr txBox="1"/>
          <p:nvPr/>
        </p:nvSpPr>
        <p:spPr>
          <a:xfrm>
            <a:off x="77165" y="685800"/>
            <a:ext cx="2132635" cy="461665"/>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sz="2400" b="1" dirty="0" smtClean="0"/>
              <a:t>Lymphadenitis:</a:t>
            </a:r>
            <a:endParaRPr lang="en-US" sz="2400" b="1" dirty="0"/>
          </a:p>
        </p:txBody>
      </p:sp>
      <p:sp>
        <p:nvSpPr>
          <p:cNvPr id="4" name="Rectangle 3"/>
          <p:cNvSpPr/>
          <p:nvPr/>
        </p:nvSpPr>
        <p:spPr>
          <a:xfrm>
            <a:off x="0" y="1600200"/>
            <a:ext cx="9144000" cy="4524315"/>
          </a:xfrm>
          <a:prstGeom prst="rect">
            <a:avLst/>
          </a:prstGeom>
        </p:spPr>
        <p:txBody>
          <a:bodyPr wrap="square">
            <a:spAutoFit/>
          </a:bodyPr>
          <a:lstStyle/>
          <a:p>
            <a:pPr marL="457200" indent="-457200" algn="just">
              <a:buFont typeface="Arial" pitchFamily="34" charset="0"/>
              <a:buChar char="•"/>
            </a:pPr>
            <a:r>
              <a:rPr lang="en-US" sz="2400" b="1" dirty="0" smtClean="0"/>
              <a:t>Acute lymphadenitis, </a:t>
            </a:r>
            <a:r>
              <a:rPr lang="en-US" sz="2400" dirty="0" smtClean="0"/>
              <a:t>caused by </a:t>
            </a:r>
            <a:r>
              <a:rPr lang="en-US" sz="2400" dirty="0" smtClean="0">
                <a:solidFill>
                  <a:srgbClr val="FF0000"/>
                </a:solidFill>
              </a:rPr>
              <a:t>microbes</a:t>
            </a:r>
            <a:r>
              <a:rPr lang="en-US" sz="2400" dirty="0" smtClean="0"/>
              <a:t> transported in lymph from other areas of infection. </a:t>
            </a:r>
          </a:p>
          <a:p>
            <a:pPr marL="457200" indent="-457200" algn="just">
              <a:buFont typeface="Arial" pitchFamily="34" charset="0"/>
              <a:buChar char="•"/>
            </a:pPr>
            <a:endParaRPr lang="en-US" sz="2400" dirty="0" smtClean="0"/>
          </a:p>
          <a:p>
            <a:pPr marL="457200" indent="-457200" algn="just">
              <a:buFont typeface="Arial" pitchFamily="34" charset="0"/>
              <a:buChar char="•"/>
            </a:pPr>
            <a:r>
              <a:rPr lang="en-US" sz="2400" dirty="0" smtClean="0"/>
              <a:t>The </a:t>
            </a:r>
            <a:r>
              <a:rPr lang="en-US" sz="2400" b="1" dirty="0" smtClean="0"/>
              <a:t>nodes</a:t>
            </a:r>
            <a:r>
              <a:rPr lang="en-US" sz="2400" dirty="0" smtClean="0"/>
              <a:t> </a:t>
            </a:r>
            <a:r>
              <a:rPr lang="en-US" sz="2400" b="1" dirty="0" smtClean="0"/>
              <a:t>become</a:t>
            </a:r>
            <a:r>
              <a:rPr lang="en-US" sz="2400" dirty="0" smtClean="0"/>
              <a:t> inflamed, enlarged and congested with blood, and chemotaxis attracts large numbers of phagocytes. </a:t>
            </a:r>
          </a:p>
          <a:p>
            <a:pPr marL="457200" indent="-457200" algn="just">
              <a:buFont typeface="Arial" pitchFamily="34" charset="0"/>
              <a:buChar char="•"/>
            </a:pPr>
            <a:endParaRPr lang="en-US" sz="2400" dirty="0" smtClean="0"/>
          </a:p>
          <a:p>
            <a:pPr marL="457200" indent="-457200" algn="just">
              <a:buFont typeface="Arial" pitchFamily="34" charset="0"/>
              <a:buChar char="•"/>
            </a:pPr>
            <a:r>
              <a:rPr lang="en-US" sz="2400" dirty="0" smtClean="0"/>
              <a:t>If lymph node </a:t>
            </a:r>
            <a:r>
              <a:rPr lang="en-US" sz="2400" dirty="0" err="1" smtClean="0"/>
              <a:t>defences</a:t>
            </a:r>
            <a:r>
              <a:rPr lang="en-US" sz="2400" dirty="0" smtClean="0"/>
              <a:t> (phagocytes and antibody production) are </a:t>
            </a:r>
            <a:r>
              <a:rPr lang="en-US" sz="2400" b="1" dirty="0" smtClean="0"/>
              <a:t>overwhelmed</a:t>
            </a:r>
            <a:r>
              <a:rPr lang="en-US" sz="2400" dirty="0" smtClean="0"/>
              <a:t>, the infection may cause </a:t>
            </a:r>
            <a:r>
              <a:rPr lang="en-US" sz="2400" b="1" dirty="0" smtClean="0"/>
              <a:t>abscess</a:t>
            </a:r>
            <a:r>
              <a:rPr lang="en-US" sz="2400" dirty="0" smtClean="0"/>
              <a:t> formation within the node. </a:t>
            </a:r>
          </a:p>
          <a:p>
            <a:pPr marL="457200" indent="-457200" algn="just">
              <a:buFont typeface="Arial" pitchFamily="34" charset="0"/>
              <a:buChar char="•"/>
            </a:pPr>
            <a:endParaRPr lang="en-US" sz="2400" dirty="0" smtClean="0"/>
          </a:p>
          <a:p>
            <a:pPr marL="457200" indent="-457200" algn="just">
              <a:buFont typeface="Arial" pitchFamily="34" charset="0"/>
              <a:buChar char="•"/>
            </a:pPr>
            <a:r>
              <a:rPr lang="en-US" sz="2400" b="1" dirty="0" smtClean="0"/>
              <a:t>Adjacent tissues </a:t>
            </a:r>
            <a:r>
              <a:rPr lang="en-US" sz="2400" dirty="0" smtClean="0"/>
              <a:t>may become involved, and infected materials may be transported through other nodes and into the blood.</a:t>
            </a:r>
            <a:endParaRPr lang="en-US" sz="2400" dirty="0"/>
          </a:p>
        </p:txBody>
      </p:sp>
    </p:spTree>
  </p:cSld>
  <p:clrMapOvr>
    <a:masterClrMapping/>
  </p:clrMapOvr>
  <p:transition spd="slow">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38400" y="76200"/>
            <a:ext cx="4343400" cy="5232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2800" b="1" dirty="0" smtClean="0"/>
              <a:t>Lymphoreticular System</a:t>
            </a:r>
            <a:endParaRPr lang="en-US" sz="2800" b="1" dirty="0"/>
          </a:p>
        </p:txBody>
      </p:sp>
      <p:sp>
        <p:nvSpPr>
          <p:cNvPr id="3" name="TextBox 2"/>
          <p:cNvSpPr txBox="1"/>
          <p:nvPr/>
        </p:nvSpPr>
        <p:spPr>
          <a:xfrm>
            <a:off x="77165" y="685800"/>
            <a:ext cx="2132635" cy="461665"/>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sz="2400" b="1" dirty="0" smtClean="0"/>
              <a:t>Lymphadenitis:</a:t>
            </a:r>
            <a:endParaRPr lang="en-US" sz="2400" b="1" dirty="0"/>
          </a:p>
        </p:txBody>
      </p:sp>
      <p:sp>
        <p:nvSpPr>
          <p:cNvPr id="4" name="Rectangle 3"/>
          <p:cNvSpPr/>
          <p:nvPr/>
        </p:nvSpPr>
        <p:spPr>
          <a:xfrm>
            <a:off x="0" y="1600200"/>
            <a:ext cx="9144000" cy="3785652"/>
          </a:xfrm>
          <a:prstGeom prst="rect">
            <a:avLst/>
          </a:prstGeom>
        </p:spPr>
        <p:txBody>
          <a:bodyPr wrap="square">
            <a:spAutoFit/>
          </a:bodyPr>
          <a:lstStyle/>
          <a:p>
            <a:pPr marL="457200" indent="-457200" algn="just">
              <a:buFont typeface="Arial" pitchFamily="34" charset="0"/>
              <a:buChar char="•"/>
            </a:pPr>
            <a:r>
              <a:rPr lang="en-US" sz="2400" dirty="0" smtClean="0"/>
              <a:t>Acutely inflamed nodes are </a:t>
            </a:r>
            <a:r>
              <a:rPr lang="en-US" sz="2400" b="1" dirty="0" smtClean="0"/>
              <a:t>enlarged</a:t>
            </a:r>
            <a:r>
              <a:rPr lang="en-US" sz="2400" dirty="0" smtClean="0"/>
              <a:t>, </a:t>
            </a:r>
            <a:r>
              <a:rPr lang="en-US" sz="2400" b="1" dirty="0" smtClean="0"/>
              <a:t>tender</a:t>
            </a:r>
            <a:r>
              <a:rPr lang="en-US" sz="2400" dirty="0" smtClean="0"/>
              <a:t>, and if extensively involved, may be fluctuant. </a:t>
            </a:r>
          </a:p>
          <a:p>
            <a:pPr marL="457200" indent="-457200" algn="just">
              <a:buFont typeface="Arial" pitchFamily="34" charset="0"/>
              <a:buChar char="•"/>
            </a:pPr>
            <a:endParaRPr lang="en-US" sz="2400" dirty="0" smtClean="0"/>
          </a:p>
          <a:p>
            <a:pPr marL="457200" indent="-457200" algn="just">
              <a:buFont typeface="Arial" pitchFamily="34" charset="0"/>
              <a:buChar char="•"/>
            </a:pPr>
            <a:r>
              <a:rPr lang="en-US" sz="2400" dirty="0" smtClean="0"/>
              <a:t>The overlying skin is </a:t>
            </a:r>
            <a:r>
              <a:rPr lang="en-US" sz="2400" b="1" dirty="0" smtClean="0"/>
              <a:t>red</a:t>
            </a:r>
            <a:r>
              <a:rPr lang="en-US" sz="2400" dirty="0" smtClean="0"/>
              <a:t> and </a:t>
            </a:r>
            <a:r>
              <a:rPr lang="en-US" sz="2400" b="1" dirty="0" smtClean="0"/>
              <a:t>hot</a:t>
            </a:r>
            <a:r>
              <a:rPr lang="en-US" sz="2400" dirty="0" smtClean="0"/>
              <a:t>. </a:t>
            </a:r>
          </a:p>
          <a:p>
            <a:pPr marL="457200" indent="-457200" algn="just">
              <a:buFont typeface="Arial" pitchFamily="34" charset="0"/>
              <a:buChar char="•"/>
            </a:pPr>
            <a:endParaRPr lang="en-US" sz="2400" dirty="0" smtClean="0"/>
          </a:p>
          <a:p>
            <a:pPr marL="457200" indent="-457200" algn="just">
              <a:buFont typeface="Arial" pitchFamily="34" charset="0"/>
              <a:buChar char="•"/>
            </a:pPr>
            <a:r>
              <a:rPr lang="en-US" sz="2400" dirty="0" smtClean="0"/>
              <a:t>After control of infection, majority of cases </a:t>
            </a:r>
            <a:r>
              <a:rPr lang="en-US" sz="2400" b="1" dirty="0" smtClean="0"/>
              <a:t>heal completely </a:t>
            </a:r>
            <a:r>
              <a:rPr lang="en-US" sz="2400" dirty="0" smtClean="0"/>
              <a:t>without leaving any scar. </a:t>
            </a:r>
          </a:p>
          <a:p>
            <a:pPr marL="457200" indent="-457200" algn="just">
              <a:buFont typeface="Arial" pitchFamily="34" charset="0"/>
              <a:buChar char="•"/>
            </a:pPr>
            <a:endParaRPr lang="en-US" sz="2400" dirty="0" smtClean="0"/>
          </a:p>
          <a:p>
            <a:pPr marL="457200" indent="-457200" algn="just">
              <a:buFont typeface="Arial" pitchFamily="34" charset="0"/>
              <a:buChar char="•"/>
            </a:pPr>
            <a:r>
              <a:rPr lang="en-US" sz="2400" dirty="0" smtClean="0"/>
              <a:t>If the inflammation does not subside, acute lymphadenitis changes into </a:t>
            </a:r>
            <a:r>
              <a:rPr lang="en-US" sz="2400" b="1" dirty="0" smtClean="0"/>
              <a:t>chronic lymphadenitis</a:t>
            </a:r>
            <a:r>
              <a:rPr lang="en-US" sz="2400" dirty="0" smtClean="0"/>
              <a:t>.</a:t>
            </a:r>
            <a:endParaRPr lang="en-US" sz="2400" dirty="0"/>
          </a:p>
        </p:txBody>
      </p:sp>
    </p:spTree>
  </p:cSld>
  <p:clrMapOvr>
    <a:masterClrMapping/>
  </p:clrMapOvr>
  <p:transition spd="slow">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38400" y="76200"/>
            <a:ext cx="4343400" cy="5232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2800" b="1" dirty="0" smtClean="0"/>
              <a:t>Lymphoreticular System</a:t>
            </a:r>
            <a:endParaRPr lang="en-US" sz="2800" b="1" dirty="0"/>
          </a:p>
        </p:txBody>
      </p:sp>
      <p:sp>
        <p:nvSpPr>
          <p:cNvPr id="3" name="TextBox 2"/>
          <p:cNvSpPr txBox="1"/>
          <p:nvPr/>
        </p:nvSpPr>
        <p:spPr>
          <a:xfrm>
            <a:off x="77165" y="685800"/>
            <a:ext cx="2132635" cy="461665"/>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sz="2400" b="1" dirty="0" smtClean="0"/>
              <a:t>Lymphadenitis:</a:t>
            </a:r>
            <a:endParaRPr lang="en-US" sz="2400" b="1" dirty="0"/>
          </a:p>
        </p:txBody>
      </p:sp>
      <p:sp>
        <p:nvSpPr>
          <p:cNvPr id="4" name="Rectangle 3"/>
          <p:cNvSpPr/>
          <p:nvPr/>
        </p:nvSpPr>
        <p:spPr>
          <a:xfrm>
            <a:off x="0" y="1447800"/>
            <a:ext cx="9144000" cy="4893647"/>
          </a:xfrm>
          <a:prstGeom prst="rect">
            <a:avLst/>
          </a:prstGeom>
        </p:spPr>
        <p:txBody>
          <a:bodyPr wrap="square">
            <a:spAutoFit/>
          </a:bodyPr>
          <a:lstStyle/>
          <a:p>
            <a:pPr algn="just"/>
            <a:r>
              <a:rPr lang="en-US" sz="2400" b="1" dirty="0" smtClean="0"/>
              <a:t>Morphologic features:</a:t>
            </a:r>
          </a:p>
          <a:p>
            <a:pPr algn="just"/>
            <a:endParaRPr lang="en-US" sz="2400" b="1" dirty="0" smtClean="0"/>
          </a:p>
          <a:p>
            <a:pPr marL="457200" indent="-457200" algn="just">
              <a:buFont typeface="Arial" pitchFamily="34" charset="0"/>
              <a:buChar char="•"/>
            </a:pPr>
            <a:r>
              <a:rPr lang="en-US" sz="2400" b="1" dirty="0" smtClean="0"/>
              <a:t>Grossly, </a:t>
            </a:r>
            <a:r>
              <a:rPr lang="en-US" sz="2400" dirty="0" smtClean="0"/>
              <a:t>the affected lymph nodes are </a:t>
            </a:r>
            <a:r>
              <a:rPr lang="en-US" sz="2400" b="1" dirty="0" smtClean="0"/>
              <a:t>enlarged</a:t>
            </a:r>
            <a:r>
              <a:rPr lang="en-US" sz="2400" dirty="0" smtClean="0"/>
              <a:t> </a:t>
            </a:r>
            <a:r>
              <a:rPr lang="en-US" sz="2400" b="1" dirty="0" smtClean="0"/>
              <a:t>2-3 times </a:t>
            </a:r>
            <a:r>
              <a:rPr lang="en-US" sz="2400" dirty="0" smtClean="0"/>
              <a:t>their normal size and may show </a:t>
            </a:r>
            <a:r>
              <a:rPr lang="en-US" sz="2400" b="1" dirty="0" smtClean="0"/>
              <a:t>abscess</a:t>
            </a:r>
            <a:r>
              <a:rPr lang="en-US" sz="2400" dirty="0" smtClean="0"/>
              <a:t> formation if the involvement is extensive.</a:t>
            </a:r>
          </a:p>
          <a:p>
            <a:pPr marL="457200" indent="-457200" algn="just">
              <a:buFont typeface="Arial" pitchFamily="34" charset="0"/>
              <a:buChar char="•"/>
            </a:pPr>
            <a:endParaRPr lang="en-US" sz="2400" dirty="0" smtClean="0"/>
          </a:p>
          <a:p>
            <a:pPr marL="457200" indent="-457200" algn="just">
              <a:buFont typeface="Arial" pitchFamily="34" charset="0"/>
              <a:buChar char="•"/>
            </a:pPr>
            <a:r>
              <a:rPr lang="en-US" sz="2400" b="1" dirty="0" smtClean="0"/>
              <a:t>Microscopically</a:t>
            </a:r>
            <a:r>
              <a:rPr lang="en-US" sz="2400" dirty="0" smtClean="0"/>
              <a:t>, the </a:t>
            </a:r>
            <a:r>
              <a:rPr lang="en-US" sz="2400" b="1" dirty="0" smtClean="0"/>
              <a:t>sinusoids</a:t>
            </a:r>
            <a:r>
              <a:rPr lang="en-US" sz="2400" dirty="0" smtClean="0"/>
              <a:t> are </a:t>
            </a:r>
            <a:r>
              <a:rPr lang="en-US" sz="2400" b="1" dirty="0" smtClean="0"/>
              <a:t>congested</a:t>
            </a:r>
            <a:r>
              <a:rPr lang="en-US" sz="2400" dirty="0" smtClean="0"/>
              <a:t>, widely </a:t>
            </a:r>
            <a:r>
              <a:rPr lang="en-US" sz="2400" b="1" dirty="0" smtClean="0"/>
              <a:t>dilated</a:t>
            </a:r>
            <a:r>
              <a:rPr lang="en-US" sz="2400" dirty="0" smtClean="0"/>
              <a:t> and </a:t>
            </a:r>
            <a:r>
              <a:rPr lang="en-US" sz="2400" b="1" dirty="0" smtClean="0"/>
              <a:t>edematous</a:t>
            </a:r>
            <a:r>
              <a:rPr lang="en-US" sz="2400" dirty="0" smtClean="0"/>
              <a:t> and contain numerous </a:t>
            </a:r>
            <a:r>
              <a:rPr lang="en-US" sz="2400" b="1" dirty="0" smtClean="0"/>
              <a:t>neutrophils</a:t>
            </a:r>
            <a:r>
              <a:rPr lang="en-US" sz="2400" dirty="0" smtClean="0"/>
              <a:t>. </a:t>
            </a:r>
          </a:p>
          <a:p>
            <a:pPr marL="914400" lvl="1" indent="-457200" algn="just">
              <a:buFont typeface="Courier New" pitchFamily="49" charset="0"/>
              <a:buChar char="o"/>
            </a:pPr>
            <a:r>
              <a:rPr lang="en-US" sz="2400" dirty="0" smtClean="0"/>
              <a:t>The lymphoid follicles are prominent with presence of many </a:t>
            </a:r>
            <a:r>
              <a:rPr lang="en-US" sz="2400" b="1" dirty="0" smtClean="0"/>
              <a:t>mitoses</a:t>
            </a:r>
            <a:r>
              <a:rPr lang="en-US" sz="2400" dirty="0" smtClean="0"/>
              <a:t> and </a:t>
            </a:r>
            <a:r>
              <a:rPr lang="en-US" sz="2400" b="1" dirty="0" smtClean="0"/>
              <a:t>phagocytosis</a:t>
            </a:r>
            <a:r>
              <a:rPr lang="en-US" sz="2400" dirty="0" smtClean="0"/>
              <a:t>. </a:t>
            </a:r>
          </a:p>
          <a:p>
            <a:pPr marL="914400" lvl="1" indent="-457200" algn="just">
              <a:buFont typeface="Courier New" pitchFamily="49" charset="0"/>
              <a:buChar char="o"/>
            </a:pPr>
            <a:endParaRPr lang="en-US" sz="2400" dirty="0" smtClean="0"/>
          </a:p>
          <a:p>
            <a:pPr marL="914400" lvl="1" indent="-457200" algn="just">
              <a:buFont typeface="Courier New" pitchFamily="49" charset="0"/>
              <a:buChar char="o"/>
            </a:pPr>
            <a:r>
              <a:rPr lang="en-US" sz="2400" dirty="0" smtClean="0"/>
              <a:t>In more severe cases, </a:t>
            </a:r>
            <a:r>
              <a:rPr lang="en-US" sz="2400" b="1" dirty="0" smtClean="0"/>
              <a:t>necrosis</a:t>
            </a:r>
            <a:r>
              <a:rPr lang="en-US" sz="2400" dirty="0" smtClean="0"/>
              <a:t> may occur and </a:t>
            </a:r>
            <a:r>
              <a:rPr lang="en-US" sz="2400" b="1" dirty="0" smtClean="0"/>
              <a:t>neutrophil abscesses </a:t>
            </a:r>
            <a:r>
              <a:rPr lang="en-US" sz="2400" dirty="0" smtClean="0"/>
              <a:t>may form.</a:t>
            </a:r>
            <a:endParaRPr lang="en-US" sz="2400" dirty="0"/>
          </a:p>
        </p:txBody>
      </p:sp>
    </p:spTree>
  </p:cSld>
  <p:clrMapOvr>
    <a:masterClrMapping/>
  </p:clrMapOvr>
  <p:transition spd="slow">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38400" y="76200"/>
            <a:ext cx="4343400" cy="5232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2800" b="1" dirty="0" smtClean="0"/>
              <a:t>Lymphoreticular System</a:t>
            </a:r>
            <a:endParaRPr lang="en-US" sz="2800" b="1" dirty="0"/>
          </a:p>
        </p:txBody>
      </p:sp>
      <p:sp>
        <p:nvSpPr>
          <p:cNvPr id="3" name="TextBox 2"/>
          <p:cNvSpPr txBox="1"/>
          <p:nvPr/>
        </p:nvSpPr>
        <p:spPr>
          <a:xfrm>
            <a:off x="77165" y="685800"/>
            <a:ext cx="2132635" cy="461665"/>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sz="2400" b="1" dirty="0" smtClean="0"/>
              <a:t>Lymphadenitis:</a:t>
            </a:r>
            <a:endParaRPr lang="en-US" sz="2400" b="1" dirty="0"/>
          </a:p>
        </p:txBody>
      </p:sp>
      <p:sp>
        <p:nvSpPr>
          <p:cNvPr id="4" name="Rectangle 3"/>
          <p:cNvSpPr/>
          <p:nvPr/>
        </p:nvSpPr>
        <p:spPr>
          <a:xfrm>
            <a:off x="0" y="1600200"/>
            <a:ext cx="9144000" cy="4154984"/>
          </a:xfrm>
          <a:prstGeom prst="rect">
            <a:avLst/>
          </a:prstGeom>
        </p:spPr>
        <p:txBody>
          <a:bodyPr wrap="square">
            <a:spAutoFit/>
          </a:bodyPr>
          <a:lstStyle/>
          <a:p>
            <a:pPr marL="457200" indent="-457200" algn="just">
              <a:buFont typeface="Arial" pitchFamily="34" charset="0"/>
              <a:buChar char="•"/>
            </a:pPr>
            <a:r>
              <a:rPr lang="en-US" sz="2400" dirty="0" smtClean="0"/>
              <a:t>Chronic nonspecific lymphadenitis, commonly called </a:t>
            </a:r>
            <a:r>
              <a:rPr lang="en-US" sz="2400" b="1" i="1" dirty="0" smtClean="0"/>
              <a:t>reactive</a:t>
            </a:r>
            <a:r>
              <a:rPr lang="en-US" sz="2400" i="1" dirty="0" smtClean="0"/>
              <a:t> </a:t>
            </a:r>
            <a:r>
              <a:rPr lang="en-US" sz="2400" b="1" i="1" dirty="0" smtClean="0"/>
              <a:t>lymphoid</a:t>
            </a:r>
            <a:r>
              <a:rPr lang="en-US" sz="2400" i="1" dirty="0" smtClean="0"/>
              <a:t> </a:t>
            </a:r>
            <a:r>
              <a:rPr lang="en-US" sz="2400" b="1" i="1" dirty="0" smtClean="0"/>
              <a:t>hyperplasia</a:t>
            </a:r>
            <a:r>
              <a:rPr lang="en-US" sz="2400" i="1" dirty="0" smtClean="0"/>
              <a:t>, </a:t>
            </a:r>
            <a:r>
              <a:rPr lang="en-US" sz="2400" dirty="0" smtClean="0"/>
              <a:t>is a common form of </a:t>
            </a:r>
            <a:r>
              <a:rPr lang="en-US" sz="2400" b="1" dirty="0" smtClean="0"/>
              <a:t>inflammatory reaction </a:t>
            </a:r>
            <a:r>
              <a:rPr lang="en-US" sz="2400" dirty="0" smtClean="0"/>
              <a:t>of draining lymph nodes as a response to antigenic stimuli such as </a:t>
            </a:r>
            <a:r>
              <a:rPr lang="en-US" sz="2400" b="1" dirty="0" smtClean="0"/>
              <a:t>repeated attacks of acute lymphadenitis </a:t>
            </a:r>
            <a:r>
              <a:rPr lang="en-US" sz="2400" dirty="0" smtClean="0"/>
              <a:t>and lymph from malignant tumours. </a:t>
            </a:r>
          </a:p>
          <a:p>
            <a:pPr marL="457200" indent="-457200" algn="just">
              <a:buFont typeface="Arial" pitchFamily="34" charset="0"/>
              <a:buChar char="•"/>
            </a:pPr>
            <a:endParaRPr lang="en-US" sz="2400" dirty="0" smtClean="0"/>
          </a:p>
          <a:p>
            <a:pPr marL="457200" indent="-457200" algn="just">
              <a:buFont typeface="Arial" pitchFamily="34" charset="0"/>
              <a:buChar char="•"/>
            </a:pPr>
            <a:r>
              <a:rPr lang="en-US" sz="2400" dirty="0" smtClean="0"/>
              <a:t>Depending upon the pattern in chronic nonspecific lymphadenitis, three types are distinguished, each having its own set of causes. </a:t>
            </a:r>
          </a:p>
          <a:p>
            <a:pPr marL="1428750" lvl="2" indent="-514350" algn="just">
              <a:buFont typeface="+mj-lt"/>
              <a:buAutoNum type="romanLcPeriod"/>
            </a:pPr>
            <a:r>
              <a:rPr lang="en-US" sz="2400" b="1" i="1" dirty="0" smtClean="0"/>
              <a:t>follicular hyperplasia, </a:t>
            </a:r>
          </a:p>
          <a:p>
            <a:pPr marL="1428750" lvl="2" indent="-514350" algn="just">
              <a:buFont typeface="+mj-lt"/>
              <a:buAutoNum type="romanLcPeriod"/>
            </a:pPr>
            <a:r>
              <a:rPr lang="en-US" sz="2400" b="1" i="1" dirty="0" err="1" smtClean="0"/>
              <a:t>paracortical</a:t>
            </a:r>
            <a:r>
              <a:rPr lang="en-US" sz="2400" b="1" i="1" dirty="0" smtClean="0"/>
              <a:t> hyperplasia,</a:t>
            </a:r>
          </a:p>
          <a:p>
            <a:pPr marL="1428750" lvl="2" indent="-514350" algn="just">
              <a:buFont typeface="+mj-lt"/>
              <a:buAutoNum type="romanLcPeriod"/>
            </a:pPr>
            <a:r>
              <a:rPr lang="en-US" sz="2400" b="1" i="1" dirty="0" smtClean="0"/>
              <a:t>sinus </a:t>
            </a:r>
            <a:r>
              <a:rPr lang="en-US" sz="2400" b="1" i="1" dirty="0" err="1" smtClean="0"/>
              <a:t>histiocytosis</a:t>
            </a:r>
            <a:r>
              <a:rPr lang="en-US" sz="2400" b="1" i="1" dirty="0" smtClean="0"/>
              <a:t> or hyperplasia</a:t>
            </a:r>
            <a:r>
              <a:rPr lang="en-US" sz="2400" i="1" dirty="0" smtClean="0"/>
              <a:t>.</a:t>
            </a:r>
          </a:p>
        </p:txBody>
      </p:sp>
    </p:spTree>
  </p:cSld>
  <p:clrMapOvr>
    <a:masterClrMapping/>
  </p:clrMapOvr>
  <p:transition spd="slow">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38400" y="76200"/>
            <a:ext cx="4343400" cy="5232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2800" b="1" dirty="0" smtClean="0"/>
              <a:t>Lymphoreticular System</a:t>
            </a:r>
            <a:endParaRPr lang="en-US" sz="2800" b="1" dirty="0"/>
          </a:p>
        </p:txBody>
      </p:sp>
      <p:sp>
        <p:nvSpPr>
          <p:cNvPr id="3" name="Rectangle 2"/>
          <p:cNvSpPr/>
          <p:nvPr/>
        </p:nvSpPr>
        <p:spPr>
          <a:xfrm>
            <a:off x="0" y="1167348"/>
            <a:ext cx="9144000" cy="4524315"/>
          </a:xfrm>
          <a:prstGeom prst="rect">
            <a:avLst/>
          </a:prstGeom>
        </p:spPr>
        <p:txBody>
          <a:bodyPr wrap="square">
            <a:spAutoFit/>
          </a:bodyPr>
          <a:lstStyle/>
          <a:p>
            <a:pPr algn="just"/>
            <a:r>
              <a:rPr lang="en-US" sz="2400" b="1" dirty="0" smtClean="0"/>
              <a:t>i. Follicular hyperplasia</a:t>
            </a:r>
          </a:p>
          <a:p>
            <a:pPr algn="just"/>
            <a:endParaRPr lang="en-US" sz="2400" b="1" dirty="0" smtClean="0"/>
          </a:p>
          <a:p>
            <a:pPr marL="457200" indent="-457200" algn="just">
              <a:buFont typeface="+mj-lt"/>
              <a:buAutoNum type="alphaLcPeriod"/>
            </a:pPr>
            <a:r>
              <a:rPr lang="en-US" sz="2400" dirty="0" smtClean="0"/>
              <a:t>Marked </a:t>
            </a:r>
            <a:r>
              <a:rPr lang="en-US" sz="2400" b="1" dirty="0" smtClean="0"/>
              <a:t>enlargement</a:t>
            </a:r>
            <a:r>
              <a:rPr lang="en-US" sz="2400" dirty="0" smtClean="0"/>
              <a:t> and prominence of the germinal centres of </a:t>
            </a:r>
            <a:r>
              <a:rPr lang="en-US" sz="2400" b="1" dirty="0" smtClean="0"/>
              <a:t>lymphoid follicles </a:t>
            </a:r>
            <a:r>
              <a:rPr lang="en-US" sz="2400" dirty="0" smtClean="0"/>
              <a:t>(</a:t>
            </a:r>
            <a:r>
              <a:rPr lang="en-US" sz="2400" b="1" dirty="0" smtClean="0"/>
              <a:t>proliferation of B-cell areas</a:t>
            </a:r>
            <a:r>
              <a:rPr lang="en-US" sz="2400" dirty="0" smtClean="0"/>
              <a:t>) due to the presence of numerous </a:t>
            </a:r>
            <a:r>
              <a:rPr lang="en-US" sz="2400" dirty="0" err="1" smtClean="0"/>
              <a:t>mitotically</a:t>
            </a:r>
            <a:r>
              <a:rPr lang="en-US" sz="2400" dirty="0" smtClean="0"/>
              <a:t> </a:t>
            </a:r>
            <a:r>
              <a:rPr lang="en-US" sz="2400" b="1" dirty="0" smtClean="0"/>
              <a:t>active</a:t>
            </a:r>
            <a:r>
              <a:rPr lang="en-US" sz="2400" dirty="0" smtClean="0"/>
              <a:t> </a:t>
            </a:r>
            <a:r>
              <a:rPr lang="en-US" sz="2400" b="1" dirty="0" smtClean="0"/>
              <a:t>lymphocytes</a:t>
            </a:r>
            <a:r>
              <a:rPr lang="en-US" sz="2400" dirty="0" smtClean="0"/>
              <a:t> and </a:t>
            </a:r>
            <a:r>
              <a:rPr lang="en-US" sz="2400" b="1" dirty="0" smtClean="0"/>
              <a:t>proliferation of phagocytic cells </a:t>
            </a:r>
            <a:r>
              <a:rPr lang="en-US" sz="2400" dirty="0" smtClean="0"/>
              <a:t>containing phagocytosed material.</a:t>
            </a:r>
          </a:p>
          <a:p>
            <a:pPr marL="457200" indent="-457200" algn="just">
              <a:buFont typeface="+mj-lt"/>
              <a:buAutoNum type="alphaLcPeriod"/>
            </a:pPr>
            <a:endParaRPr lang="en-US" sz="2400" dirty="0" smtClean="0"/>
          </a:p>
          <a:p>
            <a:pPr marL="457200" indent="-457200" algn="just">
              <a:buFont typeface="+mj-lt"/>
              <a:buAutoNum type="alphaLcPeriod"/>
            </a:pPr>
            <a:r>
              <a:rPr lang="en-US" sz="2400" dirty="0" err="1" smtClean="0"/>
              <a:t>Parafollicular</a:t>
            </a:r>
            <a:r>
              <a:rPr lang="en-US" sz="2400" dirty="0" smtClean="0"/>
              <a:t> and medullary regions are </a:t>
            </a:r>
            <a:r>
              <a:rPr lang="en-US" sz="2400" b="1" dirty="0" smtClean="0"/>
              <a:t>more cellular </a:t>
            </a:r>
            <a:r>
              <a:rPr lang="en-US" sz="2400" dirty="0" smtClean="0"/>
              <a:t>and </a:t>
            </a:r>
            <a:r>
              <a:rPr lang="en-US" sz="2400" b="1" dirty="0" smtClean="0"/>
              <a:t>contain plasma cells</a:t>
            </a:r>
            <a:r>
              <a:rPr lang="en-US" sz="2400" dirty="0" smtClean="0"/>
              <a:t>, </a:t>
            </a:r>
            <a:r>
              <a:rPr lang="en-US" sz="2400" b="1" dirty="0" err="1" smtClean="0"/>
              <a:t>histiocytes</a:t>
            </a:r>
            <a:r>
              <a:rPr lang="en-US" sz="2400" dirty="0" smtClean="0"/>
              <a:t>, and some </a:t>
            </a:r>
            <a:r>
              <a:rPr lang="en-US" sz="2400" b="1" dirty="0" smtClean="0"/>
              <a:t>neutrophils</a:t>
            </a:r>
            <a:r>
              <a:rPr lang="en-US" sz="2400" dirty="0" smtClean="0"/>
              <a:t> and </a:t>
            </a:r>
            <a:r>
              <a:rPr lang="en-US" sz="2400" b="1" dirty="0" smtClean="0"/>
              <a:t>eosinophils</a:t>
            </a:r>
            <a:r>
              <a:rPr lang="en-US" sz="2400" dirty="0" smtClean="0"/>
              <a:t>.</a:t>
            </a:r>
          </a:p>
          <a:p>
            <a:pPr marL="457200" indent="-457200" algn="just">
              <a:buFont typeface="+mj-lt"/>
              <a:buAutoNum type="alphaLcPeriod"/>
            </a:pPr>
            <a:endParaRPr lang="en-US" sz="2400" dirty="0" smtClean="0"/>
          </a:p>
          <a:p>
            <a:pPr marL="457200" indent="-457200" algn="just">
              <a:buFont typeface="+mj-lt"/>
              <a:buAutoNum type="alphaLcPeriod"/>
            </a:pPr>
            <a:r>
              <a:rPr lang="en-US" sz="2400" dirty="0" smtClean="0"/>
              <a:t>There is</a:t>
            </a:r>
            <a:r>
              <a:rPr lang="en-US" sz="2400" b="1" dirty="0" smtClean="0"/>
              <a:t> hyperplasia </a:t>
            </a:r>
            <a:r>
              <a:rPr lang="en-US" sz="2400" dirty="0" smtClean="0"/>
              <a:t>of </a:t>
            </a:r>
            <a:r>
              <a:rPr lang="en-US" sz="2400" b="1" dirty="0" smtClean="0"/>
              <a:t>mononuclear phagocytic cells </a:t>
            </a:r>
            <a:r>
              <a:rPr lang="en-US" sz="2400" dirty="0" smtClean="0"/>
              <a:t>lining the </a:t>
            </a:r>
            <a:r>
              <a:rPr lang="en-US" sz="2400" b="1" dirty="0" smtClean="0"/>
              <a:t>lymphatic sinuses </a:t>
            </a:r>
            <a:r>
              <a:rPr lang="en-US" sz="2400" dirty="0" smtClean="0"/>
              <a:t>in the </a:t>
            </a:r>
            <a:r>
              <a:rPr lang="en-US" sz="2400" b="1" dirty="0" smtClean="0"/>
              <a:t>lymph node</a:t>
            </a:r>
            <a:r>
              <a:rPr lang="en-US" sz="2400" dirty="0" smtClean="0"/>
              <a:t>.</a:t>
            </a:r>
            <a:endParaRPr lang="en-US" sz="2400" dirty="0"/>
          </a:p>
        </p:txBody>
      </p:sp>
    </p:spTree>
  </p:cSld>
  <p:clrMapOvr>
    <a:masterClrMapping/>
  </p:clrMapOvr>
  <p:transition spd="slow">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38400" y="76200"/>
            <a:ext cx="4343400" cy="5232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2800" b="1" dirty="0" smtClean="0"/>
              <a:t>Lymphoreticular System</a:t>
            </a:r>
            <a:endParaRPr lang="en-US" sz="2800" b="1" dirty="0"/>
          </a:p>
        </p:txBody>
      </p:sp>
      <p:pic>
        <p:nvPicPr>
          <p:cNvPr id="1026" name="Picture 2"/>
          <p:cNvPicPr>
            <a:picLocks noChangeAspect="1" noChangeArrowheads="1"/>
          </p:cNvPicPr>
          <p:nvPr/>
        </p:nvPicPr>
        <p:blipFill>
          <a:blip r:embed="rId2"/>
          <a:srcRect/>
          <a:stretch>
            <a:fillRect/>
          </a:stretch>
        </p:blipFill>
        <p:spPr bwMode="auto">
          <a:xfrm>
            <a:off x="1562100" y="800100"/>
            <a:ext cx="6019800" cy="5257800"/>
          </a:xfrm>
          <a:prstGeom prst="rect">
            <a:avLst/>
          </a:prstGeom>
          <a:noFill/>
          <a:ln w="9525">
            <a:noFill/>
            <a:miter lim="800000"/>
            <a:headEnd/>
            <a:tailEnd/>
          </a:ln>
          <a:effectLst/>
        </p:spPr>
      </p:pic>
      <p:sp>
        <p:nvSpPr>
          <p:cNvPr id="4" name="Rectangle 3"/>
          <p:cNvSpPr/>
          <p:nvPr/>
        </p:nvSpPr>
        <p:spPr>
          <a:xfrm>
            <a:off x="1981200" y="6324600"/>
            <a:ext cx="5638800" cy="369332"/>
          </a:xfrm>
          <a:prstGeom prst="rect">
            <a:avLst/>
          </a:prstGeom>
        </p:spPr>
        <p:txBody>
          <a:bodyPr wrap="square">
            <a:spAutoFit/>
          </a:bodyPr>
          <a:lstStyle/>
          <a:p>
            <a:r>
              <a:rPr lang="en-US" b="1" dirty="0" smtClean="0"/>
              <a:t>Fig: Reactive lymphadenitis, follicular hyperplasia type.</a:t>
            </a:r>
            <a:endParaRPr lang="en-US" dirty="0"/>
          </a:p>
        </p:txBody>
      </p:sp>
    </p:spTree>
  </p:cSld>
  <p:clrMapOvr>
    <a:masterClrMapping/>
  </p:clrMapOvr>
  <p:transition spd="slow">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38400" y="76200"/>
            <a:ext cx="4343400" cy="5232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2800" b="1" dirty="0" smtClean="0"/>
              <a:t>Lymphoreticular System</a:t>
            </a:r>
            <a:endParaRPr lang="en-US" sz="2800" b="1" dirty="0"/>
          </a:p>
        </p:txBody>
      </p:sp>
      <p:sp>
        <p:nvSpPr>
          <p:cNvPr id="3" name="Rectangle 2"/>
          <p:cNvSpPr/>
          <p:nvPr/>
        </p:nvSpPr>
        <p:spPr>
          <a:xfrm>
            <a:off x="0" y="914400"/>
            <a:ext cx="9144000" cy="4524315"/>
          </a:xfrm>
          <a:prstGeom prst="rect">
            <a:avLst/>
          </a:prstGeom>
        </p:spPr>
        <p:txBody>
          <a:bodyPr wrap="square">
            <a:spAutoFit/>
          </a:bodyPr>
          <a:lstStyle/>
          <a:p>
            <a:pPr algn="just"/>
            <a:r>
              <a:rPr lang="en-US" sz="2400" b="1" dirty="0" smtClean="0"/>
              <a:t>ii. </a:t>
            </a:r>
            <a:r>
              <a:rPr lang="en-US" sz="2400" b="1" dirty="0" err="1" smtClean="0"/>
              <a:t>Paracortical</a:t>
            </a:r>
            <a:r>
              <a:rPr lang="en-US" sz="2400" b="1" dirty="0" smtClean="0"/>
              <a:t> lymphoid hyperplasia</a:t>
            </a:r>
          </a:p>
          <a:p>
            <a:pPr marL="457200" indent="-457200" algn="just">
              <a:buFont typeface="Arial" pitchFamily="34" charset="0"/>
              <a:buChar char="•"/>
            </a:pPr>
            <a:r>
              <a:rPr lang="en-US" sz="2400" dirty="0" smtClean="0"/>
              <a:t>It is due to </a:t>
            </a:r>
            <a:r>
              <a:rPr lang="en-US" sz="2400" b="1" dirty="0" smtClean="0"/>
              <a:t>hyperplasia of T-cell-dependent area </a:t>
            </a:r>
            <a:r>
              <a:rPr lang="en-US" sz="2400" dirty="0" smtClean="0"/>
              <a:t>of the lymph node. Amongst the important causes are immunologic reactions caused by drugs, vaccination, and autoimmune disorders. </a:t>
            </a:r>
          </a:p>
          <a:p>
            <a:pPr marL="457200" indent="-457200" algn="just">
              <a:buFont typeface="Arial" pitchFamily="34" charset="0"/>
              <a:buChar char="•"/>
            </a:pPr>
            <a:endParaRPr lang="en-US" sz="2400" dirty="0" smtClean="0"/>
          </a:p>
          <a:p>
            <a:pPr marL="457200" indent="-457200" algn="just">
              <a:buFont typeface="Arial" pitchFamily="34" charset="0"/>
              <a:buChar char="•"/>
            </a:pPr>
            <a:r>
              <a:rPr lang="en-US" sz="2400" dirty="0" smtClean="0"/>
              <a:t>There is expansion of the </a:t>
            </a:r>
            <a:r>
              <a:rPr lang="en-US" sz="2400" b="1" dirty="0" err="1" smtClean="0"/>
              <a:t>paracortex</a:t>
            </a:r>
            <a:r>
              <a:rPr lang="en-US" sz="2400" dirty="0" smtClean="0"/>
              <a:t> (</a:t>
            </a:r>
            <a:r>
              <a:rPr lang="en-US" sz="2400" b="1" dirty="0" smtClean="0"/>
              <a:t>T-cell</a:t>
            </a:r>
            <a:r>
              <a:rPr lang="en-US" sz="2400" dirty="0" smtClean="0"/>
              <a:t> </a:t>
            </a:r>
            <a:r>
              <a:rPr lang="en-US" sz="2400" b="1" dirty="0" smtClean="0"/>
              <a:t>area</a:t>
            </a:r>
            <a:r>
              <a:rPr lang="en-US" sz="2400" dirty="0" smtClean="0"/>
              <a:t>) with increased number of </a:t>
            </a:r>
            <a:r>
              <a:rPr lang="en-US" sz="2400" b="1" dirty="0" smtClean="0"/>
              <a:t>T-cell transformed </a:t>
            </a:r>
            <a:r>
              <a:rPr lang="en-US" sz="2400" b="1" dirty="0" err="1" smtClean="0"/>
              <a:t>immunoblasts</a:t>
            </a:r>
            <a:r>
              <a:rPr lang="en-US" sz="2400" dirty="0" smtClean="0"/>
              <a:t>.</a:t>
            </a:r>
          </a:p>
          <a:p>
            <a:pPr marL="457200" indent="-457200" algn="just">
              <a:buFont typeface="Arial" pitchFamily="34" charset="0"/>
              <a:buChar char="•"/>
            </a:pPr>
            <a:endParaRPr lang="en-US" sz="2400" b="1" dirty="0" smtClean="0"/>
          </a:p>
          <a:p>
            <a:pPr marL="457200" indent="-457200" algn="just">
              <a:buFont typeface="Arial" pitchFamily="34" charset="0"/>
              <a:buChar char="•"/>
            </a:pPr>
            <a:endParaRPr lang="en-US" sz="2400" b="1" dirty="0" smtClean="0"/>
          </a:p>
          <a:p>
            <a:pPr marL="457200" indent="-457200" algn="just"/>
            <a:r>
              <a:rPr lang="en-US" sz="2400" b="1" dirty="0" smtClean="0"/>
              <a:t>iii. Sinus </a:t>
            </a:r>
            <a:r>
              <a:rPr lang="en-US" sz="2400" b="1" dirty="0" err="1" smtClean="0"/>
              <a:t>histiocytosis</a:t>
            </a:r>
            <a:r>
              <a:rPr lang="en-US" sz="2400" b="1" dirty="0" smtClean="0"/>
              <a:t> or sinus hyperplasia </a:t>
            </a:r>
          </a:p>
          <a:p>
            <a:pPr marL="457200" indent="-457200" algn="just">
              <a:buFont typeface="Arial" pitchFamily="34" charset="0"/>
              <a:buChar char="•"/>
            </a:pPr>
            <a:r>
              <a:rPr lang="en-US" sz="2400" b="1" dirty="0" smtClean="0"/>
              <a:t>Expansion of the sinuses </a:t>
            </a:r>
            <a:r>
              <a:rPr lang="en-US" sz="2400" dirty="0" smtClean="0"/>
              <a:t>by proliferating large </a:t>
            </a:r>
            <a:r>
              <a:rPr lang="en-US" sz="2400" b="1" dirty="0" err="1" smtClean="0"/>
              <a:t>histiocytes</a:t>
            </a:r>
            <a:r>
              <a:rPr lang="en-US" sz="2400" b="1" dirty="0" smtClean="0"/>
              <a:t> containing phagocytosed material</a:t>
            </a:r>
            <a:r>
              <a:rPr lang="en-US" sz="2400" dirty="0" smtClean="0"/>
              <a:t>.</a:t>
            </a:r>
            <a:endParaRPr lang="en-US" sz="2400" dirty="0"/>
          </a:p>
        </p:txBody>
      </p:sp>
    </p:spTree>
  </p:cSld>
  <p:clrMapOvr>
    <a:masterClrMapping/>
  </p:clrMapOvr>
  <p:transition spd="slow">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38400" y="76200"/>
            <a:ext cx="4343400" cy="5232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2800" b="1" dirty="0" smtClean="0"/>
              <a:t>Lymphoreticular System</a:t>
            </a:r>
            <a:endParaRPr lang="en-US" sz="2800" b="1" dirty="0"/>
          </a:p>
        </p:txBody>
      </p:sp>
      <p:pic>
        <p:nvPicPr>
          <p:cNvPr id="2050" name="Picture 2"/>
          <p:cNvPicPr>
            <a:picLocks noChangeAspect="1" noChangeArrowheads="1"/>
          </p:cNvPicPr>
          <p:nvPr/>
        </p:nvPicPr>
        <p:blipFill>
          <a:blip r:embed="rId2"/>
          <a:srcRect/>
          <a:stretch>
            <a:fillRect/>
          </a:stretch>
        </p:blipFill>
        <p:spPr bwMode="auto">
          <a:xfrm>
            <a:off x="1581150" y="814388"/>
            <a:ext cx="5981700" cy="5229225"/>
          </a:xfrm>
          <a:prstGeom prst="rect">
            <a:avLst/>
          </a:prstGeom>
          <a:noFill/>
          <a:ln w="9525">
            <a:noFill/>
            <a:miter lim="800000"/>
            <a:headEnd/>
            <a:tailEnd/>
          </a:ln>
          <a:effectLst/>
        </p:spPr>
      </p:pic>
      <p:sp>
        <p:nvSpPr>
          <p:cNvPr id="4" name="Rectangle 3"/>
          <p:cNvSpPr/>
          <p:nvPr/>
        </p:nvSpPr>
        <p:spPr>
          <a:xfrm>
            <a:off x="1828800" y="6336268"/>
            <a:ext cx="5562600" cy="369332"/>
          </a:xfrm>
          <a:prstGeom prst="rect">
            <a:avLst/>
          </a:prstGeom>
        </p:spPr>
        <p:txBody>
          <a:bodyPr wrap="square">
            <a:spAutoFit/>
          </a:bodyPr>
          <a:lstStyle/>
          <a:p>
            <a:r>
              <a:rPr lang="en-US" b="1" dirty="0" smtClean="0"/>
              <a:t>Fig: Reactive lymphadenitis, sinus </a:t>
            </a:r>
            <a:r>
              <a:rPr lang="en-US" b="1" dirty="0" err="1" smtClean="0"/>
              <a:t>histiocytosis</a:t>
            </a:r>
            <a:r>
              <a:rPr lang="en-US" b="1" dirty="0" smtClean="0"/>
              <a:t> type.</a:t>
            </a:r>
            <a:endParaRPr lang="en-US" dirty="0"/>
          </a:p>
        </p:txBody>
      </p:sp>
    </p:spTree>
  </p:cSld>
  <p:clrMapOvr>
    <a:masterClrMapping/>
  </p:clrMapOvr>
  <p:transition spd="slow">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38400" y="76200"/>
            <a:ext cx="4343400" cy="5232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2800" b="1" dirty="0" smtClean="0"/>
              <a:t>Lymphoreticular System</a:t>
            </a:r>
            <a:endParaRPr lang="en-US" sz="2800" b="1" dirty="0"/>
          </a:p>
        </p:txBody>
      </p:sp>
      <p:sp>
        <p:nvSpPr>
          <p:cNvPr id="3" name="TextBox 2"/>
          <p:cNvSpPr txBox="1"/>
          <p:nvPr/>
        </p:nvSpPr>
        <p:spPr>
          <a:xfrm>
            <a:off x="3276600" y="2662535"/>
            <a:ext cx="2064411" cy="584775"/>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US" sz="3200" b="1" dirty="0" smtClean="0"/>
              <a:t>Lymphoma</a:t>
            </a:r>
            <a:endParaRPr lang="en-US" sz="3200" b="1" dirty="0"/>
          </a:p>
        </p:txBody>
      </p:sp>
    </p:spTree>
  </p:cSld>
  <p:clrMapOvr>
    <a:masterClrMapping/>
  </p:clrMapOvr>
  <p:transition spd="slow">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38400" y="76200"/>
            <a:ext cx="4343400" cy="5232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2800" b="1" dirty="0" smtClean="0"/>
              <a:t>Lymphoreticular System</a:t>
            </a:r>
            <a:endParaRPr lang="en-US" sz="2800" b="1" dirty="0"/>
          </a:p>
        </p:txBody>
      </p:sp>
      <p:sp>
        <p:nvSpPr>
          <p:cNvPr id="3" name="TextBox 2"/>
          <p:cNvSpPr txBox="1"/>
          <p:nvPr/>
        </p:nvSpPr>
        <p:spPr>
          <a:xfrm>
            <a:off x="72012" y="685800"/>
            <a:ext cx="1680588" cy="461665"/>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US" sz="2400" b="1" dirty="0" smtClean="0"/>
              <a:t>Lymphoma:</a:t>
            </a:r>
            <a:endParaRPr lang="en-US" sz="2400" b="1" dirty="0"/>
          </a:p>
        </p:txBody>
      </p:sp>
      <p:sp>
        <p:nvSpPr>
          <p:cNvPr id="4" name="Rectangle 3"/>
          <p:cNvSpPr/>
          <p:nvPr/>
        </p:nvSpPr>
        <p:spPr>
          <a:xfrm>
            <a:off x="0" y="1219200"/>
            <a:ext cx="9144000" cy="2246769"/>
          </a:xfrm>
          <a:prstGeom prst="rect">
            <a:avLst/>
          </a:prstGeom>
        </p:spPr>
        <p:txBody>
          <a:bodyPr wrap="square">
            <a:spAutoFit/>
          </a:bodyPr>
          <a:lstStyle/>
          <a:p>
            <a:pPr marL="457200" indent="-457200" algn="just">
              <a:buFont typeface="Arial" pitchFamily="34" charset="0"/>
              <a:buChar char="•"/>
            </a:pPr>
            <a:r>
              <a:rPr lang="en-US" sz="2000" dirty="0" smtClean="0"/>
              <a:t>Cancer of lymph node</a:t>
            </a:r>
          </a:p>
          <a:p>
            <a:pPr marL="457200" indent="-457200" algn="just">
              <a:buFont typeface="Arial" pitchFamily="34" charset="0"/>
              <a:buChar char="•"/>
            </a:pPr>
            <a:endParaRPr lang="en-US" sz="2000" dirty="0" smtClean="0"/>
          </a:p>
          <a:p>
            <a:pPr marL="457200" indent="-457200" algn="just">
              <a:buFont typeface="Arial" pitchFamily="34" charset="0"/>
              <a:buChar char="•"/>
            </a:pPr>
            <a:r>
              <a:rPr lang="en-US" sz="2000" dirty="0" smtClean="0"/>
              <a:t>A malignant tumour of the lymph nodes divided histologically and clinically into two types: </a:t>
            </a:r>
            <a:r>
              <a:rPr lang="en-US" sz="2000" b="1" dirty="0" smtClean="0"/>
              <a:t>Hodgkin’s disease</a:t>
            </a:r>
            <a:r>
              <a:rPr lang="en-US" sz="2000" dirty="0" smtClean="0"/>
              <a:t>, and </a:t>
            </a:r>
            <a:r>
              <a:rPr lang="en-US" sz="2000" b="1" dirty="0" smtClean="0"/>
              <a:t>non-Hodgkin’s lymphoma.</a:t>
            </a:r>
          </a:p>
          <a:p>
            <a:pPr marL="457200" indent="-457200" algn="just">
              <a:buFont typeface="Arial" pitchFamily="34" charset="0"/>
              <a:buChar char="•"/>
            </a:pPr>
            <a:endParaRPr lang="en-US" sz="2000" dirty="0" smtClean="0"/>
          </a:p>
          <a:p>
            <a:pPr marL="457200" indent="-457200" algn="just">
              <a:buFont typeface="Arial" pitchFamily="34" charset="0"/>
              <a:buChar char="•"/>
            </a:pPr>
            <a:r>
              <a:rPr lang="en-US" sz="2000" dirty="0" smtClean="0"/>
              <a:t>Hodgkin’s disease or </a:t>
            </a:r>
            <a:r>
              <a:rPr lang="en-US" sz="2000" dirty="0" err="1" smtClean="0"/>
              <a:t>lymphadenoma</a:t>
            </a:r>
            <a:r>
              <a:rPr lang="en-US" sz="2000" dirty="0" smtClean="0"/>
              <a:t> was named after </a:t>
            </a:r>
            <a:r>
              <a:rPr lang="en-US" sz="2000" dirty="0" smtClean="0">
                <a:solidFill>
                  <a:srgbClr val="0070C0"/>
                </a:solidFill>
              </a:rPr>
              <a:t>Thomas Hodgkin </a:t>
            </a:r>
            <a:r>
              <a:rPr lang="en-US" sz="2000" dirty="0" smtClean="0"/>
              <a:t>(1798–1866), a  pathologist, who first described the condition.</a:t>
            </a:r>
            <a:endParaRPr lang="en-US" sz="2000" dirty="0"/>
          </a:p>
        </p:txBody>
      </p:sp>
      <p:sp>
        <p:nvSpPr>
          <p:cNvPr id="5" name="Rectangle 4"/>
          <p:cNvSpPr/>
          <p:nvPr/>
        </p:nvSpPr>
        <p:spPr>
          <a:xfrm>
            <a:off x="0" y="3657600"/>
            <a:ext cx="9144000" cy="3170099"/>
          </a:xfrm>
          <a:prstGeom prst="rect">
            <a:avLst/>
          </a:prstGeom>
        </p:spPr>
        <p:txBody>
          <a:bodyPr wrap="square">
            <a:spAutoFit/>
          </a:bodyPr>
          <a:lstStyle/>
          <a:p>
            <a:pPr algn="just"/>
            <a:r>
              <a:rPr lang="en-US" sz="2000" b="1" dirty="0" err="1" smtClean="0"/>
              <a:t>i</a:t>
            </a:r>
            <a:r>
              <a:rPr lang="en-US" sz="2000" b="1" dirty="0" smtClean="0"/>
              <a:t>. </a:t>
            </a:r>
            <a:r>
              <a:rPr lang="en-US" sz="2000" b="1" u="sng" dirty="0" smtClean="0"/>
              <a:t>Hodgkin's disease</a:t>
            </a:r>
          </a:p>
          <a:p>
            <a:pPr marL="457200" indent="-457200" algn="just">
              <a:buFont typeface="Wingdings" pitchFamily="2" charset="2"/>
              <a:buChar char="Ø"/>
            </a:pPr>
            <a:r>
              <a:rPr lang="en-US" sz="2000" dirty="0" smtClean="0"/>
              <a:t>In this disease there is </a:t>
            </a:r>
            <a:r>
              <a:rPr lang="en-US" sz="2000" b="1" dirty="0" smtClean="0"/>
              <a:t>progressive</a:t>
            </a:r>
            <a:r>
              <a:rPr lang="en-US" sz="2000" dirty="0" smtClean="0"/>
              <a:t>, </a:t>
            </a:r>
            <a:r>
              <a:rPr lang="en-US" sz="2000" b="1" dirty="0" smtClean="0"/>
              <a:t>painless</a:t>
            </a:r>
            <a:r>
              <a:rPr lang="en-US" sz="2000" dirty="0" smtClean="0"/>
              <a:t> </a:t>
            </a:r>
            <a:r>
              <a:rPr lang="en-US" sz="2000" b="1" dirty="0" smtClean="0"/>
              <a:t>enlargement</a:t>
            </a:r>
            <a:r>
              <a:rPr lang="en-US" sz="2000" dirty="0" smtClean="0"/>
              <a:t> of lymph nodes throughout the body, as </a:t>
            </a:r>
            <a:r>
              <a:rPr lang="en-US" sz="2000" b="1" dirty="0" smtClean="0"/>
              <a:t>lymphoid tissue </a:t>
            </a:r>
            <a:r>
              <a:rPr lang="en-US" sz="2000" dirty="0" smtClean="0"/>
              <a:t>within them </a:t>
            </a:r>
            <a:r>
              <a:rPr lang="en-US" sz="2000" b="1" dirty="0" smtClean="0"/>
              <a:t>proliferates</a:t>
            </a:r>
            <a:r>
              <a:rPr lang="en-US" sz="2000" dirty="0" smtClean="0"/>
              <a:t>. </a:t>
            </a:r>
          </a:p>
          <a:p>
            <a:pPr marL="457200" indent="-457200" algn="just">
              <a:buFont typeface="Wingdings" pitchFamily="2" charset="2"/>
              <a:buChar char="Ø"/>
            </a:pPr>
            <a:endParaRPr lang="en-US" sz="2000" dirty="0" smtClean="0"/>
          </a:p>
          <a:p>
            <a:pPr marL="457200" indent="-457200" algn="just">
              <a:buFont typeface="Wingdings" pitchFamily="2" charset="2"/>
              <a:buChar char="Ø"/>
            </a:pPr>
            <a:r>
              <a:rPr lang="en-US" sz="2000" dirty="0" smtClean="0"/>
              <a:t>The superficial lymph nodes in the neck are often the first to be noticed. </a:t>
            </a:r>
          </a:p>
          <a:p>
            <a:pPr marL="457200" indent="-457200" algn="just">
              <a:buFont typeface="Wingdings" pitchFamily="2" charset="2"/>
              <a:buChar char="Ø"/>
            </a:pPr>
            <a:endParaRPr lang="en-US" sz="2000" dirty="0" smtClean="0"/>
          </a:p>
          <a:p>
            <a:pPr marL="457200" indent="-457200" algn="just">
              <a:buFont typeface="Wingdings" pitchFamily="2" charset="2"/>
              <a:buChar char="Ø"/>
            </a:pPr>
            <a:r>
              <a:rPr lang="en-US" sz="2000" dirty="0" smtClean="0"/>
              <a:t>The disease is </a:t>
            </a:r>
            <a:r>
              <a:rPr lang="en-US" sz="2000" b="1" dirty="0" smtClean="0">
                <a:solidFill>
                  <a:srgbClr val="FF0000"/>
                </a:solidFill>
              </a:rPr>
              <a:t>malignant</a:t>
            </a:r>
            <a:r>
              <a:rPr lang="en-US" sz="2000" dirty="0" smtClean="0"/>
              <a:t> and the </a:t>
            </a:r>
            <a:r>
              <a:rPr lang="en-US" sz="2000" b="1" dirty="0" smtClean="0"/>
              <a:t>cause is unknown. </a:t>
            </a:r>
          </a:p>
          <a:p>
            <a:pPr marL="457200" indent="-457200" algn="just">
              <a:buFont typeface="Wingdings" pitchFamily="2" charset="2"/>
              <a:buChar char="Ø"/>
            </a:pPr>
            <a:endParaRPr lang="en-US" sz="2000" dirty="0" smtClean="0"/>
          </a:p>
          <a:p>
            <a:pPr marL="457200" indent="-457200" algn="just">
              <a:buFont typeface="Wingdings" pitchFamily="2" charset="2"/>
              <a:buChar char="Ø"/>
            </a:pPr>
            <a:r>
              <a:rPr lang="en-US" sz="2000" dirty="0" smtClean="0"/>
              <a:t>The disease </a:t>
            </a:r>
            <a:r>
              <a:rPr lang="en-US" sz="2000" b="1" dirty="0" smtClean="0">
                <a:solidFill>
                  <a:srgbClr val="0070C0"/>
                </a:solidFill>
              </a:rPr>
              <a:t>spreads</a:t>
            </a:r>
            <a:r>
              <a:rPr lang="en-US" sz="2000" dirty="0" smtClean="0"/>
              <a:t> to adjacent nodes and to other tissues (spleen, liver, BM, bones) in a consistent way. </a:t>
            </a:r>
            <a:endParaRPr lang="en-US" sz="2000" dirty="0"/>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00400" y="76200"/>
            <a:ext cx="2133600" cy="52322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US" sz="2800" b="1" dirty="0" smtClean="0"/>
              <a:t>Anemia</a:t>
            </a:r>
            <a:endParaRPr lang="en-US" sz="2800" b="1" dirty="0"/>
          </a:p>
        </p:txBody>
      </p:sp>
      <p:sp>
        <p:nvSpPr>
          <p:cNvPr id="3" name="TextBox 2"/>
          <p:cNvSpPr txBox="1"/>
          <p:nvPr/>
        </p:nvSpPr>
        <p:spPr>
          <a:xfrm>
            <a:off x="228600" y="1143000"/>
            <a:ext cx="1944891" cy="461665"/>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sz="2400" b="1" dirty="0" smtClean="0"/>
              <a:t>Classification:</a:t>
            </a:r>
            <a:endParaRPr lang="en-US" sz="2400" b="1" dirty="0"/>
          </a:p>
        </p:txBody>
      </p:sp>
      <p:sp>
        <p:nvSpPr>
          <p:cNvPr id="4" name="TextBox 3"/>
          <p:cNvSpPr txBox="1"/>
          <p:nvPr/>
        </p:nvSpPr>
        <p:spPr>
          <a:xfrm>
            <a:off x="228601" y="1981200"/>
            <a:ext cx="8915400" cy="4401205"/>
          </a:xfrm>
          <a:prstGeom prst="rect">
            <a:avLst/>
          </a:prstGeom>
          <a:noFill/>
        </p:spPr>
        <p:txBody>
          <a:bodyPr wrap="square" rtlCol="0">
            <a:spAutoFit/>
          </a:bodyPr>
          <a:lstStyle/>
          <a:p>
            <a:pPr marL="400050" indent="-400050" algn="just">
              <a:buAutoNum type="romanLcPeriod"/>
            </a:pPr>
            <a:r>
              <a:rPr lang="en-US" sz="2000" b="1" dirty="0" smtClean="0"/>
              <a:t>Hemolytic anemia</a:t>
            </a:r>
            <a:r>
              <a:rPr lang="en-US" sz="2000" dirty="0" smtClean="0"/>
              <a:t>: destruction of RBCs</a:t>
            </a:r>
          </a:p>
          <a:p>
            <a:pPr marL="400050" indent="-400050" algn="just">
              <a:buAutoNum type="romanLcPeriod"/>
            </a:pPr>
            <a:endParaRPr lang="en-US" sz="2000" dirty="0" smtClean="0"/>
          </a:p>
          <a:p>
            <a:pPr marL="400050" indent="-400050" algn="just">
              <a:buAutoNum type="romanLcPeriod"/>
            </a:pPr>
            <a:r>
              <a:rPr lang="en-US" sz="2000" b="1" dirty="0" smtClean="0"/>
              <a:t>Iron-deficiency anemia </a:t>
            </a:r>
            <a:r>
              <a:rPr lang="en-US" sz="2000" dirty="0" smtClean="0"/>
              <a:t>(</a:t>
            </a:r>
            <a:r>
              <a:rPr lang="en-US" sz="2000" dirty="0" err="1" smtClean="0"/>
              <a:t>microlytic</a:t>
            </a:r>
            <a:r>
              <a:rPr lang="en-US" sz="2000" dirty="0" smtClean="0"/>
              <a:t> anemia): iron deficiency leads to inadequate hemoglobin synthesis</a:t>
            </a:r>
          </a:p>
          <a:p>
            <a:pPr marL="400050" indent="-400050" algn="just">
              <a:buAutoNum type="romanLcPeriod"/>
            </a:pPr>
            <a:endParaRPr lang="en-US" sz="2000" dirty="0" smtClean="0"/>
          </a:p>
          <a:p>
            <a:pPr marL="400050" indent="-400050" algn="just">
              <a:buAutoNum type="romanLcPeriod"/>
            </a:pPr>
            <a:r>
              <a:rPr lang="en-US" sz="2000" b="1" dirty="0" smtClean="0"/>
              <a:t>Megaloblastic anemia </a:t>
            </a:r>
            <a:r>
              <a:rPr lang="en-US" sz="2000" dirty="0" smtClean="0"/>
              <a:t>(</a:t>
            </a:r>
            <a:r>
              <a:rPr lang="en-US" sz="2000" dirty="0" err="1" smtClean="0"/>
              <a:t>macrolytic</a:t>
            </a:r>
            <a:r>
              <a:rPr lang="en-US" sz="2000" dirty="0" smtClean="0"/>
              <a:t> anemia): abnormally large cells, defect in DNA, RNA and Protein synthesis, leads to defective cell maturation and division</a:t>
            </a:r>
          </a:p>
          <a:p>
            <a:pPr marL="400050" indent="-400050" algn="just">
              <a:buAutoNum type="romanLcPeriod"/>
            </a:pPr>
            <a:endParaRPr lang="en-US" sz="2000" dirty="0" smtClean="0"/>
          </a:p>
          <a:p>
            <a:pPr marL="400050" indent="-400050" algn="just">
              <a:buAutoNum type="romanLcPeriod"/>
            </a:pPr>
            <a:r>
              <a:rPr lang="en-US" sz="2000" b="1" dirty="0" smtClean="0"/>
              <a:t>Pernicious anemia </a:t>
            </a:r>
            <a:r>
              <a:rPr lang="en-US" sz="2000" dirty="0" smtClean="0"/>
              <a:t>(</a:t>
            </a:r>
            <a:r>
              <a:rPr lang="en-US" sz="2000" dirty="0" err="1" smtClean="0"/>
              <a:t>macrolytic</a:t>
            </a:r>
            <a:r>
              <a:rPr lang="en-US" sz="2000" dirty="0" smtClean="0"/>
              <a:t> anemia): vitamin B12 deficiency</a:t>
            </a:r>
          </a:p>
          <a:p>
            <a:pPr marL="400050" indent="-400050" algn="just">
              <a:buAutoNum type="romanLcPeriod"/>
            </a:pPr>
            <a:endParaRPr lang="en-US" sz="2000" dirty="0" smtClean="0"/>
          </a:p>
          <a:p>
            <a:pPr marL="400050" indent="-400050" algn="just">
              <a:buAutoNum type="romanLcPeriod"/>
            </a:pPr>
            <a:r>
              <a:rPr lang="en-US" sz="2000" b="1" dirty="0" smtClean="0"/>
              <a:t>Folic acid deficiency anemia </a:t>
            </a:r>
            <a:r>
              <a:rPr lang="en-US" sz="2000" dirty="0" smtClean="0"/>
              <a:t>(</a:t>
            </a:r>
            <a:r>
              <a:rPr lang="en-US" sz="2000" dirty="0" err="1" smtClean="0"/>
              <a:t>normolytic</a:t>
            </a:r>
            <a:r>
              <a:rPr lang="en-US" sz="2000" dirty="0" smtClean="0"/>
              <a:t> anemia): interferes new red cells formation</a:t>
            </a:r>
          </a:p>
          <a:p>
            <a:pPr marL="400050" indent="-400050" algn="just">
              <a:buAutoNum type="romanLcPeriod"/>
            </a:pPr>
            <a:endParaRPr lang="en-US" sz="2000" dirty="0" smtClean="0"/>
          </a:p>
          <a:p>
            <a:pPr marL="400050" indent="-400050" algn="just">
              <a:buAutoNum type="romanLcPeriod"/>
            </a:pPr>
            <a:r>
              <a:rPr lang="en-US" sz="2000" b="1" dirty="0" smtClean="0"/>
              <a:t>Sickle cell anemia</a:t>
            </a:r>
            <a:r>
              <a:rPr lang="en-US" sz="2000" dirty="0" smtClean="0"/>
              <a:t>: structurally abnormal hemoglobin</a:t>
            </a:r>
            <a:endParaRPr lang="en-US" sz="2000" dirty="0"/>
          </a:p>
        </p:txBody>
      </p:sp>
    </p:spTree>
  </p:cSld>
  <p:clrMapOvr>
    <a:masterClrMapping/>
  </p:clrMapOvr>
  <p:transition spd="slow">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38400" y="76200"/>
            <a:ext cx="4343400" cy="5232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2800" b="1" dirty="0" smtClean="0"/>
              <a:t>Lymphoreticular System</a:t>
            </a:r>
            <a:endParaRPr lang="en-US" sz="2800" b="1" dirty="0"/>
          </a:p>
        </p:txBody>
      </p:sp>
      <p:sp>
        <p:nvSpPr>
          <p:cNvPr id="3" name="TextBox 2"/>
          <p:cNvSpPr txBox="1"/>
          <p:nvPr/>
        </p:nvSpPr>
        <p:spPr>
          <a:xfrm>
            <a:off x="72012" y="685800"/>
            <a:ext cx="1680588" cy="461665"/>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US" sz="2400" b="1" dirty="0" smtClean="0"/>
              <a:t>Lymphoma:</a:t>
            </a:r>
            <a:endParaRPr lang="en-US" sz="2400" b="1" dirty="0"/>
          </a:p>
        </p:txBody>
      </p:sp>
      <p:sp>
        <p:nvSpPr>
          <p:cNvPr id="5" name="Rectangle 4"/>
          <p:cNvSpPr/>
          <p:nvPr/>
        </p:nvSpPr>
        <p:spPr>
          <a:xfrm>
            <a:off x="0" y="1346537"/>
            <a:ext cx="9144000" cy="4708981"/>
          </a:xfrm>
          <a:prstGeom prst="rect">
            <a:avLst/>
          </a:prstGeom>
        </p:spPr>
        <p:txBody>
          <a:bodyPr wrap="square">
            <a:spAutoFit/>
          </a:bodyPr>
          <a:lstStyle/>
          <a:p>
            <a:pPr marL="457200" indent="-457200" algn="just">
              <a:buFont typeface="Wingdings" pitchFamily="2" charset="2"/>
              <a:buChar char="Ø"/>
            </a:pPr>
            <a:r>
              <a:rPr lang="en-US" sz="2000" dirty="0" smtClean="0"/>
              <a:t>The disease leads to </a:t>
            </a:r>
            <a:r>
              <a:rPr lang="en-US" sz="2000" b="1" dirty="0" smtClean="0">
                <a:solidFill>
                  <a:srgbClr val="FF0000"/>
                </a:solidFill>
              </a:rPr>
              <a:t>reduced immunity</a:t>
            </a:r>
            <a:r>
              <a:rPr lang="en-US" sz="2000" dirty="0" smtClean="0"/>
              <a:t>, because lymphocyte function is </a:t>
            </a:r>
            <a:r>
              <a:rPr lang="en-US" sz="2000" b="1" dirty="0" smtClean="0"/>
              <a:t>depressed</a:t>
            </a:r>
            <a:r>
              <a:rPr lang="en-US" sz="2000" dirty="0" smtClean="0"/>
              <a:t>, and </a:t>
            </a:r>
            <a:r>
              <a:rPr lang="en-US" sz="2000" b="1" dirty="0" smtClean="0"/>
              <a:t>recurrent infection </a:t>
            </a:r>
            <a:r>
              <a:rPr lang="en-US" sz="2000" dirty="0" smtClean="0"/>
              <a:t>is therefore common. </a:t>
            </a:r>
          </a:p>
          <a:p>
            <a:pPr marL="457200" indent="-457200" algn="just">
              <a:buFont typeface="Wingdings" pitchFamily="2" charset="2"/>
              <a:buChar char="Ø"/>
            </a:pPr>
            <a:endParaRPr lang="en-US" sz="2000" dirty="0" smtClean="0"/>
          </a:p>
          <a:p>
            <a:pPr marL="457200" indent="-457200" algn="just">
              <a:buFont typeface="Wingdings" pitchFamily="2" charset="2"/>
              <a:buChar char="Ø"/>
            </a:pPr>
            <a:r>
              <a:rPr lang="en-US" sz="2000" dirty="0" smtClean="0"/>
              <a:t>As lymph nodes enlarge, they may </a:t>
            </a:r>
            <a:r>
              <a:rPr lang="en-US" sz="2000" b="1" dirty="0" smtClean="0"/>
              <a:t>compress</a:t>
            </a:r>
            <a:r>
              <a:rPr lang="en-US" sz="2000" dirty="0" smtClean="0"/>
              <a:t> adjacent tissues and organs. </a:t>
            </a:r>
          </a:p>
          <a:p>
            <a:pPr marL="457200" indent="-457200" algn="just">
              <a:buFont typeface="Wingdings" pitchFamily="2" charset="2"/>
              <a:buChar char="Ø"/>
            </a:pPr>
            <a:endParaRPr lang="en-US" sz="2000" dirty="0" smtClean="0"/>
          </a:p>
          <a:p>
            <a:pPr marL="457200" indent="-457200" algn="just">
              <a:buFont typeface="Wingdings" pitchFamily="2" charset="2"/>
              <a:buChar char="Ø"/>
            </a:pPr>
            <a:r>
              <a:rPr lang="en-US" sz="2000" b="1" dirty="0" smtClean="0">
                <a:solidFill>
                  <a:srgbClr val="FF0000"/>
                </a:solidFill>
              </a:rPr>
              <a:t>Anaemia</a:t>
            </a:r>
            <a:r>
              <a:rPr lang="en-US" sz="2000" dirty="0" smtClean="0"/>
              <a:t> and changes in </a:t>
            </a:r>
            <a:r>
              <a:rPr lang="en-US" sz="2000" b="1" dirty="0" smtClean="0">
                <a:solidFill>
                  <a:srgbClr val="00B0F0"/>
                </a:solidFill>
              </a:rPr>
              <a:t>leukocyte numbers </a:t>
            </a:r>
            <a:r>
              <a:rPr lang="en-US" sz="2000" dirty="0" smtClean="0"/>
              <a:t>occur if the </a:t>
            </a:r>
            <a:r>
              <a:rPr lang="en-US" sz="2000" b="1" dirty="0" smtClean="0">
                <a:solidFill>
                  <a:srgbClr val="C00000"/>
                </a:solidFill>
              </a:rPr>
              <a:t>bone marrow </a:t>
            </a:r>
            <a:r>
              <a:rPr lang="en-US" sz="2000" dirty="0" smtClean="0"/>
              <a:t>is involved.</a:t>
            </a:r>
          </a:p>
          <a:p>
            <a:pPr marL="457200" indent="-457200" algn="just">
              <a:buFont typeface="Wingdings" pitchFamily="2" charset="2"/>
              <a:buChar char="Ø"/>
            </a:pPr>
            <a:endParaRPr lang="en-US" sz="2000" dirty="0" smtClean="0"/>
          </a:p>
          <a:p>
            <a:pPr marL="457200" indent="-457200" algn="just">
              <a:buFont typeface="Wingdings" pitchFamily="2" charset="2"/>
              <a:buChar char="Ø"/>
            </a:pPr>
            <a:r>
              <a:rPr lang="en-US" sz="2000" dirty="0" smtClean="0"/>
              <a:t>The disease is characterised histologically by the presence of </a:t>
            </a:r>
            <a:r>
              <a:rPr lang="en-US" sz="2000" b="1" dirty="0" smtClean="0">
                <a:solidFill>
                  <a:srgbClr val="7030A0"/>
                </a:solidFill>
              </a:rPr>
              <a:t>large malignant </a:t>
            </a:r>
            <a:r>
              <a:rPr lang="en-US" sz="2000" b="1" dirty="0" err="1" smtClean="0">
                <a:solidFill>
                  <a:srgbClr val="7030A0"/>
                </a:solidFill>
              </a:rPr>
              <a:t>binucleate</a:t>
            </a:r>
            <a:r>
              <a:rPr lang="en-US" sz="2000" b="1" dirty="0" smtClean="0">
                <a:solidFill>
                  <a:srgbClr val="7030A0"/>
                </a:solidFill>
              </a:rPr>
              <a:t> lymphoid cells </a:t>
            </a:r>
            <a:r>
              <a:rPr lang="en-US" sz="2000" dirty="0" smtClean="0"/>
              <a:t>(</a:t>
            </a:r>
            <a:r>
              <a:rPr lang="en-US" sz="2000" b="1" dirty="0" smtClean="0">
                <a:solidFill>
                  <a:srgbClr val="0070C0"/>
                </a:solidFill>
              </a:rPr>
              <a:t>Reed-Sternberg cells</a:t>
            </a:r>
            <a:r>
              <a:rPr lang="en-US" sz="2000" dirty="0" smtClean="0"/>
              <a:t>) in the lymph glands.</a:t>
            </a:r>
          </a:p>
          <a:p>
            <a:pPr marL="457200" indent="-457200" algn="just">
              <a:buFont typeface="Wingdings" pitchFamily="2" charset="2"/>
              <a:buChar char="Ø"/>
            </a:pPr>
            <a:endParaRPr lang="en-US" sz="2000" dirty="0" smtClean="0"/>
          </a:p>
          <a:p>
            <a:pPr marL="457200" indent="-457200" algn="just">
              <a:buFont typeface="Wingdings" pitchFamily="2" charset="2"/>
              <a:buChar char="Ø"/>
            </a:pPr>
            <a:r>
              <a:rPr lang="en-US" sz="2000" dirty="0" smtClean="0"/>
              <a:t>Treatment is either with </a:t>
            </a:r>
            <a:r>
              <a:rPr lang="en-US" sz="2000" b="1" dirty="0" smtClean="0"/>
              <a:t>radiotherapy, chemotherapy </a:t>
            </a:r>
            <a:r>
              <a:rPr lang="en-US" sz="2000" dirty="0" smtClean="0"/>
              <a:t>or </a:t>
            </a:r>
            <a:r>
              <a:rPr lang="en-US" sz="2000" b="1" dirty="0" smtClean="0"/>
              <a:t>both</a:t>
            </a:r>
            <a:r>
              <a:rPr lang="en-US" sz="2000" dirty="0" smtClean="0"/>
              <a:t>, depending on when the disease is diagnosed and the nature of the abnormal lymph cells. </a:t>
            </a:r>
          </a:p>
          <a:p>
            <a:pPr marL="457200" indent="-457200" algn="just">
              <a:buFont typeface="Wingdings" pitchFamily="2" charset="2"/>
              <a:buChar char="Ø"/>
            </a:pPr>
            <a:endParaRPr lang="en-US" sz="2000" dirty="0" smtClean="0"/>
          </a:p>
          <a:p>
            <a:pPr marL="457200" indent="-457200" algn="just">
              <a:buFont typeface="Wingdings" pitchFamily="2" charset="2"/>
              <a:buChar char="Ø"/>
            </a:pPr>
            <a:r>
              <a:rPr lang="en-US" sz="2000" dirty="0" smtClean="0"/>
              <a:t>Cure rates are good, especially if the lymphoma is diagnosed early.</a:t>
            </a:r>
            <a:endParaRPr lang="en-US" sz="2000" dirty="0"/>
          </a:p>
        </p:txBody>
      </p:sp>
    </p:spTree>
  </p:cSld>
  <p:clrMapOvr>
    <a:masterClrMapping/>
  </p:clrMapOvr>
  <p:transition spd="slow">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38400" y="76200"/>
            <a:ext cx="4343400" cy="5232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2800" b="1" dirty="0" smtClean="0"/>
              <a:t>Lymphoreticular System</a:t>
            </a:r>
            <a:endParaRPr lang="en-US" sz="2800" b="1" dirty="0"/>
          </a:p>
        </p:txBody>
      </p:sp>
      <p:sp>
        <p:nvSpPr>
          <p:cNvPr id="3" name="Rectangle 2"/>
          <p:cNvSpPr/>
          <p:nvPr/>
        </p:nvSpPr>
        <p:spPr>
          <a:xfrm>
            <a:off x="0" y="948928"/>
            <a:ext cx="9144000" cy="4308872"/>
          </a:xfrm>
          <a:prstGeom prst="rect">
            <a:avLst/>
          </a:prstGeom>
        </p:spPr>
        <p:txBody>
          <a:bodyPr wrap="square">
            <a:spAutoFit/>
          </a:bodyPr>
          <a:lstStyle/>
          <a:p>
            <a:pPr algn="just"/>
            <a:r>
              <a:rPr lang="en-US" sz="2000" b="1" dirty="0" smtClean="0"/>
              <a:t>ii. </a:t>
            </a:r>
            <a:r>
              <a:rPr lang="en-US" sz="2000" b="1" u="sng" dirty="0" smtClean="0"/>
              <a:t>Non-Hodgkin’s lymphoma </a:t>
            </a:r>
          </a:p>
          <a:p>
            <a:pPr marL="457200" indent="-457200" algn="just">
              <a:buFont typeface="Wingdings" pitchFamily="2" charset="2"/>
              <a:buChar char="Ø"/>
            </a:pPr>
            <a:r>
              <a:rPr lang="en-US" sz="2000" dirty="0" smtClean="0"/>
              <a:t>This varies in its malignancy depending on the nature and activity of the </a:t>
            </a:r>
            <a:r>
              <a:rPr lang="en-US" sz="2000" b="1" dirty="0" smtClean="0"/>
              <a:t>abnormal lymph cells</a:t>
            </a:r>
            <a:r>
              <a:rPr lang="en-US" sz="2000" dirty="0" smtClean="0"/>
              <a:t>. </a:t>
            </a:r>
          </a:p>
          <a:p>
            <a:pPr marL="457200" indent="-457200" algn="just">
              <a:buFont typeface="Wingdings" pitchFamily="2" charset="2"/>
              <a:buChar char="Ø"/>
            </a:pPr>
            <a:endParaRPr lang="en-US" dirty="0" smtClean="0"/>
          </a:p>
          <a:p>
            <a:pPr marL="457200" indent="-457200" algn="just">
              <a:buFont typeface="Wingdings" pitchFamily="2" charset="2"/>
              <a:buChar char="Ø"/>
            </a:pPr>
            <a:r>
              <a:rPr lang="en-US" sz="2000" dirty="0" smtClean="0">
                <a:solidFill>
                  <a:srgbClr val="0070C0"/>
                </a:solidFill>
              </a:rPr>
              <a:t>Causative factor</a:t>
            </a:r>
            <a:r>
              <a:rPr lang="en-US" sz="2000" dirty="0" smtClean="0"/>
              <a:t>: </a:t>
            </a:r>
            <a:r>
              <a:rPr lang="en-US" sz="2000" b="1" dirty="0" smtClean="0"/>
              <a:t>viral, bacterial</a:t>
            </a:r>
            <a:r>
              <a:rPr lang="en-US" sz="2000" dirty="0" smtClean="0"/>
              <a:t> </a:t>
            </a:r>
            <a:r>
              <a:rPr lang="en-US" sz="2000" b="1" dirty="0" smtClean="0"/>
              <a:t>infections, genetic</a:t>
            </a:r>
            <a:r>
              <a:rPr lang="en-US" sz="2000" dirty="0" smtClean="0"/>
              <a:t> and </a:t>
            </a:r>
            <a:r>
              <a:rPr lang="en-US" sz="2000" b="1" dirty="0" smtClean="0"/>
              <a:t>immunological</a:t>
            </a:r>
            <a:r>
              <a:rPr lang="en-US" sz="2000" dirty="0" smtClean="0"/>
              <a:t> factors</a:t>
            </a:r>
          </a:p>
          <a:p>
            <a:pPr marL="457200" indent="-457200" algn="just">
              <a:buFont typeface="Wingdings" pitchFamily="2" charset="2"/>
              <a:buChar char="Ø"/>
            </a:pPr>
            <a:endParaRPr lang="en-US" sz="2000" dirty="0" smtClean="0"/>
          </a:p>
          <a:p>
            <a:pPr marL="457200" indent="-457200" algn="just">
              <a:buFont typeface="Wingdings" pitchFamily="2" charset="2"/>
              <a:buChar char="Ø"/>
            </a:pPr>
            <a:r>
              <a:rPr lang="en-US" sz="2000" b="1" dirty="0" smtClean="0"/>
              <a:t>High- and low-grade </a:t>
            </a:r>
            <a:r>
              <a:rPr lang="en-US" sz="2000" dirty="0" smtClean="0"/>
              <a:t>categories are </a:t>
            </a:r>
            <a:r>
              <a:rPr lang="en-US" sz="2000" dirty="0" err="1" smtClean="0"/>
              <a:t>recognised</a:t>
            </a:r>
            <a:r>
              <a:rPr lang="en-US" sz="2000" dirty="0" smtClean="0"/>
              <a:t> according to the rate of </a:t>
            </a:r>
            <a:r>
              <a:rPr lang="en-US" sz="2000" b="1" dirty="0" smtClean="0"/>
              <a:t>proliferation of abnormal lymph cells</a:t>
            </a:r>
            <a:r>
              <a:rPr lang="en-US" sz="2000" dirty="0" smtClean="0"/>
              <a:t>. </a:t>
            </a:r>
            <a:endParaRPr lang="en-US" dirty="0" smtClean="0"/>
          </a:p>
          <a:p>
            <a:pPr marL="457200" indent="-457200" algn="just">
              <a:buFont typeface="Wingdings" pitchFamily="2" charset="2"/>
              <a:buChar char="Ø"/>
            </a:pPr>
            <a:endParaRPr lang="en-US" dirty="0" smtClean="0"/>
          </a:p>
          <a:p>
            <a:pPr marL="457200" indent="-457200" algn="just">
              <a:buFont typeface="Wingdings" pitchFamily="2" charset="2"/>
              <a:buChar char="Ø"/>
            </a:pPr>
            <a:r>
              <a:rPr lang="en-US" sz="2000" b="1" dirty="0" smtClean="0">
                <a:solidFill>
                  <a:srgbClr val="0070C0"/>
                </a:solidFill>
              </a:rPr>
              <a:t>Low-grade tumours </a:t>
            </a:r>
            <a:r>
              <a:rPr lang="en-US" sz="2000" dirty="0" smtClean="0"/>
              <a:t>consist of well-differentiated cells and slow progress of the disease, death occurring after a period of years. </a:t>
            </a:r>
          </a:p>
          <a:p>
            <a:pPr marL="457200" indent="-457200" algn="just">
              <a:buFont typeface="Wingdings" pitchFamily="2" charset="2"/>
              <a:buChar char="Ø"/>
            </a:pPr>
            <a:endParaRPr lang="en-US" dirty="0" smtClean="0">
              <a:solidFill>
                <a:srgbClr val="0070C0"/>
              </a:solidFill>
            </a:endParaRPr>
          </a:p>
          <a:p>
            <a:pPr marL="457200" indent="-457200" algn="just">
              <a:buFont typeface="Wingdings" pitchFamily="2" charset="2"/>
              <a:buChar char="Ø"/>
            </a:pPr>
            <a:r>
              <a:rPr lang="en-US" sz="2000" b="1" dirty="0" smtClean="0">
                <a:solidFill>
                  <a:srgbClr val="0070C0"/>
                </a:solidFill>
              </a:rPr>
              <a:t>High-grade lymphomas </a:t>
            </a:r>
            <a:r>
              <a:rPr lang="en-US" sz="2000" dirty="0" smtClean="0"/>
              <a:t>consist of poorly differentiated cells and rapid progress of the disease, death occurring in weeks or months.</a:t>
            </a:r>
          </a:p>
        </p:txBody>
      </p:sp>
    </p:spTree>
  </p:cSld>
  <p:clrMapOvr>
    <a:masterClrMapping/>
  </p:clrMapOvr>
  <p:transition spd="slow">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38400" y="76200"/>
            <a:ext cx="4343400" cy="5232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2800" b="1" dirty="0" smtClean="0"/>
              <a:t>Lymphoreticular System</a:t>
            </a:r>
            <a:endParaRPr lang="en-US" sz="2800" b="1" dirty="0"/>
          </a:p>
        </p:txBody>
      </p:sp>
      <p:graphicFrame>
        <p:nvGraphicFramePr>
          <p:cNvPr id="3" name="Table 2"/>
          <p:cNvGraphicFramePr>
            <a:graphicFrameLocks noGrp="1"/>
          </p:cNvGraphicFramePr>
          <p:nvPr>
            <p:extLst>
              <p:ext uri="{D42A27DB-BD31-4B8C-83A1-F6EECF244321}">
                <p14:modId xmlns:p14="http://schemas.microsoft.com/office/powerpoint/2010/main" val="4145471238"/>
              </p:ext>
            </p:extLst>
          </p:nvPr>
        </p:nvGraphicFramePr>
        <p:xfrm>
          <a:off x="152400" y="685800"/>
          <a:ext cx="8839200" cy="4846320"/>
        </p:xfrm>
        <a:graphic>
          <a:graphicData uri="http://schemas.openxmlformats.org/drawingml/2006/table">
            <a:tbl>
              <a:tblPr firstRow="1" bandRow="1">
                <a:tableStyleId>{3C2FFA5D-87B4-456A-9821-1D502468CF0F}</a:tableStyleId>
              </a:tblPr>
              <a:tblGrid>
                <a:gridCol w="4267200"/>
                <a:gridCol w="4572000"/>
              </a:tblGrid>
              <a:tr h="685800">
                <a:tc>
                  <a:txBody>
                    <a:bodyPr/>
                    <a:lstStyle/>
                    <a:p>
                      <a:pPr algn="ctr"/>
                      <a:r>
                        <a:rPr lang="en-US" sz="2400" dirty="0" smtClean="0"/>
                        <a:t>Hodgkin Lymphoma</a:t>
                      </a:r>
                      <a:endParaRPr lang="en-US" sz="2400" dirty="0"/>
                    </a:p>
                  </a:txBody>
                  <a:tcPr/>
                </a:tc>
                <a:tc>
                  <a:txBody>
                    <a:bodyPr/>
                    <a:lstStyle/>
                    <a:p>
                      <a:pPr algn="ctr"/>
                      <a:r>
                        <a:rPr lang="en-US" sz="2400" dirty="0" smtClean="0"/>
                        <a:t>Non-Hodgkin Lymphoma</a:t>
                      </a:r>
                      <a:endParaRPr lang="en-US" sz="2400" dirty="0"/>
                    </a:p>
                  </a:txBody>
                  <a:tcPr/>
                </a:tc>
              </a:tr>
              <a:tr h="685800">
                <a:tc>
                  <a:txBody>
                    <a:bodyPr/>
                    <a:lstStyle/>
                    <a:p>
                      <a:pPr algn="just"/>
                      <a:r>
                        <a:rPr lang="en-US" sz="2000" dirty="0" smtClean="0"/>
                        <a:t>Less common</a:t>
                      </a:r>
                      <a:endParaRPr lang="en-US" sz="2000" dirty="0"/>
                    </a:p>
                  </a:txBody>
                  <a:tcPr/>
                </a:tc>
                <a:tc>
                  <a:txBody>
                    <a:bodyPr/>
                    <a:lstStyle/>
                    <a:p>
                      <a:pPr algn="just"/>
                      <a:r>
                        <a:rPr lang="en-US" sz="2000" dirty="0" smtClean="0"/>
                        <a:t>More common </a:t>
                      </a:r>
                      <a:endParaRPr lang="en-US" sz="2000" dirty="0"/>
                    </a:p>
                  </a:txBody>
                  <a:tcPr/>
                </a:tc>
              </a:tr>
              <a:tr h="685800">
                <a:tc>
                  <a:txBody>
                    <a:bodyPr/>
                    <a:lstStyle/>
                    <a:p>
                      <a:pPr algn="just"/>
                      <a:r>
                        <a:rPr lang="en-US" sz="2000" dirty="0" smtClean="0"/>
                        <a:t>More often localized to a single axial group of nodes (cervical, mediastinal)</a:t>
                      </a:r>
                      <a:endParaRPr lang="en-US" sz="2000" dirty="0"/>
                    </a:p>
                  </a:txBody>
                  <a:tcPr/>
                </a:tc>
                <a:tc>
                  <a:txBody>
                    <a:bodyPr/>
                    <a:lstStyle/>
                    <a:p>
                      <a:pPr algn="just"/>
                      <a:r>
                        <a:rPr lang="en-US" sz="2000" dirty="0" smtClean="0"/>
                        <a:t>More</a:t>
                      </a:r>
                      <a:r>
                        <a:rPr lang="en-US" sz="2000" baseline="0" dirty="0" smtClean="0"/>
                        <a:t> frequent involvement of multiple peripheral nodes</a:t>
                      </a:r>
                      <a:endParaRPr lang="en-US" sz="2000" dirty="0"/>
                    </a:p>
                  </a:txBody>
                  <a:tcPr/>
                </a:tc>
              </a:tr>
              <a:tr h="685800">
                <a:tc>
                  <a:txBody>
                    <a:bodyPr/>
                    <a:lstStyle/>
                    <a:p>
                      <a:pPr algn="just"/>
                      <a:r>
                        <a:rPr lang="en-US" sz="2000" dirty="0" smtClean="0"/>
                        <a:t>Spread by contiguity</a:t>
                      </a:r>
                      <a:endParaRPr lang="en-US" sz="2000" dirty="0"/>
                    </a:p>
                  </a:txBody>
                  <a:tcPr/>
                </a:tc>
                <a:tc>
                  <a:txBody>
                    <a:bodyPr/>
                    <a:lstStyle/>
                    <a:p>
                      <a:pPr algn="just"/>
                      <a:r>
                        <a:rPr lang="en-US" sz="2000" dirty="0" smtClean="0"/>
                        <a:t>Noncontiguous spread</a:t>
                      </a:r>
                      <a:endParaRPr lang="en-US" sz="2000" dirty="0"/>
                    </a:p>
                  </a:txBody>
                  <a:tcPr/>
                </a:tc>
              </a:tr>
              <a:tr h="685800">
                <a:tc>
                  <a:txBody>
                    <a:bodyPr/>
                    <a:lstStyle/>
                    <a:p>
                      <a:pPr algn="just"/>
                      <a:r>
                        <a:rPr lang="en-US" sz="2000" dirty="0" smtClean="0"/>
                        <a:t>Mesenteric nodes and Waldeyer ring rarely involved</a:t>
                      </a:r>
                      <a:endParaRPr lang="en-US" sz="2000" dirty="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000" dirty="0" smtClean="0"/>
                        <a:t>Mesenteric nodes and Waldeyer ring commonly involved</a:t>
                      </a:r>
                    </a:p>
                  </a:txBody>
                  <a:tcPr/>
                </a:tc>
              </a:tr>
              <a:tr h="685800">
                <a:tc>
                  <a:txBody>
                    <a:bodyPr/>
                    <a:lstStyle/>
                    <a:p>
                      <a:pPr algn="just"/>
                      <a:r>
                        <a:rPr lang="en-US" sz="2000" dirty="0" smtClean="0"/>
                        <a:t>Extra-nodal</a:t>
                      </a:r>
                      <a:r>
                        <a:rPr lang="en-US" sz="2000" baseline="0" dirty="0" smtClean="0"/>
                        <a:t> involvement uncommon</a:t>
                      </a:r>
                      <a:endParaRPr lang="en-US" sz="2000" dirty="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000" dirty="0" smtClean="0"/>
                        <a:t>Extra-nodal</a:t>
                      </a:r>
                      <a:r>
                        <a:rPr lang="en-US" sz="2000" baseline="0" dirty="0" smtClean="0"/>
                        <a:t> involvement common</a:t>
                      </a:r>
                      <a:endParaRPr lang="en-US" sz="2000" dirty="0" smtClean="0"/>
                    </a:p>
                  </a:txBody>
                  <a:tcPr/>
                </a:tc>
              </a:tr>
              <a:tr h="685800">
                <a:tc>
                  <a:txBody>
                    <a:bodyPr/>
                    <a:lstStyle/>
                    <a:p>
                      <a:pPr algn="just"/>
                      <a:r>
                        <a:rPr lang="en-US" sz="2000" dirty="0" smtClean="0"/>
                        <a:t>Characterized by Reed-Sternberg cells</a:t>
                      </a:r>
                      <a:endParaRPr lang="en-US" sz="2000" dirty="0"/>
                    </a:p>
                  </a:txBody>
                  <a:tcPr/>
                </a:tc>
                <a:tc>
                  <a:txBody>
                    <a:bodyPr/>
                    <a:lstStyle/>
                    <a:p>
                      <a:pPr algn="just"/>
                      <a:r>
                        <a:rPr lang="en-US" sz="2000" dirty="0" smtClean="0"/>
                        <a:t>Majority involves</a:t>
                      </a:r>
                      <a:r>
                        <a:rPr lang="en-US" sz="2000" baseline="0" dirty="0" smtClean="0"/>
                        <a:t> B-cells; a few are of T-cell lineage</a:t>
                      </a:r>
                      <a:endParaRPr lang="en-US" sz="2000" dirty="0"/>
                    </a:p>
                  </a:txBody>
                  <a:tcPr/>
                </a:tc>
              </a:tr>
            </a:tbl>
          </a:graphicData>
        </a:graphic>
      </p:graphicFrame>
      <p:sp>
        <p:nvSpPr>
          <p:cNvPr id="4" name="Rectangle 3"/>
          <p:cNvSpPr/>
          <p:nvPr/>
        </p:nvSpPr>
        <p:spPr>
          <a:xfrm>
            <a:off x="152400" y="5782270"/>
            <a:ext cx="8915400" cy="923330"/>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pPr marL="457200" indent="-457200" algn="just"/>
            <a:r>
              <a:rPr lang="en-US" b="1" dirty="0" err="1" smtClean="0">
                <a:solidFill>
                  <a:srgbClr val="002060"/>
                </a:solidFill>
              </a:rPr>
              <a:t>Burkitt’s</a:t>
            </a:r>
            <a:r>
              <a:rPr lang="en-US" b="1" dirty="0" smtClean="0">
                <a:solidFill>
                  <a:srgbClr val="002060"/>
                </a:solidFill>
              </a:rPr>
              <a:t> lymphoma </a:t>
            </a:r>
            <a:r>
              <a:rPr lang="en-US" b="1" dirty="0" smtClean="0"/>
              <a:t>(mostly found in children in Africa) is a rapidly growing malignant tumour occurring in varying sites, and the </a:t>
            </a:r>
            <a:r>
              <a:rPr lang="en-US" b="1" dirty="0" smtClean="0">
                <a:solidFill>
                  <a:srgbClr val="002060"/>
                </a:solidFill>
              </a:rPr>
              <a:t>Epstein Barr virus </a:t>
            </a:r>
            <a:r>
              <a:rPr lang="en-US" b="1" dirty="0" smtClean="0"/>
              <a:t>has a role in its origin and growth. May occur in lymphoid tissue and bone marrow.</a:t>
            </a:r>
          </a:p>
        </p:txBody>
      </p:sp>
    </p:spTree>
    <p:extLst>
      <p:ext uri="{BB962C8B-B14F-4D97-AF65-F5344CB8AC3E}">
        <p14:creationId xmlns:p14="http://schemas.microsoft.com/office/powerpoint/2010/main" val="3600378943"/>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536625"/>
      </p:ext>
    </p:extLst>
  </p:cSld>
  <p:clrMapOvr>
    <a:masterClrMapping/>
  </p:clrMapOvr>
  <p:transition spd="slow">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a:srcRect/>
          <a:stretch>
            <a:fillRect/>
          </a:stretch>
        </p:blipFill>
        <p:spPr bwMode="auto">
          <a:xfrm>
            <a:off x="0" y="0"/>
            <a:ext cx="9144000" cy="6892925"/>
          </a:xfrm>
          <a:prstGeom prst="rect">
            <a:avLst/>
          </a:prstGeom>
          <a:noFill/>
          <a:ln w="9525">
            <a:noFill/>
            <a:miter lim="800000"/>
            <a:headEnd/>
            <a:tailEnd/>
          </a:ln>
          <a:effectLst/>
        </p:spPr>
      </p:pic>
      <p:sp>
        <p:nvSpPr>
          <p:cNvPr id="5" name="TextBox 4"/>
          <p:cNvSpPr txBox="1"/>
          <p:nvPr/>
        </p:nvSpPr>
        <p:spPr>
          <a:xfrm>
            <a:off x="3200400" y="2672575"/>
            <a:ext cx="2743200" cy="584775"/>
          </a:xfrm>
          <a:prstGeom prst="rect">
            <a:avLst/>
          </a:prstGeom>
          <a:solidFill>
            <a:srgbClr val="92D050"/>
          </a:solidFill>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3200" b="1" dirty="0" smtClean="0"/>
              <a:t>Leukaemia</a:t>
            </a:r>
            <a:endParaRPr lang="en-US" sz="3200" b="1" dirty="0"/>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2"/>
          <a:srcRect/>
          <a:stretch>
            <a:fillRect/>
          </a:stretch>
        </p:blipFill>
        <p:spPr bwMode="auto">
          <a:xfrm>
            <a:off x="0" y="0"/>
            <a:ext cx="9144000" cy="6892925"/>
          </a:xfrm>
          <a:prstGeom prst="rect">
            <a:avLst/>
          </a:prstGeom>
          <a:noFill/>
          <a:ln w="9525">
            <a:noFill/>
            <a:miter lim="800000"/>
            <a:headEnd/>
            <a:tailEnd/>
          </a:ln>
          <a:effectLst/>
        </p:spPr>
      </p:pic>
      <p:sp>
        <p:nvSpPr>
          <p:cNvPr id="5" name="Rectangle 4"/>
          <p:cNvSpPr/>
          <p:nvPr/>
        </p:nvSpPr>
        <p:spPr>
          <a:xfrm>
            <a:off x="914400" y="3048000"/>
            <a:ext cx="7772400" cy="156966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just"/>
            <a:r>
              <a:rPr lang="en-US" sz="2400" dirty="0" smtClean="0">
                <a:cs typeface="Times New Roman" pitchFamily="18" charset="0"/>
              </a:rPr>
              <a:t>Leukemia is a malignant disease characterized by an abnormal and excessive proliferation of white blood cell precursors, blocked in a differentiation rate, and invading the whole bone marrow. </a:t>
            </a:r>
          </a:p>
        </p:txBody>
      </p:sp>
      <p:sp>
        <p:nvSpPr>
          <p:cNvPr id="7" name="TextBox 6"/>
          <p:cNvSpPr txBox="1"/>
          <p:nvPr/>
        </p:nvSpPr>
        <p:spPr>
          <a:xfrm>
            <a:off x="3048000" y="76200"/>
            <a:ext cx="2743200" cy="523220"/>
          </a:xfrm>
          <a:prstGeom prst="rect">
            <a:avLst/>
          </a:prstGeom>
          <a:solidFill>
            <a:srgbClr val="92D050"/>
          </a:solidFill>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2800" b="1" dirty="0" smtClean="0"/>
              <a:t>Leukaemia</a:t>
            </a:r>
            <a:endParaRPr lang="en-US" sz="2800" b="1" dirty="0"/>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descr="SANG1GB">
            <a:hlinkClick r:id="rId2" action="ppaction://hlinkfile"/>
          </p:cNvPr>
          <p:cNvPicPr>
            <a:picLocks noChangeAspect="1" noChangeArrowheads="1"/>
          </p:cNvPicPr>
          <p:nvPr/>
        </p:nvPicPr>
        <p:blipFill>
          <a:blip r:embed="rId3"/>
          <a:srcRect/>
          <a:stretch>
            <a:fillRect/>
          </a:stretch>
        </p:blipFill>
        <p:spPr bwMode="auto">
          <a:xfrm>
            <a:off x="457200" y="838200"/>
            <a:ext cx="8321675" cy="3857625"/>
          </a:xfrm>
          <a:prstGeom prst="rect">
            <a:avLst/>
          </a:prstGeom>
          <a:noFill/>
          <a:ln w="76200" cmpd="tri">
            <a:solidFill>
              <a:srgbClr val="FFCC66"/>
            </a:solidFill>
            <a:miter lim="800000"/>
            <a:headEnd/>
            <a:tailEnd/>
          </a:ln>
        </p:spPr>
      </p:pic>
      <p:sp>
        <p:nvSpPr>
          <p:cNvPr id="7" name="Rectangle 3"/>
          <p:cNvSpPr txBox="1">
            <a:spLocks noChangeArrowheads="1"/>
          </p:cNvSpPr>
          <p:nvPr/>
        </p:nvSpPr>
        <p:spPr bwMode="auto">
          <a:xfrm>
            <a:off x="762000" y="4800600"/>
            <a:ext cx="7772400" cy="1828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50000"/>
              </a:spcBef>
              <a:spcAft>
                <a:spcPct val="0"/>
              </a:spcAft>
              <a:buClrTx/>
              <a:buSzTx/>
              <a:buFontTx/>
              <a:buChar char="•"/>
              <a:tabLst/>
              <a:defRPr/>
            </a:pPr>
            <a:r>
              <a:rPr kumimoji="0" lang="en-US" sz="2400" b="0" i="0" u="none" strike="noStrike" kern="0" cap="none" spc="0" normalizeH="0" baseline="0" noProof="0" dirty="0" smtClean="0">
                <a:ln>
                  <a:noFill/>
                </a:ln>
                <a:solidFill>
                  <a:srgbClr val="000000"/>
                </a:solidFill>
                <a:effectLst/>
                <a:uLnTx/>
                <a:uFillTx/>
                <a:cs typeface="Times New Roman" pitchFamily="18" charset="0"/>
              </a:rPr>
              <a:t>Means “white blood” in Greek</a:t>
            </a:r>
          </a:p>
          <a:p>
            <a:pPr marL="342900" marR="0" lvl="0" indent="-342900" algn="l" defTabSz="914400" rtl="0" eaLnBrk="0" fontAlgn="base" latinLnBrk="0" hangingPunct="0">
              <a:lnSpc>
                <a:spcPct val="100000"/>
              </a:lnSpc>
              <a:spcBef>
                <a:spcPct val="50000"/>
              </a:spcBef>
              <a:spcAft>
                <a:spcPct val="0"/>
              </a:spcAft>
              <a:buClrTx/>
              <a:buSzTx/>
              <a:buFontTx/>
              <a:buChar char="•"/>
              <a:tabLst/>
              <a:defRPr/>
            </a:pPr>
            <a:r>
              <a:rPr kumimoji="0" lang="en-US" sz="2400" b="0" i="0" u="none" strike="noStrike" kern="0" cap="none" spc="0" normalizeH="0" baseline="0" noProof="0" dirty="0" smtClean="0">
                <a:ln>
                  <a:noFill/>
                </a:ln>
                <a:solidFill>
                  <a:srgbClr val="000000"/>
                </a:solidFill>
                <a:effectLst/>
                <a:uLnTx/>
                <a:uFillTx/>
                <a:cs typeface="Times New Roman" pitchFamily="18" charset="0"/>
              </a:rPr>
              <a:t>Discovered by Dr. Alfred </a:t>
            </a:r>
            <a:r>
              <a:rPr kumimoji="0" lang="en-US" sz="2400" b="0" i="0" u="none" strike="noStrike" kern="0" cap="none" spc="0" normalizeH="0" baseline="0" noProof="0" dirty="0" err="1" smtClean="0">
                <a:ln>
                  <a:noFill/>
                </a:ln>
                <a:solidFill>
                  <a:srgbClr val="000000"/>
                </a:solidFill>
                <a:effectLst/>
                <a:uLnTx/>
                <a:uFillTx/>
                <a:cs typeface="Times New Roman" pitchFamily="18" charset="0"/>
              </a:rPr>
              <a:t>Velpeau</a:t>
            </a:r>
            <a:r>
              <a:rPr kumimoji="0" lang="en-US" sz="2400" b="0" i="0" u="none" strike="noStrike" kern="0" cap="none" spc="0" normalizeH="0" baseline="0" noProof="0" dirty="0" smtClean="0">
                <a:ln>
                  <a:noFill/>
                </a:ln>
                <a:solidFill>
                  <a:srgbClr val="000000"/>
                </a:solidFill>
                <a:effectLst/>
                <a:uLnTx/>
                <a:uFillTx/>
                <a:cs typeface="Times New Roman" pitchFamily="18" charset="0"/>
              </a:rPr>
              <a:t> in France, 1827</a:t>
            </a:r>
          </a:p>
          <a:p>
            <a:pPr marL="342900" marR="0" lvl="0" indent="-342900" algn="l" defTabSz="914400" rtl="0" eaLnBrk="0" fontAlgn="base" latinLnBrk="0" hangingPunct="0">
              <a:lnSpc>
                <a:spcPct val="100000"/>
              </a:lnSpc>
              <a:spcBef>
                <a:spcPct val="50000"/>
              </a:spcBef>
              <a:spcAft>
                <a:spcPct val="0"/>
              </a:spcAft>
              <a:buClrTx/>
              <a:buSzTx/>
              <a:buFontTx/>
              <a:buChar char="•"/>
              <a:tabLst/>
              <a:defRPr/>
            </a:pPr>
            <a:r>
              <a:rPr kumimoji="0" lang="en-US" sz="2400" b="0" i="0" u="none" strike="noStrike" kern="0" cap="none" spc="0" normalizeH="0" baseline="0" noProof="0" dirty="0" smtClean="0">
                <a:ln>
                  <a:noFill/>
                </a:ln>
                <a:solidFill>
                  <a:srgbClr val="000000"/>
                </a:solidFill>
                <a:effectLst/>
                <a:uLnTx/>
                <a:uFillTx/>
                <a:cs typeface="Times New Roman" pitchFamily="18" charset="0"/>
              </a:rPr>
              <a:t>Named by pathologist Rudolf Virchow in Germany, 1845</a:t>
            </a:r>
          </a:p>
        </p:txBody>
      </p:sp>
      <p:sp>
        <p:nvSpPr>
          <p:cNvPr id="6" name="TextBox 5"/>
          <p:cNvSpPr txBox="1"/>
          <p:nvPr/>
        </p:nvSpPr>
        <p:spPr>
          <a:xfrm>
            <a:off x="3048000" y="76200"/>
            <a:ext cx="2743200" cy="523220"/>
          </a:xfrm>
          <a:prstGeom prst="rect">
            <a:avLst/>
          </a:prstGeom>
          <a:solidFill>
            <a:srgbClr val="92D050"/>
          </a:solidFill>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2800" b="1" dirty="0" smtClean="0"/>
              <a:t>Leukaemia</a:t>
            </a:r>
            <a:endParaRPr lang="en-US" sz="2800" b="1" dirty="0"/>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76200" y="762000"/>
            <a:ext cx="1752600" cy="457200"/>
          </a:xfrm>
        </p:spPr>
        <p:style>
          <a:lnRef idx="1">
            <a:schemeClr val="accent4"/>
          </a:lnRef>
          <a:fillRef idx="2">
            <a:schemeClr val="accent4"/>
          </a:fillRef>
          <a:effectRef idx="1">
            <a:schemeClr val="accent4"/>
          </a:effectRef>
          <a:fontRef idx="minor">
            <a:schemeClr val="dk1"/>
          </a:fontRef>
        </p:style>
        <p:txBody>
          <a:bodyPr>
            <a:noAutofit/>
          </a:bodyPr>
          <a:lstStyle/>
          <a:p>
            <a:r>
              <a:rPr lang="en-US" sz="3600" dirty="0">
                <a:cs typeface="Times New Roman" pitchFamily="18" charset="0"/>
              </a:rPr>
              <a:t>Causes</a:t>
            </a:r>
          </a:p>
        </p:txBody>
      </p:sp>
      <p:sp>
        <p:nvSpPr>
          <p:cNvPr id="22531" name="Rectangle 3"/>
          <p:cNvSpPr>
            <a:spLocks noGrp="1" noChangeArrowheads="1"/>
          </p:cNvSpPr>
          <p:nvPr>
            <p:ph type="body" idx="1"/>
          </p:nvPr>
        </p:nvSpPr>
        <p:spPr>
          <a:xfrm>
            <a:off x="685800" y="1752600"/>
            <a:ext cx="7772400" cy="3352800"/>
          </a:xfrm>
        </p:spPr>
        <p:txBody>
          <a:bodyPr>
            <a:normAutofit/>
          </a:bodyPr>
          <a:lstStyle/>
          <a:p>
            <a:pPr>
              <a:spcBef>
                <a:spcPct val="50000"/>
              </a:spcBef>
              <a:buFont typeface="Wingdings" pitchFamily="2" charset="2"/>
              <a:buChar char="v"/>
            </a:pPr>
            <a:r>
              <a:rPr lang="en-US" sz="2800" dirty="0">
                <a:solidFill>
                  <a:srgbClr val="7030A0"/>
                </a:solidFill>
                <a:cs typeface="Times New Roman" pitchFamily="18" charset="0"/>
              </a:rPr>
              <a:t>High level radiation/toxin exposure</a:t>
            </a:r>
          </a:p>
          <a:p>
            <a:pPr>
              <a:spcBef>
                <a:spcPct val="50000"/>
              </a:spcBef>
              <a:buFont typeface="Wingdings" pitchFamily="2" charset="2"/>
              <a:buChar char="v"/>
            </a:pPr>
            <a:r>
              <a:rPr lang="en-US" sz="2800" dirty="0">
                <a:solidFill>
                  <a:srgbClr val="7030A0"/>
                </a:solidFill>
                <a:cs typeface="Times New Roman" pitchFamily="18" charset="0"/>
              </a:rPr>
              <a:t>Viruses</a:t>
            </a:r>
          </a:p>
          <a:p>
            <a:pPr>
              <a:spcBef>
                <a:spcPct val="50000"/>
              </a:spcBef>
              <a:buFont typeface="Wingdings" pitchFamily="2" charset="2"/>
              <a:buChar char="v"/>
            </a:pPr>
            <a:r>
              <a:rPr lang="en-US" sz="2800" dirty="0">
                <a:solidFill>
                  <a:srgbClr val="7030A0"/>
                </a:solidFill>
                <a:cs typeface="Times New Roman" pitchFamily="18" charset="0"/>
              </a:rPr>
              <a:t>Genes</a:t>
            </a:r>
          </a:p>
          <a:p>
            <a:pPr>
              <a:spcBef>
                <a:spcPct val="50000"/>
              </a:spcBef>
              <a:buFont typeface="Wingdings" pitchFamily="2" charset="2"/>
              <a:buChar char="v"/>
            </a:pPr>
            <a:r>
              <a:rPr lang="en-US" sz="2800" dirty="0">
                <a:solidFill>
                  <a:srgbClr val="7030A0"/>
                </a:solidFill>
                <a:cs typeface="Times New Roman" pitchFamily="18" charset="0"/>
              </a:rPr>
              <a:t>Chemicals</a:t>
            </a:r>
          </a:p>
          <a:p>
            <a:pPr>
              <a:spcBef>
                <a:spcPct val="50000"/>
              </a:spcBef>
              <a:buFont typeface="Wingdings" pitchFamily="2" charset="2"/>
              <a:buChar char="v"/>
            </a:pPr>
            <a:r>
              <a:rPr lang="en-US" sz="2800" b="1" dirty="0">
                <a:solidFill>
                  <a:srgbClr val="7030A0"/>
                </a:solidFill>
                <a:cs typeface="Times New Roman" pitchFamily="18" charset="0"/>
              </a:rPr>
              <a:t>Mostly </a:t>
            </a:r>
            <a:r>
              <a:rPr lang="en-US" sz="2800" b="1" dirty="0" smtClean="0">
                <a:solidFill>
                  <a:srgbClr val="7030A0"/>
                </a:solidFill>
                <a:cs typeface="Times New Roman" pitchFamily="18" charset="0"/>
              </a:rPr>
              <a:t>unknown</a:t>
            </a:r>
            <a:endParaRPr lang="en-US" sz="2800" b="1" dirty="0">
              <a:solidFill>
                <a:srgbClr val="7030A0"/>
              </a:solidFill>
              <a:cs typeface="Times New Roman" pitchFamily="18" charset="0"/>
            </a:endParaRPr>
          </a:p>
        </p:txBody>
      </p:sp>
      <p:sp>
        <p:nvSpPr>
          <p:cNvPr id="4" name="TextBox 3"/>
          <p:cNvSpPr txBox="1"/>
          <p:nvPr/>
        </p:nvSpPr>
        <p:spPr>
          <a:xfrm>
            <a:off x="3048000" y="76200"/>
            <a:ext cx="2743200" cy="523220"/>
          </a:xfrm>
          <a:prstGeom prst="rect">
            <a:avLst/>
          </a:prstGeom>
          <a:solidFill>
            <a:srgbClr val="92D050"/>
          </a:solidFill>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2800" b="1" dirty="0" smtClean="0"/>
              <a:t>Leukaemia</a:t>
            </a:r>
            <a:endParaRPr lang="en-US" sz="2800" b="1" dirty="0"/>
          </a:p>
        </p:txBody>
      </p:sp>
    </p:spTree>
  </p:cSld>
  <p:clrMapOvr>
    <a:masterClrMapping/>
  </p:clrMapOvr>
  <p:transition spd="slow">
    <p:wipe dir="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590800" y="838200"/>
            <a:ext cx="3505200" cy="533400"/>
          </a:xfrm>
        </p:spPr>
        <p:style>
          <a:lnRef idx="1">
            <a:schemeClr val="accent2"/>
          </a:lnRef>
          <a:fillRef idx="3">
            <a:schemeClr val="accent2"/>
          </a:fillRef>
          <a:effectRef idx="2">
            <a:schemeClr val="accent2"/>
          </a:effectRef>
          <a:fontRef idx="minor">
            <a:schemeClr val="lt1"/>
          </a:fontRef>
        </p:style>
        <p:txBody>
          <a:bodyPr>
            <a:normAutofit/>
          </a:bodyPr>
          <a:lstStyle/>
          <a:p>
            <a:r>
              <a:rPr lang="en-US" sz="2800" dirty="0">
                <a:latin typeface="Times New Roman" pitchFamily="18" charset="0"/>
                <a:cs typeface="Times New Roman" pitchFamily="18" charset="0"/>
              </a:rPr>
              <a:t>Pictures Of Blood</a:t>
            </a:r>
          </a:p>
        </p:txBody>
      </p:sp>
      <p:grpSp>
        <p:nvGrpSpPr>
          <p:cNvPr id="2" name="Group 26"/>
          <p:cNvGrpSpPr>
            <a:grpSpLocks/>
          </p:cNvGrpSpPr>
          <p:nvPr/>
        </p:nvGrpSpPr>
        <p:grpSpPr bwMode="auto">
          <a:xfrm>
            <a:off x="304800" y="1600200"/>
            <a:ext cx="3962400" cy="4800600"/>
            <a:chOff x="192" y="816"/>
            <a:chExt cx="2496" cy="3024"/>
          </a:xfrm>
        </p:grpSpPr>
        <p:pic>
          <p:nvPicPr>
            <p:cNvPr id="9219" name="Picture 3"/>
            <p:cNvPicPr>
              <a:picLocks noChangeAspect="1" noChangeArrowheads="1"/>
            </p:cNvPicPr>
            <p:nvPr/>
          </p:nvPicPr>
          <p:blipFill>
            <a:blip r:embed="rId2"/>
            <a:srcRect/>
            <a:stretch>
              <a:fillRect/>
            </a:stretch>
          </p:blipFill>
          <p:spPr bwMode="auto">
            <a:xfrm>
              <a:off x="192" y="1488"/>
              <a:ext cx="2496" cy="1986"/>
            </a:xfrm>
            <a:prstGeom prst="rect">
              <a:avLst/>
            </a:prstGeom>
            <a:noFill/>
            <a:ln w="9525">
              <a:noFill/>
              <a:miter lim="800000"/>
              <a:headEnd/>
              <a:tailEnd/>
            </a:ln>
            <a:effectLst/>
          </p:spPr>
        </p:pic>
        <p:sp>
          <p:nvSpPr>
            <p:cNvPr id="9221" name="Text Box 5"/>
            <p:cNvSpPr txBox="1">
              <a:spLocks noChangeArrowheads="1"/>
            </p:cNvSpPr>
            <p:nvPr/>
          </p:nvSpPr>
          <p:spPr bwMode="auto">
            <a:xfrm>
              <a:off x="432" y="3552"/>
              <a:ext cx="1968" cy="288"/>
            </a:xfrm>
            <a:prstGeom prst="rect">
              <a:avLst/>
            </a:prstGeom>
            <a:noFill/>
            <a:ln w="9525">
              <a:noFill/>
              <a:miter lim="800000"/>
              <a:headEnd/>
              <a:tailEnd/>
            </a:ln>
            <a:effectLst/>
          </p:spPr>
          <p:txBody>
            <a:bodyPr>
              <a:spAutoFit/>
            </a:bodyPr>
            <a:lstStyle/>
            <a:p>
              <a:pPr>
                <a:spcBef>
                  <a:spcPct val="50000"/>
                </a:spcBef>
              </a:pPr>
              <a:r>
                <a:rPr lang="en-US" dirty="0">
                  <a:latin typeface="Arial" charset="0"/>
                </a:rPr>
                <a:t>Normal human blood</a:t>
              </a:r>
            </a:p>
          </p:txBody>
        </p:sp>
        <p:sp>
          <p:nvSpPr>
            <p:cNvPr id="9224" name="Text Box 8"/>
            <p:cNvSpPr txBox="1">
              <a:spLocks noChangeArrowheads="1"/>
            </p:cNvSpPr>
            <p:nvPr/>
          </p:nvSpPr>
          <p:spPr bwMode="auto">
            <a:xfrm>
              <a:off x="336" y="1056"/>
              <a:ext cx="698" cy="212"/>
            </a:xfrm>
            <a:prstGeom prst="rect">
              <a:avLst/>
            </a:prstGeom>
            <a:noFill/>
            <a:ln w="9525">
              <a:noFill/>
              <a:miter lim="800000"/>
              <a:headEnd/>
              <a:tailEnd/>
            </a:ln>
            <a:effectLst/>
          </p:spPr>
          <p:txBody>
            <a:bodyPr wrap="none">
              <a:spAutoFit/>
            </a:bodyPr>
            <a:lstStyle/>
            <a:p>
              <a:r>
                <a:rPr lang="en-US" sz="1600">
                  <a:latin typeface="Arial" charset="0"/>
                </a:rPr>
                <a:t>White Cell</a:t>
              </a:r>
            </a:p>
          </p:txBody>
        </p:sp>
        <p:sp>
          <p:nvSpPr>
            <p:cNvPr id="9225" name="Text Box 9"/>
            <p:cNvSpPr txBox="1">
              <a:spLocks noChangeArrowheads="1"/>
            </p:cNvSpPr>
            <p:nvPr/>
          </p:nvSpPr>
          <p:spPr bwMode="auto">
            <a:xfrm>
              <a:off x="1728" y="1056"/>
              <a:ext cx="605" cy="212"/>
            </a:xfrm>
            <a:prstGeom prst="rect">
              <a:avLst/>
            </a:prstGeom>
            <a:noFill/>
            <a:ln w="9525">
              <a:noFill/>
              <a:miter lim="800000"/>
              <a:headEnd/>
              <a:tailEnd/>
            </a:ln>
            <a:effectLst/>
          </p:spPr>
          <p:txBody>
            <a:bodyPr wrap="none">
              <a:spAutoFit/>
            </a:bodyPr>
            <a:lstStyle/>
            <a:p>
              <a:r>
                <a:rPr lang="en-US" sz="1600">
                  <a:latin typeface="Arial" charset="0"/>
                </a:rPr>
                <a:t>Red Cell</a:t>
              </a:r>
            </a:p>
          </p:txBody>
        </p:sp>
        <p:sp>
          <p:nvSpPr>
            <p:cNvPr id="9228" name="Line 12"/>
            <p:cNvSpPr>
              <a:spLocks noChangeShapeType="1"/>
            </p:cNvSpPr>
            <p:nvPr/>
          </p:nvSpPr>
          <p:spPr bwMode="auto">
            <a:xfrm>
              <a:off x="720" y="1296"/>
              <a:ext cx="336" cy="960"/>
            </a:xfrm>
            <a:prstGeom prst="line">
              <a:avLst/>
            </a:prstGeom>
            <a:noFill/>
            <a:ln w="76200">
              <a:solidFill>
                <a:srgbClr val="FF3300"/>
              </a:solidFill>
              <a:round/>
              <a:headEnd/>
              <a:tailEnd type="triangle" w="med" len="med"/>
            </a:ln>
            <a:effectLst/>
          </p:spPr>
          <p:txBody>
            <a:bodyPr wrap="none" anchor="ctr"/>
            <a:lstStyle/>
            <a:p>
              <a:endParaRPr lang="en-US"/>
            </a:p>
          </p:txBody>
        </p:sp>
        <p:sp>
          <p:nvSpPr>
            <p:cNvPr id="9229" name="Line 13"/>
            <p:cNvSpPr>
              <a:spLocks noChangeShapeType="1"/>
            </p:cNvSpPr>
            <p:nvPr/>
          </p:nvSpPr>
          <p:spPr bwMode="auto">
            <a:xfrm flipH="1">
              <a:off x="1872" y="1248"/>
              <a:ext cx="144" cy="432"/>
            </a:xfrm>
            <a:prstGeom prst="line">
              <a:avLst/>
            </a:prstGeom>
            <a:noFill/>
            <a:ln w="76200">
              <a:solidFill>
                <a:srgbClr val="FF3300"/>
              </a:solidFill>
              <a:round/>
              <a:headEnd/>
              <a:tailEnd type="triangle" w="med" len="med"/>
            </a:ln>
            <a:effectLst/>
          </p:spPr>
          <p:txBody>
            <a:bodyPr wrap="none" anchor="ctr"/>
            <a:lstStyle/>
            <a:p>
              <a:endParaRPr lang="en-US"/>
            </a:p>
          </p:txBody>
        </p:sp>
        <p:sp>
          <p:nvSpPr>
            <p:cNvPr id="9233" name="Text Box 17"/>
            <p:cNvSpPr txBox="1">
              <a:spLocks noChangeArrowheads="1"/>
            </p:cNvSpPr>
            <p:nvPr/>
          </p:nvSpPr>
          <p:spPr bwMode="auto">
            <a:xfrm>
              <a:off x="864" y="816"/>
              <a:ext cx="542" cy="212"/>
            </a:xfrm>
            <a:prstGeom prst="rect">
              <a:avLst/>
            </a:prstGeom>
            <a:noFill/>
            <a:ln w="9525">
              <a:noFill/>
              <a:miter lim="800000"/>
              <a:headEnd/>
              <a:tailEnd/>
            </a:ln>
            <a:effectLst/>
          </p:spPr>
          <p:txBody>
            <a:bodyPr wrap="none">
              <a:spAutoFit/>
            </a:bodyPr>
            <a:lstStyle/>
            <a:p>
              <a:r>
                <a:rPr lang="en-US" sz="1600">
                  <a:latin typeface="Arial" charset="0"/>
                </a:rPr>
                <a:t>Platelet</a:t>
              </a:r>
            </a:p>
          </p:txBody>
        </p:sp>
        <p:sp>
          <p:nvSpPr>
            <p:cNvPr id="9234" name="Line 18"/>
            <p:cNvSpPr>
              <a:spLocks noChangeShapeType="1"/>
            </p:cNvSpPr>
            <p:nvPr/>
          </p:nvSpPr>
          <p:spPr bwMode="auto">
            <a:xfrm>
              <a:off x="1104" y="960"/>
              <a:ext cx="288" cy="720"/>
            </a:xfrm>
            <a:prstGeom prst="line">
              <a:avLst/>
            </a:prstGeom>
            <a:noFill/>
            <a:ln w="28575">
              <a:solidFill>
                <a:srgbClr val="FF3300"/>
              </a:solidFill>
              <a:round/>
              <a:headEnd/>
              <a:tailEnd type="triangle" w="med" len="med"/>
            </a:ln>
            <a:effectLst/>
          </p:spPr>
          <p:txBody>
            <a:bodyPr wrap="none" anchor="ctr"/>
            <a:lstStyle/>
            <a:p>
              <a:endParaRPr lang="en-US"/>
            </a:p>
          </p:txBody>
        </p:sp>
      </p:grpSp>
      <p:grpSp>
        <p:nvGrpSpPr>
          <p:cNvPr id="3" name="Group 27"/>
          <p:cNvGrpSpPr>
            <a:grpSpLocks/>
          </p:cNvGrpSpPr>
          <p:nvPr/>
        </p:nvGrpSpPr>
        <p:grpSpPr bwMode="auto">
          <a:xfrm>
            <a:off x="4521200" y="1600200"/>
            <a:ext cx="4394200" cy="4800600"/>
            <a:chOff x="2848" y="816"/>
            <a:chExt cx="2768" cy="3024"/>
          </a:xfrm>
        </p:grpSpPr>
        <p:pic>
          <p:nvPicPr>
            <p:cNvPr id="9220" name="Picture 4"/>
            <p:cNvPicPr>
              <a:picLocks noChangeAspect="1" noChangeArrowheads="1"/>
            </p:cNvPicPr>
            <p:nvPr/>
          </p:nvPicPr>
          <p:blipFill>
            <a:blip r:embed="rId3"/>
            <a:srcRect/>
            <a:stretch>
              <a:fillRect/>
            </a:stretch>
          </p:blipFill>
          <p:spPr bwMode="auto">
            <a:xfrm>
              <a:off x="2976" y="1488"/>
              <a:ext cx="2640" cy="1987"/>
            </a:xfrm>
            <a:prstGeom prst="rect">
              <a:avLst/>
            </a:prstGeom>
            <a:noFill/>
            <a:ln w="9525">
              <a:noFill/>
              <a:miter lim="800000"/>
              <a:headEnd/>
              <a:tailEnd/>
            </a:ln>
            <a:effectLst/>
          </p:spPr>
        </p:pic>
        <p:sp>
          <p:nvSpPr>
            <p:cNvPr id="9223" name="Text Box 7"/>
            <p:cNvSpPr txBox="1">
              <a:spLocks noChangeArrowheads="1"/>
            </p:cNvSpPr>
            <p:nvPr/>
          </p:nvSpPr>
          <p:spPr bwMode="auto">
            <a:xfrm>
              <a:off x="3408" y="3552"/>
              <a:ext cx="1872" cy="288"/>
            </a:xfrm>
            <a:prstGeom prst="rect">
              <a:avLst/>
            </a:prstGeom>
            <a:noFill/>
            <a:ln w="9525">
              <a:noFill/>
              <a:miter lim="800000"/>
              <a:headEnd/>
              <a:tailEnd/>
            </a:ln>
            <a:effectLst/>
          </p:spPr>
          <p:txBody>
            <a:bodyPr>
              <a:spAutoFit/>
            </a:bodyPr>
            <a:lstStyle/>
            <a:p>
              <a:pPr>
                <a:spcBef>
                  <a:spcPct val="50000"/>
                </a:spcBef>
              </a:pPr>
              <a:r>
                <a:rPr lang="en-US" dirty="0">
                  <a:latin typeface="Arial" charset="0"/>
                </a:rPr>
                <a:t>Blood with leukemia</a:t>
              </a:r>
            </a:p>
          </p:txBody>
        </p:sp>
        <p:sp>
          <p:nvSpPr>
            <p:cNvPr id="9226" name="Text Box 10"/>
            <p:cNvSpPr txBox="1">
              <a:spLocks noChangeArrowheads="1"/>
            </p:cNvSpPr>
            <p:nvPr/>
          </p:nvSpPr>
          <p:spPr bwMode="auto">
            <a:xfrm>
              <a:off x="4816" y="1056"/>
              <a:ext cx="464" cy="212"/>
            </a:xfrm>
            <a:prstGeom prst="rect">
              <a:avLst/>
            </a:prstGeom>
            <a:noFill/>
            <a:ln w="9525">
              <a:noFill/>
              <a:miter lim="800000"/>
              <a:headEnd/>
              <a:tailEnd/>
            </a:ln>
            <a:effectLst/>
          </p:spPr>
          <p:txBody>
            <a:bodyPr wrap="none">
              <a:spAutoFit/>
            </a:bodyPr>
            <a:lstStyle/>
            <a:p>
              <a:r>
                <a:rPr lang="en-US" sz="1600">
                  <a:latin typeface="Arial" charset="0"/>
                </a:rPr>
                <a:t>Blasts</a:t>
              </a:r>
            </a:p>
          </p:txBody>
        </p:sp>
        <p:sp>
          <p:nvSpPr>
            <p:cNvPr id="9227" name="Text Box 11"/>
            <p:cNvSpPr txBox="1">
              <a:spLocks noChangeArrowheads="1"/>
            </p:cNvSpPr>
            <p:nvPr/>
          </p:nvSpPr>
          <p:spPr bwMode="auto">
            <a:xfrm>
              <a:off x="3504" y="1056"/>
              <a:ext cx="605" cy="212"/>
            </a:xfrm>
            <a:prstGeom prst="rect">
              <a:avLst/>
            </a:prstGeom>
            <a:noFill/>
            <a:ln w="9525">
              <a:noFill/>
              <a:miter lim="800000"/>
              <a:headEnd/>
              <a:tailEnd/>
            </a:ln>
            <a:effectLst/>
          </p:spPr>
          <p:txBody>
            <a:bodyPr wrap="none">
              <a:spAutoFit/>
            </a:bodyPr>
            <a:lstStyle/>
            <a:p>
              <a:r>
                <a:rPr lang="en-US" sz="1600">
                  <a:latin typeface="Arial" charset="0"/>
                </a:rPr>
                <a:t>Red Cell</a:t>
              </a:r>
            </a:p>
          </p:txBody>
        </p:sp>
        <p:sp>
          <p:nvSpPr>
            <p:cNvPr id="9230" name="Line 14"/>
            <p:cNvSpPr>
              <a:spLocks noChangeShapeType="1"/>
            </p:cNvSpPr>
            <p:nvPr/>
          </p:nvSpPr>
          <p:spPr bwMode="auto">
            <a:xfrm flipH="1">
              <a:off x="4848" y="1248"/>
              <a:ext cx="192" cy="672"/>
            </a:xfrm>
            <a:prstGeom prst="line">
              <a:avLst/>
            </a:prstGeom>
            <a:noFill/>
            <a:ln w="76200">
              <a:solidFill>
                <a:srgbClr val="FF3300"/>
              </a:solidFill>
              <a:round/>
              <a:headEnd/>
              <a:tailEnd type="triangle" w="med" len="med"/>
            </a:ln>
            <a:effectLst/>
          </p:spPr>
          <p:txBody>
            <a:bodyPr wrap="none" anchor="ctr"/>
            <a:lstStyle/>
            <a:p>
              <a:endParaRPr lang="en-US"/>
            </a:p>
          </p:txBody>
        </p:sp>
        <p:sp>
          <p:nvSpPr>
            <p:cNvPr id="9231" name="Line 15"/>
            <p:cNvSpPr>
              <a:spLocks noChangeShapeType="1"/>
            </p:cNvSpPr>
            <p:nvPr/>
          </p:nvSpPr>
          <p:spPr bwMode="auto">
            <a:xfrm flipH="1">
              <a:off x="3408" y="1248"/>
              <a:ext cx="336" cy="384"/>
            </a:xfrm>
            <a:prstGeom prst="line">
              <a:avLst/>
            </a:prstGeom>
            <a:noFill/>
            <a:ln w="76200">
              <a:solidFill>
                <a:srgbClr val="FF3300"/>
              </a:solidFill>
              <a:round/>
              <a:headEnd/>
              <a:tailEnd type="triangle" w="med" len="med"/>
            </a:ln>
            <a:effectLst/>
          </p:spPr>
          <p:txBody>
            <a:bodyPr wrap="none" anchor="ctr"/>
            <a:lstStyle/>
            <a:p>
              <a:endParaRPr lang="en-US"/>
            </a:p>
          </p:txBody>
        </p:sp>
        <p:sp>
          <p:nvSpPr>
            <p:cNvPr id="9236" name="Text Box 20"/>
            <p:cNvSpPr txBox="1">
              <a:spLocks noChangeArrowheads="1"/>
            </p:cNvSpPr>
            <p:nvPr/>
          </p:nvSpPr>
          <p:spPr bwMode="auto">
            <a:xfrm>
              <a:off x="4066" y="816"/>
              <a:ext cx="542" cy="212"/>
            </a:xfrm>
            <a:prstGeom prst="rect">
              <a:avLst/>
            </a:prstGeom>
            <a:noFill/>
            <a:ln w="9525">
              <a:noFill/>
              <a:miter lim="800000"/>
              <a:headEnd/>
              <a:tailEnd/>
            </a:ln>
            <a:effectLst/>
          </p:spPr>
          <p:txBody>
            <a:bodyPr wrap="none">
              <a:spAutoFit/>
            </a:bodyPr>
            <a:lstStyle/>
            <a:p>
              <a:r>
                <a:rPr lang="en-US" sz="1600">
                  <a:latin typeface="Arial" charset="0"/>
                </a:rPr>
                <a:t>Platelet</a:t>
              </a:r>
            </a:p>
          </p:txBody>
        </p:sp>
        <p:sp>
          <p:nvSpPr>
            <p:cNvPr id="9237" name="Line 21"/>
            <p:cNvSpPr>
              <a:spLocks noChangeShapeType="1"/>
            </p:cNvSpPr>
            <p:nvPr/>
          </p:nvSpPr>
          <p:spPr bwMode="auto">
            <a:xfrm flipH="1">
              <a:off x="3840" y="1008"/>
              <a:ext cx="432" cy="1488"/>
            </a:xfrm>
            <a:prstGeom prst="line">
              <a:avLst/>
            </a:prstGeom>
            <a:noFill/>
            <a:ln w="28575">
              <a:solidFill>
                <a:srgbClr val="FF3300"/>
              </a:solidFill>
              <a:round/>
              <a:headEnd/>
              <a:tailEnd type="triangle" w="med" len="med"/>
            </a:ln>
            <a:effectLst/>
          </p:spPr>
          <p:txBody>
            <a:bodyPr wrap="none" anchor="ctr"/>
            <a:lstStyle/>
            <a:p>
              <a:endParaRPr lang="en-US"/>
            </a:p>
          </p:txBody>
        </p:sp>
        <p:sp>
          <p:nvSpPr>
            <p:cNvPr id="9238" name="Text Box 22"/>
            <p:cNvSpPr txBox="1">
              <a:spLocks noChangeArrowheads="1"/>
            </p:cNvSpPr>
            <p:nvPr/>
          </p:nvSpPr>
          <p:spPr bwMode="auto">
            <a:xfrm>
              <a:off x="2848" y="1180"/>
              <a:ext cx="698" cy="212"/>
            </a:xfrm>
            <a:prstGeom prst="rect">
              <a:avLst/>
            </a:prstGeom>
            <a:noFill/>
            <a:ln w="9525">
              <a:noFill/>
              <a:miter lim="800000"/>
              <a:headEnd/>
              <a:tailEnd/>
            </a:ln>
            <a:effectLst/>
          </p:spPr>
          <p:txBody>
            <a:bodyPr wrap="none">
              <a:spAutoFit/>
            </a:bodyPr>
            <a:lstStyle/>
            <a:p>
              <a:r>
                <a:rPr lang="en-US" sz="1600">
                  <a:latin typeface="Arial" charset="0"/>
                </a:rPr>
                <a:t>White Cell</a:t>
              </a:r>
            </a:p>
          </p:txBody>
        </p:sp>
        <p:sp>
          <p:nvSpPr>
            <p:cNvPr id="9239" name="Line 23"/>
            <p:cNvSpPr>
              <a:spLocks noChangeShapeType="1"/>
            </p:cNvSpPr>
            <p:nvPr/>
          </p:nvSpPr>
          <p:spPr bwMode="auto">
            <a:xfrm flipH="1">
              <a:off x="3216" y="1344"/>
              <a:ext cx="48" cy="1056"/>
            </a:xfrm>
            <a:prstGeom prst="line">
              <a:avLst/>
            </a:prstGeom>
            <a:noFill/>
            <a:ln w="76200">
              <a:solidFill>
                <a:srgbClr val="FF3300"/>
              </a:solidFill>
              <a:round/>
              <a:headEnd/>
              <a:tailEnd type="triangle" w="med" len="med"/>
            </a:ln>
            <a:effectLst/>
          </p:spPr>
          <p:txBody>
            <a:bodyPr wrap="none" anchor="ctr"/>
            <a:lstStyle/>
            <a:p>
              <a:endParaRPr lang="en-US"/>
            </a:p>
          </p:txBody>
        </p:sp>
      </p:grpSp>
      <p:sp>
        <p:nvSpPr>
          <p:cNvPr id="9240" name="Text Box 24"/>
          <p:cNvSpPr txBox="1">
            <a:spLocks noChangeArrowheads="1"/>
          </p:cNvSpPr>
          <p:nvPr/>
        </p:nvSpPr>
        <p:spPr bwMode="auto">
          <a:xfrm>
            <a:off x="0" y="6400800"/>
            <a:ext cx="1981200" cy="228600"/>
          </a:xfrm>
          <a:prstGeom prst="rect">
            <a:avLst/>
          </a:prstGeom>
          <a:noFill/>
          <a:ln w="9525">
            <a:noFill/>
            <a:miter lim="800000"/>
            <a:headEnd/>
            <a:tailEnd/>
          </a:ln>
          <a:effectLst/>
        </p:spPr>
        <p:txBody>
          <a:bodyPr>
            <a:spAutoFit/>
          </a:bodyPr>
          <a:lstStyle/>
          <a:p>
            <a:pPr>
              <a:spcBef>
                <a:spcPct val="50000"/>
              </a:spcBef>
            </a:pPr>
            <a:r>
              <a:rPr lang="en-US" sz="900"/>
              <a:t>Sources from </a:t>
            </a:r>
            <a:r>
              <a:rPr lang="en-US" sz="900" i="1"/>
              <a:t>Arginine.umdnj.edu</a:t>
            </a:r>
            <a:endParaRPr lang="en-US" sz="900"/>
          </a:p>
        </p:txBody>
      </p:sp>
      <p:sp>
        <p:nvSpPr>
          <p:cNvPr id="9241" name="Text Box 25"/>
          <p:cNvSpPr txBox="1">
            <a:spLocks noChangeArrowheads="1"/>
          </p:cNvSpPr>
          <p:nvPr/>
        </p:nvSpPr>
        <p:spPr bwMode="auto">
          <a:xfrm>
            <a:off x="6553200" y="6324600"/>
            <a:ext cx="2590800" cy="228600"/>
          </a:xfrm>
          <a:prstGeom prst="rect">
            <a:avLst/>
          </a:prstGeom>
          <a:noFill/>
          <a:ln w="9525">
            <a:noFill/>
            <a:miter lim="800000"/>
            <a:headEnd/>
            <a:tailEnd/>
          </a:ln>
          <a:effectLst/>
        </p:spPr>
        <p:txBody>
          <a:bodyPr>
            <a:spAutoFit/>
          </a:bodyPr>
          <a:lstStyle/>
          <a:p>
            <a:pPr algn="r">
              <a:spcBef>
                <a:spcPct val="50000"/>
              </a:spcBef>
            </a:pPr>
            <a:r>
              <a:rPr lang="en-US" sz="900"/>
              <a:t>Sources from </a:t>
            </a:r>
            <a:r>
              <a:rPr lang="en-US" sz="900" i="1"/>
              <a:t>beyond2000.com</a:t>
            </a:r>
            <a:endParaRPr lang="en-US" sz="900"/>
          </a:p>
        </p:txBody>
      </p:sp>
      <p:sp>
        <p:nvSpPr>
          <p:cNvPr id="25" name="TextBox 24"/>
          <p:cNvSpPr txBox="1"/>
          <p:nvPr/>
        </p:nvSpPr>
        <p:spPr>
          <a:xfrm>
            <a:off x="3048000" y="76200"/>
            <a:ext cx="2743200" cy="523220"/>
          </a:xfrm>
          <a:prstGeom prst="rect">
            <a:avLst/>
          </a:prstGeom>
          <a:solidFill>
            <a:srgbClr val="92D050"/>
          </a:solidFill>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2800" b="1" dirty="0" smtClean="0"/>
              <a:t>Leukaemia</a:t>
            </a:r>
            <a:endParaRPr lang="en-US" sz="2800" b="1" dirty="0"/>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0" y="152400"/>
            <a:ext cx="9144000" cy="838200"/>
          </a:xfrm>
        </p:spPr>
        <p:style>
          <a:lnRef idx="3">
            <a:schemeClr val="lt1"/>
          </a:lnRef>
          <a:fillRef idx="1">
            <a:schemeClr val="accent2"/>
          </a:fillRef>
          <a:effectRef idx="1">
            <a:schemeClr val="accent2"/>
          </a:effectRef>
          <a:fontRef idx="minor">
            <a:schemeClr val="lt1"/>
          </a:fontRef>
        </p:style>
        <p:txBody>
          <a:bodyPr>
            <a:noAutofit/>
          </a:bodyPr>
          <a:lstStyle/>
          <a:p>
            <a:r>
              <a:rPr lang="en-US" sz="3200" dirty="0">
                <a:latin typeface="Times New Roman" pitchFamily="18" charset="0"/>
                <a:cs typeface="Times New Roman" pitchFamily="18" charset="0"/>
              </a:rPr>
              <a:t>Development of Leukemia in the Bloodstream</a:t>
            </a:r>
          </a:p>
        </p:txBody>
      </p:sp>
      <p:grpSp>
        <p:nvGrpSpPr>
          <p:cNvPr id="2" name="Group 437"/>
          <p:cNvGrpSpPr>
            <a:grpSpLocks/>
          </p:cNvGrpSpPr>
          <p:nvPr/>
        </p:nvGrpSpPr>
        <p:grpSpPr bwMode="auto">
          <a:xfrm>
            <a:off x="152400" y="4495800"/>
            <a:ext cx="304800" cy="1981200"/>
            <a:chOff x="96" y="2928"/>
            <a:chExt cx="192" cy="1248"/>
          </a:xfrm>
        </p:grpSpPr>
        <p:sp>
          <p:nvSpPr>
            <p:cNvPr id="15374" name="Oval 14"/>
            <p:cNvSpPr>
              <a:spLocks noChangeArrowheads="1"/>
            </p:cNvSpPr>
            <p:nvPr/>
          </p:nvSpPr>
          <p:spPr bwMode="auto">
            <a:xfrm>
              <a:off x="119" y="3306"/>
              <a:ext cx="144" cy="192"/>
            </a:xfrm>
            <a:prstGeom prst="ellipse">
              <a:avLst/>
            </a:prstGeom>
            <a:gradFill rotWithShape="0">
              <a:gsLst>
                <a:gs pos="0">
                  <a:srgbClr val="FF3300">
                    <a:gamma/>
                    <a:shade val="46275"/>
                    <a:invGamma/>
                  </a:srgbClr>
                </a:gs>
                <a:gs pos="100000">
                  <a:srgbClr val="FF3300"/>
                </a:gs>
              </a:gsLst>
              <a:path path="shape">
                <a:fillToRect l="50000" t="50000" r="50000" b="50000"/>
              </a:path>
            </a:gradFill>
            <a:ln w="9525">
              <a:noFill/>
              <a:round/>
              <a:headEnd/>
              <a:tailEnd/>
            </a:ln>
            <a:effectLst/>
          </p:spPr>
          <p:txBody>
            <a:bodyPr wrap="none" anchor="ctr"/>
            <a:lstStyle/>
            <a:p>
              <a:endParaRPr lang="en-US"/>
            </a:p>
          </p:txBody>
        </p:sp>
        <p:sp>
          <p:nvSpPr>
            <p:cNvPr id="15375" name="Oval 15"/>
            <p:cNvSpPr>
              <a:spLocks noChangeArrowheads="1"/>
            </p:cNvSpPr>
            <p:nvPr/>
          </p:nvSpPr>
          <p:spPr bwMode="auto">
            <a:xfrm>
              <a:off x="96" y="2928"/>
              <a:ext cx="192" cy="288"/>
            </a:xfrm>
            <a:prstGeom prst="ellipse">
              <a:avLst/>
            </a:prstGeom>
            <a:gradFill rotWithShape="0">
              <a:gsLst>
                <a:gs pos="0">
                  <a:schemeClr val="bg1"/>
                </a:gs>
                <a:gs pos="100000">
                  <a:schemeClr val="bg1">
                    <a:gamma/>
                    <a:shade val="46275"/>
                    <a:invGamma/>
                  </a:schemeClr>
                </a:gs>
              </a:gsLst>
              <a:path path="shape">
                <a:fillToRect l="50000" t="50000" r="50000" b="50000"/>
              </a:path>
            </a:gradFill>
            <a:ln w="9525">
              <a:noFill/>
              <a:round/>
              <a:headEnd/>
              <a:tailEnd/>
            </a:ln>
            <a:effectLst/>
          </p:spPr>
          <p:txBody>
            <a:bodyPr wrap="none" anchor="ctr"/>
            <a:lstStyle/>
            <a:p>
              <a:endParaRPr lang="en-US"/>
            </a:p>
          </p:txBody>
        </p:sp>
        <p:sp>
          <p:nvSpPr>
            <p:cNvPr id="15383" name="AutoShape 23"/>
            <p:cNvSpPr>
              <a:spLocks noChangeArrowheads="1"/>
            </p:cNvSpPr>
            <p:nvPr/>
          </p:nvSpPr>
          <p:spPr bwMode="auto">
            <a:xfrm rot="-16200000">
              <a:off x="144" y="4032"/>
              <a:ext cx="96" cy="192"/>
            </a:xfrm>
            <a:prstGeom prst="can">
              <a:avLst>
                <a:gd name="adj" fmla="val 50000"/>
              </a:avLst>
            </a:prstGeom>
            <a:solidFill>
              <a:srgbClr val="339933"/>
            </a:solidFill>
            <a:ln w="9525">
              <a:noFill/>
              <a:round/>
              <a:headEnd/>
              <a:tailEnd/>
            </a:ln>
            <a:effectLst/>
          </p:spPr>
          <p:txBody>
            <a:bodyPr wrap="none" anchor="ctr"/>
            <a:lstStyle/>
            <a:p>
              <a:endParaRPr lang="en-US"/>
            </a:p>
          </p:txBody>
        </p:sp>
        <p:sp>
          <p:nvSpPr>
            <p:cNvPr id="15380" name="Oval 20"/>
            <p:cNvSpPr>
              <a:spLocks noChangeArrowheads="1"/>
            </p:cNvSpPr>
            <p:nvPr/>
          </p:nvSpPr>
          <p:spPr bwMode="auto">
            <a:xfrm>
              <a:off x="142" y="3600"/>
              <a:ext cx="96" cy="96"/>
            </a:xfrm>
            <a:prstGeom prst="ellipse">
              <a:avLst/>
            </a:prstGeom>
            <a:solidFill>
              <a:srgbClr val="FF3300"/>
            </a:solidFill>
            <a:ln w="9525">
              <a:noFill/>
              <a:round/>
              <a:headEnd/>
              <a:tailEnd/>
            </a:ln>
            <a:effectLst/>
          </p:spPr>
          <p:txBody>
            <a:bodyPr wrap="none" anchor="ctr"/>
            <a:lstStyle/>
            <a:p>
              <a:endParaRPr lang="en-US"/>
            </a:p>
          </p:txBody>
        </p:sp>
        <p:grpSp>
          <p:nvGrpSpPr>
            <p:cNvPr id="3" name="Group 64"/>
            <p:cNvGrpSpPr>
              <a:grpSpLocks/>
            </p:cNvGrpSpPr>
            <p:nvPr/>
          </p:nvGrpSpPr>
          <p:grpSpPr bwMode="auto">
            <a:xfrm>
              <a:off x="108" y="3792"/>
              <a:ext cx="144" cy="192"/>
              <a:chOff x="672" y="1680"/>
              <a:chExt cx="144" cy="192"/>
            </a:xfrm>
          </p:grpSpPr>
          <p:sp>
            <p:nvSpPr>
              <p:cNvPr id="15425" name="Oval 65"/>
              <p:cNvSpPr>
                <a:spLocks noChangeArrowheads="1"/>
              </p:cNvSpPr>
              <p:nvPr/>
            </p:nvSpPr>
            <p:spPr bwMode="auto">
              <a:xfrm>
                <a:off x="672" y="1680"/>
                <a:ext cx="144" cy="192"/>
              </a:xfrm>
              <a:prstGeom prst="ellipse">
                <a:avLst/>
              </a:prstGeom>
              <a:gradFill rotWithShape="0">
                <a:gsLst>
                  <a:gs pos="0">
                    <a:schemeClr val="bg1"/>
                  </a:gs>
                  <a:gs pos="100000">
                    <a:schemeClr val="bg1">
                      <a:gamma/>
                      <a:shade val="46275"/>
                      <a:invGamma/>
                    </a:schemeClr>
                  </a:gs>
                </a:gsLst>
                <a:path path="shape">
                  <a:fillToRect l="50000" t="50000" r="50000" b="50000"/>
                </a:path>
              </a:gradFill>
              <a:ln w="9525">
                <a:noFill/>
                <a:round/>
                <a:headEnd/>
                <a:tailEnd/>
              </a:ln>
              <a:effectLst/>
            </p:spPr>
            <p:txBody>
              <a:bodyPr wrap="none" anchor="ctr"/>
              <a:lstStyle/>
              <a:p>
                <a:endParaRPr lang="en-US"/>
              </a:p>
            </p:txBody>
          </p:sp>
          <p:sp>
            <p:nvSpPr>
              <p:cNvPr id="15426" name="Line 66"/>
              <p:cNvSpPr>
                <a:spLocks noChangeShapeType="1"/>
              </p:cNvSpPr>
              <p:nvPr/>
            </p:nvSpPr>
            <p:spPr bwMode="auto">
              <a:xfrm>
                <a:off x="695" y="1711"/>
                <a:ext cx="96" cy="144"/>
              </a:xfrm>
              <a:prstGeom prst="line">
                <a:avLst/>
              </a:prstGeom>
              <a:noFill/>
              <a:ln w="76200">
                <a:solidFill>
                  <a:srgbClr val="CC0000"/>
                </a:solidFill>
                <a:round/>
                <a:headEnd/>
                <a:tailEnd/>
              </a:ln>
              <a:effectLst/>
            </p:spPr>
            <p:txBody>
              <a:bodyPr wrap="none" anchor="ctr"/>
              <a:lstStyle/>
              <a:p>
                <a:endParaRPr lang="en-US"/>
              </a:p>
            </p:txBody>
          </p:sp>
          <p:sp>
            <p:nvSpPr>
              <p:cNvPr id="15427" name="Line 67"/>
              <p:cNvSpPr>
                <a:spLocks noChangeShapeType="1"/>
              </p:cNvSpPr>
              <p:nvPr/>
            </p:nvSpPr>
            <p:spPr bwMode="auto">
              <a:xfrm flipV="1">
                <a:off x="695" y="1711"/>
                <a:ext cx="96" cy="144"/>
              </a:xfrm>
              <a:prstGeom prst="line">
                <a:avLst/>
              </a:prstGeom>
              <a:noFill/>
              <a:ln w="76200">
                <a:solidFill>
                  <a:srgbClr val="CC0000"/>
                </a:solidFill>
                <a:round/>
                <a:headEnd/>
                <a:tailEnd/>
              </a:ln>
              <a:effectLst/>
            </p:spPr>
            <p:txBody>
              <a:bodyPr wrap="none" anchor="ctr"/>
              <a:lstStyle/>
              <a:p>
                <a:endParaRPr lang="en-US"/>
              </a:p>
            </p:txBody>
          </p:sp>
        </p:grpSp>
      </p:grpSp>
      <p:grpSp>
        <p:nvGrpSpPr>
          <p:cNvPr id="4" name="Group 458"/>
          <p:cNvGrpSpPr>
            <a:grpSpLocks/>
          </p:cNvGrpSpPr>
          <p:nvPr/>
        </p:nvGrpSpPr>
        <p:grpSpPr bwMode="auto">
          <a:xfrm>
            <a:off x="457200" y="1676400"/>
            <a:ext cx="1981200" cy="1784350"/>
            <a:chOff x="288" y="1056"/>
            <a:chExt cx="1248" cy="1124"/>
          </a:xfrm>
        </p:grpSpPr>
        <p:grpSp>
          <p:nvGrpSpPr>
            <p:cNvPr id="5" name="Group 431"/>
            <p:cNvGrpSpPr>
              <a:grpSpLocks/>
            </p:cNvGrpSpPr>
            <p:nvPr/>
          </p:nvGrpSpPr>
          <p:grpSpPr bwMode="auto">
            <a:xfrm>
              <a:off x="288" y="1056"/>
              <a:ext cx="1248" cy="864"/>
              <a:chOff x="288" y="1200"/>
              <a:chExt cx="1248" cy="864"/>
            </a:xfrm>
          </p:grpSpPr>
          <p:sp>
            <p:nvSpPr>
              <p:cNvPr id="15384" name="Rectangle 24"/>
              <p:cNvSpPr>
                <a:spLocks noChangeArrowheads="1"/>
              </p:cNvSpPr>
              <p:nvPr/>
            </p:nvSpPr>
            <p:spPr bwMode="auto">
              <a:xfrm>
                <a:off x="288" y="1248"/>
                <a:ext cx="1248" cy="816"/>
              </a:xfrm>
              <a:prstGeom prst="rect">
                <a:avLst/>
              </a:prstGeom>
              <a:solidFill>
                <a:srgbClr val="FFFFCC"/>
              </a:solidFill>
              <a:ln w="9525">
                <a:noFill/>
                <a:miter lim="800000"/>
                <a:headEnd/>
                <a:tailEnd/>
              </a:ln>
              <a:effectLst/>
            </p:spPr>
            <p:txBody>
              <a:bodyPr wrap="none" anchor="ctr"/>
              <a:lstStyle/>
              <a:p>
                <a:endParaRPr lang="en-US"/>
              </a:p>
            </p:txBody>
          </p:sp>
          <p:sp>
            <p:nvSpPr>
              <p:cNvPr id="15363" name="Line 3"/>
              <p:cNvSpPr>
                <a:spLocks noChangeShapeType="1"/>
              </p:cNvSpPr>
              <p:nvPr/>
            </p:nvSpPr>
            <p:spPr bwMode="auto">
              <a:xfrm>
                <a:off x="288" y="1200"/>
                <a:ext cx="1248" cy="0"/>
              </a:xfrm>
              <a:prstGeom prst="line">
                <a:avLst/>
              </a:prstGeom>
              <a:noFill/>
              <a:ln w="28575">
                <a:solidFill>
                  <a:schemeClr val="tx1"/>
                </a:solidFill>
                <a:round/>
                <a:headEnd/>
                <a:tailEnd/>
              </a:ln>
              <a:effectLst/>
            </p:spPr>
            <p:txBody>
              <a:bodyPr wrap="none" anchor="ctr"/>
              <a:lstStyle/>
              <a:p>
                <a:endParaRPr lang="en-US"/>
              </a:p>
            </p:txBody>
          </p:sp>
          <p:sp>
            <p:nvSpPr>
              <p:cNvPr id="15364" name="Line 4"/>
              <p:cNvSpPr>
                <a:spLocks noChangeShapeType="1"/>
              </p:cNvSpPr>
              <p:nvPr/>
            </p:nvSpPr>
            <p:spPr bwMode="auto">
              <a:xfrm>
                <a:off x="288" y="2064"/>
                <a:ext cx="1248" cy="0"/>
              </a:xfrm>
              <a:prstGeom prst="line">
                <a:avLst/>
              </a:prstGeom>
              <a:noFill/>
              <a:ln w="28575">
                <a:solidFill>
                  <a:schemeClr val="tx1"/>
                </a:solidFill>
                <a:round/>
                <a:headEnd/>
                <a:tailEnd/>
              </a:ln>
              <a:effectLst/>
            </p:spPr>
            <p:txBody>
              <a:bodyPr wrap="none" anchor="ctr"/>
              <a:lstStyle/>
              <a:p>
                <a:endParaRPr lang="en-US"/>
              </a:p>
            </p:txBody>
          </p:sp>
          <p:sp>
            <p:nvSpPr>
              <p:cNvPr id="15365" name="Oval 5"/>
              <p:cNvSpPr>
                <a:spLocks noChangeArrowheads="1"/>
              </p:cNvSpPr>
              <p:nvPr/>
            </p:nvSpPr>
            <p:spPr bwMode="auto">
              <a:xfrm>
                <a:off x="384" y="1296"/>
                <a:ext cx="144" cy="192"/>
              </a:xfrm>
              <a:prstGeom prst="ellipse">
                <a:avLst/>
              </a:prstGeom>
              <a:gradFill rotWithShape="0">
                <a:gsLst>
                  <a:gs pos="0">
                    <a:srgbClr val="FF3300">
                      <a:gamma/>
                      <a:shade val="46275"/>
                      <a:invGamma/>
                    </a:srgbClr>
                  </a:gs>
                  <a:gs pos="100000">
                    <a:srgbClr val="FF3300"/>
                  </a:gs>
                </a:gsLst>
                <a:path path="shape">
                  <a:fillToRect l="50000" t="50000" r="50000" b="50000"/>
                </a:path>
              </a:gradFill>
              <a:ln w="9525">
                <a:noFill/>
                <a:round/>
                <a:headEnd/>
                <a:tailEnd/>
              </a:ln>
              <a:effectLst/>
            </p:spPr>
            <p:txBody>
              <a:bodyPr wrap="none" anchor="ctr"/>
              <a:lstStyle/>
              <a:p>
                <a:endParaRPr lang="en-US"/>
              </a:p>
            </p:txBody>
          </p:sp>
          <p:sp>
            <p:nvSpPr>
              <p:cNvPr id="15366" name="Oval 6"/>
              <p:cNvSpPr>
                <a:spLocks noChangeArrowheads="1"/>
              </p:cNvSpPr>
              <p:nvPr/>
            </p:nvSpPr>
            <p:spPr bwMode="auto">
              <a:xfrm>
                <a:off x="960" y="1248"/>
                <a:ext cx="192" cy="288"/>
              </a:xfrm>
              <a:prstGeom prst="ellipse">
                <a:avLst/>
              </a:prstGeom>
              <a:gradFill rotWithShape="0">
                <a:gsLst>
                  <a:gs pos="0">
                    <a:schemeClr val="bg1"/>
                  </a:gs>
                  <a:gs pos="100000">
                    <a:schemeClr val="bg1">
                      <a:gamma/>
                      <a:shade val="46275"/>
                      <a:invGamma/>
                    </a:schemeClr>
                  </a:gs>
                </a:gsLst>
                <a:path path="shape">
                  <a:fillToRect l="50000" t="50000" r="50000" b="50000"/>
                </a:path>
              </a:gradFill>
              <a:ln w="9525">
                <a:noFill/>
                <a:round/>
                <a:headEnd/>
                <a:tailEnd/>
              </a:ln>
              <a:effectLst/>
            </p:spPr>
            <p:txBody>
              <a:bodyPr wrap="none" anchor="ctr"/>
              <a:lstStyle/>
              <a:p>
                <a:endParaRPr lang="en-US"/>
              </a:p>
            </p:txBody>
          </p:sp>
          <p:sp>
            <p:nvSpPr>
              <p:cNvPr id="15373" name="Oval 13"/>
              <p:cNvSpPr>
                <a:spLocks noChangeArrowheads="1"/>
              </p:cNvSpPr>
              <p:nvPr/>
            </p:nvSpPr>
            <p:spPr bwMode="auto">
              <a:xfrm>
                <a:off x="288" y="1440"/>
                <a:ext cx="96" cy="96"/>
              </a:xfrm>
              <a:prstGeom prst="ellipse">
                <a:avLst/>
              </a:prstGeom>
              <a:solidFill>
                <a:srgbClr val="FF3300"/>
              </a:solidFill>
              <a:ln w="9525">
                <a:noFill/>
                <a:round/>
                <a:headEnd/>
                <a:tailEnd/>
              </a:ln>
              <a:effectLst/>
            </p:spPr>
            <p:txBody>
              <a:bodyPr wrap="none" anchor="ctr"/>
              <a:lstStyle/>
              <a:p>
                <a:endParaRPr lang="en-US"/>
              </a:p>
            </p:txBody>
          </p:sp>
          <p:sp>
            <p:nvSpPr>
              <p:cNvPr id="15385" name="Oval 25"/>
              <p:cNvSpPr>
                <a:spLocks noChangeArrowheads="1"/>
              </p:cNvSpPr>
              <p:nvPr/>
            </p:nvSpPr>
            <p:spPr bwMode="auto">
              <a:xfrm>
                <a:off x="672" y="1344"/>
                <a:ext cx="144" cy="192"/>
              </a:xfrm>
              <a:prstGeom prst="ellipse">
                <a:avLst/>
              </a:prstGeom>
              <a:gradFill rotWithShape="0">
                <a:gsLst>
                  <a:gs pos="0">
                    <a:srgbClr val="FF3300">
                      <a:gamma/>
                      <a:shade val="46275"/>
                      <a:invGamma/>
                    </a:srgbClr>
                  </a:gs>
                  <a:gs pos="100000">
                    <a:srgbClr val="FF3300"/>
                  </a:gs>
                </a:gsLst>
                <a:path path="shape">
                  <a:fillToRect l="50000" t="50000" r="50000" b="50000"/>
                </a:path>
              </a:gradFill>
              <a:ln w="9525">
                <a:noFill/>
                <a:round/>
                <a:headEnd/>
                <a:tailEnd/>
              </a:ln>
              <a:effectLst/>
            </p:spPr>
            <p:txBody>
              <a:bodyPr wrap="none" anchor="ctr"/>
              <a:lstStyle/>
              <a:p>
                <a:endParaRPr lang="en-US"/>
              </a:p>
            </p:txBody>
          </p:sp>
          <p:sp>
            <p:nvSpPr>
              <p:cNvPr id="15386" name="Oval 26"/>
              <p:cNvSpPr>
                <a:spLocks noChangeArrowheads="1"/>
              </p:cNvSpPr>
              <p:nvPr/>
            </p:nvSpPr>
            <p:spPr bwMode="auto">
              <a:xfrm>
                <a:off x="768" y="1824"/>
                <a:ext cx="144" cy="192"/>
              </a:xfrm>
              <a:prstGeom prst="ellipse">
                <a:avLst/>
              </a:prstGeom>
              <a:gradFill rotWithShape="0">
                <a:gsLst>
                  <a:gs pos="0">
                    <a:srgbClr val="FF3300">
                      <a:gamma/>
                      <a:shade val="46275"/>
                      <a:invGamma/>
                    </a:srgbClr>
                  </a:gs>
                  <a:gs pos="100000">
                    <a:srgbClr val="FF3300"/>
                  </a:gs>
                </a:gsLst>
                <a:path path="shape">
                  <a:fillToRect l="50000" t="50000" r="50000" b="50000"/>
                </a:path>
              </a:gradFill>
              <a:ln w="9525">
                <a:noFill/>
                <a:round/>
                <a:headEnd/>
                <a:tailEnd/>
              </a:ln>
              <a:effectLst/>
            </p:spPr>
            <p:txBody>
              <a:bodyPr wrap="none" anchor="ctr"/>
              <a:lstStyle/>
              <a:p>
                <a:endParaRPr lang="en-US"/>
              </a:p>
            </p:txBody>
          </p:sp>
          <p:sp>
            <p:nvSpPr>
              <p:cNvPr id="15387" name="Oval 27"/>
              <p:cNvSpPr>
                <a:spLocks noChangeArrowheads="1"/>
              </p:cNvSpPr>
              <p:nvPr/>
            </p:nvSpPr>
            <p:spPr bwMode="auto">
              <a:xfrm>
                <a:off x="1008" y="1680"/>
                <a:ext cx="144" cy="192"/>
              </a:xfrm>
              <a:prstGeom prst="ellipse">
                <a:avLst/>
              </a:prstGeom>
              <a:gradFill rotWithShape="0">
                <a:gsLst>
                  <a:gs pos="0">
                    <a:srgbClr val="FF3300">
                      <a:gamma/>
                      <a:shade val="46275"/>
                      <a:invGamma/>
                    </a:srgbClr>
                  </a:gs>
                  <a:gs pos="100000">
                    <a:srgbClr val="FF3300"/>
                  </a:gs>
                </a:gsLst>
                <a:path path="shape">
                  <a:fillToRect l="50000" t="50000" r="50000" b="50000"/>
                </a:path>
              </a:gradFill>
              <a:ln w="9525">
                <a:noFill/>
                <a:round/>
                <a:headEnd/>
                <a:tailEnd/>
              </a:ln>
              <a:effectLst/>
            </p:spPr>
            <p:txBody>
              <a:bodyPr wrap="none" anchor="ctr"/>
              <a:lstStyle/>
              <a:p>
                <a:endParaRPr lang="en-US"/>
              </a:p>
            </p:txBody>
          </p:sp>
          <p:sp>
            <p:nvSpPr>
              <p:cNvPr id="15388" name="Oval 28"/>
              <p:cNvSpPr>
                <a:spLocks noChangeArrowheads="1"/>
              </p:cNvSpPr>
              <p:nvPr/>
            </p:nvSpPr>
            <p:spPr bwMode="auto">
              <a:xfrm>
                <a:off x="1248" y="1872"/>
                <a:ext cx="144" cy="192"/>
              </a:xfrm>
              <a:prstGeom prst="ellipse">
                <a:avLst/>
              </a:prstGeom>
              <a:gradFill rotWithShape="0">
                <a:gsLst>
                  <a:gs pos="0">
                    <a:srgbClr val="FF3300">
                      <a:gamma/>
                      <a:shade val="46275"/>
                      <a:invGamma/>
                    </a:srgbClr>
                  </a:gs>
                  <a:gs pos="100000">
                    <a:srgbClr val="FF3300"/>
                  </a:gs>
                </a:gsLst>
                <a:path path="shape">
                  <a:fillToRect l="50000" t="50000" r="50000" b="50000"/>
                </a:path>
              </a:gradFill>
              <a:ln w="9525">
                <a:noFill/>
                <a:round/>
                <a:headEnd/>
                <a:tailEnd/>
              </a:ln>
              <a:effectLst/>
            </p:spPr>
            <p:txBody>
              <a:bodyPr wrap="none" anchor="ctr"/>
              <a:lstStyle/>
              <a:p>
                <a:endParaRPr lang="en-US"/>
              </a:p>
            </p:txBody>
          </p:sp>
          <p:sp>
            <p:nvSpPr>
              <p:cNvPr id="15389" name="Oval 29"/>
              <p:cNvSpPr>
                <a:spLocks noChangeArrowheads="1"/>
              </p:cNvSpPr>
              <p:nvPr/>
            </p:nvSpPr>
            <p:spPr bwMode="auto">
              <a:xfrm>
                <a:off x="288" y="1584"/>
                <a:ext cx="144" cy="192"/>
              </a:xfrm>
              <a:prstGeom prst="ellipse">
                <a:avLst/>
              </a:prstGeom>
              <a:gradFill rotWithShape="0">
                <a:gsLst>
                  <a:gs pos="0">
                    <a:srgbClr val="FF3300">
                      <a:gamma/>
                      <a:shade val="46275"/>
                      <a:invGamma/>
                    </a:srgbClr>
                  </a:gs>
                  <a:gs pos="100000">
                    <a:srgbClr val="FF3300"/>
                  </a:gs>
                </a:gsLst>
                <a:path path="shape">
                  <a:fillToRect l="50000" t="50000" r="50000" b="50000"/>
                </a:path>
              </a:gradFill>
              <a:ln w="9525">
                <a:noFill/>
                <a:round/>
                <a:headEnd/>
                <a:tailEnd/>
              </a:ln>
              <a:effectLst/>
            </p:spPr>
            <p:txBody>
              <a:bodyPr wrap="none" anchor="ctr"/>
              <a:lstStyle/>
              <a:p>
                <a:endParaRPr lang="en-US"/>
              </a:p>
            </p:txBody>
          </p:sp>
          <p:sp>
            <p:nvSpPr>
              <p:cNvPr id="15390" name="Oval 30"/>
              <p:cNvSpPr>
                <a:spLocks noChangeArrowheads="1"/>
              </p:cNvSpPr>
              <p:nvPr/>
            </p:nvSpPr>
            <p:spPr bwMode="auto">
              <a:xfrm>
                <a:off x="768" y="1536"/>
                <a:ext cx="144" cy="192"/>
              </a:xfrm>
              <a:prstGeom prst="ellipse">
                <a:avLst/>
              </a:prstGeom>
              <a:gradFill rotWithShape="0">
                <a:gsLst>
                  <a:gs pos="0">
                    <a:srgbClr val="FF3300">
                      <a:gamma/>
                      <a:shade val="46275"/>
                      <a:invGamma/>
                    </a:srgbClr>
                  </a:gs>
                  <a:gs pos="100000">
                    <a:srgbClr val="FF3300"/>
                  </a:gs>
                </a:gsLst>
                <a:path path="shape">
                  <a:fillToRect l="50000" t="50000" r="50000" b="50000"/>
                </a:path>
              </a:gradFill>
              <a:ln w="9525">
                <a:noFill/>
                <a:round/>
                <a:headEnd/>
                <a:tailEnd/>
              </a:ln>
              <a:effectLst/>
            </p:spPr>
            <p:txBody>
              <a:bodyPr wrap="none" anchor="ctr"/>
              <a:lstStyle/>
              <a:p>
                <a:endParaRPr lang="en-US"/>
              </a:p>
            </p:txBody>
          </p:sp>
          <p:sp>
            <p:nvSpPr>
              <p:cNvPr id="15391" name="Oval 31"/>
              <p:cNvSpPr>
                <a:spLocks noChangeArrowheads="1"/>
              </p:cNvSpPr>
              <p:nvPr/>
            </p:nvSpPr>
            <p:spPr bwMode="auto">
              <a:xfrm>
                <a:off x="480" y="1824"/>
                <a:ext cx="144" cy="192"/>
              </a:xfrm>
              <a:prstGeom prst="ellipse">
                <a:avLst/>
              </a:prstGeom>
              <a:gradFill rotWithShape="0">
                <a:gsLst>
                  <a:gs pos="0">
                    <a:srgbClr val="FF3300">
                      <a:gamma/>
                      <a:shade val="46275"/>
                      <a:invGamma/>
                    </a:srgbClr>
                  </a:gs>
                  <a:gs pos="100000">
                    <a:srgbClr val="FF3300"/>
                  </a:gs>
                </a:gsLst>
                <a:path path="shape">
                  <a:fillToRect l="50000" t="50000" r="50000" b="50000"/>
                </a:path>
              </a:gradFill>
              <a:ln w="9525">
                <a:noFill/>
                <a:round/>
                <a:headEnd/>
                <a:tailEnd/>
              </a:ln>
              <a:effectLst/>
            </p:spPr>
            <p:txBody>
              <a:bodyPr wrap="none" anchor="ctr"/>
              <a:lstStyle/>
              <a:p>
                <a:endParaRPr lang="en-US"/>
              </a:p>
            </p:txBody>
          </p:sp>
          <p:sp>
            <p:nvSpPr>
              <p:cNvPr id="15392" name="Oval 32"/>
              <p:cNvSpPr>
                <a:spLocks noChangeArrowheads="1"/>
              </p:cNvSpPr>
              <p:nvPr/>
            </p:nvSpPr>
            <p:spPr bwMode="auto">
              <a:xfrm>
                <a:off x="1152" y="1440"/>
                <a:ext cx="144" cy="192"/>
              </a:xfrm>
              <a:prstGeom prst="ellipse">
                <a:avLst/>
              </a:prstGeom>
              <a:gradFill rotWithShape="0">
                <a:gsLst>
                  <a:gs pos="0">
                    <a:srgbClr val="FF3300">
                      <a:gamma/>
                      <a:shade val="46275"/>
                      <a:invGamma/>
                    </a:srgbClr>
                  </a:gs>
                  <a:gs pos="100000">
                    <a:srgbClr val="FF3300"/>
                  </a:gs>
                </a:gsLst>
                <a:path path="shape">
                  <a:fillToRect l="50000" t="50000" r="50000" b="50000"/>
                </a:path>
              </a:gradFill>
              <a:ln w="9525">
                <a:noFill/>
                <a:round/>
                <a:headEnd/>
                <a:tailEnd/>
              </a:ln>
              <a:effectLst/>
            </p:spPr>
            <p:txBody>
              <a:bodyPr wrap="none" anchor="ctr"/>
              <a:lstStyle/>
              <a:p>
                <a:endParaRPr lang="en-US"/>
              </a:p>
            </p:txBody>
          </p:sp>
          <p:sp>
            <p:nvSpPr>
              <p:cNvPr id="15393" name="Oval 33"/>
              <p:cNvSpPr>
                <a:spLocks noChangeArrowheads="1"/>
              </p:cNvSpPr>
              <p:nvPr/>
            </p:nvSpPr>
            <p:spPr bwMode="auto">
              <a:xfrm>
                <a:off x="1008" y="1872"/>
                <a:ext cx="144" cy="192"/>
              </a:xfrm>
              <a:prstGeom prst="ellipse">
                <a:avLst/>
              </a:prstGeom>
              <a:gradFill rotWithShape="0">
                <a:gsLst>
                  <a:gs pos="0">
                    <a:srgbClr val="FF3300">
                      <a:gamma/>
                      <a:shade val="46275"/>
                      <a:invGamma/>
                    </a:srgbClr>
                  </a:gs>
                  <a:gs pos="100000">
                    <a:srgbClr val="FF3300"/>
                  </a:gs>
                </a:gsLst>
                <a:path path="shape">
                  <a:fillToRect l="50000" t="50000" r="50000" b="50000"/>
                </a:path>
              </a:gradFill>
              <a:ln w="9525">
                <a:noFill/>
                <a:round/>
                <a:headEnd/>
                <a:tailEnd/>
              </a:ln>
              <a:effectLst/>
            </p:spPr>
            <p:txBody>
              <a:bodyPr wrap="none" anchor="ctr"/>
              <a:lstStyle/>
              <a:p>
                <a:endParaRPr lang="en-US"/>
              </a:p>
            </p:txBody>
          </p:sp>
          <p:sp>
            <p:nvSpPr>
              <p:cNvPr id="15394" name="Oval 34"/>
              <p:cNvSpPr>
                <a:spLocks noChangeArrowheads="1"/>
              </p:cNvSpPr>
              <p:nvPr/>
            </p:nvSpPr>
            <p:spPr bwMode="auto">
              <a:xfrm>
                <a:off x="1344" y="1584"/>
                <a:ext cx="144" cy="192"/>
              </a:xfrm>
              <a:prstGeom prst="ellipse">
                <a:avLst/>
              </a:prstGeom>
              <a:gradFill rotWithShape="0">
                <a:gsLst>
                  <a:gs pos="0">
                    <a:srgbClr val="FF3300">
                      <a:gamma/>
                      <a:shade val="46275"/>
                      <a:invGamma/>
                    </a:srgbClr>
                  </a:gs>
                  <a:gs pos="100000">
                    <a:srgbClr val="FF3300"/>
                  </a:gs>
                </a:gsLst>
                <a:path path="shape">
                  <a:fillToRect l="50000" t="50000" r="50000" b="50000"/>
                </a:path>
              </a:gradFill>
              <a:ln w="9525">
                <a:noFill/>
                <a:round/>
                <a:headEnd/>
                <a:tailEnd/>
              </a:ln>
              <a:effectLst/>
            </p:spPr>
            <p:txBody>
              <a:bodyPr wrap="none" anchor="ctr"/>
              <a:lstStyle/>
              <a:p>
                <a:pPr algn="ctr"/>
                <a:endParaRPr lang="en-US"/>
              </a:p>
            </p:txBody>
          </p:sp>
          <p:sp>
            <p:nvSpPr>
              <p:cNvPr id="15395" name="Oval 35"/>
              <p:cNvSpPr>
                <a:spLocks noChangeArrowheads="1"/>
              </p:cNvSpPr>
              <p:nvPr/>
            </p:nvSpPr>
            <p:spPr bwMode="auto">
              <a:xfrm>
                <a:off x="624" y="1728"/>
                <a:ext cx="144" cy="192"/>
              </a:xfrm>
              <a:prstGeom prst="ellipse">
                <a:avLst/>
              </a:prstGeom>
              <a:gradFill rotWithShape="0">
                <a:gsLst>
                  <a:gs pos="0">
                    <a:srgbClr val="FF3300">
                      <a:gamma/>
                      <a:shade val="46275"/>
                      <a:invGamma/>
                    </a:srgbClr>
                  </a:gs>
                  <a:gs pos="100000">
                    <a:srgbClr val="FF3300"/>
                  </a:gs>
                </a:gsLst>
                <a:path path="shape">
                  <a:fillToRect l="50000" t="50000" r="50000" b="50000"/>
                </a:path>
              </a:gradFill>
              <a:ln w="9525">
                <a:noFill/>
                <a:round/>
                <a:headEnd/>
                <a:tailEnd/>
              </a:ln>
              <a:effectLst/>
            </p:spPr>
            <p:txBody>
              <a:bodyPr wrap="none" anchor="ctr"/>
              <a:lstStyle/>
              <a:p>
                <a:endParaRPr lang="en-US"/>
              </a:p>
            </p:txBody>
          </p:sp>
          <p:sp>
            <p:nvSpPr>
              <p:cNvPr id="15396" name="Oval 36"/>
              <p:cNvSpPr>
                <a:spLocks noChangeArrowheads="1"/>
              </p:cNvSpPr>
              <p:nvPr/>
            </p:nvSpPr>
            <p:spPr bwMode="auto">
              <a:xfrm>
                <a:off x="768" y="1728"/>
                <a:ext cx="96" cy="96"/>
              </a:xfrm>
              <a:prstGeom prst="ellipse">
                <a:avLst/>
              </a:prstGeom>
              <a:solidFill>
                <a:srgbClr val="FF3300"/>
              </a:solidFill>
              <a:ln w="9525">
                <a:noFill/>
                <a:round/>
                <a:headEnd/>
                <a:tailEnd/>
              </a:ln>
              <a:effectLst/>
            </p:spPr>
            <p:txBody>
              <a:bodyPr wrap="none" anchor="ctr"/>
              <a:lstStyle/>
              <a:p>
                <a:endParaRPr lang="en-US"/>
              </a:p>
            </p:txBody>
          </p:sp>
          <p:sp>
            <p:nvSpPr>
              <p:cNvPr id="15397" name="Oval 37"/>
              <p:cNvSpPr>
                <a:spLocks noChangeArrowheads="1"/>
              </p:cNvSpPr>
              <p:nvPr/>
            </p:nvSpPr>
            <p:spPr bwMode="auto">
              <a:xfrm>
                <a:off x="576" y="1296"/>
                <a:ext cx="96" cy="96"/>
              </a:xfrm>
              <a:prstGeom prst="ellipse">
                <a:avLst/>
              </a:prstGeom>
              <a:solidFill>
                <a:srgbClr val="FF3300"/>
              </a:solidFill>
              <a:ln w="9525">
                <a:noFill/>
                <a:round/>
                <a:headEnd/>
                <a:tailEnd/>
              </a:ln>
              <a:effectLst/>
            </p:spPr>
            <p:txBody>
              <a:bodyPr wrap="none" anchor="ctr"/>
              <a:lstStyle/>
              <a:p>
                <a:endParaRPr lang="en-US"/>
              </a:p>
            </p:txBody>
          </p:sp>
          <p:sp>
            <p:nvSpPr>
              <p:cNvPr id="15398" name="Oval 38"/>
              <p:cNvSpPr>
                <a:spLocks noChangeArrowheads="1"/>
              </p:cNvSpPr>
              <p:nvPr/>
            </p:nvSpPr>
            <p:spPr bwMode="auto">
              <a:xfrm>
                <a:off x="1200" y="1728"/>
                <a:ext cx="96" cy="96"/>
              </a:xfrm>
              <a:prstGeom prst="ellipse">
                <a:avLst/>
              </a:prstGeom>
              <a:solidFill>
                <a:srgbClr val="FF3300"/>
              </a:solidFill>
              <a:ln w="9525">
                <a:noFill/>
                <a:round/>
                <a:headEnd/>
                <a:tailEnd/>
              </a:ln>
              <a:effectLst/>
            </p:spPr>
            <p:txBody>
              <a:bodyPr wrap="none" anchor="ctr"/>
              <a:lstStyle/>
              <a:p>
                <a:endParaRPr lang="en-US"/>
              </a:p>
            </p:txBody>
          </p:sp>
          <p:sp>
            <p:nvSpPr>
              <p:cNvPr id="15399" name="Oval 39"/>
              <p:cNvSpPr>
                <a:spLocks noChangeArrowheads="1"/>
              </p:cNvSpPr>
              <p:nvPr/>
            </p:nvSpPr>
            <p:spPr bwMode="auto">
              <a:xfrm>
                <a:off x="1440" y="1968"/>
                <a:ext cx="96" cy="96"/>
              </a:xfrm>
              <a:prstGeom prst="ellipse">
                <a:avLst/>
              </a:prstGeom>
              <a:solidFill>
                <a:srgbClr val="FF3300"/>
              </a:solidFill>
              <a:ln w="9525">
                <a:noFill/>
                <a:round/>
                <a:headEnd/>
                <a:tailEnd/>
              </a:ln>
              <a:effectLst/>
            </p:spPr>
            <p:txBody>
              <a:bodyPr wrap="none" anchor="ctr"/>
              <a:lstStyle/>
              <a:p>
                <a:endParaRPr lang="en-US"/>
              </a:p>
            </p:txBody>
          </p:sp>
          <p:sp>
            <p:nvSpPr>
              <p:cNvPr id="15400" name="Oval 40"/>
              <p:cNvSpPr>
                <a:spLocks noChangeArrowheads="1"/>
              </p:cNvSpPr>
              <p:nvPr/>
            </p:nvSpPr>
            <p:spPr bwMode="auto">
              <a:xfrm>
                <a:off x="432" y="1536"/>
                <a:ext cx="192" cy="288"/>
              </a:xfrm>
              <a:prstGeom prst="ellipse">
                <a:avLst/>
              </a:prstGeom>
              <a:gradFill rotWithShape="0">
                <a:gsLst>
                  <a:gs pos="0">
                    <a:schemeClr val="bg1"/>
                  </a:gs>
                  <a:gs pos="100000">
                    <a:schemeClr val="bg1">
                      <a:gamma/>
                      <a:shade val="46275"/>
                      <a:invGamma/>
                    </a:schemeClr>
                  </a:gs>
                </a:gsLst>
                <a:path path="shape">
                  <a:fillToRect l="50000" t="50000" r="50000" b="50000"/>
                </a:path>
              </a:gradFill>
              <a:ln w="9525">
                <a:noFill/>
                <a:round/>
                <a:headEnd/>
                <a:tailEnd/>
              </a:ln>
              <a:effectLst/>
            </p:spPr>
            <p:txBody>
              <a:bodyPr wrap="none" anchor="ctr"/>
              <a:lstStyle/>
              <a:p>
                <a:endParaRPr lang="en-US"/>
              </a:p>
            </p:txBody>
          </p:sp>
          <p:sp>
            <p:nvSpPr>
              <p:cNvPr id="15446" name="Oval 86"/>
              <p:cNvSpPr>
                <a:spLocks noChangeArrowheads="1"/>
              </p:cNvSpPr>
              <p:nvPr/>
            </p:nvSpPr>
            <p:spPr bwMode="auto">
              <a:xfrm>
                <a:off x="960" y="1536"/>
                <a:ext cx="96" cy="96"/>
              </a:xfrm>
              <a:prstGeom prst="ellipse">
                <a:avLst/>
              </a:prstGeom>
              <a:solidFill>
                <a:srgbClr val="FF3300"/>
              </a:solidFill>
              <a:ln w="9525">
                <a:noFill/>
                <a:round/>
                <a:headEnd/>
                <a:tailEnd/>
              </a:ln>
              <a:effectLst/>
            </p:spPr>
            <p:txBody>
              <a:bodyPr wrap="none" anchor="ctr"/>
              <a:lstStyle/>
              <a:p>
                <a:endParaRPr lang="en-US"/>
              </a:p>
            </p:txBody>
          </p:sp>
          <p:sp>
            <p:nvSpPr>
              <p:cNvPr id="15447" name="Oval 87"/>
              <p:cNvSpPr>
                <a:spLocks noChangeArrowheads="1"/>
              </p:cNvSpPr>
              <p:nvPr/>
            </p:nvSpPr>
            <p:spPr bwMode="auto">
              <a:xfrm>
                <a:off x="1248" y="1296"/>
                <a:ext cx="96" cy="96"/>
              </a:xfrm>
              <a:prstGeom prst="ellipse">
                <a:avLst/>
              </a:prstGeom>
              <a:solidFill>
                <a:srgbClr val="FF3300"/>
              </a:solidFill>
              <a:ln w="9525">
                <a:noFill/>
                <a:round/>
                <a:headEnd/>
                <a:tailEnd/>
              </a:ln>
              <a:effectLst/>
            </p:spPr>
            <p:txBody>
              <a:bodyPr wrap="none" anchor="ctr"/>
              <a:lstStyle/>
              <a:p>
                <a:endParaRPr lang="en-US"/>
              </a:p>
            </p:txBody>
          </p:sp>
          <p:sp>
            <p:nvSpPr>
              <p:cNvPr id="15448" name="Oval 88"/>
              <p:cNvSpPr>
                <a:spLocks noChangeArrowheads="1"/>
              </p:cNvSpPr>
              <p:nvPr/>
            </p:nvSpPr>
            <p:spPr bwMode="auto">
              <a:xfrm>
                <a:off x="1440" y="1776"/>
                <a:ext cx="96" cy="96"/>
              </a:xfrm>
              <a:prstGeom prst="ellipse">
                <a:avLst/>
              </a:prstGeom>
              <a:solidFill>
                <a:srgbClr val="FF3300"/>
              </a:solidFill>
              <a:ln w="9525">
                <a:noFill/>
                <a:round/>
                <a:headEnd/>
                <a:tailEnd/>
              </a:ln>
              <a:effectLst/>
            </p:spPr>
            <p:txBody>
              <a:bodyPr wrap="none" anchor="ctr"/>
              <a:lstStyle/>
              <a:p>
                <a:endParaRPr lang="en-US"/>
              </a:p>
            </p:txBody>
          </p:sp>
          <p:sp>
            <p:nvSpPr>
              <p:cNvPr id="15451" name="Oval 91"/>
              <p:cNvSpPr>
                <a:spLocks noChangeArrowheads="1"/>
              </p:cNvSpPr>
              <p:nvPr/>
            </p:nvSpPr>
            <p:spPr bwMode="auto">
              <a:xfrm>
                <a:off x="1296" y="1824"/>
                <a:ext cx="96" cy="96"/>
              </a:xfrm>
              <a:prstGeom prst="ellipse">
                <a:avLst/>
              </a:prstGeom>
              <a:solidFill>
                <a:srgbClr val="FF3300"/>
              </a:solidFill>
              <a:ln w="9525">
                <a:noFill/>
                <a:round/>
                <a:headEnd/>
                <a:tailEnd/>
              </a:ln>
              <a:effectLst/>
            </p:spPr>
            <p:txBody>
              <a:bodyPr wrap="none" anchor="ctr"/>
              <a:lstStyle/>
              <a:p>
                <a:endParaRPr lang="en-US"/>
              </a:p>
            </p:txBody>
          </p:sp>
          <p:sp>
            <p:nvSpPr>
              <p:cNvPr id="15456" name="Oval 96"/>
              <p:cNvSpPr>
                <a:spLocks noChangeArrowheads="1"/>
              </p:cNvSpPr>
              <p:nvPr/>
            </p:nvSpPr>
            <p:spPr bwMode="auto">
              <a:xfrm>
                <a:off x="912" y="1968"/>
                <a:ext cx="96" cy="96"/>
              </a:xfrm>
              <a:prstGeom prst="ellipse">
                <a:avLst/>
              </a:prstGeom>
              <a:solidFill>
                <a:srgbClr val="FF3300"/>
              </a:solidFill>
              <a:ln w="9525">
                <a:noFill/>
                <a:round/>
                <a:headEnd/>
                <a:tailEnd/>
              </a:ln>
              <a:effectLst/>
            </p:spPr>
            <p:txBody>
              <a:bodyPr wrap="none" anchor="ctr"/>
              <a:lstStyle/>
              <a:p>
                <a:endParaRPr lang="en-US"/>
              </a:p>
            </p:txBody>
          </p:sp>
          <p:sp>
            <p:nvSpPr>
              <p:cNvPr id="15517" name="Oval 157"/>
              <p:cNvSpPr>
                <a:spLocks noChangeArrowheads="1"/>
              </p:cNvSpPr>
              <p:nvPr/>
            </p:nvSpPr>
            <p:spPr bwMode="auto">
              <a:xfrm>
                <a:off x="1344" y="1248"/>
                <a:ext cx="192" cy="288"/>
              </a:xfrm>
              <a:prstGeom prst="ellipse">
                <a:avLst/>
              </a:prstGeom>
              <a:gradFill rotWithShape="0">
                <a:gsLst>
                  <a:gs pos="0">
                    <a:schemeClr val="bg1"/>
                  </a:gs>
                  <a:gs pos="100000">
                    <a:schemeClr val="bg1">
                      <a:gamma/>
                      <a:shade val="46275"/>
                      <a:invGamma/>
                    </a:schemeClr>
                  </a:gs>
                </a:gsLst>
                <a:path path="shape">
                  <a:fillToRect l="50000" t="50000" r="50000" b="50000"/>
                </a:path>
              </a:gradFill>
              <a:ln w="9525">
                <a:noFill/>
                <a:round/>
                <a:headEnd/>
                <a:tailEnd/>
              </a:ln>
              <a:effectLst/>
            </p:spPr>
            <p:txBody>
              <a:bodyPr wrap="none" anchor="ctr"/>
              <a:lstStyle/>
              <a:p>
                <a:endParaRPr lang="en-US"/>
              </a:p>
            </p:txBody>
          </p:sp>
          <p:sp>
            <p:nvSpPr>
              <p:cNvPr id="15770" name="Oval 410"/>
              <p:cNvSpPr>
                <a:spLocks noChangeArrowheads="1"/>
              </p:cNvSpPr>
              <p:nvPr/>
            </p:nvSpPr>
            <p:spPr bwMode="auto">
              <a:xfrm>
                <a:off x="288" y="1872"/>
                <a:ext cx="144" cy="192"/>
              </a:xfrm>
              <a:prstGeom prst="ellipse">
                <a:avLst/>
              </a:prstGeom>
              <a:gradFill rotWithShape="0">
                <a:gsLst>
                  <a:gs pos="0">
                    <a:srgbClr val="FF3300">
                      <a:gamma/>
                      <a:shade val="46275"/>
                      <a:invGamma/>
                    </a:srgbClr>
                  </a:gs>
                  <a:gs pos="100000">
                    <a:srgbClr val="FF3300"/>
                  </a:gs>
                </a:gsLst>
                <a:path path="shape">
                  <a:fillToRect l="50000" t="50000" r="50000" b="50000"/>
                </a:path>
              </a:gradFill>
              <a:ln w="9525">
                <a:noFill/>
                <a:round/>
                <a:headEnd/>
                <a:tailEnd/>
              </a:ln>
              <a:effectLst/>
            </p:spPr>
            <p:txBody>
              <a:bodyPr wrap="none" anchor="ctr"/>
              <a:lstStyle/>
              <a:p>
                <a:endParaRPr lang="en-US"/>
              </a:p>
            </p:txBody>
          </p:sp>
          <p:sp>
            <p:nvSpPr>
              <p:cNvPr id="15771" name="Oval 411"/>
              <p:cNvSpPr>
                <a:spLocks noChangeArrowheads="1"/>
              </p:cNvSpPr>
              <p:nvPr/>
            </p:nvSpPr>
            <p:spPr bwMode="auto">
              <a:xfrm>
                <a:off x="624" y="1536"/>
                <a:ext cx="144" cy="192"/>
              </a:xfrm>
              <a:prstGeom prst="ellipse">
                <a:avLst/>
              </a:prstGeom>
              <a:gradFill rotWithShape="0">
                <a:gsLst>
                  <a:gs pos="0">
                    <a:srgbClr val="FF3300">
                      <a:gamma/>
                      <a:shade val="46275"/>
                      <a:invGamma/>
                    </a:srgbClr>
                  </a:gs>
                  <a:gs pos="100000">
                    <a:srgbClr val="FF3300"/>
                  </a:gs>
                </a:gsLst>
                <a:path path="shape">
                  <a:fillToRect l="50000" t="50000" r="50000" b="50000"/>
                </a:path>
              </a:gradFill>
              <a:ln w="9525">
                <a:noFill/>
                <a:round/>
                <a:headEnd/>
                <a:tailEnd/>
              </a:ln>
              <a:effectLst/>
            </p:spPr>
            <p:txBody>
              <a:bodyPr wrap="none" anchor="ctr"/>
              <a:lstStyle/>
              <a:p>
                <a:endParaRPr lang="en-US"/>
              </a:p>
            </p:txBody>
          </p:sp>
          <p:sp>
            <p:nvSpPr>
              <p:cNvPr id="15772" name="Oval 412"/>
              <p:cNvSpPr>
                <a:spLocks noChangeArrowheads="1"/>
              </p:cNvSpPr>
              <p:nvPr/>
            </p:nvSpPr>
            <p:spPr bwMode="auto">
              <a:xfrm>
                <a:off x="816" y="1248"/>
                <a:ext cx="144" cy="192"/>
              </a:xfrm>
              <a:prstGeom prst="ellipse">
                <a:avLst/>
              </a:prstGeom>
              <a:gradFill rotWithShape="0">
                <a:gsLst>
                  <a:gs pos="0">
                    <a:srgbClr val="FF3300">
                      <a:gamma/>
                      <a:shade val="46275"/>
                      <a:invGamma/>
                    </a:srgbClr>
                  </a:gs>
                  <a:gs pos="100000">
                    <a:srgbClr val="FF3300"/>
                  </a:gs>
                </a:gsLst>
                <a:path path="shape">
                  <a:fillToRect l="50000" t="50000" r="50000" b="50000"/>
                </a:path>
              </a:gradFill>
              <a:ln w="9525">
                <a:noFill/>
                <a:round/>
                <a:headEnd/>
                <a:tailEnd/>
              </a:ln>
              <a:effectLst/>
            </p:spPr>
            <p:txBody>
              <a:bodyPr wrap="none" anchor="ctr"/>
              <a:lstStyle/>
              <a:p>
                <a:endParaRPr lang="en-US"/>
              </a:p>
            </p:txBody>
          </p:sp>
        </p:grpSp>
        <p:sp>
          <p:nvSpPr>
            <p:cNvPr id="15803" name="Text Box 443"/>
            <p:cNvSpPr txBox="1">
              <a:spLocks noChangeArrowheads="1"/>
            </p:cNvSpPr>
            <p:nvPr/>
          </p:nvSpPr>
          <p:spPr bwMode="auto">
            <a:xfrm>
              <a:off x="336" y="1968"/>
              <a:ext cx="1048" cy="212"/>
            </a:xfrm>
            <a:prstGeom prst="rect">
              <a:avLst/>
            </a:prstGeom>
            <a:noFill/>
            <a:ln w="9525">
              <a:noFill/>
              <a:miter lim="800000"/>
              <a:headEnd/>
              <a:tailEnd/>
            </a:ln>
            <a:effectLst/>
          </p:spPr>
          <p:txBody>
            <a:bodyPr wrap="none">
              <a:spAutoFit/>
            </a:bodyPr>
            <a:lstStyle/>
            <a:p>
              <a:r>
                <a:rPr lang="en-US" sz="1600">
                  <a:latin typeface="Arial" charset="0"/>
                </a:rPr>
                <a:t>Stage 1- Normal</a:t>
              </a:r>
            </a:p>
          </p:txBody>
        </p:sp>
      </p:grpSp>
      <p:grpSp>
        <p:nvGrpSpPr>
          <p:cNvPr id="6" name="Group 459"/>
          <p:cNvGrpSpPr>
            <a:grpSpLocks/>
          </p:cNvGrpSpPr>
          <p:nvPr/>
        </p:nvGrpSpPr>
        <p:grpSpPr bwMode="auto">
          <a:xfrm>
            <a:off x="2590800" y="1676400"/>
            <a:ext cx="2743200" cy="1784350"/>
            <a:chOff x="1632" y="1056"/>
            <a:chExt cx="1728" cy="1124"/>
          </a:xfrm>
        </p:grpSpPr>
        <p:sp>
          <p:nvSpPr>
            <p:cNvPr id="15423" name="AutoShape 63"/>
            <p:cNvSpPr>
              <a:spLocks noChangeArrowheads="1"/>
            </p:cNvSpPr>
            <p:nvPr/>
          </p:nvSpPr>
          <p:spPr bwMode="auto">
            <a:xfrm>
              <a:off x="1632" y="1248"/>
              <a:ext cx="432" cy="528"/>
            </a:xfrm>
            <a:prstGeom prst="rightArrow">
              <a:avLst>
                <a:gd name="adj1" fmla="val 35833"/>
                <a:gd name="adj2" fmla="val 63657"/>
              </a:avLst>
            </a:prstGeom>
            <a:solidFill>
              <a:srgbClr val="47D315"/>
            </a:solidFill>
            <a:ln w="9525">
              <a:noFill/>
              <a:miter lim="800000"/>
              <a:headEnd/>
              <a:tailEnd/>
            </a:ln>
            <a:effectLst/>
          </p:spPr>
          <p:txBody>
            <a:bodyPr wrap="none" anchor="ctr"/>
            <a:lstStyle/>
            <a:p>
              <a:endParaRPr lang="en-US"/>
            </a:p>
          </p:txBody>
        </p:sp>
        <p:grpSp>
          <p:nvGrpSpPr>
            <p:cNvPr id="7" name="Group 432"/>
            <p:cNvGrpSpPr>
              <a:grpSpLocks/>
            </p:cNvGrpSpPr>
            <p:nvPr/>
          </p:nvGrpSpPr>
          <p:grpSpPr bwMode="auto">
            <a:xfrm>
              <a:off x="2112" y="1056"/>
              <a:ext cx="1248" cy="864"/>
              <a:chOff x="1872" y="1200"/>
              <a:chExt cx="1248" cy="864"/>
            </a:xfrm>
          </p:grpSpPr>
          <p:grpSp>
            <p:nvGrpSpPr>
              <p:cNvPr id="8" name="Group 16"/>
              <p:cNvGrpSpPr>
                <a:grpSpLocks/>
              </p:cNvGrpSpPr>
              <p:nvPr/>
            </p:nvGrpSpPr>
            <p:grpSpPr bwMode="auto">
              <a:xfrm>
                <a:off x="2496" y="1488"/>
                <a:ext cx="144" cy="192"/>
                <a:chOff x="672" y="1680"/>
                <a:chExt cx="144" cy="192"/>
              </a:xfrm>
            </p:grpSpPr>
            <p:sp>
              <p:nvSpPr>
                <p:cNvPr id="15377" name="Oval 17"/>
                <p:cNvSpPr>
                  <a:spLocks noChangeArrowheads="1"/>
                </p:cNvSpPr>
                <p:nvPr/>
              </p:nvSpPr>
              <p:spPr bwMode="auto">
                <a:xfrm>
                  <a:off x="672" y="1680"/>
                  <a:ext cx="144" cy="192"/>
                </a:xfrm>
                <a:prstGeom prst="ellipse">
                  <a:avLst/>
                </a:prstGeom>
                <a:gradFill rotWithShape="0">
                  <a:gsLst>
                    <a:gs pos="0">
                      <a:schemeClr val="bg1"/>
                    </a:gs>
                    <a:gs pos="100000">
                      <a:schemeClr val="bg1">
                        <a:gamma/>
                        <a:shade val="46275"/>
                        <a:invGamma/>
                      </a:schemeClr>
                    </a:gs>
                  </a:gsLst>
                  <a:path path="shape">
                    <a:fillToRect l="50000" t="50000" r="50000" b="50000"/>
                  </a:path>
                </a:gradFill>
                <a:ln w="9525">
                  <a:noFill/>
                  <a:round/>
                  <a:headEnd/>
                  <a:tailEnd/>
                </a:ln>
                <a:effectLst/>
              </p:spPr>
              <p:txBody>
                <a:bodyPr wrap="none" anchor="ctr"/>
                <a:lstStyle/>
                <a:p>
                  <a:endParaRPr lang="en-US"/>
                </a:p>
              </p:txBody>
            </p:sp>
            <p:sp>
              <p:nvSpPr>
                <p:cNvPr id="15378" name="Line 18"/>
                <p:cNvSpPr>
                  <a:spLocks noChangeShapeType="1"/>
                </p:cNvSpPr>
                <p:nvPr/>
              </p:nvSpPr>
              <p:spPr bwMode="auto">
                <a:xfrm>
                  <a:off x="695" y="1711"/>
                  <a:ext cx="96" cy="144"/>
                </a:xfrm>
                <a:prstGeom prst="line">
                  <a:avLst/>
                </a:prstGeom>
                <a:noFill/>
                <a:ln w="76200">
                  <a:solidFill>
                    <a:srgbClr val="CC0000"/>
                  </a:solidFill>
                  <a:round/>
                  <a:headEnd/>
                  <a:tailEnd/>
                </a:ln>
                <a:effectLst/>
              </p:spPr>
              <p:txBody>
                <a:bodyPr wrap="none" anchor="ctr"/>
                <a:lstStyle/>
                <a:p>
                  <a:endParaRPr lang="en-US"/>
                </a:p>
              </p:txBody>
            </p:sp>
            <p:sp>
              <p:nvSpPr>
                <p:cNvPr id="15379" name="Line 19"/>
                <p:cNvSpPr>
                  <a:spLocks noChangeShapeType="1"/>
                </p:cNvSpPr>
                <p:nvPr/>
              </p:nvSpPr>
              <p:spPr bwMode="auto">
                <a:xfrm flipV="1">
                  <a:off x="695" y="1711"/>
                  <a:ext cx="96" cy="144"/>
                </a:xfrm>
                <a:prstGeom prst="line">
                  <a:avLst/>
                </a:prstGeom>
                <a:noFill/>
                <a:ln w="76200">
                  <a:solidFill>
                    <a:srgbClr val="CC0000"/>
                  </a:solidFill>
                  <a:round/>
                  <a:headEnd/>
                  <a:tailEnd/>
                </a:ln>
                <a:effectLst/>
              </p:spPr>
              <p:txBody>
                <a:bodyPr wrap="none" anchor="ctr"/>
                <a:lstStyle/>
                <a:p>
                  <a:endParaRPr lang="en-US"/>
                </a:p>
              </p:txBody>
            </p:sp>
          </p:grpSp>
          <p:sp>
            <p:nvSpPr>
              <p:cNvPr id="15401" name="Rectangle 41"/>
              <p:cNvSpPr>
                <a:spLocks noChangeArrowheads="1"/>
              </p:cNvSpPr>
              <p:nvPr/>
            </p:nvSpPr>
            <p:spPr bwMode="auto">
              <a:xfrm>
                <a:off x="1872" y="1248"/>
                <a:ext cx="1248" cy="816"/>
              </a:xfrm>
              <a:prstGeom prst="rect">
                <a:avLst/>
              </a:prstGeom>
              <a:solidFill>
                <a:srgbClr val="FFFFCC"/>
              </a:solidFill>
              <a:ln w="9525">
                <a:noFill/>
                <a:miter lim="800000"/>
                <a:headEnd/>
                <a:tailEnd/>
              </a:ln>
              <a:effectLst/>
            </p:spPr>
            <p:txBody>
              <a:bodyPr wrap="none" anchor="ctr"/>
              <a:lstStyle/>
              <a:p>
                <a:endParaRPr lang="en-US"/>
              </a:p>
            </p:txBody>
          </p:sp>
          <p:sp>
            <p:nvSpPr>
              <p:cNvPr id="15402" name="Line 42"/>
              <p:cNvSpPr>
                <a:spLocks noChangeShapeType="1"/>
              </p:cNvSpPr>
              <p:nvPr/>
            </p:nvSpPr>
            <p:spPr bwMode="auto">
              <a:xfrm>
                <a:off x="1872" y="1200"/>
                <a:ext cx="1248" cy="0"/>
              </a:xfrm>
              <a:prstGeom prst="line">
                <a:avLst/>
              </a:prstGeom>
              <a:noFill/>
              <a:ln w="28575">
                <a:solidFill>
                  <a:schemeClr val="tx1"/>
                </a:solidFill>
                <a:round/>
                <a:headEnd/>
                <a:tailEnd/>
              </a:ln>
              <a:effectLst/>
            </p:spPr>
            <p:txBody>
              <a:bodyPr wrap="none" anchor="ctr"/>
              <a:lstStyle/>
              <a:p>
                <a:endParaRPr lang="en-US"/>
              </a:p>
            </p:txBody>
          </p:sp>
          <p:sp>
            <p:nvSpPr>
              <p:cNvPr id="15403" name="Line 43"/>
              <p:cNvSpPr>
                <a:spLocks noChangeShapeType="1"/>
              </p:cNvSpPr>
              <p:nvPr/>
            </p:nvSpPr>
            <p:spPr bwMode="auto">
              <a:xfrm>
                <a:off x="1872" y="2064"/>
                <a:ext cx="1248" cy="0"/>
              </a:xfrm>
              <a:prstGeom prst="line">
                <a:avLst/>
              </a:prstGeom>
              <a:noFill/>
              <a:ln w="28575">
                <a:solidFill>
                  <a:schemeClr val="tx1"/>
                </a:solidFill>
                <a:round/>
                <a:headEnd/>
                <a:tailEnd/>
              </a:ln>
              <a:effectLst/>
            </p:spPr>
            <p:txBody>
              <a:bodyPr wrap="none" anchor="ctr"/>
              <a:lstStyle/>
              <a:p>
                <a:endParaRPr lang="en-US"/>
              </a:p>
            </p:txBody>
          </p:sp>
          <p:sp>
            <p:nvSpPr>
              <p:cNvPr id="15404" name="Oval 44"/>
              <p:cNvSpPr>
                <a:spLocks noChangeArrowheads="1"/>
              </p:cNvSpPr>
              <p:nvPr/>
            </p:nvSpPr>
            <p:spPr bwMode="auto">
              <a:xfrm>
                <a:off x="1968" y="1296"/>
                <a:ext cx="144" cy="192"/>
              </a:xfrm>
              <a:prstGeom prst="ellipse">
                <a:avLst/>
              </a:prstGeom>
              <a:gradFill rotWithShape="0">
                <a:gsLst>
                  <a:gs pos="0">
                    <a:srgbClr val="FF3300">
                      <a:gamma/>
                      <a:shade val="46275"/>
                      <a:invGamma/>
                    </a:srgbClr>
                  </a:gs>
                  <a:gs pos="100000">
                    <a:srgbClr val="FF3300"/>
                  </a:gs>
                </a:gsLst>
                <a:path path="shape">
                  <a:fillToRect l="50000" t="50000" r="50000" b="50000"/>
                </a:path>
              </a:gradFill>
              <a:ln w="9525">
                <a:noFill/>
                <a:round/>
                <a:headEnd/>
                <a:tailEnd/>
              </a:ln>
              <a:effectLst/>
            </p:spPr>
            <p:txBody>
              <a:bodyPr wrap="none" anchor="ctr"/>
              <a:lstStyle/>
              <a:p>
                <a:endParaRPr lang="en-US"/>
              </a:p>
            </p:txBody>
          </p:sp>
          <p:sp>
            <p:nvSpPr>
              <p:cNvPr id="15406" name="Oval 46"/>
              <p:cNvSpPr>
                <a:spLocks noChangeArrowheads="1"/>
              </p:cNvSpPr>
              <p:nvPr/>
            </p:nvSpPr>
            <p:spPr bwMode="auto">
              <a:xfrm>
                <a:off x="1920" y="1824"/>
                <a:ext cx="96" cy="96"/>
              </a:xfrm>
              <a:prstGeom prst="ellipse">
                <a:avLst/>
              </a:prstGeom>
              <a:solidFill>
                <a:srgbClr val="FF3300"/>
              </a:solidFill>
              <a:ln w="9525">
                <a:noFill/>
                <a:round/>
                <a:headEnd/>
                <a:tailEnd/>
              </a:ln>
              <a:effectLst/>
            </p:spPr>
            <p:txBody>
              <a:bodyPr wrap="none" anchor="ctr"/>
              <a:lstStyle/>
              <a:p>
                <a:endParaRPr lang="en-US"/>
              </a:p>
            </p:txBody>
          </p:sp>
          <p:sp>
            <p:nvSpPr>
              <p:cNvPr id="15407" name="Oval 47"/>
              <p:cNvSpPr>
                <a:spLocks noChangeArrowheads="1"/>
              </p:cNvSpPr>
              <p:nvPr/>
            </p:nvSpPr>
            <p:spPr bwMode="auto">
              <a:xfrm>
                <a:off x="2256" y="1344"/>
                <a:ext cx="144" cy="192"/>
              </a:xfrm>
              <a:prstGeom prst="ellipse">
                <a:avLst/>
              </a:prstGeom>
              <a:gradFill rotWithShape="0">
                <a:gsLst>
                  <a:gs pos="0">
                    <a:srgbClr val="FF3300">
                      <a:gamma/>
                      <a:shade val="46275"/>
                      <a:invGamma/>
                    </a:srgbClr>
                  </a:gs>
                  <a:gs pos="100000">
                    <a:srgbClr val="FF3300"/>
                  </a:gs>
                </a:gsLst>
                <a:path path="shape">
                  <a:fillToRect l="50000" t="50000" r="50000" b="50000"/>
                </a:path>
              </a:gradFill>
              <a:ln w="9525">
                <a:noFill/>
                <a:round/>
                <a:headEnd/>
                <a:tailEnd/>
              </a:ln>
              <a:effectLst/>
            </p:spPr>
            <p:txBody>
              <a:bodyPr wrap="none" anchor="ctr"/>
              <a:lstStyle/>
              <a:p>
                <a:endParaRPr lang="en-US"/>
              </a:p>
            </p:txBody>
          </p:sp>
          <p:sp>
            <p:nvSpPr>
              <p:cNvPr id="15408" name="Oval 48"/>
              <p:cNvSpPr>
                <a:spLocks noChangeArrowheads="1"/>
              </p:cNvSpPr>
              <p:nvPr/>
            </p:nvSpPr>
            <p:spPr bwMode="auto">
              <a:xfrm>
                <a:off x="2352" y="1824"/>
                <a:ext cx="144" cy="192"/>
              </a:xfrm>
              <a:prstGeom prst="ellipse">
                <a:avLst/>
              </a:prstGeom>
              <a:gradFill rotWithShape="0">
                <a:gsLst>
                  <a:gs pos="0">
                    <a:srgbClr val="FF3300">
                      <a:gamma/>
                      <a:shade val="46275"/>
                      <a:invGamma/>
                    </a:srgbClr>
                  </a:gs>
                  <a:gs pos="100000">
                    <a:srgbClr val="FF3300"/>
                  </a:gs>
                </a:gsLst>
                <a:path path="shape">
                  <a:fillToRect l="50000" t="50000" r="50000" b="50000"/>
                </a:path>
              </a:gradFill>
              <a:ln w="9525">
                <a:noFill/>
                <a:round/>
                <a:headEnd/>
                <a:tailEnd/>
              </a:ln>
              <a:effectLst/>
            </p:spPr>
            <p:txBody>
              <a:bodyPr wrap="none" anchor="ctr"/>
              <a:lstStyle/>
              <a:p>
                <a:endParaRPr lang="en-US"/>
              </a:p>
            </p:txBody>
          </p:sp>
          <p:sp>
            <p:nvSpPr>
              <p:cNvPr id="15409" name="Oval 49"/>
              <p:cNvSpPr>
                <a:spLocks noChangeArrowheads="1"/>
              </p:cNvSpPr>
              <p:nvPr/>
            </p:nvSpPr>
            <p:spPr bwMode="auto">
              <a:xfrm>
                <a:off x="2592" y="1680"/>
                <a:ext cx="144" cy="192"/>
              </a:xfrm>
              <a:prstGeom prst="ellipse">
                <a:avLst/>
              </a:prstGeom>
              <a:gradFill rotWithShape="0">
                <a:gsLst>
                  <a:gs pos="0">
                    <a:srgbClr val="FF3300">
                      <a:gamma/>
                      <a:shade val="46275"/>
                      <a:invGamma/>
                    </a:srgbClr>
                  </a:gs>
                  <a:gs pos="100000">
                    <a:srgbClr val="FF3300"/>
                  </a:gs>
                </a:gsLst>
                <a:path path="shape">
                  <a:fillToRect l="50000" t="50000" r="50000" b="50000"/>
                </a:path>
              </a:gradFill>
              <a:ln w="9525">
                <a:noFill/>
                <a:round/>
                <a:headEnd/>
                <a:tailEnd/>
              </a:ln>
              <a:effectLst/>
            </p:spPr>
            <p:txBody>
              <a:bodyPr wrap="none" anchor="ctr"/>
              <a:lstStyle/>
              <a:p>
                <a:endParaRPr lang="en-US"/>
              </a:p>
            </p:txBody>
          </p:sp>
          <p:sp>
            <p:nvSpPr>
              <p:cNvPr id="15410" name="Oval 50"/>
              <p:cNvSpPr>
                <a:spLocks noChangeArrowheads="1"/>
              </p:cNvSpPr>
              <p:nvPr/>
            </p:nvSpPr>
            <p:spPr bwMode="auto">
              <a:xfrm>
                <a:off x="2832" y="1872"/>
                <a:ext cx="144" cy="192"/>
              </a:xfrm>
              <a:prstGeom prst="ellipse">
                <a:avLst/>
              </a:prstGeom>
              <a:gradFill rotWithShape="0">
                <a:gsLst>
                  <a:gs pos="0">
                    <a:srgbClr val="FF3300">
                      <a:gamma/>
                      <a:shade val="46275"/>
                      <a:invGamma/>
                    </a:srgbClr>
                  </a:gs>
                  <a:gs pos="100000">
                    <a:srgbClr val="FF3300"/>
                  </a:gs>
                </a:gsLst>
                <a:path path="shape">
                  <a:fillToRect l="50000" t="50000" r="50000" b="50000"/>
                </a:path>
              </a:gradFill>
              <a:ln w="9525">
                <a:noFill/>
                <a:round/>
                <a:headEnd/>
                <a:tailEnd/>
              </a:ln>
              <a:effectLst/>
            </p:spPr>
            <p:txBody>
              <a:bodyPr wrap="none" anchor="ctr"/>
              <a:lstStyle/>
              <a:p>
                <a:endParaRPr lang="en-US"/>
              </a:p>
            </p:txBody>
          </p:sp>
          <p:sp>
            <p:nvSpPr>
              <p:cNvPr id="15411" name="Oval 51"/>
              <p:cNvSpPr>
                <a:spLocks noChangeArrowheads="1"/>
              </p:cNvSpPr>
              <p:nvPr/>
            </p:nvSpPr>
            <p:spPr bwMode="auto">
              <a:xfrm>
                <a:off x="1872" y="1584"/>
                <a:ext cx="144" cy="192"/>
              </a:xfrm>
              <a:prstGeom prst="ellipse">
                <a:avLst/>
              </a:prstGeom>
              <a:gradFill rotWithShape="0">
                <a:gsLst>
                  <a:gs pos="0">
                    <a:srgbClr val="FF3300">
                      <a:gamma/>
                      <a:shade val="46275"/>
                      <a:invGamma/>
                    </a:srgbClr>
                  </a:gs>
                  <a:gs pos="100000">
                    <a:srgbClr val="FF3300"/>
                  </a:gs>
                </a:gsLst>
                <a:path path="shape">
                  <a:fillToRect l="50000" t="50000" r="50000" b="50000"/>
                </a:path>
              </a:gradFill>
              <a:ln w="9525">
                <a:noFill/>
                <a:round/>
                <a:headEnd/>
                <a:tailEnd/>
              </a:ln>
              <a:effectLst/>
            </p:spPr>
            <p:txBody>
              <a:bodyPr wrap="none" anchor="ctr"/>
              <a:lstStyle/>
              <a:p>
                <a:endParaRPr lang="en-US"/>
              </a:p>
            </p:txBody>
          </p:sp>
          <p:sp>
            <p:nvSpPr>
              <p:cNvPr id="15412" name="Oval 52"/>
              <p:cNvSpPr>
                <a:spLocks noChangeArrowheads="1"/>
              </p:cNvSpPr>
              <p:nvPr/>
            </p:nvSpPr>
            <p:spPr bwMode="auto">
              <a:xfrm>
                <a:off x="2352" y="1536"/>
                <a:ext cx="144" cy="192"/>
              </a:xfrm>
              <a:prstGeom prst="ellipse">
                <a:avLst/>
              </a:prstGeom>
              <a:gradFill rotWithShape="0">
                <a:gsLst>
                  <a:gs pos="0">
                    <a:srgbClr val="FF3300">
                      <a:gamma/>
                      <a:shade val="46275"/>
                      <a:invGamma/>
                    </a:srgbClr>
                  </a:gs>
                  <a:gs pos="100000">
                    <a:srgbClr val="FF3300"/>
                  </a:gs>
                </a:gsLst>
                <a:path path="shape">
                  <a:fillToRect l="50000" t="50000" r="50000" b="50000"/>
                </a:path>
              </a:gradFill>
              <a:ln w="9525">
                <a:noFill/>
                <a:round/>
                <a:headEnd/>
                <a:tailEnd/>
              </a:ln>
              <a:effectLst/>
            </p:spPr>
            <p:txBody>
              <a:bodyPr wrap="none" anchor="ctr"/>
              <a:lstStyle/>
              <a:p>
                <a:endParaRPr lang="en-US"/>
              </a:p>
            </p:txBody>
          </p:sp>
          <p:sp>
            <p:nvSpPr>
              <p:cNvPr id="15414" name="Oval 54"/>
              <p:cNvSpPr>
                <a:spLocks noChangeArrowheads="1"/>
              </p:cNvSpPr>
              <p:nvPr/>
            </p:nvSpPr>
            <p:spPr bwMode="auto">
              <a:xfrm>
                <a:off x="2736" y="1440"/>
                <a:ext cx="144" cy="192"/>
              </a:xfrm>
              <a:prstGeom prst="ellipse">
                <a:avLst/>
              </a:prstGeom>
              <a:gradFill rotWithShape="0">
                <a:gsLst>
                  <a:gs pos="0">
                    <a:srgbClr val="FF3300">
                      <a:gamma/>
                      <a:shade val="46275"/>
                      <a:invGamma/>
                    </a:srgbClr>
                  </a:gs>
                  <a:gs pos="100000">
                    <a:srgbClr val="FF3300"/>
                  </a:gs>
                </a:gsLst>
                <a:path path="shape">
                  <a:fillToRect l="50000" t="50000" r="50000" b="50000"/>
                </a:path>
              </a:gradFill>
              <a:ln w="9525">
                <a:noFill/>
                <a:round/>
                <a:headEnd/>
                <a:tailEnd/>
              </a:ln>
              <a:effectLst/>
            </p:spPr>
            <p:txBody>
              <a:bodyPr wrap="none" anchor="ctr"/>
              <a:lstStyle/>
              <a:p>
                <a:endParaRPr lang="en-US"/>
              </a:p>
            </p:txBody>
          </p:sp>
          <p:sp>
            <p:nvSpPr>
              <p:cNvPr id="15416" name="Oval 56"/>
              <p:cNvSpPr>
                <a:spLocks noChangeArrowheads="1"/>
              </p:cNvSpPr>
              <p:nvPr/>
            </p:nvSpPr>
            <p:spPr bwMode="auto">
              <a:xfrm>
                <a:off x="2928" y="1584"/>
                <a:ext cx="144" cy="192"/>
              </a:xfrm>
              <a:prstGeom prst="ellipse">
                <a:avLst/>
              </a:prstGeom>
              <a:gradFill rotWithShape="0">
                <a:gsLst>
                  <a:gs pos="0">
                    <a:srgbClr val="FF3300">
                      <a:gamma/>
                      <a:shade val="46275"/>
                      <a:invGamma/>
                    </a:srgbClr>
                  </a:gs>
                  <a:gs pos="100000">
                    <a:srgbClr val="FF3300"/>
                  </a:gs>
                </a:gsLst>
                <a:path path="shape">
                  <a:fillToRect l="50000" t="50000" r="50000" b="50000"/>
                </a:path>
              </a:gradFill>
              <a:ln w="9525">
                <a:noFill/>
                <a:round/>
                <a:headEnd/>
                <a:tailEnd/>
              </a:ln>
              <a:effectLst/>
            </p:spPr>
            <p:txBody>
              <a:bodyPr wrap="none" anchor="ctr"/>
              <a:lstStyle/>
              <a:p>
                <a:pPr algn="ctr"/>
                <a:endParaRPr lang="en-US"/>
              </a:p>
            </p:txBody>
          </p:sp>
          <p:sp>
            <p:nvSpPr>
              <p:cNvPr id="15417" name="Oval 57"/>
              <p:cNvSpPr>
                <a:spLocks noChangeArrowheads="1"/>
              </p:cNvSpPr>
              <p:nvPr/>
            </p:nvSpPr>
            <p:spPr bwMode="auto">
              <a:xfrm>
                <a:off x="2208" y="1728"/>
                <a:ext cx="144" cy="192"/>
              </a:xfrm>
              <a:prstGeom prst="ellipse">
                <a:avLst/>
              </a:prstGeom>
              <a:gradFill rotWithShape="0">
                <a:gsLst>
                  <a:gs pos="0">
                    <a:srgbClr val="FF3300">
                      <a:gamma/>
                      <a:shade val="46275"/>
                      <a:invGamma/>
                    </a:srgbClr>
                  </a:gs>
                  <a:gs pos="100000">
                    <a:srgbClr val="FF3300"/>
                  </a:gs>
                </a:gsLst>
                <a:path path="shape">
                  <a:fillToRect l="50000" t="50000" r="50000" b="50000"/>
                </a:path>
              </a:gradFill>
              <a:ln w="9525">
                <a:noFill/>
                <a:round/>
                <a:headEnd/>
                <a:tailEnd/>
              </a:ln>
              <a:effectLst/>
            </p:spPr>
            <p:txBody>
              <a:bodyPr wrap="none" anchor="ctr"/>
              <a:lstStyle/>
              <a:p>
                <a:endParaRPr lang="en-US"/>
              </a:p>
            </p:txBody>
          </p:sp>
          <p:sp>
            <p:nvSpPr>
              <p:cNvPr id="15419" name="Oval 59"/>
              <p:cNvSpPr>
                <a:spLocks noChangeArrowheads="1"/>
              </p:cNvSpPr>
              <p:nvPr/>
            </p:nvSpPr>
            <p:spPr bwMode="auto">
              <a:xfrm>
                <a:off x="2160" y="1296"/>
                <a:ext cx="96" cy="96"/>
              </a:xfrm>
              <a:prstGeom prst="ellipse">
                <a:avLst/>
              </a:prstGeom>
              <a:solidFill>
                <a:srgbClr val="FF3300"/>
              </a:solidFill>
              <a:ln w="9525">
                <a:noFill/>
                <a:round/>
                <a:headEnd/>
                <a:tailEnd/>
              </a:ln>
              <a:effectLst/>
            </p:spPr>
            <p:txBody>
              <a:bodyPr wrap="none" anchor="ctr"/>
              <a:lstStyle/>
              <a:p>
                <a:endParaRPr lang="en-US"/>
              </a:p>
            </p:txBody>
          </p:sp>
          <p:sp>
            <p:nvSpPr>
              <p:cNvPr id="15421" name="Oval 61"/>
              <p:cNvSpPr>
                <a:spLocks noChangeArrowheads="1"/>
              </p:cNvSpPr>
              <p:nvPr/>
            </p:nvSpPr>
            <p:spPr bwMode="auto">
              <a:xfrm>
                <a:off x="2928" y="1488"/>
                <a:ext cx="96" cy="96"/>
              </a:xfrm>
              <a:prstGeom prst="ellipse">
                <a:avLst/>
              </a:prstGeom>
              <a:solidFill>
                <a:srgbClr val="FF3300"/>
              </a:solidFill>
              <a:ln w="9525">
                <a:noFill/>
                <a:round/>
                <a:headEnd/>
                <a:tailEnd/>
              </a:ln>
              <a:effectLst/>
            </p:spPr>
            <p:txBody>
              <a:bodyPr wrap="none" anchor="ctr"/>
              <a:lstStyle/>
              <a:p>
                <a:endParaRPr lang="en-US"/>
              </a:p>
            </p:txBody>
          </p:sp>
          <p:sp>
            <p:nvSpPr>
              <p:cNvPr id="15422" name="Oval 62"/>
              <p:cNvSpPr>
                <a:spLocks noChangeArrowheads="1"/>
              </p:cNvSpPr>
              <p:nvPr/>
            </p:nvSpPr>
            <p:spPr bwMode="auto">
              <a:xfrm>
                <a:off x="2016" y="1536"/>
                <a:ext cx="192" cy="288"/>
              </a:xfrm>
              <a:prstGeom prst="ellipse">
                <a:avLst/>
              </a:prstGeom>
              <a:gradFill rotWithShape="0">
                <a:gsLst>
                  <a:gs pos="0">
                    <a:schemeClr val="bg1"/>
                  </a:gs>
                  <a:gs pos="100000">
                    <a:schemeClr val="bg1">
                      <a:gamma/>
                      <a:shade val="46275"/>
                      <a:invGamma/>
                    </a:schemeClr>
                  </a:gs>
                </a:gsLst>
                <a:path path="shape">
                  <a:fillToRect l="50000" t="50000" r="50000" b="50000"/>
                </a:path>
              </a:gradFill>
              <a:ln w="9525">
                <a:noFill/>
                <a:round/>
                <a:headEnd/>
                <a:tailEnd/>
              </a:ln>
              <a:effectLst/>
            </p:spPr>
            <p:txBody>
              <a:bodyPr wrap="none" anchor="ctr"/>
              <a:lstStyle/>
              <a:p>
                <a:endParaRPr lang="en-US"/>
              </a:p>
            </p:txBody>
          </p:sp>
          <p:grpSp>
            <p:nvGrpSpPr>
              <p:cNvPr id="9" name="Group 68"/>
              <p:cNvGrpSpPr>
                <a:grpSpLocks/>
              </p:cNvGrpSpPr>
              <p:nvPr/>
            </p:nvGrpSpPr>
            <p:grpSpPr bwMode="auto">
              <a:xfrm>
                <a:off x="2976" y="1776"/>
                <a:ext cx="144" cy="192"/>
                <a:chOff x="672" y="1680"/>
                <a:chExt cx="144" cy="192"/>
              </a:xfrm>
            </p:grpSpPr>
            <p:sp>
              <p:nvSpPr>
                <p:cNvPr id="15429" name="Oval 69"/>
                <p:cNvSpPr>
                  <a:spLocks noChangeArrowheads="1"/>
                </p:cNvSpPr>
                <p:nvPr/>
              </p:nvSpPr>
              <p:spPr bwMode="auto">
                <a:xfrm>
                  <a:off x="672" y="1680"/>
                  <a:ext cx="144" cy="192"/>
                </a:xfrm>
                <a:prstGeom prst="ellipse">
                  <a:avLst/>
                </a:prstGeom>
                <a:gradFill rotWithShape="0">
                  <a:gsLst>
                    <a:gs pos="0">
                      <a:schemeClr val="bg1"/>
                    </a:gs>
                    <a:gs pos="100000">
                      <a:schemeClr val="bg1">
                        <a:gamma/>
                        <a:shade val="46275"/>
                        <a:invGamma/>
                      </a:schemeClr>
                    </a:gs>
                  </a:gsLst>
                  <a:path path="shape">
                    <a:fillToRect l="50000" t="50000" r="50000" b="50000"/>
                  </a:path>
                </a:gradFill>
                <a:ln w="9525">
                  <a:noFill/>
                  <a:round/>
                  <a:headEnd/>
                  <a:tailEnd/>
                </a:ln>
                <a:effectLst/>
              </p:spPr>
              <p:txBody>
                <a:bodyPr wrap="none" anchor="ctr"/>
                <a:lstStyle/>
                <a:p>
                  <a:endParaRPr lang="en-US"/>
                </a:p>
              </p:txBody>
            </p:sp>
            <p:sp>
              <p:nvSpPr>
                <p:cNvPr id="15430" name="Line 70"/>
                <p:cNvSpPr>
                  <a:spLocks noChangeShapeType="1"/>
                </p:cNvSpPr>
                <p:nvPr/>
              </p:nvSpPr>
              <p:spPr bwMode="auto">
                <a:xfrm>
                  <a:off x="695" y="1711"/>
                  <a:ext cx="96" cy="144"/>
                </a:xfrm>
                <a:prstGeom prst="line">
                  <a:avLst/>
                </a:prstGeom>
                <a:noFill/>
                <a:ln w="76200">
                  <a:solidFill>
                    <a:srgbClr val="CC0000"/>
                  </a:solidFill>
                  <a:round/>
                  <a:headEnd/>
                  <a:tailEnd/>
                </a:ln>
                <a:effectLst/>
              </p:spPr>
              <p:txBody>
                <a:bodyPr wrap="none" anchor="ctr"/>
                <a:lstStyle/>
                <a:p>
                  <a:endParaRPr lang="en-US"/>
                </a:p>
              </p:txBody>
            </p:sp>
            <p:sp>
              <p:nvSpPr>
                <p:cNvPr id="15431" name="Line 71"/>
                <p:cNvSpPr>
                  <a:spLocks noChangeShapeType="1"/>
                </p:cNvSpPr>
                <p:nvPr/>
              </p:nvSpPr>
              <p:spPr bwMode="auto">
                <a:xfrm flipV="1">
                  <a:off x="695" y="1711"/>
                  <a:ext cx="96" cy="144"/>
                </a:xfrm>
                <a:prstGeom prst="line">
                  <a:avLst/>
                </a:prstGeom>
                <a:noFill/>
                <a:ln w="76200">
                  <a:solidFill>
                    <a:srgbClr val="CC0000"/>
                  </a:solidFill>
                  <a:round/>
                  <a:headEnd/>
                  <a:tailEnd/>
                </a:ln>
                <a:effectLst/>
              </p:spPr>
              <p:txBody>
                <a:bodyPr wrap="none" anchor="ctr"/>
                <a:lstStyle/>
                <a:p>
                  <a:endParaRPr lang="en-US"/>
                </a:p>
              </p:txBody>
            </p:sp>
          </p:grpSp>
          <p:grpSp>
            <p:nvGrpSpPr>
              <p:cNvPr id="10" name="Group 72"/>
              <p:cNvGrpSpPr>
                <a:grpSpLocks/>
              </p:cNvGrpSpPr>
              <p:nvPr/>
            </p:nvGrpSpPr>
            <p:grpSpPr bwMode="auto">
              <a:xfrm>
                <a:off x="2496" y="1536"/>
                <a:ext cx="144" cy="192"/>
                <a:chOff x="672" y="1680"/>
                <a:chExt cx="144" cy="192"/>
              </a:xfrm>
            </p:grpSpPr>
            <p:sp>
              <p:nvSpPr>
                <p:cNvPr id="15433" name="Oval 73"/>
                <p:cNvSpPr>
                  <a:spLocks noChangeArrowheads="1"/>
                </p:cNvSpPr>
                <p:nvPr/>
              </p:nvSpPr>
              <p:spPr bwMode="auto">
                <a:xfrm>
                  <a:off x="672" y="1680"/>
                  <a:ext cx="144" cy="192"/>
                </a:xfrm>
                <a:prstGeom prst="ellipse">
                  <a:avLst/>
                </a:prstGeom>
                <a:gradFill rotWithShape="0">
                  <a:gsLst>
                    <a:gs pos="0">
                      <a:schemeClr val="bg1"/>
                    </a:gs>
                    <a:gs pos="100000">
                      <a:schemeClr val="bg1">
                        <a:gamma/>
                        <a:shade val="46275"/>
                        <a:invGamma/>
                      </a:schemeClr>
                    </a:gs>
                  </a:gsLst>
                  <a:path path="shape">
                    <a:fillToRect l="50000" t="50000" r="50000" b="50000"/>
                  </a:path>
                </a:gradFill>
                <a:ln w="9525">
                  <a:noFill/>
                  <a:round/>
                  <a:headEnd/>
                  <a:tailEnd/>
                </a:ln>
                <a:effectLst/>
              </p:spPr>
              <p:txBody>
                <a:bodyPr wrap="none" anchor="ctr"/>
                <a:lstStyle/>
                <a:p>
                  <a:endParaRPr lang="en-US"/>
                </a:p>
              </p:txBody>
            </p:sp>
            <p:sp>
              <p:nvSpPr>
                <p:cNvPr id="15434" name="Line 74"/>
                <p:cNvSpPr>
                  <a:spLocks noChangeShapeType="1"/>
                </p:cNvSpPr>
                <p:nvPr/>
              </p:nvSpPr>
              <p:spPr bwMode="auto">
                <a:xfrm>
                  <a:off x="695" y="1711"/>
                  <a:ext cx="96" cy="144"/>
                </a:xfrm>
                <a:prstGeom prst="line">
                  <a:avLst/>
                </a:prstGeom>
                <a:noFill/>
                <a:ln w="76200">
                  <a:solidFill>
                    <a:srgbClr val="CC0000"/>
                  </a:solidFill>
                  <a:round/>
                  <a:headEnd/>
                  <a:tailEnd/>
                </a:ln>
                <a:effectLst/>
              </p:spPr>
              <p:txBody>
                <a:bodyPr wrap="none" anchor="ctr"/>
                <a:lstStyle/>
                <a:p>
                  <a:endParaRPr lang="en-US"/>
                </a:p>
              </p:txBody>
            </p:sp>
            <p:sp>
              <p:nvSpPr>
                <p:cNvPr id="15435" name="Line 75"/>
                <p:cNvSpPr>
                  <a:spLocks noChangeShapeType="1"/>
                </p:cNvSpPr>
                <p:nvPr/>
              </p:nvSpPr>
              <p:spPr bwMode="auto">
                <a:xfrm flipV="1">
                  <a:off x="695" y="1711"/>
                  <a:ext cx="96" cy="144"/>
                </a:xfrm>
                <a:prstGeom prst="line">
                  <a:avLst/>
                </a:prstGeom>
                <a:noFill/>
                <a:ln w="76200">
                  <a:solidFill>
                    <a:srgbClr val="CC0000"/>
                  </a:solidFill>
                  <a:round/>
                  <a:headEnd/>
                  <a:tailEnd/>
                </a:ln>
                <a:effectLst/>
              </p:spPr>
              <p:txBody>
                <a:bodyPr wrap="none" anchor="ctr"/>
                <a:lstStyle/>
                <a:p>
                  <a:endParaRPr lang="en-US"/>
                </a:p>
              </p:txBody>
            </p:sp>
          </p:grpSp>
          <p:grpSp>
            <p:nvGrpSpPr>
              <p:cNvPr id="11" name="Group 76"/>
              <p:cNvGrpSpPr>
                <a:grpSpLocks/>
              </p:cNvGrpSpPr>
              <p:nvPr/>
            </p:nvGrpSpPr>
            <p:grpSpPr bwMode="auto">
              <a:xfrm>
                <a:off x="2832" y="1248"/>
                <a:ext cx="144" cy="192"/>
                <a:chOff x="672" y="1680"/>
                <a:chExt cx="144" cy="192"/>
              </a:xfrm>
            </p:grpSpPr>
            <p:sp>
              <p:nvSpPr>
                <p:cNvPr id="15437" name="Oval 77"/>
                <p:cNvSpPr>
                  <a:spLocks noChangeArrowheads="1"/>
                </p:cNvSpPr>
                <p:nvPr/>
              </p:nvSpPr>
              <p:spPr bwMode="auto">
                <a:xfrm>
                  <a:off x="672" y="1680"/>
                  <a:ext cx="144" cy="192"/>
                </a:xfrm>
                <a:prstGeom prst="ellipse">
                  <a:avLst/>
                </a:prstGeom>
                <a:gradFill rotWithShape="0">
                  <a:gsLst>
                    <a:gs pos="0">
                      <a:schemeClr val="bg1"/>
                    </a:gs>
                    <a:gs pos="100000">
                      <a:schemeClr val="bg1">
                        <a:gamma/>
                        <a:shade val="46275"/>
                        <a:invGamma/>
                      </a:schemeClr>
                    </a:gs>
                  </a:gsLst>
                  <a:path path="shape">
                    <a:fillToRect l="50000" t="50000" r="50000" b="50000"/>
                  </a:path>
                </a:gradFill>
                <a:ln w="9525">
                  <a:noFill/>
                  <a:round/>
                  <a:headEnd/>
                  <a:tailEnd/>
                </a:ln>
                <a:effectLst/>
              </p:spPr>
              <p:txBody>
                <a:bodyPr wrap="none" anchor="ctr"/>
                <a:lstStyle/>
                <a:p>
                  <a:endParaRPr lang="en-US"/>
                </a:p>
              </p:txBody>
            </p:sp>
            <p:sp>
              <p:nvSpPr>
                <p:cNvPr id="15438" name="Line 78"/>
                <p:cNvSpPr>
                  <a:spLocks noChangeShapeType="1"/>
                </p:cNvSpPr>
                <p:nvPr/>
              </p:nvSpPr>
              <p:spPr bwMode="auto">
                <a:xfrm>
                  <a:off x="695" y="1711"/>
                  <a:ext cx="96" cy="144"/>
                </a:xfrm>
                <a:prstGeom prst="line">
                  <a:avLst/>
                </a:prstGeom>
                <a:noFill/>
                <a:ln w="76200">
                  <a:solidFill>
                    <a:srgbClr val="CC0000"/>
                  </a:solidFill>
                  <a:round/>
                  <a:headEnd/>
                  <a:tailEnd/>
                </a:ln>
                <a:effectLst/>
              </p:spPr>
              <p:txBody>
                <a:bodyPr wrap="none" anchor="ctr"/>
                <a:lstStyle/>
                <a:p>
                  <a:endParaRPr lang="en-US"/>
                </a:p>
              </p:txBody>
            </p:sp>
            <p:sp>
              <p:nvSpPr>
                <p:cNvPr id="15439" name="Line 79"/>
                <p:cNvSpPr>
                  <a:spLocks noChangeShapeType="1"/>
                </p:cNvSpPr>
                <p:nvPr/>
              </p:nvSpPr>
              <p:spPr bwMode="auto">
                <a:xfrm flipV="1">
                  <a:off x="695" y="1711"/>
                  <a:ext cx="96" cy="144"/>
                </a:xfrm>
                <a:prstGeom prst="line">
                  <a:avLst/>
                </a:prstGeom>
                <a:noFill/>
                <a:ln w="76200">
                  <a:solidFill>
                    <a:srgbClr val="CC0000"/>
                  </a:solidFill>
                  <a:round/>
                  <a:headEnd/>
                  <a:tailEnd/>
                </a:ln>
                <a:effectLst/>
              </p:spPr>
              <p:txBody>
                <a:bodyPr wrap="none" anchor="ctr"/>
                <a:lstStyle/>
                <a:p>
                  <a:endParaRPr lang="en-US"/>
                </a:p>
              </p:txBody>
            </p:sp>
          </p:grpSp>
          <p:grpSp>
            <p:nvGrpSpPr>
              <p:cNvPr id="12" name="Group 80"/>
              <p:cNvGrpSpPr>
                <a:grpSpLocks/>
              </p:cNvGrpSpPr>
              <p:nvPr/>
            </p:nvGrpSpPr>
            <p:grpSpPr bwMode="auto">
              <a:xfrm>
                <a:off x="2064" y="1872"/>
                <a:ext cx="144" cy="192"/>
                <a:chOff x="672" y="1680"/>
                <a:chExt cx="144" cy="192"/>
              </a:xfrm>
            </p:grpSpPr>
            <p:sp>
              <p:nvSpPr>
                <p:cNvPr id="15441" name="Oval 81"/>
                <p:cNvSpPr>
                  <a:spLocks noChangeArrowheads="1"/>
                </p:cNvSpPr>
                <p:nvPr/>
              </p:nvSpPr>
              <p:spPr bwMode="auto">
                <a:xfrm>
                  <a:off x="672" y="1680"/>
                  <a:ext cx="144" cy="192"/>
                </a:xfrm>
                <a:prstGeom prst="ellipse">
                  <a:avLst/>
                </a:prstGeom>
                <a:gradFill rotWithShape="0">
                  <a:gsLst>
                    <a:gs pos="0">
                      <a:schemeClr val="bg1"/>
                    </a:gs>
                    <a:gs pos="100000">
                      <a:schemeClr val="bg1">
                        <a:gamma/>
                        <a:shade val="46275"/>
                        <a:invGamma/>
                      </a:schemeClr>
                    </a:gs>
                  </a:gsLst>
                  <a:path path="shape">
                    <a:fillToRect l="50000" t="50000" r="50000" b="50000"/>
                  </a:path>
                </a:gradFill>
                <a:ln w="9525">
                  <a:noFill/>
                  <a:round/>
                  <a:headEnd/>
                  <a:tailEnd/>
                </a:ln>
                <a:effectLst/>
              </p:spPr>
              <p:txBody>
                <a:bodyPr wrap="none" anchor="ctr"/>
                <a:lstStyle/>
                <a:p>
                  <a:endParaRPr lang="en-US"/>
                </a:p>
              </p:txBody>
            </p:sp>
            <p:sp>
              <p:nvSpPr>
                <p:cNvPr id="15442" name="Line 82"/>
                <p:cNvSpPr>
                  <a:spLocks noChangeShapeType="1"/>
                </p:cNvSpPr>
                <p:nvPr/>
              </p:nvSpPr>
              <p:spPr bwMode="auto">
                <a:xfrm>
                  <a:off x="695" y="1711"/>
                  <a:ext cx="96" cy="144"/>
                </a:xfrm>
                <a:prstGeom prst="line">
                  <a:avLst/>
                </a:prstGeom>
                <a:noFill/>
                <a:ln w="76200">
                  <a:solidFill>
                    <a:srgbClr val="CC0000"/>
                  </a:solidFill>
                  <a:round/>
                  <a:headEnd/>
                  <a:tailEnd/>
                </a:ln>
                <a:effectLst/>
              </p:spPr>
              <p:txBody>
                <a:bodyPr wrap="none" anchor="ctr"/>
                <a:lstStyle/>
                <a:p>
                  <a:endParaRPr lang="en-US"/>
                </a:p>
              </p:txBody>
            </p:sp>
            <p:sp>
              <p:nvSpPr>
                <p:cNvPr id="15443" name="Line 83"/>
                <p:cNvSpPr>
                  <a:spLocks noChangeShapeType="1"/>
                </p:cNvSpPr>
                <p:nvPr/>
              </p:nvSpPr>
              <p:spPr bwMode="auto">
                <a:xfrm flipV="1">
                  <a:off x="695" y="1711"/>
                  <a:ext cx="96" cy="144"/>
                </a:xfrm>
                <a:prstGeom prst="line">
                  <a:avLst/>
                </a:prstGeom>
                <a:noFill/>
                <a:ln w="76200">
                  <a:solidFill>
                    <a:srgbClr val="CC0000"/>
                  </a:solidFill>
                  <a:round/>
                  <a:headEnd/>
                  <a:tailEnd/>
                </a:ln>
                <a:effectLst/>
              </p:spPr>
              <p:txBody>
                <a:bodyPr wrap="none" anchor="ctr"/>
                <a:lstStyle/>
                <a:p>
                  <a:endParaRPr lang="en-US"/>
                </a:p>
              </p:txBody>
            </p:sp>
          </p:grpSp>
          <p:sp>
            <p:nvSpPr>
              <p:cNvPr id="15445" name="Oval 85"/>
              <p:cNvSpPr>
                <a:spLocks noChangeArrowheads="1"/>
              </p:cNvSpPr>
              <p:nvPr/>
            </p:nvSpPr>
            <p:spPr bwMode="auto">
              <a:xfrm>
                <a:off x="2592" y="1872"/>
                <a:ext cx="96" cy="96"/>
              </a:xfrm>
              <a:prstGeom prst="ellipse">
                <a:avLst/>
              </a:prstGeom>
              <a:solidFill>
                <a:srgbClr val="FF3300"/>
              </a:solidFill>
              <a:ln w="9525">
                <a:noFill/>
                <a:round/>
                <a:headEnd/>
                <a:tailEnd/>
              </a:ln>
              <a:effectLst/>
            </p:spPr>
            <p:txBody>
              <a:bodyPr wrap="none" anchor="ctr"/>
              <a:lstStyle/>
              <a:p>
                <a:endParaRPr lang="en-US"/>
              </a:p>
            </p:txBody>
          </p:sp>
          <p:sp>
            <p:nvSpPr>
              <p:cNvPr id="15449" name="Oval 89"/>
              <p:cNvSpPr>
                <a:spLocks noChangeArrowheads="1"/>
              </p:cNvSpPr>
              <p:nvPr/>
            </p:nvSpPr>
            <p:spPr bwMode="auto">
              <a:xfrm>
                <a:off x="2688" y="1344"/>
                <a:ext cx="96" cy="96"/>
              </a:xfrm>
              <a:prstGeom prst="ellipse">
                <a:avLst/>
              </a:prstGeom>
              <a:solidFill>
                <a:srgbClr val="FF3300"/>
              </a:solidFill>
              <a:ln w="9525">
                <a:noFill/>
                <a:round/>
                <a:headEnd/>
                <a:tailEnd/>
              </a:ln>
              <a:effectLst/>
            </p:spPr>
            <p:txBody>
              <a:bodyPr wrap="none" anchor="ctr"/>
              <a:lstStyle/>
              <a:p>
                <a:endParaRPr lang="en-US"/>
              </a:p>
            </p:txBody>
          </p:sp>
          <p:sp>
            <p:nvSpPr>
              <p:cNvPr id="15450" name="Oval 90"/>
              <p:cNvSpPr>
                <a:spLocks noChangeArrowheads="1"/>
              </p:cNvSpPr>
              <p:nvPr/>
            </p:nvSpPr>
            <p:spPr bwMode="auto">
              <a:xfrm>
                <a:off x="2784" y="1728"/>
                <a:ext cx="96" cy="96"/>
              </a:xfrm>
              <a:prstGeom prst="ellipse">
                <a:avLst/>
              </a:prstGeom>
              <a:solidFill>
                <a:srgbClr val="FF3300"/>
              </a:solidFill>
              <a:ln w="9525">
                <a:noFill/>
                <a:round/>
                <a:headEnd/>
                <a:tailEnd/>
              </a:ln>
              <a:effectLst/>
            </p:spPr>
            <p:txBody>
              <a:bodyPr wrap="none" anchor="ctr"/>
              <a:lstStyle/>
              <a:p>
                <a:endParaRPr lang="en-US"/>
              </a:p>
            </p:txBody>
          </p:sp>
          <p:sp>
            <p:nvSpPr>
              <p:cNvPr id="15518" name="Oval 158"/>
              <p:cNvSpPr>
                <a:spLocks noChangeArrowheads="1"/>
              </p:cNvSpPr>
              <p:nvPr/>
            </p:nvSpPr>
            <p:spPr bwMode="auto">
              <a:xfrm>
                <a:off x="2400" y="1200"/>
                <a:ext cx="192" cy="288"/>
              </a:xfrm>
              <a:prstGeom prst="ellipse">
                <a:avLst/>
              </a:prstGeom>
              <a:gradFill rotWithShape="0">
                <a:gsLst>
                  <a:gs pos="0">
                    <a:schemeClr val="bg1"/>
                  </a:gs>
                  <a:gs pos="100000">
                    <a:schemeClr val="bg1">
                      <a:gamma/>
                      <a:shade val="46275"/>
                      <a:invGamma/>
                    </a:schemeClr>
                  </a:gs>
                </a:gsLst>
                <a:path path="shape">
                  <a:fillToRect l="50000" t="50000" r="50000" b="50000"/>
                </a:path>
              </a:gradFill>
              <a:ln w="9525">
                <a:noFill/>
                <a:round/>
                <a:headEnd/>
                <a:tailEnd/>
              </a:ln>
              <a:effectLst/>
            </p:spPr>
            <p:txBody>
              <a:bodyPr wrap="none" anchor="ctr"/>
              <a:lstStyle/>
              <a:p>
                <a:endParaRPr lang="en-US"/>
              </a:p>
            </p:txBody>
          </p:sp>
        </p:grpSp>
        <p:sp>
          <p:nvSpPr>
            <p:cNvPr id="15805" name="Text Box 445"/>
            <p:cNvSpPr txBox="1">
              <a:spLocks noChangeArrowheads="1"/>
            </p:cNvSpPr>
            <p:nvPr/>
          </p:nvSpPr>
          <p:spPr bwMode="auto">
            <a:xfrm>
              <a:off x="2112" y="1968"/>
              <a:ext cx="1241" cy="212"/>
            </a:xfrm>
            <a:prstGeom prst="rect">
              <a:avLst/>
            </a:prstGeom>
            <a:noFill/>
            <a:ln w="9525">
              <a:noFill/>
              <a:miter lim="800000"/>
              <a:headEnd/>
              <a:tailEnd/>
            </a:ln>
            <a:effectLst/>
          </p:spPr>
          <p:txBody>
            <a:bodyPr wrap="none">
              <a:spAutoFit/>
            </a:bodyPr>
            <a:lstStyle/>
            <a:p>
              <a:r>
                <a:rPr lang="en-US" sz="1600">
                  <a:latin typeface="Arial" charset="0"/>
                </a:rPr>
                <a:t>Stage 2- Symptoms</a:t>
              </a:r>
            </a:p>
          </p:txBody>
        </p:sp>
      </p:grpSp>
      <p:grpSp>
        <p:nvGrpSpPr>
          <p:cNvPr id="13" name="Group 460"/>
          <p:cNvGrpSpPr>
            <a:grpSpLocks/>
          </p:cNvGrpSpPr>
          <p:nvPr/>
        </p:nvGrpSpPr>
        <p:grpSpPr bwMode="auto">
          <a:xfrm>
            <a:off x="5486400" y="1676400"/>
            <a:ext cx="2743200" cy="1784350"/>
            <a:chOff x="3456" y="1056"/>
            <a:chExt cx="1728" cy="1124"/>
          </a:xfrm>
        </p:grpSpPr>
        <p:grpSp>
          <p:nvGrpSpPr>
            <p:cNvPr id="14" name="Group 433"/>
            <p:cNvGrpSpPr>
              <a:grpSpLocks/>
            </p:cNvGrpSpPr>
            <p:nvPr/>
          </p:nvGrpSpPr>
          <p:grpSpPr bwMode="auto">
            <a:xfrm>
              <a:off x="3936" y="1056"/>
              <a:ext cx="1248" cy="864"/>
              <a:chOff x="3360" y="1200"/>
              <a:chExt cx="1248" cy="864"/>
            </a:xfrm>
          </p:grpSpPr>
          <p:grpSp>
            <p:nvGrpSpPr>
              <p:cNvPr id="15" name="Group 97"/>
              <p:cNvGrpSpPr>
                <a:grpSpLocks/>
              </p:cNvGrpSpPr>
              <p:nvPr/>
            </p:nvGrpSpPr>
            <p:grpSpPr bwMode="auto">
              <a:xfrm>
                <a:off x="3984" y="1488"/>
                <a:ext cx="144" cy="192"/>
                <a:chOff x="672" y="1680"/>
                <a:chExt cx="144" cy="192"/>
              </a:xfrm>
            </p:grpSpPr>
            <p:sp>
              <p:nvSpPr>
                <p:cNvPr id="15458" name="Oval 98"/>
                <p:cNvSpPr>
                  <a:spLocks noChangeArrowheads="1"/>
                </p:cNvSpPr>
                <p:nvPr/>
              </p:nvSpPr>
              <p:spPr bwMode="auto">
                <a:xfrm>
                  <a:off x="672" y="1680"/>
                  <a:ext cx="144" cy="192"/>
                </a:xfrm>
                <a:prstGeom prst="ellipse">
                  <a:avLst/>
                </a:prstGeom>
                <a:gradFill rotWithShape="0">
                  <a:gsLst>
                    <a:gs pos="0">
                      <a:schemeClr val="bg1"/>
                    </a:gs>
                    <a:gs pos="100000">
                      <a:schemeClr val="bg1">
                        <a:gamma/>
                        <a:shade val="46275"/>
                        <a:invGamma/>
                      </a:schemeClr>
                    </a:gs>
                  </a:gsLst>
                  <a:path path="shape">
                    <a:fillToRect l="50000" t="50000" r="50000" b="50000"/>
                  </a:path>
                </a:gradFill>
                <a:ln w="9525">
                  <a:noFill/>
                  <a:round/>
                  <a:headEnd/>
                  <a:tailEnd/>
                </a:ln>
                <a:effectLst/>
              </p:spPr>
              <p:txBody>
                <a:bodyPr wrap="none" anchor="ctr"/>
                <a:lstStyle/>
                <a:p>
                  <a:endParaRPr lang="en-US"/>
                </a:p>
              </p:txBody>
            </p:sp>
            <p:sp>
              <p:nvSpPr>
                <p:cNvPr id="15459" name="Line 99"/>
                <p:cNvSpPr>
                  <a:spLocks noChangeShapeType="1"/>
                </p:cNvSpPr>
                <p:nvPr/>
              </p:nvSpPr>
              <p:spPr bwMode="auto">
                <a:xfrm>
                  <a:off x="695" y="1711"/>
                  <a:ext cx="96" cy="144"/>
                </a:xfrm>
                <a:prstGeom prst="line">
                  <a:avLst/>
                </a:prstGeom>
                <a:noFill/>
                <a:ln w="76200">
                  <a:solidFill>
                    <a:srgbClr val="CC0000"/>
                  </a:solidFill>
                  <a:round/>
                  <a:headEnd/>
                  <a:tailEnd/>
                </a:ln>
                <a:effectLst/>
              </p:spPr>
              <p:txBody>
                <a:bodyPr wrap="none" anchor="ctr"/>
                <a:lstStyle/>
                <a:p>
                  <a:endParaRPr lang="en-US"/>
                </a:p>
              </p:txBody>
            </p:sp>
            <p:sp>
              <p:nvSpPr>
                <p:cNvPr id="15460" name="Line 100"/>
                <p:cNvSpPr>
                  <a:spLocks noChangeShapeType="1"/>
                </p:cNvSpPr>
                <p:nvPr/>
              </p:nvSpPr>
              <p:spPr bwMode="auto">
                <a:xfrm flipV="1">
                  <a:off x="695" y="1711"/>
                  <a:ext cx="96" cy="144"/>
                </a:xfrm>
                <a:prstGeom prst="line">
                  <a:avLst/>
                </a:prstGeom>
                <a:noFill/>
                <a:ln w="76200">
                  <a:solidFill>
                    <a:srgbClr val="CC0000"/>
                  </a:solidFill>
                  <a:round/>
                  <a:headEnd/>
                  <a:tailEnd/>
                </a:ln>
                <a:effectLst/>
              </p:spPr>
              <p:txBody>
                <a:bodyPr wrap="none" anchor="ctr"/>
                <a:lstStyle/>
                <a:p>
                  <a:endParaRPr lang="en-US"/>
                </a:p>
              </p:txBody>
            </p:sp>
          </p:grpSp>
          <p:sp>
            <p:nvSpPr>
              <p:cNvPr id="15461" name="Rectangle 101"/>
              <p:cNvSpPr>
                <a:spLocks noChangeArrowheads="1"/>
              </p:cNvSpPr>
              <p:nvPr/>
            </p:nvSpPr>
            <p:spPr bwMode="auto">
              <a:xfrm>
                <a:off x="3360" y="1248"/>
                <a:ext cx="1248" cy="816"/>
              </a:xfrm>
              <a:prstGeom prst="rect">
                <a:avLst/>
              </a:prstGeom>
              <a:solidFill>
                <a:srgbClr val="FFFFCC"/>
              </a:solidFill>
              <a:ln w="9525">
                <a:noFill/>
                <a:miter lim="800000"/>
                <a:headEnd/>
                <a:tailEnd/>
              </a:ln>
              <a:effectLst/>
            </p:spPr>
            <p:txBody>
              <a:bodyPr wrap="none" anchor="ctr"/>
              <a:lstStyle/>
              <a:p>
                <a:endParaRPr lang="en-US"/>
              </a:p>
            </p:txBody>
          </p:sp>
          <p:sp>
            <p:nvSpPr>
              <p:cNvPr id="15462" name="Line 102"/>
              <p:cNvSpPr>
                <a:spLocks noChangeShapeType="1"/>
              </p:cNvSpPr>
              <p:nvPr/>
            </p:nvSpPr>
            <p:spPr bwMode="auto">
              <a:xfrm>
                <a:off x="3360" y="1200"/>
                <a:ext cx="1248" cy="0"/>
              </a:xfrm>
              <a:prstGeom prst="line">
                <a:avLst/>
              </a:prstGeom>
              <a:noFill/>
              <a:ln w="28575">
                <a:solidFill>
                  <a:schemeClr val="tx1"/>
                </a:solidFill>
                <a:round/>
                <a:headEnd/>
                <a:tailEnd/>
              </a:ln>
              <a:effectLst/>
            </p:spPr>
            <p:txBody>
              <a:bodyPr wrap="none" anchor="ctr"/>
              <a:lstStyle/>
              <a:p>
                <a:endParaRPr lang="en-US"/>
              </a:p>
            </p:txBody>
          </p:sp>
          <p:sp>
            <p:nvSpPr>
              <p:cNvPr id="15463" name="Line 103"/>
              <p:cNvSpPr>
                <a:spLocks noChangeShapeType="1"/>
              </p:cNvSpPr>
              <p:nvPr/>
            </p:nvSpPr>
            <p:spPr bwMode="auto">
              <a:xfrm>
                <a:off x="3360" y="2064"/>
                <a:ext cx="1248" cy="0"/>
              </a:xfrm>
              <a:prstGeom prst="line">
                <a:avLst/>
              </a:prstGeom>
              <a:noFill/>
              <a:ln w="28575">
                <a:solidFill>
                  <a:schemeClr val="tx1"/>
                </a:solidFill>
                <a:round/>
                <a:headEnd/>
                <a:tailEnd/>
              </a:ln>
              <a:effectLst/>
            </p:spPr>
            <p:txBody>
              <a:bodyPr wrap="none" anchor="ctr"/>
              <a:lstStyle/>
              <a:p>
                <a:endParaRPr lang="en-US"/>
              </a:p>
            </p:txBody>
          </p:sp>
          <p:sp>
            <p:nvSpPr>
              <p:cNvPr id="15465" name="Oval 105"/>
              <p:cNvSpPr>
                <a:spLocks noChangeArrowheads="1"/>
              </p:cNvSpPr>
              <p:nvPr/>
            </p:nvSpPr>
            <p:spPr bwMode="auto">
              <a:xfrm>
                <a:off x="3408" y="1824"/>
                <a:ext cx="96" cy="96"/>
              </a:xfrm>
              <a:prstGeom prst="ellipse">
                <a:avLst/>
              </a:prstGeom>
              <a:solidFill>
                <a:srgbClr val="FF3300"/>
              </a:solidFill>
              <a:ln w="9525">
                <a:noFill/>
                <a:round/>
                <a:headEnd/>
                <a:tailEnd/>
              </a:ln>
              <a:effectLst/>
            </p:spPr>
            <p:txBody>
              <a:bodyPr wrap="none" anchor="ctr"/>
              <a:lstStyle/>
              <a:p>
                <a:endParaRPr lang="en-US"/>
              </a:p>
            </p:txBody>
          </p:sp>
          <p:sp>
            <p:nvSpPr>
              <p:cNvPr id="15466" name="Oval 106"/>
              <p:cNvSpPr>
                <a:spLocks noChangeArrowheads="1"/>
              </p:cNvSpPr>
              <p:nvPr/>
            </p:nvSpPr>
            <p:spPr bwMode="auto">
              <a:xfrm>
                <a:off x="3744" y="1344"/>
                <a:ext cx="144" cy="192"/>
              </a:xfrm>
              <a:prstGeom prst="ellipse">
                <a:avLst/>
              </a:prstGeom>
              <a:gradFill rotWithShape="0">
                <a:gsLst>
                  <a:gs pos="0">
                    <a:srgbClr val="FF3300">
                      <a:gamma/>
                      <a:shade val="46275"/>
                      <a:invGamma/>
                    </a:srgbClr>
                  </a:gs>
                  <a:gs pos="100000">
                    <a:srgbClr val="FF3300"/>
                  </a:gs>
                </a:gsLst>
                <a:path path="shape">
                  <a:fillToRect l="50000" t="50000" r="50000" b="50000"/>
                </a:path>
              </a:gradFill>
              <a:ln w="9525">
                <a:noFill/>
                <a:round/>
                <a:headEnd/>
                <a:tailEnd/>
              </a:ln>
              <a:effectLst/>
            </p:spPr>
            <p:txBody>
              <a:bodyPr wrap="none" anchor="ctr"/>
              <a:lstStyle/>
              <a:p>
                <a:endParaRPr lang="en-US"/>
              </a:p>
            </p:txBody>
          </p:sp>
          <p:sp>
            <p:nvSpPr>
              <p:cNvPr id="15467" name="Oval 107"/>
              <p:cNvSpPr>
                <a:spLocks noChangeArrowheads="1"/>
              </p:cNvSpPr>
              <p:nvPr/>
            </p:nvSpPr>
            <p:spPr bwMode="auto">
              <a:xfrm>
                <a:off x="3840" y="1824"/>
                <a:ext cx="144" cy="192"/>
              </a:xfrm>
              <a:prstGeom prst="ellipse">
                <a:avLst/>
              </a:prstGeom>
              <a:gradFill rotWithShape="0">
                <a:gsLst>
                  <a:gs pos="0">
                    <a:srgbClr val="FF3300">
                      <a:gamma/>
                      <a:shade val="46275"/>
                      <a:invGamma/>
                    </a:srgbClr>
                  </a:gs>
                  <a:gs pos="100000">
                    <a:srgbClr val="FF3300"/>
                  </a:gs>
                </a:gsLst>
                <a:path path="shape">
                  <a:fillToRect l="50000" t="50000" r="50000" b="50000"/>
                </a:path>
              </a:gradFill>
              <a:ln w="9525">
                <a:noFill/>
                <a:round/>
                <a:headEnd/>
                <a:tailEnd/>
              </a:ln>
              <a:effectLst/>
            </p:spPr>
            <p:txBody>
              <a:bodyPr wrap="none" anchor="ctr"/>
              <a:lstStyle/>
              <a:p>
                <a:endParaRPr lang="en-US"/>
              </a:p>
            </p:txBody>
          </p:sp>
          <p:sp>
            <p:nvSpPr>
              <p:cNvPr id="15470" name="Oval 110"/>
              <p:cNvSpPr>
                <a:spLocks noChangeArrowheads="1"/>
              </p:cNvSpPr>
              <p:nvPr/>
            </p:nvSpPr>
            <p:spPr bwMode="auto">
              <a:xfrm>
                <a:off x="3360" y="1584"/>
                <a:ext cx="144" cy="192"/>
              </a:xfrm>
              <a:prstGeom prst="ellipse">
                <a:avLst/>
              </a:prstGeom>
              <a:gradFill rotWithShape="0">
                <a:gsLst>
                  <a:gs pos="0">
                    <a:srgbClr val="FF3300">
                      <a:gamma/>
                      <a:shade val="46275"/>
                      <a:invGamma/>
                    </a:srgbClr>
                  </a:gs>
                  <a:gs pos="100000">
                    <a:srgbClr val="FF3300"/>
                  </a:gs>
                </a:gsLst>
                <a:path path="shape">
                  <a:fillToRect l="50000" t="50000" r="50000" b="50000"/>
                </a:path>
              </a:gradFill>
              <a:ln w="9525">
                <a:noFill/>
                <a:round/>
                <a:headEnd/>
                <a:tailEnd/>
              </a:ln>
              <a:effectLst/>
            </p:spPr>
            <p:txBody>
              <a:bodyPr wrap="none" anchor="ctr"/>
              <a:lstStyle/>
              <a:p>
                <a:endParaRPr lang="en-US"/>
              </a:p>
            </p:txBody>
          </p:sp>
          <p:sp>
            <p:nvSpPr>
              <p:cNvPr id="15472" name="Oval 112"/>
              <p:cNvSpPr>
                <a:spLocks noChangeArrowheads="1"/>
              </p:cNvSpPr>
              <p:nvPr/>
            </p:nvSpPr>
            <p:spPr bwMode="auto">
              <a:xfrm>
                <a:off x="4224" y="1440"/>
                <a:ext cx="144" cy="192"/>
              </a:xfrm>
              <a:prstGeom prst="ellipse">
                <a:avLst/>
              </a:prstGeom>
              <a:gradFill rotWithShape="0">
                <a:gsLst>
                  <a:gs pos="0">
                    <a:srgbClr val="FF3300">
                      <a:gamma/>
                      <a:shade val="46275"/>
                      <a:invGamma/>
                    </a:srgbClr>
                  </a:gs>
                  <a:gs pos="100000">
                    <a:srgbClr val="FF3300"/>
                  </a:gs>
                </a:gsLst>
                <a:path path="shape">
                  <a:fillToRect l="50000" t="50000" r="50000" b="50000"/>
                </a:path>
              </a:gradFill>
              <a:ln w="9525">
                <a:noFill/>
                <a:round/>
                <a:headEnd/>
                <a:tailEnd/>
              </a:ln>
              <a:effectLst/>
            </p:spPr>
            <p:txBody>
              <a:bodyPr wrap="none" anchor="ctr"/>
              <a:lstStyle/>
              <a:p>
                <a:endParaRPr lang="en-US"/>
              </a:p>
            </p:txBody>
          </p:sp>
          <p:sp>
            <p:nvSpPr>
              <p:cNvPr id="15474" name="Oval 114"/>
              <p:cNvSpPr>
                <a:spLocks noChangeArrowheads="1"/>
              </p:cNvSpPr>
              <p:nvPr/>
            </p:nvSpPr>
            <p:spPr bwMode="auto">
              <a:xfrm>
                <a:off x="3696" y="1728"/>
                <a:ext cx="144" cy="192"/>
              </a:xfrm>
              <a:prstGeom prst="ellipse">
                <a:avLst/>
              </a:prstGeom>
              <a:gradFill rotWithShape="0">
                <a:gsLst>
                  <a:gs pos="0">
                    <a:srgbClr val="FF3300">
                      <a:gamma/>
                      <a:shade val="46275"/>
                      <a:invGamma/>
                    </a:srgbClr>
                  </a:gs>
                  <a:gs pos="100000">
                    <a:srgbClr val="FF3300"/>
                  </a:gs>
                </a:gsLst>
                <a:path path="shape">
                  <a:fillToRect l="50000" t="50000" r="50000" b="50000"/>
                </a:path>
              </a:gradFill>
              <a:ln w="9525">
                <a:noFill/>
                <a:round/>
                <a:headEnd/>
                <a:tailEnd/>
              </a:ln>
              <a:effectLst/>
            </p:spPr>
            <p:txBody>
              <a:bodyPr wrap="none" anchor="ctr"/>
              <a:lstStyle/>
              <a:p>
                <a:endParaRPr lang="en-US"/>
              </a:p>
            </p:txBody>
          </p:sp>
          <p:sp>
            <p:nvSpPr>
              <p:cNvPr id="15476" name="Oval 116"/>
              <p:cNvSpPr>
                <a:spLocks noChangeArrowheads="1"/>
              </p:cNvSpPr>
              <p:nvPr/>
            </p:nvSpPr>
            <p:spPr bwMode="auto">
              <a:xfrm>
                <a:off x="4416" y="1488"/>
                <a:ext cx="96" cy="96"/>
              </a:xfrm>
              <a:prstGeom prst="ellipse">
                <a:avLst/>
              </a:prstGeom>
              <a:solidFill>
                <a:srgbClr val="FF3300"/>
              </a:solidFill>
              <a:ln w="9525">
                <a:noFill/>
                <a:round/>
                <a:headEnd/>
                <a:tailEnd/>
              </a:ln>
              <a:effectLst/>
            </p:spPr>
            <p:txBody>
              <a:bodyPr wrap="none" anchor="ctr"/>
              <a:lstStyle/>
              <a:p>
                <a:endParaRPr lang="en-US"/>
              </a:p>
            </p:txBody>
          </p:sp>
          <p:grpSp>
            <p:nvGrpSpPr>
              <p:cNvPr id="16" name="Group 118"/>
              <p:cNvGrpSpPr>
                <a:grpSpLocks/>
              </p:cNvGrpSpPr>
              <p:nvPr/>
            </p:nvGrpSpPr>
            <p:grpSpPr bwMode="auto">
              <a:xfrm>
                <a:off x="4464" y="1776"/>
                <a:ext cx="144" cy="192"/>
                <a:chOff x="672" y="1680"/>
                <a:chExt cx="144" cy="192"/>
              </a:xfrm>
            </p:grpSpPr>
            <p:sp>
              <p:nvSpPr>
                <p:cNvPr id="15479" name="Oval 119"/>
                <p:cNvSpPr>
                  <a:spLocks noChangeArrowheads="1"/>
                </p:cNvSpPr>
                <p:nvPr/>
              </p:nvSpPr>
              <p:spPr bwMode="auto">
                <a:xfrm>
                  <a:off x="672" y="1680"/>
                  <a:ext cx="144" cy="192"/>
                </a:xfrm>
                <a:prstGeom prst="ellipse">
                  <a:avLst/>
                </a:prstGeom>
                <a:gradFill rotWithShape="0">
                  <a:gsLst>
                    <a:gs pos="0">
                      <a:schemeClr val="bg1"/>
                    </a:gs>
                    <a:gs pos="100000">
                      <a:schemeClr val="bg1">
                        <a:gamma/>
                        <a:shade val="46275"/>
                        <a:invGamma/>
                      </a:schemeClr>
                    </a:gs>
                  </a:gsLst>
                  <a:path path="shape">
                    <a:fillToRect l="50000" t="50000" r="50000" b="50000"/>
                  </a:path>
                </a:gradFill>
                <a:ln w="9525">
                  <a:noFill/>
                  <a:round/>
                  <a:headEnd/>
                  <a:tailEnd/>
                </a:ln>
                <a:effectLst/>
              </p:spPr>
              <p:txBody>
                <a:bodyPr wrap="none" anchor="ctr"/>
                <a:lstStyle/>
                <a:p>
                  <a:endParaRPr lang="en-US"/>
                </a:p>
              </p:txBody>
            </p:sp>
            <p:sp>
              <p:nvSpPr>
                <p:cNvPr id="15480" name="Line 120"/>
                <p:cNvSpPr>
                  <a:spLocks noChangeShapeType="1"/>
                </p:cNvSpPr>
                <p:nvPr/>
              </p:nvSpPr>
              <p:spPr bwMode="auto">
                <a:xfrm>
                  <a:off x="695" y="1711"/>
                  <a:ext cx="96" cy="144"/>
                </a:xfrm>
                <a:prstGeom prst="line">
                  <a:avLst/>
                </a:prstGeom>
                <a:noFill/>
                <a:ln w="76200">
                  <a:solidFill>
                    <a:srgbClr val="CC0000"/>
                  </a:solidFill>
                  <a:round/>
                  <a:headEnd/>
                  <a:tailEnd/>
                </a:ln>
                <a:effectLst/>
              </p:spPr>
              <p:txBody>
                <a:bodyPr wrap="none" anchor="ctr"/>
                <a:lstStyle/>
                <a:p>
                  <a:endParaRPr lang="en-US"/>
                </a:p>
              </p:txBody>
            </p:sp>
            <p:sp>
              <p:nvSpPr>
                <p:cNvPr id="15481" name="Line 121"/>
                <p:cNvSpPr>
                  <a:spLocks noChangeShapeType="1"/>
                </p:cNvSpPr>
                <p:nvPr/>
              </p:nvSpPr>
              <p:spPr bwMode="auto">
                <a:xfrm flipV="1">
                  <a:off x="695" y="1711"/>
                  <a:ext cx="96" cy="144"/>
                </a:xfrm>
                <a:prstGeom prst="line">
                  <a:avLst/>
                </a:prstGeom>
                <a:noFill/>
                <a:ln w="76200">
                  <a:solidFill>
                    <a:srgbClr val="CC0000"/>
                  </a:solidFill>
                  <a:round/>
                  <a:headEnd/>
                  <a:tailEnd/>
                </a:ln>
                <a:effectLst/>
              </p:spPr>
              <p:txBody>
                <a:bodyPr wrap="none" anchor="ctr"/>
                <a:lstStyle/>
                <a:p>
                  <a:endParaRPr lang="en-US"/>
                </a:p>
              </p:txBody>
            </p:sp>
          </p:grpSp>
          <p:grpSp>
            <p:nvGrpSpPr>
              <p:cNvPr id="17" name="Group 122"/>
              <p:cNvGrpSpPr>
                <a:grpSpLocks/>
              </p:cNvGrpSpPr>
              <p:nvPr/>
            </p:nvGrpSpPr>
            <p:grpSpPr bwMode="auto">
              <a:xfrm>
                <a:off x="3984" y="1536"/>
                <a:ext cx="144" cy="192"/>
                <a:chOff x="672" y="1680"/>
                <a:chExt cx="144" cy="192"/>
              </a:xfrm>
            </p:grpSpPr>
            <p:sp>
              <p:nvSpPr>
                <p:cNvPr id="15483" name="Oval 123"/>
                <p:cNvSpPr>
                  <a:spLocks noChangeArrowheads="1"/>
                </p:cNvSpPr>
                <p:nvPr/>
              </p:nvSpPr>
              <p:spPr bwMode="auto">
                <a:xfrm>
                  <a:off x="672" y="1680"/>
                  <a:ext cx="144" cy="192"/>
                </a:xfrm>
                <a:prstGeom prst="ellipse">
                  <a:avLst/>
                </a:prstGeom>
                <a:gradFill rotWithShape="0">
                  <a:gsLst>
                    <a:gs pos="0">
                      <a:schemeClr val="bg1"/>
                    </a:gs>
                    <a:gs pos="100000">
                      <a:schemeClr val="bg1">
                        <a:gamma/>
                        <a:shade val="46275"/>
                        <a:invGamma/>
                      </a:schemeClr>
                    </a:gs>
                  </a:gsLst>
                  <a:path path="shape">
                    <a:fillToRect l="50000" t="50000" r="50000" b="50000"/>
                  </a:path>
                </a:gradFill>
                <a:ln w="9525">
                  <a:noFill/>
                  <a:round/>
                  <a:headEnd/>
                  <a:tailEnd/>
                </a:ln>
                <a:effectLst/>
              </p:spPr>
              <p:txBody>
                <a:bodyPr wrap="none" anchor="ctr"/>
                <a:lstStyle/>
                <a:p>
                  <a:endParaRPr lang="en-US"/>
                </a:p>
              </p:txBody>
            </p:sp>
            <p:sp>
              <p:nvSpPr>
                <p:cNvPr id="15484" name="Line 124"/>
                <p:cNvSpPr>
                  <a:spLocks noChangeShapeType="1"/>
                </p:cNvSpPr>
                <p:nvPr/>
              </p:nvSpPr>
              <p:spPr bwMode="auto">
                <a:xfrm>
                  <a:off x="695" y="1711"/>
                  <a:ext cx="96" cy="144"/>
                </a:xfrm>
                <a:prstGeom prst="line">
                  <a:avLst/>
                </a:prstGeom>
                <a:noFill/>
                <a:ln w="76200">
                  <a:solidFill>
                    <a:srgbClr val="CC0000"/>
                  </a:solidFill>
                  <a:round/>
                  <a:headEnd/>
                  <a:tailEnd/>
                </a:ln>
                <a:effectLst/>
              </p:spPr>
              <p:txBody>
                <a:bodyPr wrap="none" anchor="ctr"/>
                <a:lstStyle/>
                <a:p>
                  <a:endParaRPr lang="en-US"/>
                </a:p>
              </p:txBody>
            </p:sp>
            <p:sp>
              <p:nvSpPr>
                <p:cNvPr id="15485" name="Line 125"/>
                <p:cNvSpPr>
                  <a:spLocks noChangeShapeType="1"/>
                </p:cNvSpPr>
                <p:nvPr/>
              </p:nvSpPr>
              <p:spPr bwMode="auto">
                <a:xfrm flipV="1">
                  <a:off x="695" y="1711"/>
                  <a:ext cx="96" cy="144"/>
                </a:xfrm>
                <a:prstGeom prst="line">
                  <a:avLst/>
                </a:prstGeom>
                <a:noFill/>
                <a:ln w="76200">
                  <a:solidFill>
                    <a:srgbClr val="CC0000"/>
                  </a:solidFill>
                  <a:round/>
                  <a:headEnd/>
                  <a:tailEnd/>
                </a:ln>
                <a:effectLst/>
              </p:spPr>
              <p:txBody>
                <a:bodyPr wrap="none" anchor="ctr"/>
                <a:lstStyle/>
                <a:p>
                  <a:endParaRPr lang="en-US"/>
                </a:p>
              </p:txBody>
            </p:sp>
          </p:grpSp>
          <p:grpSp>
            <p:nvGrpSpPr>
              <p:cNvPr id="18" name="Group 126"/>
              <p:cNvGrpSpPr>
                <a:grpSpLocks/>
              </p:cNvGrpSpPr>
              <p:nvPr/>
            </p:nvGrpSpPr>
            <p:grpSpPr bwMode="auto">
              <a:xfrm>
                <a:off x="4176" y="1200"/>
                <a:ext cx="144" cy="192"/>
                <a:chOff x="672" y="1680"/>
                <a:chExt cx="144" cy="192"/>
              </a:xfrm>
            </p:grpSpPr>
            <p:sp>
              <p:nvSpPr>
                <p:cNvPr id="15487" name="Oval 127"/>
                <p:cNvSpPr>
                  <a:spLocks noChangeArrowheads="1"/>
                </p:cNvSpPr>
                <p:nvPr/>
              </p:nvSpPr>
              <p:spPr bwMode="auto">
                <a:xfrm>
                  <a:off x="672" y="1680"/>
                  <a:ext cx="144" cy="192"/>
                </a:xfrm>
                <a:prstGeom prst="ellipse">
                  <a:avLst/>
                </a:prstGeom>
                <a:gradFill rotWithShape="0">
                  <a:gsLst>
                    <a:gs pos="0">
                      <a:schemeClr val="bg1"/>
                    </a:gs>
                    <a:gs pos="100000">
                      <a:schemeClr val="bg1">
                        <a:gamma/>
                        <a:shade val="46275"/>
                        <a:invGamma/>
                      </a:schemeClr>
                    </a:gs>
                  </a:gsLst>
                  <a:path path="shape">
                    <a:fillToRect l="50000" t="50000" r="50000" b="50000"/>
                  </a:path>
                </a:gradFill>
                <a:ln w="9525">
                  <a:noFill/>
                  <a:round/>
                  <a:headEnd/>
                  <a:tailEnd/>
                </a:ln>
                <a:effectLst/>
              </p:spPr>
              <p:txBody>
                <a:bodyPr wrap="none" anchor="ctr"/>
                <a:lstStyle/>
                <a:p>
                  <a:endParaRPr lang="en-US"/>
                </a:p>
              </p:txBody>
            </p:sp>
            <p:sp>
              <p:nvSpPr>
                <p:cNvPr id="15488" name="Line 128"/>
                <p:cNvSpPr>
                  <a:spLocks noChangeShapeType="1"/>
                </p:cNvSpPr>
                <p:nvPr/>
              </p:nvSpPr>
              <p:spPr bwMode="auto">
                <a:xfrm>
                  <a:off x="695" y="1711"/>
                  <a:ext cx="96" cy="144"/>
                </a:xfrm>
                <a:prstGeom prst="line">
                  <a:avLst/>
                </a:prstGeom>
                <a:noFill/>
                <a:ln w="76200">
                  <a:solidFill>
                    <a:srgbClr val="CC0000"/>
                  </a:solidFill>
                  <a:round/>
                  <a:headEnd/>
                  <a:tailEnd/>
                </a:ln>
                <a:effectLst/>
              </p:spPr>
              <p:txBody>
                <a:bodyPr wrap="none" anchor="ctr"/>
                <a:lstStyle/>
                <a:p>
                  <a:endParaRPr lang="en-US"/>
                </a:p>
              </p:txBody>
            </p:sp>
            <p:sp>
              <p:nvSpPr>
                <p:cNvPr id="15489" name="Line 129"/>
                <p:cNvSpPr>
                  <a:spLocks noChangeShapeType="1"/>
                </p:cNvSpPr>
                <p:nvPr/>
              </p:nvSpPr>
              <p:spPr bwMode="auto">
                <a:xfrm flipV="1">
                  <a:off x="695" y="1711"/>
                  <a:ext cx="96" cy="144"/>
                </a:xfrm>
                <a:prstGeom prst="line">
                  <a:avLst/>
                </a:prstGeom>
                <a:noFill/>
                <a:ln w="76200">
                  <a:solidFill>
                    <a:srgbClr val="CC0000"/>
                  </a:solidFill>
                  <a:round/>
                  <a:headEnd/>
                  <a:tailEnd/>
                </a:ln>
                <a:effectLst/>
              </p:spPr>
              <p:txBody>
                <a:bodyPr wrap="none" anchor="ctr"/>
                <a:lstStyle/>
                <a:p>
                  <a:endParaRPr lang="en-US"/>
                </a:p>
              </p:txBody>
            </p:sp>
          </p:grpSp>
          <p:grpSp>
            <p:nvGrpSpPr>
              <p:cNvPr id="19" name="Group 130"/>
              <p:cNvGrpSpPr>
                <a:grpSpLocks/>
              </p:cNvGrpSpPr>
              <p:nvPr/>
            </p:nvGrpSpPr>
            <p:grpSpPr bwMode="auto">
              <a:xfrm>
                <a:off x="3552" y="1872"/>
                <a:ext cx="144" cy="192"/>
                <a:chOff x="672" y="1680"/>
                <a:chExt cx="144" cy="192"/>
              </a:xfrm>
            </p:grpSpPr>
            <p:sp>
              <p:nvSpPr>
                <p:cNvPr id="15491" name="Oval 131"/>
                <p:cNvSpPr>
                  <a:spLocks noChangeArrowheads="1"/>
                </p:cNvSpPr>
                <p:nvPr/>
              </p:nvSpPr>
              <p:spPr bwMode="auto">
                <a:xfrm>
                  <a:off x="672" y="1680"/>
                  <a:ext cx="144" cy="192"/>
                </a:xfrm>
                <a:prstGeom prst="ellipse">
                  <a:avLst/>
                </a:prstGeom>
                <a:gradFill rotWithShape="0">
                  <a:gsLst>
                    <a:gs pos="0">
                      <a:schemeClr val="bg1"/>
                    </a:gs>
                    <a:gs pos="100000">
                      <a:schemeClr val="bg1">
                        <a:gamma/>
                        <a:shade val="46275"/>
                        <a:invGamma/>
                      </a:schemeClr>
                    </a:gs>
                  </a:gsLst>
                  <a:path path="shape">
                    <a:fillToRect l="50000" t="50000" r="50000" b="50000"/>
                  </a:path>
                </a:gradFill>
                <a:ln w="9525">
                  <a:noFill/>
                  <a:round/>
                  <a:headEnd/>
                  <a:tailEnd/>
                </a:ln>
                <a:effectLst/>
              </p:spPr>
              <p:txBody>
                <a:bodyPr wrap="none" anchor="ctr"/>
                <a:lstStyle/>
                <a:p>
                  <a:endParaRPr lang="en-US"/>
                </a:p>
              </p:txBody>
            </p:sp>
            <p:sp>
              <p:nvSpPr>
                <p:cNvPr id="15492" name="Line 132"/>
                <p:cNvSpPr>
                  <a:spLocks noChangeShapeType="1"/>
                </p:cNvSpPr>
                <p:nvPr/>
              </p:nvSpPr>
              <p:spPr bwMode="auto">
                <a:xfrm>
                  <a:off x="695" y="1711"/>
                  <a:ext cx="96" cy="144"/>
                </a:xfrm>
                <a:prstGeom prst="line">
                  <a:avLst/>
                </a:prstGeom>
                <a:noFill/>
                <a:ln w="76200">
                  <a:solidFill>
                    <a:srgbClr val="CC0000"/>
                  </a:solidFill>
                  <a:round/>
                  <a:headEnd/>
                  <a:tailEnd/>
                </a:ln>
                <a:effectLst/>
              </p:spPr>
              <p:txBody>
                <a:bodyPr wrap="none" anchor="ctr"/>
                <a:lstStyle/>
                <a:p>
                  <a:endParaRPr lang="en-US"/>
                </a:p>
              </p:txBody>
            </p:sp>
            <p:sp>
              <p:nvSpPr>
                <p:cNvPr id="15493" name="Line 133"/>
                <p:cNvSpPr>
                  <a:spLocks noChangeShapeType="1"/>
                </p:cNvSpPr>
                <p:nvPr/>
              </p:nvSpPr>
              <p:spPr bwMode="auto">
                <a:xfrm flipV="1">
                  <a:off x="695" y="1711"/>
                  <a:ext cx="96" cy="144"/>
                </a:xfrm>
                <a:prstGeom prst="line">
                  <a:avLst/>
                </a:prstGeom>
                <a:noFill/>
                <a:ln w="76200">
                  <a:solidFill>
                    <a:srgbClr val="CC0000"/>
                  </a:solidFill>
                  <a:round/>
                  <a:headEnd/>
                  <a:tailEnd/>
                </a:ln>
                <a:effectLst/>
              </p:spPr>
              <p:txBody>
                <a:bodyPr wrap="none" anchor="ctr"/>
                <a:lstStyle/>
                <a:p>
                  <a:endParaRPr lang="en-US"/>
                </a:p>
              </p:txBody>
            </p:sp>
          </p:grpSp>
          <p:sp>
            <p:nvSpPr>
              <p:cNvPr id="15495" name="Oval 135"/>
              <p:cNvSpPr>
                <a:spLocks noChangeArrowheads="1"/>
              </p:cNvSpPr>
              <p:nvPr/>
            </p:nvSpPr>
            <p:spPr bwMode="auto">
              <a:xfrm>
                <a:off x="4032" y="1344"/>
                <a:ext cx="96" cy="96"/>
              </a:xfrm>
              <a:prstGeom prst="ellipse">
                <a:avLst/>
              </a:prstGeom>
              <a:solidFill>
                <a:srgbClr val="FF3300"/>
              </a:solidFill>
              <a:ln w="9525">
                <a:noFill/>
                <a:round/>
                <a:headEnd/>
                <a:tailEnd/>
              </a:ln>
              <a:effectLst/>
            </p:spPr>
            <p:txBody>
              <a:bodyPr wrap="none" anchor="ctr"/>
              <a:lstStyle/>
              <a:p>
                <a:endParaRPr lang="en-US"/>
              </a:p>
            </p:txBody>
          </p:sp>
          <p:grpSp>
            <p:nvGrpSpPr>
              <p:cNvPr id="20" name="Group 137"/>
              <p:cNvGrpSpPr>
                <a:grpSpLocks/>
              </p:cNvGrpSpPr>
              <p:nvPr/>
            </p:nvGrpSpPr>
            <p:grpSpPr bwMode="auto">
              <a:xfrm>
                <a:off x="4032" y="1872"/>
                <a:ext cx="144" cy="192"/>
                <a:chOff x="672" y="1680"/>
                <a:chExt cx="144" cy="192"/>
              </a:xfrm>
            </p:grpSpPr>
            <p:sp>
              <p:nvSpPr>
                <p:cNvPr id="15498" name="Oval 138"/>
                <p:cNvSpPr>
                  <a:spLocks noChangeArrowheads="1"/>
                </p:cNvSpPr>
                <p:nvPr/>
              </p:nvSpPr>
              <p:spPr bwMode="auto">
                <a:xfrm>
                  <a:off x="672" y="1680"/>
                  <a:ext cx="144" cy="192"/>
                </a:xfrm>
                <a:prstGeom prst="ellipse">
                  <a:avLst/>
                </a:prstGeom>
                <a:gradFill rotWithShape="0">
                  <a:gsLst>
                    <a:gs pos="0">
                      <a:schemeClr val="bg1"/>
                    </a:gs>
                    <a:gs pos="100000">
                      <a:schemeClr val="bg1">
                        <a:gamma/>
                        <a:shade val="46275"/>
                        <a:invGamma/>
                      </a:schemeClr>
                    </a:gs>
                  </a:gsLst>
                  <a:path path="shape">
                    <a:fillToRect l="50000" t="50000" r="50000" b="50000"/>
                  </a:path>
                </a:gradFill>
                <a:ln w="9525">
                  <a:noFill/>
                  <a:round/>
                  <a:headEnd/>
                  <a:tailEnd/>
                </a:ln>
                <a:effectLst/>
              </p:spPr>
              <p:txBody>
                <a:bodyPr wrap="none" anchor="ctr"/>
                <a:lstStyle/>
                <a:p>
                  <a:endParaRPr lang="en-US"/>
                </a:p>
              </p:txBody>
            </p:sp>
            <p:sp>
              <p:nvSpPr>
                <p:cNvPr id="15499" name="Line 139"/>
                <p:cNvSpPr>
                  <a:spLocks noChangeShapeType="1"/>
                </p:cNvSpPr>
                <p:nvPr/>
              </p:nvSpPr>
              <p:spPr bwMode="auto">
                <a:xfrm>
                  <a:off x="695" y="1711"/>
                  <a:ext cx="96" cy="144"/>
                </a:xfrm>
                <a:prstGeom prst="line">
                  <a:avLst/>
                </a:prstGeom>
                <a:noFill/>
                <a:ln w="76200">
                  <a:solidFill>
                    <a:srgbClr val="CC0000"/>
                  </a:solidFill>
                  <a:round/>
                  <a:headEnd/>
                  <a:tailEnd/>
                </a:ln>
                <a:effectLst/>
              </p:spPr>
              <p:txBody>
                <a:bodyPr wrap="none" anchor="ctr"/>
                <a:lstStyle/>
                <a:p>
                  <a:endParaRPr lang="en-US"/>
                </a:p>
              </p:txBody>
            </p:sp>
            <p:sp>
              <p:nvSpPr>
                <p:cNvPr id="15500" name="Line 140"/>
                <p:cNvSpPr>
                  <a:spLocks noChangeShapeType="1"/>
                </p:cNvSpPr>
                <p:nvPr/>
              </p:nvSpPr>
              <p:spPr bwMode="auto">
                <a:xfrm flipV="1">
                  <a:off x="695" y="1711"/>
                  <a:ext cx="96" cy="144"/>
                </a:xfrm>
                <a:prstGeom prst="line">
                  <a:avLst/>
                </a:prstGeom>
                <a:noFill/>
                <a:ln w="76200">
                  <a:solidFill>
                    <a:srgbClr val="CC0000"/>
                  </a:solidFill>
                  <a:round/>
                  <a:headEnd/>
                  <a:tailEnd/>
                </a:ln>
                <a:effectLst/>
              </p:spPr>
              <p:txBody>
                <a:bodyPr wrap="none" anchor="ctr"/>
                <a:lstStyle/>
                <a:p>
                  <a:endParaRPr lang="en-US"/>
                </a:p>
              </p:txBody>
            </p:sp>
          </p:grpSp>
          <p:grpSp>
            <p:nvGrpSpPr>
              <p:cNvPr id="21" name="Group 141"/>
              <p:cNvGrpSpPr>
                <a:grpSpLocks/>
              </p:cNvGrpSpPr>
              <p:nvPr/>
            </p:nvGrpSpPr>
            <p:grpSpPr bwMode="auto">
              <a:xfrm>
                <a:off x="3792" y="1584"/>
                <a:ext cx="144" cy="192"/>
                <a:chOff x="672" y="1680"/>
                <a:chExt cx="144" cy="192"/>
              </a:xfrm>
            </p:grpSpPr>
            <p:sp>
              <p:nvSpPr>
                <p:cNvPr id="15502" name="Oval 142"/>
                <p:cNvSpPr>
                  <a:spLocks noChangeArrowheads="1"/>
                </p:cNvSpPr>
                <p:nvPr/>
              </p:nvSpPr>
              <p:spPr bwMode="auto">
                <a:xfrm>
                  <a:off x="672" y="1680"/>
                  <a:ext cx="144" cy="192"/>
                </a:xfrm>
                <a:prstGeom prst="ellipse">
                  <a:avLst/>
                </a:prstGeom>
                <a:gradFill rotWithShape="0">
                  <a:gsLst>
                    <a:gs pos="0">
                      <a:schemeClr val="bg1"/>
                    </a:gs>
                    <a:gs pos="100000">
                      <a:schemeClr val="bg1">
                        <a:gamma/>
                        <a:shade val="46275"/>
                        <a:invGamma/>
                      </a:schemeClr>
                    </a:gs>
                  </a:gsLst>
                  <a:path path="shape">
                    <a:fillToRect l="50000" t="50000" r="50000" b="50000"/>
                  </a:path>
                </a:gradFill>
                <a:ln w="9525">
                  <a:noFill/>
                  <a:round/>
                  <a:headEnd/>
                  <a:tailEnd/>
                </a:ln>
                <a:effectLst/>
              </p:spPr>
              <p:txBody>
                <a:bodyPr wrap="none" anchor="ctr"/>
                <a:lstStyle/>
                <a:p>
                  <a:endParaRPr lang="en-US"/>
                </a:p>
              </p:txBody>
            </p:sp>
            <p:sp>
              <p:nvSpPr>
                <p:cNvPr id="15503" name="Line 143"/>
                <p:cNvSpPr>
                  <a:spLocks noChangeShapeType="1"/>
                </p:cNvSpPr>
                <p:nvPr/>
              </p:nvSpPr>
              <p:spPr bwMode="auto">
                <a:xfrm>
                  <a:off x="695" y="1711"/>
                  <a:ext cx="96" cy="144"/>
                </a:xfrm>
                <a:prstGeom prst="line">
                  <a:avLst/>
                </a:prstGeom>
                <a:noFill/>
                <a:ln w="76200">
                  <a:solidFill>
                    <a:srgbClr val="CC0000"/>
                  </a:solidFill>
                  <a:round/>
                  <a:headEnd/>
                  <a:tailEnd/>
                </a:ln>
                <a:effectLst/>
              </p:spPr>
              <p:txBody>
                <a:bodyPr wrap="none" anchor="ctr"/>
                <a:lstStyle/>
                <a:p>
                  <a:endParaRPr lang="en-US"/>
                </a:p>
              </p:txBody>
            </p:sp>
            <p:sp>
              <p:nvSpPr>
                <p:cNvPr id="15504" name="Line 144"/>
                <p:cNvSpPr>
                  <a:spLocks noChangeShapeType="1"/>
                </p:cNvSpPr>
                <p:nvPr/>
              </p:nvSpPr>
              <p:spPr bwMode="auto">
                <a:xfrm flipV="1">
                  <a:off x="695" y="1711"/>
                  <a:ext cx="96" cy="144"/>
                </a:xfrm>
                <a:prstGeom prst="line">
                  <a:avLst/>
                </a:prstGeom>
                <a:noFill/>
                <a:ln w="76200">
                  <a:solidFill>
                    <a:srgbClr val="CC0000"/>
                  </a:solidFill>
                  <a:round/>
                  <a:headEnd/>
                  <a:tailEnd/>
                </a:ln>
                <a:effectLst/>
              </p:spPr>
              <p:txBody>
                <a:bodyPr wrap="none" anchor="ctr"/>
                <a:lstStyle/>
                <a:p>
                  <a:endParaRPr lang="en-US"/>
                </a:p>
              </p:txBody>
            </p:sp>
          </p:grpSp>
          <p:grpSp>
            <p:nvGrpSpPr>
              <p:cNvPr id="22" name="Group 145"/>
              <p:cNvGrpSpPr>
                <a:grpSpLocks/>
              </p:cNvGrpSpPr>
              <p:nvPr/>
            </p:nvGrpSpPr>
            <p:grpSpPr bwMode="auto">
              <a:xfrm>
                <a:off x="3552" y="1536"/>
                <a:ext cx="144" cy="192"/>
                <a:chOff x="672" y="1680"/>
                <a:chExt cx="144" cy="192"/>
              </a:xfrm>
            </p:grpSpPr>
            <p:sp>
              <p:nvSpPr>
                <p:cNvPr id="15506" name="Oval 146"/>
                <p:cNvSpPr>
                  <a:spLocks noChangeArrowheads="1"/>
                </p:cNvSpPr>
                <p:nvPr/>
              </p:nvSpPr>
              <p:spPr bwMode="auto">
                <a:xfrm>
                  <a:off x="672" y="1680"/>
                  <a:ext cx="144" cy="192"/>
                </a:xfrm>
                <a:prstGeom prst="ellipse">
                  <a:avLst/>
                </a:prstGeom>
                <a:gradFill rotWithShape="0">
                  <a:gsLst>
                    <a:gs pos="0">
                      <a:schemeClr val="bg1"/>
                    </a:gs>
                    <a:gs pos="100000">
                      <a:schemeClr val="bg1">
                        <a:gamma/>
                        <a:shade val="46275"/>
                        <a:invGamma/>
                      </a:schemeClr>
                    </a:gs>
                  </a:gsLst>
                  <a:path path="shape">
                    <a:fillToRect l="50000" t="50000" r="50000" b="50000"/>
                  </a:path>
                </a:gradFill>
                <a:ln w="9525">
                  <a:noFill/>
                  <a:round/>
                  <a:headEnd/>
                  <a:tailEnd/>
                </a:ln>
                <a:effectLst/>
              </p:spPr>
              <p:txBody>
                <a:bodyPr wrap="none" anchor="ctr"/>
                <a:lstStyle/>
                <a:p>
                  <a:endParaRPr lang="en-US"/>
                </a:p>
              </p:txBody>
            </p:sp>
            <p:sp>
              <p:nvSpPr>
                <p:cNvPr id="15507" name="Line 147"/>
                <p:cNvSpPr>
                  <a:spLocks noChangeShapeType="1"/>
                </p:cNvSpPr>
                <p:nvPr/>
              </p:nvSpPr>
              <p:spPr bwMode="auto">
                <a:xfrm>
                  <a:off x="695" y="1711"/>
                  <a:ext cx="96" cy="144"/>
                </a:xfrm>
                <a:prstGeom prst="line">
                  <a:avLst/>
                </a:prstGeom>
                <a:noFill/>
                <a:ln w="76200">
                  <a:solidFill>
                    <a:srgbClr val="CC0000"/>
                  </a:solidFill>
                  <a:round/>
                  <a:headEnd/>
                  <a:tailEnd/>
                </a:ln>
                <a:effectLst/>
              </p:spPr>
              <p:txBody>
                <a:bodyPr wrap="none" anchor="ctr"/>
                <a:lstStyle/>
                <a:p>
                  <a:endParaRPr lang="en-US"/>
                </a:p>
              </p:txBody>
            </p:sp>
            <p:sp>
              <p:nvSpPr>
                <p:cNvPr id="15508" name="Line 148"/>
                <p:cNvSpPr>
                  <a:spLocks noChangeShapeType="1"/>
                </p:cNvSpPr>
                <p:nvPr/>
              </p:nvSpPr>
              <p:spPr bwMode="auto">
                <a:xfrm flipV="1">
                  <a:off x="695" y="1711"/>
                  <a:ext cx="96" cy="144"/>
                </a:xfrm>
                <a:prstGeom prst="line">
                  <a:avLst/>
                </a:prstGeom>
                <a:noFill/>
                <a:ln w="76200">
                  <a:solidFill>
                    <a:srgbClr val="CC0000"/>
                  </a:solidFill>
                  <a:round/>
                  <a:headEnd/>
                  <a:tailEnd/>
                </a:ln>
                <a:effectLst/>
              </p:spPr>
              <p:txBody>
                <a:bodyPr wrap="none" anchor="ctr"/>
                <a:lstStyle/>
                <a:p>
                  <a:endParaRPr lang="en-US"/>
                </a:p>
              </p:txBody>
            </p:sp>
          </p:grpSp>
          <p:grpSp>
            <p:nvGrpSpPr>
              <p:cNvPr id="23" name="Group 149"/>
              <p:cNvGrpSpPr>
                <a:grpSpLocks/>
              </p:cNvGrpSpPr>
              <p:nvPr/>
            </p:nvGrpSpPr>
            <p:grpSpPr bwMode="auto">
              <a:xfrm>
                <a:off x="3888" y="1200"/>
                <a:ext cx="144" cy="192"/>
                <a:chOff x="672" y="1680"/>
                <a:chExt cx="144" cy="192"/>
              </a:xfrm>
            </p:grpSpPr>
            <p:sp>
              <p:nvSpPr>
                <p:cNvPr id="15510" name="Oval 150"/>
                <p:cNvSpPr>
                  <a:spLocks noChangeArrowheads="1"/>
                </p:cNvSpPr>
                <p:nvPr/>
              </p:nvSpPr>
              <p:spPr bwMode="auto">
                <a:xfrm>
                  <a:off x="672" y="1680"/>
                  <a:ext cx="144" cy="192"/>
                </a:xfrm>
                <a:prstGeom prst="ellipse">
                  <a:avLst/>
                </a:prstGeom>
                <a:gradFill rotWithShape="0">
                  <a:gsLst>
                    <a:gs pos="0">
                      <a:schemeClr val="bg1"/>
                    </a:gs>
                    <a:gs pos="100000">
                      <a:schemeClr val="bg1">
                        <a:gamma/>
                        <a:shade val="46275"/>
                        <a:invGamma/>
                      </a:schemeClr>
                    </a:gs>
                  </a:gsLst>
                  <a:path path="shape">
                    <a:fillToRect l="50000" t="50000" r="50000" b="50000"/>
                  </a:path>
                </a:gradFill>
                <a:ln w="9525">
                  <a:noFill/>
                  <a:round/>
                  <a:headEnd/>
                  <a:tailEnd/>
                </a:ln>
                <a:effectLst/>
              </p:spPr>
              <p:txBody>
                <a:bodyPr wrap="none" anchor="ctr"/>
                <a:lstStyle/>
                <a:p>
                  <a:endParaRPr lang="en-US"/>
                </a:p>
              </p:txBody>
            </p:sp>
            <p:sp>
              <p:nvSpPr>
                <p:cNvPr id="15511" name="Line 151"/>
                <p:cNvSpPr>
                  <a:spLocks noChangeShapeType="1"/>
                </p:cNvSpPr>
                <p:nvPr/>
              </p:nvSpPr>
              <p:spPr bwMode="auto">
                <a:xfrm>
                  <a:off x="695" y="1711"/>
                  <a:ext cx="96" cy="144"/>
                </a:xfrm>
                <a:prstGeom prst="line">
                  <a:avLst/>
                </a:prstGeom>
                <a:noFill/>
                <a:ln w="76200">
                  <a:solidFill>
                    <a:srgbClr val="CC0000"/>
                  </a:solidFill>
                  <a:round/>
                  <a:headEnd/>
                  <a:tailEnd/>
                </a:ln>
                <a:effectLst/>
              </p:spPr>
              <p:txBody>
                <a:bodyPr wrap="none" anchor="ctr"/>
                <a:lstStyle/>
                <a:p>
                  <a:endParaRPr lang="en-US"/>
                </a:p>
              </p:txBody>
            </p:sp>
            <p:sp>
              <p:nvSpPr>
                <p:cNvPr id="15512" name="Line 152"/>
                <p:cNvSpPr>
                  <a:spLocks noChangeShapeType="1"/>
                </p:cNvSpPr>
                <p:nvPr/>
              </p:nvSpPr>
              <p:spPr bwMode="auto">
                <a:xfrm flipV="1">
                  <a:off x="695" y="1711"/>
                  <a:ext cx="96" cy="144"/>
                </a:xfrm>
                <a:prstGeom prst="line">
                  <a:avLst/>
                </a:prstGeom>
                <a:noFill/>
                <a:ln w="76200">
                  <a:solidFill>
                    <a:srgbClr val="CC0000"/>
                  </a:solidFill>
                  <a:round/>
                  <a:headEnd/>
                  <a:tailEnd/>
                </a:ln>
                <a:effectLst/>
              </p:spPr>
              <p:txBody>
                <a:bodyPr wrap="none" anchor="ctr"/>
                <a:lstStyle/>
                <a:p>
                  <a:endParaRPr lang="en-US"/>
                </a:p>
              </p:txBody>
            </p:sp>
          </p:grpSp>
          <p:grpSp>
            <p:nvGrpSpPr>
              <p:cNvPr id="24" name="Group 153"/>
              <p:cNvGrpSpPr>
                <a:grpSpLocks/>
              </p:cNvGrpSpPr>
              <p:nvPr/>
            </p:nvGrpSpPr>
            <p:grpSpPr bwMode="auto">
              <a:xfrm>
                <a:off x="4416" y="1296"/>
                <a:ext cx="144" cy="192"/>
                <a:chOff x="672" y="1680"/>
                <a:chExt cx="144" cy="192"/>
              </a:xfrm>
            </p:grpSpPr>
            <p:sp>
              <p:nvSpPr>
                <p:cNvPr id="15514" name="Oval 154"/>
                <p:cNvSpPr>
                  <a:spLocks noChangeArrowheads="1"/>
                </p:cNvSpPr>
                <p:nvPr/>
              </p:nvSpPr>
              <p:spPr bwMode="auto">
                <a:xfrm>
                  <a:off x="672" y="1680"/>
                  <a:ext cx="144" cy="192"/>
                </a:xfrm>
                <a:prstGeom prst="ellipse">
                  <a:avLst/>
                </a:prstGeom>
                <a:gradFill rotWithShape="0">
                  <a:gsLst>
                    <a:gs pos="0">
                      <a:schemeClr val="bg1"/>
                    </a:gs>
                    <a:gs pos="100000">
                      <a:schemeClr val="bg1">
                        <a:gamma/>
                        <a:shade val="46275"/>
                        <a:invGamma/>
                      </a:schemeClr>
                    </a:gs>
                  </a:gsLst>
                  <a:path path="shape">
                    <a:fillToRect l="50000" t="50000" r="50000" b="50000"/>
                  </a:path>
                </a:gradFill>
                <a:ln w="9525">
                  <a:noFill/>
                  <a:round/>
                  <a:headEnd/>
                  <a:tailEnd/>
                </a:ln>
                <a:effectLst/>
              </p:spPr>
              <p:txBody>
                <a:bodyPr wrap="none" anchor="ctr"/>
                <a:lstStyle/>
                <a:p>
                  <a:endParaRPr lang="en-US"/>
                </a:p>
              </p:txBody>
            </p:sp>
            <p:sp>
              <p:nvSpPr>
                <p:cNvPr id="15515" name="Line 155"/>
                <p:cNvSpPr>
                  <a:spLocks noChangeShapeType="1"/>
                </p:cNvSpPr>
                <p:nvPr/>
              </p:nvSpPr>
              <p:spPr bwMode="auto">
                <a:xfrm>
                  <a:off x="695" y="1711"/>
                  <a:ext cx="96" cy="144"/>
                </a:xfrm>
                <a:prstGeom prst="line">
                  <a:avLst/>
                </a:prstGeom>
                <a:noFill/>
                <a:ln w="76200">
                  <a:solidFill>
                    <a:srgbClr val="CC0000"/>
                  </a:solidFill>
                  <a:round/>
                  <a:headEnd/>
                  <a:tailEnd/>
                </a:ln>
                <a:effectLst/>
              </p:spPr>
              <p:txBody>
                <a:bodyPr wrap="none" anchor="ctr"/>
                <a:lstStyle/>
                <a:p>
                  <a:endParaRPr lang="en-US"/>
                </a:p>
              </p:txBody>
            </p:sp>
            <p:sp>
              <p:nvSpPr>
                <p:cNvPr id="15516" name="Line 156"/>
                <p:cNvSpPr>
                  <a:spLocks noChangeShapeType="1"/>
                </p:cNvSpPr>
                <p:nvPr/>
              </p:nvSpPr>
              <p:spPr bwMode="auto">
                <a:xfrm flipV="1">
                  <a:off x="695" y="1711"/>
                  <a:ext cx="96" cy="144"/>
                </a:xfrm>
                <a:prstGeom prst="line">
                  <a:avLst/>
                </a:prstGeom>
                <a:noFill/>
                <a:ln w="76200">
                  <a:solidFill>
                    <a:srgbClr val="CC0000"/>
                  </a:solidFill>
                  <a:round/>
                  <a:headEnd/>
                  <a:tailEnd/>
                </a:ln>
                <a:effectLst/>
              </p:spPr>
              <p:txBody>
                <a:bodyPr wrap="none" anchor="ctr"/>
                <a:lstStyle/>
                <a:p>
                  <a:endParaRPr lang="en-US"/>
                </a:p>
              </p:txBody>
            </p:sp>
          </p:grpSp>
          <p:sp>
            <p:nvSpPr>
              <p:cNvPr id="15519" name="Oval 159"/>
              <p:cNvSpPr>
                <a:spLocks noChangeArrowheads="1"/>
              </p:cNvSpPr>
              <p:nvPr/>
            </p:nvSpPr>
            <p:spPr bwMode="auto">
              <a:xfrm>
                <a:off x="3408" y="1248"/>
                <a:ext cx="192" cy="288"/>
              </a:xfrm>
              <a:prstGeom prst="ellipse">
                <a:avLst/>
              </a:prstGeom>
              <a:gradFill rotWithShape="0">
                <a:gsLst>
                  <a:gs pos="0">
                    <a:schemeClr val="bg1"/>
                  </a:gs>
                  <a:gs pos="100000">
                    <a:schemeClr val="bg1">
                      <a:gamma/>
                      <a:shade val="46275"/>
                      <a:invGamma/>
                    </a:schemeClr>
                  </a:gs>
                </a:gsLst>
                <a:path path="shape">
                  <a:fillToRect l="50000" t="50000" r="50000" b="50000"/>
                </a:path>
              </a:gradFill>
              <a:ln w="9525">
                <a:noFill/>
                <a:round/>
                <a:headEnd/>
                <a:tailEnd/>
              </a:ln>
              <a:effectLst/>
            </p:spPr>
            <p:txBody>
              <a:bodyPr wrap="none" anchor="ctr"/>
              <a:lstStyle/>
              <a:p>
                <a:endParaRPr lang="en-US"/>
              </a:p>
            </p:txBody>
          </p:sp>
          <p:grpSp>
            <p:nvGrpSpPr>
              <p:cNvPr id="25" name="Group 217"/>
              <p:cNvGrpSpPr>
                <a:grpSpLocks/>
              </p:cNvGrpSpPr>
              <p:nvPr/>
            </p:nvGrpSpPr>
            <p:grpSpPr bwMode="auto">
              <a:xfrm>
                <a:off x="4368" y="1584"/>
                <a:ext cx="144" cy="192"/>
                <a:chOff x="672" y="1680"/>
                <a:chExt cx="144" cy="192"/>
              </a:xfrm>
            </p:grpSpPr>
            <p:sp>
              <p:nvSpPr>
                <p:cNvPr id="15578" name="Oval 218"/>
                <p:cNvSpPr>
                  <a:spLocks noChangeArrowheads="1"/>
                </p:cNvSpPr>
                <p:nvPr/>
              </p:nvSpPr>
              <p:spPr bwMode="auto">
                <a:xfrm>
                  <a:off x="672" y="1680"/>
                  <a:ext cx="144" cy="192"/>
                </a:xfrm>
                <a:prstGeom prst="ellipse">
                  <a:avLst/>
                </a:prstGeom>
                <a:gradFill rotWithShape="0">
                  <a:gsLst>
                    <a:gs pos="0">
                      <a:schemeClr val="bg1"/>
                    </a:gs>
                    <a:gs pos="100000">
                      <a:schemeClr val="bg1">
                        <a:gamma/>
                        <a:shade val="46275"/>
                        <a:invGamma/>
                      </a:schemeClr>
                    </a:gs>
                  </a:gsLst>
                  <a:path path="shape">
                    <a:fillToRect l="50000" t="50000" r="50000" b="50000"/>
                  </a:path>
                </a:gradFill>
                <a:ln w="9525">
                  <a:noFill/>
                  <a:round/>
                  <a:headEnd/>
                  <a:tailEnd/>
                </a:ln>
                <a:effectLst/>
              </p:spPr>
              <p:txBody>
                <a:bodyPr wrap="none" anchor="ctr"/>
                <a:lstStyle/>
                <a:p>
                  <a:endParaRPr lang="en-US"/>
                </a:p>
              </p:txBody>
            </p:sp>
            <p:sp>
              <p:nvSpPr>
                <p:cNvPr id="15579" name="Line 219"/>
                <p:cNvSpPr>
                  <a:spLocks noChangeShapeType="1"/>
                </p:cNvSpPr>
                <p:nvPr/>
              </p:nvSpPr>
              <p:spPr bwMode="auto">
                <a:xfrm>
                  <a:off x="695" y="1711"/>
                  <a:ext cx="96" cy="144"/>
                </a:xfrm>
                <a:prstGeom prst="line">
                  <a:avLst/>
                </a:prstGeom>
                <a:noFill/>
                <a:ln w="76200">
                  <a:solidFill>
                    <a:srgbClr val="CC0000"/>
                  </a:solidFill>
                  <a:round/>
                  <a:headEnd/>
                  <a:tailEnd/>
                </a:ln>
                <a:effectLst/>
              </p:spPr>
              <p:txBody>
                <a:bodyPr wrap="none" anchor="ctr"/>
                <a:lstStyle/>
                <a:p>
                  <a:endParaRPr lang="en-US"/>
                </a:p>
              </p:txBody>
            </p:sp>
            <p:sp>
              <p:nvSpPr>
                <p:cNvPr id="15580" name="Line 220"/>
                <p:cNvSpPr>
                  <a:spLocks noChangeShapeType="1"/>
                </p:cNvSpPr>
                <p:nvPr/>
              </p:nvSpPr>
              <p:spPr bwMode="auto">
                <a:xfrm flipV="1">
                  <a:off x="695" y="1711"/>
                  <a:ext cx="96" cy="144"/>
                </a:xfrm>
                <a:prstGeom prst="line">
                  <a:avLst/>
                </a:prstGeom>
                <a:noFill/>
                <a:ln w="76200">
                  <a:solidFill>
                    <a:srgbClr val="CC0000"/>
                  </a:solidFill>
                  <a:round/>
                  <a:headEnd/>
                  <a:tailEnd/>
                </a:ln>
                <a:effectLst/>
              </p:spPr>
              <p:txBody>
                <a:bodyPr wrap="none" anchor="ctr"/>
                <a:lstStyle/>
                <a:p>
                  <a:endParaRPr lang="en-US"/>
                </a:p>
              </p:txBody>
            </p:sp>
          </p:grpSp>
          <p:sp>
            <p:nvSpPr>
              <p:cNvPr id="15773" name="Oval 413"/>
              <p:cNvSpPr>
                <a:spLocks noChangeArrowheads="1"/>
              </p:cNvSpPr>
              <p:nvPr/>
            </p:nvSpPr>
            <p:spPr bwMode="auto">
              <a:xfrm>
                <a:off x="4128" y="1680"/>
                <a:ext cx="144" cy="192"/>
              </a:xfrm>
              <a:prstGeom prst="ellipse">
                <a:avLst/>
              </a:prstGeom>
              <a:gradFill rotWithShape="0">
                <a:gsLst>
                  <a:gs pos="0">
                    <a:srgbClr val="FF3300">
                      <a:gamma/>
                      <a:shade val="46275"/>
                      <a:invGamma/>
                    </a:srgbClr>
                  </a:gs>
                  <a:gs pos="100000">
                    <a:srgbClr val="FF3300"/>
                  </a:gs>
                </a:gsLst>
                <a:path path="shape">
                  <a:fillToRect l="50000" t="50000" r="50000" b="50000"/>
                </a:path>
              </a:gradFill>
              <a:ln w="9525">
                <a:noFill/>
                <a:round/>
                <a:headEnd/>
                <a:tailEnd/>
              </a:ln>
              <a:effectLst/>
            </p:spPr>
            <p:txBody>
              <a:bodyPr wrap="none" anchor="ctr"/>
              <a:lstStyle/>
              <a:p>
                <a:endParaRPr lang="en-US"/>
              </a:p>
            </p:txBody>
          </p:sp>
          <p:sp>
            <p:nvSpPr>
              <p:cNvPr id="15774" name="Oval 414"/>
              <p:cNvSpPr>
                <a:spLocks noChangeArrowheads="1"/>
              </p:cNvSpPr>
              <p:nvPr/>
            </p:nvSpPr>
            <p:spPr bwMode="auto">
              <a:xfrm>
                <a:off x="4272" y="1872"/>
                <a:ext cx="144" cy="192"/>
              </a:xfrm>
              <a:prstGeom prst="ellipse">
                <a:avLst/>
              </a:prstGeom>
              <a:gradFill rotWithShape="0">
                <a:gsLst>
                  <a:gs pos="0">
                    <a:srgbClr val="FF3300">
                      <a:gamma/>
                      <a:shade val="46275"/>
                      <a:invGamma/>
                    </a:srgbClr>
                  </a:gs>
                  <a:gs pos="100000">
                    <a:srgbClr val="FF3300"/>
                  </a:gs>
                </a:gsLst>
                <a:path path="shape">
                  <a:fillToRect l="50000" t="50000" r="50000" b="50000"/>
                </a:path>
              </a:gradFill>
              <a:ln w="9525">
                <a:noFill/>
                <a:round/>
                <a:headEnd/>
                <a:tailEnd/>
              </a:ln>
              <a:effectLst/>
            </p:spPr>
            <p:txBody>
              <a:bodyPr wrap="none" anchor="ctr"/>
              <a:lstStyle/>
              <a:p>
                <a:endParaRPr lang="en-US"/>
              </a:p>
            </p:txBody>
          </p:sp>
        </p:grpSp>
        <p:sp>
          <p:nvSpPr>
            <p:cNvPr id="15798" name="AutoShape 438"/>
            <p:cNvSpPr>
              <a:spLocks noChangeArrowheads="1"/>
            </p:cNvSpPr>
            <p:nvPr/>
          </p:nvSpPr>
          <p:spPr bwMode="auto">
            <a:xfrm>
              <a:off x="3456" y="1248"/>
              <a:ext cx="432" cy="528"/>
            </a:xfrm>
            <a:prstGeom prst="rightArrow">
              <a:avLst>
                <a:gd name="adj1" fmla="val 35833"/>
                <a:gd name="adj2" fmla="val 63657"/>
              </a:avLst>
            </a:prstGeom>
            <a:solidFill>
              <a:srgbClr val="47D315"/>
            </a:solidFill>
            <a:ln w="9525">
              <a:noFill/>
              <a:miter lim="800000"/>
              <a:headEnd/>
              <a:tailEnd/>
            </a:ln>
            <a:effectLst/>
          </p:spPr>
          <p:txBody>
            <a:bodyPr wrap="none" anchor="ctr"/>
            <a:lstStyle/>
            <a:p>
              <a:endParaRPr lang="en-US"/>
            </a:p>
          </p:txBody>
        </p:sp>
        <p:sp>
          <p:nvSpPr>
            <p:cNvPr id="15806" name="Text Box 446"/>
            <p:cNvSpPr txBox="1">
              <a:spLocks noChangeArrowheads="1"/>
            </p:cNvSpPr>
            <p:nvPr/>
          </p:nvSpPr>
          <p:spPr bwMode="auto">
            <a:xfrm>
              <a:off x="3936" y="1968"/>
              <a:ext cx="1196" cy="212"/>
            </a:xfrm>
            <a:prstGeom prst="rect">
              <a:avLst/>
            </a:prstGeom>
            <a:noFill/>
            <a:ln w="9525">
              <a:noFill/>
              <a:miter lim="800000"/>
              <a:headEnd/>
              <a:tailEnd/>
            </a:ln>
            <a:effectLst/>
          </p:spPr>
          <p:txBody>
            <a:bodyPr wrap="none">
              <a:spAutoFit/>
            </a:bodyPr>
            <a:lstStyle/>
            <a:p>
              <a:r>
                <a:rPr lang="en-US" sz="1600">
                  <a:latin typeface="Arial" charset="0"/>
                </a:rPr>
                <a:t>Stage 3- Diagnosis</a:t>
              </a:r>
            </a:p>
          </p:txBody>
        </p:sp>
      </p:grpSp>
      <p:grpSp>
        <p:nvGrpSpPr>
          <p:cNvPr id="26" name="Group 461"/>
          <p:cNvGrpSpPr>
            <a:grpSpLocks/>
          </p:cNvGrpSpPr>
          <p:nvPr/>
        </p:nvGrpSpPr>
        <p:grpSpPr bwMode="auto">
          <a:xfrm>
            <a:off x="6248400" y="3581400"/>
            <a:ext cx="1981200" cy="2470150"/>
            <a:chOff x="3936" y="2256"/>
            <a:chExt cx="1248" cy="1556"/>
          </a:xfrm>
        </p:grpSpPr>
        <p:grpSp>
          <p:nvGrpSpPr>
            <p:cNvPr id="27" name="Group 436"/>
            <p:cNvGrpSpPr>
              <a:grpSpLocks/>
            </p:cNvGrpSpPr>
            <p:nvPr/>
          </p:nvGrpSpPr>
          <p:grpSpPr bwMode="auto">
            <a:xfrm>
              <a:off x="3936" y="2688"/>
              <a:ext cx="1248" cy="865"/>
              <a:chOff x="3360" y="2256"/>
              <a:chExt cx="1248" cy="865"/>
            </a:xfrm>
          </p:grpSpPr>
          <p:grpSp>
            <p:nvGrpSpPr>
              <p:cNvPr id="28" name="Group 161"/>
              <p:cNvGrpSpPr>
                <a:grpSpLocks/>
              </p:cNvGrpSpPr>
              <p:nvPr/>
            </p:nvGrpSpPr>
            <p:grpSpPr bwMode="auto">
              <a:xfrm>
                <a:off x="3984" y="2544"/>
                <a:ext cx="144" cy="192"/>
                <a:chOff x="672" y="1680"/>
                <a:chExt cx="144" cy="192"/>
              </a:xfrm>
            </p:grpSpPr>
            <p:sp>
              <p:nvSpPr>
                <p:cNvPr id="15522" name="Oval 162"/>
                <p:cNvSpPr>
                  <a:spLocks noChangeArrowheads="1"/>
                </p:cNvSpPr>
                <p:nvPr/>
              </p:nvSpPr>
              <p:spPr bwMode="auto">
                <a:xfrm>
                  <a:off x="672" y="1680"/>
                  <a:ext cx="144" cy="192"/>
                </a:xfrm>
                <a:prstGeom prst="ellipse">
                  <a:avLst/>
                </a:prstGeom>
                <a:gradFill rotWithShape="0">
                  <a:gsLst>
                    <a:gs pos="0">
                      <a:schemeClr val="bg1"/>
                    </a:gs>
                    <a:gs pos="100000">
                      <a:schemeClr val="bg1">
                        <a:gamma/>
                        <a:shade val="46275"/>
                        <a:invGamma/>
                      </a:schemeClr>
                    </a:gs>
                  </a:gsLst>
                  <a:path path="shape">
                    <a:fillToRect l="50000" t="50000" r="50000" b="50000"/>
                  </a:path>
                </a:gradFill>
                <a:ln w="9525">
                  <a:noFill/>
                  <a:round/>
                  <a:headEnd/>
                  <a:tailEnd/>
                </a:ln>
                <a:effectLst/>
              </p:spPr>
              <p:txBody>
                <a:bodyPr wrap="none" anchor="ctr"/>
                <a:lstStyle/>
                <a:p>
                  <a:endParaRPr lang="en-US"/>
                </a:p>
              </p:txBody>
            </p:sp>
            <p:sp>
              <p:nvSpPr>
                <p:cNvPr id="15523" name="Line 163"/>
                <p:cNvSpPr>
                  <a:spLocks noChangeShapeType="1"/>
                </p:cNvSpPr>
                <p:nvPr/>
              </p:nvSpPr>
              <p:spPr bwMode="auto">
                <a:xfrm>
                  <a:off x="695" y="1711"/>
                  <a:ext cx="96" cy="144"/>
                </a:xfrm>
                <a:prstGeom prst="line">
                  <a:avLst/>
                </a:prstGeom>
                <a:noFill/>
                <a:ln w="76200">
                  <a:solidFill>
                    <a:srgbClr val="CC0000"/>
                  </a:solidFill>
                  <a:round/>
                  <a:headEnd/>
                  <a:tailEnd/>
                </a:ln>
                <a:effectLst/>
              </p:spPr>
              <p:txBody>
                <a:bodyPr wrap="none" anchor="ctr"/>
                <a:lstStyle/>
                <a:p>
                  <a:endParaRPr lang="en-US"/>
                </a:p>
              </p:txBody>
            </p:sp>
            <p:sp>
              <p:nvSpPr>
                <p:cNvPr id="15524" name="Line 164"/>
                <p:cNvSpPr>
                  <a:spLocks noChangeShapeType="1"/>
                </p:cNvSpPr>
                <p:nvPr/>
              </p:nvSpPr>
              <p:spPr bwMode="auto">
                <a:xfrm flipV="1">
                  <a:off x="695" y="1711"/>
                  <a:ext cx="96" cy="144"/>
                </a:xfrm>
                <a:prstGeom prst="line">
                  <a:avLst/>
                </a:prstGeom>
                <a:noFill/>
                <a:ln w="76200">
                  <a:solidFill>
                    <a:srgbClr val="CC0000"/>
                  </a:solidFill>
                  <a:round/>
                  <a:headEnd/>
                  <a:tailEnd/>
                </a:ln>
                <a:effectLst/>
              </p:spPr>
              <p:txBody>
                <a:bodyPr wrap="none" anchor="ctr"/>
                <a:lstStyle/>
                <a:p>
                  <a:endParaRPr lang="en-US"/>
                </a:p>
              </p:txBody>
            </p:sp>
          </p:grpSp>
          <p:sp>
            <p:nvSpPr>
              <p:cNvPr id="15525" name="Rectangle 165"/>
              <p:cNvSpPr>
                <a:spLocks noChangeArrowheads="1"/>
              </p:cNvSpPr>
              <p:nvPr/>
            </p:nvSpPr>
            <p:spPr bwMode="auto">
              <a:xfrm>
                <a:off x="3360" y="2304"/>
                <a:ext cx="1248" cy="816"/>
              </a:xfrm>
              <a:prstGeom prst="rect">
                <a:avLst/>
              </a:prstGeom>
              <a:solidFill>
                <a:srgbClr val="FFFFCC"/>
              </a:solidFill>
              <a:ln w="9525">
                <a:noFill/>
                <a:miter lim="800000"/>
                <a:headEnd/>
                <a:tailEnd/>
              </a:ln>
              <a:effectLst/>
            </p:spPr>
            <p:txBody>
              <a:bodyPr wrap="none" anchor="ctr"/>
              <a:lstStyle/>
              <a:p>
                <a:endParaRPr lang="en-US"/>
              </a:p>
            </p:txBody>
          </p:sp>
          <p:sp>
            <p:nvSpPr>
              <p:cNvPr id="15526" name="Line 166"/>
              <p:cNvSpPr>
                <a:spLocks noChangeShapeType="1"/>
              </p:cNvSpPr>
              <p:nvPr/>
            </p:nvSpPr>
            <p:spPr bwMode="auto">
              <a:xfrm>
                <a:off x="3360" y="2256"/>
                <a:ext cx="1248" cy="1"/>
              </a:xfrm>
              <a:prstGeom prst="line">
                <a:avLst/>
              </a:prstGeom>
              <a:noFill/>
              <a:ln w="28575">
                <a:solidFill>
                  <a:schemeClr val="tx1"/>
                </a:solidFill>
                <a:round/>
                <a:headEnd/>
                <a:tailEnd/>
              </a:ln>
              <a:effectLst/>
            </p:spPr>
            <p:txBody>
              <a:bodyPr wrap="none" anchor="ctr"/>
              <a:lstStyle/>
              <a:p>
                <a:endParaRPr lang="en-US"/>
              </a:p>
            </p:txBody>
          </p:sp>
          <p:sp>
            <p:nvSpPr>
              <p:cNvPr id="15527" name="Line 167"/>
              <p:cNvSpPr>
                <a:spLocks noChangeShapeType="1"/>
              </p:cNvSpPr>
              <p:nvPr/>
            </p:nvSpPr>
            <p:spPr bwMode="auto">
              <a:xfrm>
                <a:off x="3360" y="3120"/>
                <a:ext cx="1248" cy="1"/>
              </a:xfrm>
              <a:prstGeom prst="line">
                <a:avLst/>
              </a:prstGeom>
              <a:noFill/>
              <a:ln w="28575">
                <a:solidFill>
                  <a:schemeClr val="tx1"/>
                </a:solidFill>
                <a:round/>
                <a:headEnd/>
                <a:tailEnd/>
              </a:ln>
              <a:effectLst/>
            </p:spPr>
            <p:txBody>
              <a:bodyPr wrap="none" anchor="ctr"/>
              <a:lstStyle/>
              <a:p>
                <a:endParaRPr lang="en-US"/>
              </a:p>
            </p:txBody>
          </p:sp>
          <p:sp>
            <p:nvSpPr>
              <p:cNvPr id="15528" name="Oval 168"/>
              <p:cNvSpPr>
                <a:spLocks noChangeArrowheads="1"/>
              </p:cNvSpPr>
              <p:nvPr/>
            </p:nvSpPr>
            <p:spPr bwMode="auto">
              <a:xfrm>
                <a:off x="3408" y="2880"/>
                <a:ext cx="96" cy="96"/>
              </a:xfrm>
              <a:prstGeom prst="ellipse">
                <a:avLst/>
              </a:prstGeom>
              <a:solidFill>
                <a:srgbClr val="FF3300"/>
              </a:solidFill>
              <a:ln w="9525">
                <a:noFill/>
                <a:round/>
                <a:headEnd/>
                <a:tailEnd/>
              </a:ln>
              <a:effectLst/>
            </p:spPr>
            <p:txBody>
              <a:bodyPr wrap="none" anchor="ctr"/>
              <a:lstStyle/>
              <a:p>
                <a:endParaRPr lang="en-US"/>
              </a:p>
            </p:txBody>
          </p:sp>
          <p:sp>
            <p:nvSpPr>
              <p:cNvPr id="15529" name="Oval 169"/>
              <p:cNvSpPr>
                <a:spLocks noChangeArrowheads="1"/>
              </p:cNvSpPr>
              <p:nvPr/>
            </p:nvSpPr>
            <p:spPr bwMode="auto">
              <a:xfrm>
                <a:off x="3648" y="2448"/>
                <a:ext cx="144" cy="192"/>
              </a:xfrm>
              <a:prstGeom prst="ellipse">
                <a:avLst/>
              </a:prstGeom>
              <a:gradFill rotWithShape="0">
                <a:gsLst>
                  <a:gs pos="0">
                    <a:srgbClr val="FF3300">
                      <a:gamma/>
                      <a:shade val="46275"/>
                      <a:invGamma/>
                    </a:srgbClr>
                  </a:gs>
                  <a:gs pos="100000">
                    <a:srgbClr val="FF3300"/>
                  </a:gs>
                </a:gsLst>
                <a:path path="shape">
                  <a:fillToRect l="50000" t="50000" r="50000" b="50000"/>
                </a:path>
              </a:gradFill>
              <a:ln w="9525">
                <a:noFill/>
                <a:round/>
                <a:headEnd/>
                <a:tailEnd/>
              </a:ln>
              <a:effectLst/>
            </p:spPr>
            <p:txBody>
              <a:bodyPr wrap="none" anchor="ctr"/>
              <a:lstStyle/>
              <a:p>
                <a:endParaRPr lang="en-US"/>
              </a:p>
            </p:txBody>
          </p:sp>
          <p:sp>
            <p:nvSpPr>
              <p:cNvPr id="15533" name="Oval 173"/>
              <p:cNvSpPr>
                <a:spLocks noChangeArrowheads="1"/>
              </p:cNvSpPr>
              <p:nvPr/>
            </p:nvSpPr>
            <p:spPr bwMode="auto">
              <a:xfrm>
                <a:off x="3360" y="2640"/>
                <a:ext cx="144" cy="192"/>
              </a:xfrm>
              <a:prstGeom prst="ellipse">
                <a:avLst/>
              </a:prstGeom>
              <a:gradFill rotWithShape="0">
                <a:gsLst>
                  <a:gs pos="0">
                    <a:srgbClr val="FF3300">
                      <a:gamma/>
                      <a:shade val="46275"/>
                      <a:invGamma/>
                    </a:srgbClr>
                  </a:gs>
                  <a:gs pos="100000">
                    <a:srgbClr val="FF3300"/>
                  </a:gs>
                </a:gsLst>
                <a:path path="shape">
                  <a:fillToRect l="50000" t="50000" r="50000" b="50000"/>
                </a:path>
              </a:gradFill>
              <a:ln w="9525">
                <a:noFill/>
                <a:round/>
                <a:headEnd/>
                <a:tailEnd/>
              </a:ln>
              <a:effectLst/>
            </p:spPr>
            <p:txBody>
              <a:bodyPr wrap="none" anchor="ctr"/>
              <a:lstStyle/>
              <a:p>
                <a:endParaRPr lang="en-US"/>
              </a:p>
            </p:txBody>
          </p:sp>
          <p:grpSp>
            <p:nvGrpSpPr>
              <p:cNvPr id="29" name="Group 178"/>
              <p:cNvGrpSpPr>
                <a:grpSpLocks/>
              </p:cNvGrpSpPr>
              <p:nvPr/>
            </p:nvGrpSpPr>
            <p:grpSpPr bwMode="auto">
              <a:xfrm>
                <a:off x="4464" y="2832"/>
                <a:ext cx="144" cy="192"/>
                <a:chOff x="672" y="1680"/>
                <a:chExt cx="144" cy="192"/>
              </a:xfrm>
            </p:grpSpPr>
            <p:sp>
              <p:nvSpPr>
                <p:cNvPr id="15539" name="Oval 179"/>
                <p:cNvSpPr>
                  <a:spLocks noChangeArrowheads="1"/>
                </p:cNvSpPr>
                <p:nvPr/>
              </p:nvSpPr>
              <p:spPr bwMode="auto">
                <a:xfrm>
                  <a:off x="672" y="1680"/>
                  <a:ext cx="144" cy="192"/>
                </a:xfrm>
                <a:prstGeom prst="ellipse">
                  <a:avLst/>
                </a:prstGeom>
                <a:gradFill rotWithShape="0">
                  <a:gsLst>
                    <a:gs pos="0">
                      <a:schemeClr val="bg1"/>
                    </a:gs>
                    <a:gs pos="100000">
                      <a:schemeClr val="bg1">
                        <a:gamma/>
                        <a:shade val="46275"/>
                        <a:invGamma/>
                      </a:schemeClr>
                    </a:gs>
                  </a:gsLst>
                  <a:path path="shape">
                    <a:fillToRect l="50000" t="50000" r="50000" b="50000"/>
                  </a:path>
                </a:gradFill>
                <a:ln w="9525">
                  <a:noFill/>
                  <a:round/>
                  <a:headEnd/>
                  <a:tailEnd/>
                </a:ln>
                <a:effectLst/>
              </p:spPr>
              <p:txBody>
                <a:bodyPr wrap="none" anchor="ctr"/>
                <a:lstStyle/>
                <a:p>
                  <a:endParaRPr lang="en-US"/>
                </a:p>
              </p:txBody>
            </p:sp>
            <p:sp>
              <p:nvSpPr>
                <p:cNvPr id="15540" name="Line 180"/>
                <p:cNvSpPr>
                  <a:spLocks noChangeShapeType="1"/>
                </p:cNvSpPr>
                <p:nvPr/>
              </p:nvSpPr>
              <p:spPr bwMode="auto">
                <a:xfrm>
                  <a:off x="695" y="1711"/>
                  <a:ext cx="96" cy="144"/>
                </a:xfrm>
                <a:prstGeom prst="line">
                  <a:avLst/>
                </a:prstGeom>
                <a:noFill/>
                <a:ln w="76200">
                  <a:solidFill>
                    <a:srgbClr val="CC0000"/>
                  </a:solidFill>
                  <a:round/>
                  <a:headEnd/>
                  <a:tailEnd/>
                </a:ln>
                <a:effectLst/>
              </p:spPr>
              <p:txBody>
                <a:bodyPr wrap="none" anchor="ctr"/>
                <a:lstStyle/>
                <a:p>
                  <a:endParaRPr lang="en-US"/>
                </a:p>
              </p:txBody>
            </p:sp>
            <p:sp>
              <p:nvSpPr>
                <p:cNvPr id="15541" name="Line 181"/>
                <p:cNvSpPr>
                  <a:spLocks noChangeShapeType="1"/>
                </p:cNvSpPr>
                <p:nvPr/>
              </p:nvSpPr>
              <p:spPr bwMode="auto">
                <a:xfrm flipV="1">
                  <a:off x="695" y="1711"/>
                  <a:ext cx="96" cy="144"/>
                </a:xfrm>
                <a:prstGeom prst="line">
                  <a:avLst/>
                </a:prstGeom>
                <a:noFill/>
                <a:ln w="76200">
                  <a:solidFill>
                    <a:srgbClr val="CC0000"/>
                  </a:solidFill>
                  <a:round/>
                  <a:headEnd/>
                  <a:tailEnd/>
                </a:ln>
                <a:effectLst/>
              </p:spPr>
              <p:txBody>
                <a:bodyPr wrap="none" anchor="ctr"/>
                <a:lstStyle/>
                <a:p>
                  <a:endParaRPr lang="en-US"/>
                </a:p>
              </p:txBody>
            </p:sp>
          </p:grpSp>
          <p:grpSp>
            <p:nvGrpSpPr>
              <p:cNvPr id="30" name="Group 182"/>
              <p:cNvGrpSpPr>
                <a:grpSpLocks/>
              </p:cNvGrpSpPr>
              <p:nvPr/>
            </p:nvGrpSpPr>
            <p:grpSpPr bwMode="auto">
              <a:xfrm>
                <a:off x="3984" y="2592"/>
                <a:ext cx="144" cy="192"/>
                <a:chOff x="672" y="1680"/>
                <a:chExt cx="144" cy="192"/>
              </a:xfrm>
            </p:grpSpPr>
            <p:sp>
              <p:nvSpPr>
                <p:cNvPr id="15543" name="Oval 183"/>
                <p:cNvSpPr>
                  <a:spLocks noChangeArrowheads="1"/>
                </p:cNvSpPr>
                <p:nvPr/>
              </p:nvSpPr>
              <p:spPr bwMode="auto">
                <a:xfrm>
                  <a:off x="672" y="1680"/>
                  <a:ext cx="144" cy="192"/>
                </a:xfrm>
                <a:prstGeom prst="ellipse">
                  <a:avLst/>
                </a:prstGeom>
                <a:gradFill rotWithShape="0">
                  <a:gsLst>
                    <a:gs pos="0">
                      <a:schemeClr val="bg1"/>
                    </a:gs>
                    <a:gs pos="100000">
                      <a:schemeClr val="bg1">
                        <a:gamma/>
                        <a:shade val="46275"/>
                        <a:invGamma/>
                      </a:schemeClr>
                    </a:gs>
                  </a:gsLst>
                  <a:path path="shape">
                    <a:fillToRect l="50000" t="50000" r="50000" b="50000"/>
                  </a:path>
                </a:gradFill>
                <a:ln w="9525">
                  <a:noFill/>
                  <a:round/>
                  <a:headEnd/>
                  <a:tailEnd/>
                </a:ln>
                <a:effectLst/>
              </p:spPr>
              <p:txBody>
                <a:bodyPr wrap="none" anchor="ctr"/>
                <a:lstStyle/>
                <a:p>
                  <a:endParaRPr lang="en-US"/>
                </a:p>
              </p:txBody>
            </p:sp>
            <p:sp>
              <p:nvSpPr>
                <p:cNvPr id="15544" name="Line 184"/>
                <p:cNvSpPr>
                  <a:spLocks noChangeShapeType="1"/>
                </p:cNvSpPr>
                <p:nvPr/>
              </p:nvSpPr>
              <p:spPr bwMode="auto">
                <a:xfrm>
                  <a:off x="695" y="1711"/>
                  <a:ext cx="96" cy="144"/>
                </a:xfrm>
                <a:prstGeom prst="line">
                  <a:avLst/>
                </a:prstGeom>
                <a:noFill/>
                <a:ln w="76200">
                  <a:solidFill>
                    <a:srgbClr val="CC0000"/>
                  </a:solidFill>
                  <a:round/>
                  <a:headEnd/>
                  <a:tailEnd/>
                </a:ln>
                <a:effectLst/>
              </p:spPr>
              <p:txBody>
                <a:bodyPr wrap="none" anchor="ctr"/>
                <a:lstStyle/>
                <a:p>
                  <a:endParaRPr lang="en-US"/>
                </a:p>
              </p:txBody>
            </p:sp>
            <p:sp>
              <p:nvSpPr>
                <p:cNvPr id="15545" name="Line 185"/>
                <p:cNvSpPr>
                  <a:spLocks noChangeShapeType="1"/>
                </p:cNvSpPr>
                <p:nvPr/>
              </p:nvSpPr>
              <p:spPr bwMode="auto">
                <a:xfrm flipV="1">
                  <a:off x="695" y="1711"/>
                  <a:ext cx="96" cy="144"/>
                </a:xfrm>
                <a:prstGeom prst="line">
                  <a:avLst/>
                </a:prstGeom>
                <a:noFill/>
                <a:ln w="76200">
                  <a:solidFill>
                    <a:srgbClr val="CC0000"/>
                  </a:solidFill>
                  <a:round/>
                  <a:headEnd/>
                  <a:tailEnd/>
                </a:ln>
                <a:effectLst/>
              </p:spPr>
              <p:txBody>
                <a:bodyPr wrap="none" anchor="ctr"/>
                <a:lstStyle/>
                <a:p>
                  <a:endParaRPr lang="en-US"/>
                </a:p>
              </p:txBody>
            </p:sp>
          </p:grpSp>
          <p:grpSp>
            <p:nvGrpSpPr>
              <p:cNvPr id="31" name="Group 186"/>
              <p:cNvGrpSpPr>
                <a:grpSpLocks/>
              </p:cNvGrpSpPr>
              <p:nvPr/>
            </p:nvGrpSpPr>
            <p:grpSpPr bwMode="auto">
              <a:xfrm>
                <a:off x="4176" y="2256"/>
                <a:ext cx="144" cy="192"/>
                <a:chOff x="672" y="1680"/>
                <a:chExt cx="144" cy="192"/>
              </a:xfrm>
            </p:grpSpPr>
            <p:sp>
              <p:nvSpPr>
                <p:cNvPr id="15547" name="Oval 187"/>
                <p:cNvSpPr>
                  <a:spLocks noChangeArrowheads="1"/>
                </p:cNvSpPr>
                <p:nvPr/>
              </p:nvSpPr>
              <p:spPr bwMode="auto">
                <a:xfrm>
                  <a:off x="672" y="1680"/>
                  <a:ext cx="144" cy="192"/>
                </a:xfrm>
                <a:prstGeom prst="ellipse">
                  <a:avLst/>
                </a:prstGeom>
                <a:gradFill rotWithShape="0">
                  <a:gsLst>
                    <a:gs pos="0">
                      <a:schemeClr val="bg1"/>
                    </a:gs>
                    <a:gs pos="100000">
                      <a:schemeClr val="bg1">
                        <a:gamma/>
                        <a:shade val="46275"/>
                        <a:invGamma/>
                      </a:schemeClr>
                    </a:gs>
                  </a:gsLst>
                  <a:path path="shape">
                    <a:fillToRect l="50000" t="50000" r="50000" b="50000"/>
                  </a:path>
                </a:gradFill>
                <a:ln w="9525">
                  <a:noFill/>
                  <a:round/>
                  <a:headEnd/>
                  <a:tailEnd/>
                </a:ln>
                <a:effectLst/>
              </p:spPr>
              <p:txBody>
                <a:bodyPr wrap="none" anchor="ctr"/>
                <a:lstStyle/>
                <a:p>
                  <a:endParaRPr lang="en-US"/>
                </a:p>
              </p:txBody>
            </p:sp>
            <p:sp>
              <p:nvSpPr>
                <p:cNvPr id="15548" name="Line 188"/>
                <p:cNvSpPr>
                  <a:spLocks noChangeShapeType="1"/>
                </p:cNvSpPr>
                <p:nvPr/>
              </p:nvSpPr>
              <p:spPr bwMode="auto">
                <a:xfrm>
                  <a:off x="695" y="1711"/>
                  <a:ext cx="96" cy="144"/>
                </a:xfrm>
                <a:prstGeom prst="line">
                  <a:avLst/>
                </a:prstGeom>
                <a:noFill/>
                <a:ln w="76200">
                  <a:solidFill>
                    <a:srgbClr val="CC0000"/>
                  </a:solidFill>
                  <a:round/>
                  <a:headEnd/>
                  <a:tailEnd/>
                </a:ln>
                <a:effectLst/>
              </p:spPr>
              <p:txBody>
                <a:bodyPr wrap="none" anchor="ctr"/>
                <a:lstStyle/>
                <a:p>
                  <a:endParaRPr lang="en-US"/>
                </a:p>
              </p:txBody>
            </p:sp>
            <p:sp>
              <p:nvSpPr>
                <p:cNvPr id="15549" name="Line 189"/>
                <p:cNvSpPr>
                  <a:spLocks noChangeShapeType="1"/>
                </p:cNvSpPr>
                <p:nvPr/>
              </p:nvSpPr>
              <p:spPr bwMode="auto">
                <a:xfrm flipV="1">
                  <a:off x="695" y="1711"/>
                  <a:ext cx="96" cy="144"/>
                </a:xfrm>
                <a:prstGeom prst="line">
                  <a:avLst/>
                </a:prstGeom>
                <a:noFill/>
                <a:ln w="76200">
                  <a:solidFill>
                    <a:srgbClr val="CC0000"/>
                  </a:solidFill>
                  <a:round/>
                  <a:headEnd/>
                  <a:tailEnd/>
                </a:ln>
                <a:effectLst/>
              </p:spPr>
              <p:txBody>
                <a:bodyPr wrap="none" anchor="ctr"/>
                <a:lstStyle/>
                <a:p>
                  <a:endParaRPr lang="en-US"/>
                </a:p>
              </p:txBody>
            </p:sp>
          </p:grpSp>
          <p:grpSp>
            <p:nvGrpSpPr>
              <p:cNvPr id="15457" name="Group 190"/>
              <p:cNvGrpSpPr>
                <a:grpSpLocks/>
              </p:cNvGrpSpPr>
              <p:nvPr/>
            </p:nvGrpSpPr>
            <p:grpSpPr bwMode="auto">
              <a:xfrm>
                <a:off x="3552" y="2928"/>
                <a:ext cx="144" cy="192"/>
                <a:chOff x="672" y="1680"/>
                <a:chExt cx="144" cy="192"/>
              </a:xfrm>
            </p:grpSpPr>
            <p:sp>
              <p:nvSpPr>
                <p:cNvPr id="15551" name="Oval 191"/>
                <p:cNvSpPr>
                  <a:spLocks noChangeArrowheads="1"/>
                </p:cNvSpPr>
                <p:nvPr/>
              </p:nvSpPr>
              <p:spPr bwMode="auto">
                <a:xfrm>
                  <a:off x="672" y="1680"/>
                  <a:ext cx="144" cy="192"/>
                </a:xfrm>
                <a:prstGeom prst="ellipse">
                  <a:avLst/>
                </a:prstGeom>
                <a:gradFill rotWithShape="0">
                  <a:gsLst>
                    <a:gs pos="0">
                      <a:schemeClr val="bg1"/>
                    </a:gs>
                    <a:gs pos="100000">
                      <a:schemeClr val="bg1">
                        <a:gamma/>
                        <a:shade val="46275"/>
                        <a:invGamma/>
                      </a:schemeClr>
                    </a:gs>
                  </a:gsLst>
                  <a:path path="shape">
                    <a:fillToRect l="50000" t="50000" r="50000" b="50000"/>
                  </a:path>
                </a:gradFill>
                <a:ln w="9525">
                  <a:noFill/>
                  <a:round/>
                  <a:headEnd/>
                  <a:tailEnd/>
                </a:ln>
                <a:effectLst/>
              </p:spPr>
              <p:txBody>
                <a:bodyPr wrap="none" anchor="ctr"/>
                <a:lstStyle/>
                <a:p>
                  <a:endParaRPr lang="en-US"/>
                </a:p>
              </p:txBody>
            </p:sp>
            <p:sp>
              <p:nvSpPr>
                <p:cNvPr id="15552" name="Line 192"/>
                <p:cNvSpPr>
                  <a:spLocks noChangeShapeType="1"/>
                </p:cNvSpPr>
                <p:nvPr/>
              </p:nvSpPr>
              <p:spPr bwMode="auto">
                <a:xfrm>
                  <a:off x="695" y="1711"/>
                  <a:ext cx="96" cy="144"/>
                </a:xfrm>
                <a:prstGeom prst="line">
                  <a:avLst/>
                </a:prstGeom>
                <a:noFill/>
                <a:ln w="76200">
                  <a:solidFill>
                    <a:srgbClr val="CC0000"/>
                  </a:solidFill>
                  <a:round/>
                  <a:headEnd/>
                  <a:tailEnd/>
                </a:ln>
                <a:effectLst/>
              </p:spPr>
              <p:txBody>
                <a:bodyPr wrap="none" anchor="ctr"/>
                <a:lstStyle/>
                <a:p>
                  <a:endParaRPr lang="en-US"/>
                </a:p>
              </p:txBody>
            </p:sp>
            <p:sp>
              <p:nvSpPr>
                <p:cNvPr id="15553" name="Line 193"/>
                <p:cNvSpPr>
                  <a:spLocks noChangeShapeType="1"/>
                </p:cNvSpPr>
                <p:nvPr/>
              </p:nvSpPr>
              <p:spPr bwMode="auto">
                <a:xfrm flipV="1">
                  <a:off x="695" y="1711"/>
                  <a:ext cx="96" cy="144"/>
                </a:xfrm>
                <a:prstGeom prst="line">
                  <a:avLst/>
                </a:prstGeom>
                <a:noFill/>
                <a:ln w="76200">
                  <a:solidFill>
                    <a:srgbClr val="CC0000"/>
                  </a:solidFill>
                  <a:round/>
                  <a:headEnd/>
                  <a:tailEnd/>
                </a:ln>
                <a:effectLst/>
              </p:spPr>
              <p:txBody>
                <a:bodyPr wrap="none" anchor="ctr"/>
                <a:lstStyle/>
                <a:p>
                  <a:endParaRPr lang="en-US"/>
                </a:p>
              </p:txBody>
            </p:sp>
          </p:grpSp>
          <p:sp>
            <p:nvSpPr>
              <p:cNvPr id="15554" name="Oval 194"/>
              <p:cNvSpPr>
                <a:spLocks noChangeArrowheads="1"/>
              </p:cNvSpPr>
              <p:nvPr/>
            </p:nvSpPr>
            <p:spPr bwMode="auto">
              <a:xfrm>
                <a:off x="4032" y="2400"/>
                <a:ext cx="96" cy="96"/>
              </a:xfrm>
              <a:prstGeom prst="ellipse">
                <a:avLst/>
              </a:prstGeom>
              <a:solidFill>
                <a:srgbClr val="FF3300"/>
              </a:solidFill>
              <a:ln w="9525">
                <a:noFill/>
                <a:round/>
                <a:headEnd/>
                <a:tailEnd/>
              </a:ln>
              <a:effectLst/>
            </p:spPr>
            <p:txBody>
              <a:bodyPr wrap="none" anchor="ctr"/>
              <a:lstStyle/>
              <a:p>
                <a:endParaRPr lang="en-US"/>
              </a:p>
            </p:txBody>
          </p:sp>
          <p:grpSp>
            <p:nvGrpSpPr>
              <p:cNvPr id="15464" name="Group 196"/>
              <p:cNvGrpSpPr>
                <a:grpSpLocks/>
              </p:cNvGrpSpPr>
              <p:nvPr/>
            </p:nvGrpSpPr>
            <p:grpSpPr bwMode="auto">
              <a:xfrm>
                <a:off x="3840" y="2880"/>
                <a:ext cx="144" cy="192"/>
                <a:chOff x="672" y="1680"/>
                <a:chExt cx="144" cy="192"/>
              </a:xfrm>
            </p:grpSpPr>
            <p:sp>
              <p:nvSpPr>
                <p:cNvPr id="15557" name="Oval 197"/>
                <p:cNvSpPr>
                  <a:spLocks noChangeArrowheads="1"/>
                </p:cNvSpPr>
                <p:nvPr/>
              </p:nvSpPr>
              <p:spPr bwMode="auto">
                <a:xfrm>
                  <a:off x="672" y="1680"/>
                  <a:ext cx="144" cy="192"/>
                </a:xfrm>
                <a:prstGeom prst="ellipse">
                  <a:avLst/>
                </a:prstGeom>
                <a:gradFill rotWithShape="0">
                  <a:gsLst>
                    <a:gs pos="0">
                      <a:schemeClr val="bg1"/>
                    </a:gs>
                    <a:gs pos="100000">
                      <a:schemeClr val="bg1">
                        <a:gamma/>
                        <a:shade val="46275"/>
                        <a:invGamma/>
                      </a:schemeClr>
                    </a:gs>
                  </a:gsLst>
                  <a:path path="shape">
                    <a:fillToRect l="50000" t="50000" r="50000" b="50000"/>
                  </a:path>
                </a:gradFill>
                <a:ln w="9525">
                  <a:noFill/>
                  <a:round/>
                  <a:headEnd/>
                  <a:tailEnd/>
                </a:ln>
                <a:effectLst/>
              </p:spPr>
              <p:txBody>
                <a:bodyPr wrap="none" anchor="ctr"/>
                <a:lstStyle/>
                <a:p>
                  <a:endParaRPr lang="en-US"/>
                </a:p>
              </p:txBody>
            </p:sp>
            <p:sp>
              <p:nvSpPr>
                <p:cNvPr id="15558" name="Line 198"/>
                <p:cNvSpPr>
                  <a:spLocks noChangeShapeType="1"/>
                </p:cNvSpPr>
                <p:nvPr/>
              </p:nvSpPr>
              <p:spPr bwMode="auto">
                <a:xfrm>
                  <a:off x="695" y="1711"/>
                  <a:ext cx="96" cy="144"/>
                </a:xfrm>
                <a:prstGeom prst="line">
                  <a:avLst/>
                </a:prstGeom>
                <a:noFill/>
                <a:ln w="76200">
                  <a:solidFill>
                    <a:srgbClr val="CC0000"/>
                  </a:solidFill>
                  <a:round/>
                  <a:headEnd/>
                  <a:tailEnd/>
                </a:ln>
                <a:effectLst/>
              </p:spPr>
              <p:txBody>
                <a:bodyPr wrap="none" anchor="ctr"/>
                <a:lstStyle/>
                <a:p>
                  <a:endParaRPr lang="en-US"/>
                </a:p>
              </p:txBody>
            </p:sp>
            <p:sp>
              <p:nvSpPr>
                <p:cNvPr id="15559" name="Line 199"/>
                <p:cNvSpPr>
                  <a:spLocks noChangeShapeType="1"/>
                </p:cNvSpPr>
                <p:nvPr/>
              </p:nvSpPr>
              <p:spPr bwMode="auto">
                <a:xfrm flipV="1">
                  <a:off x="695" y="1711"/>
                  <a:ext cx="96" cy="144"/>
                </a:xfrm>
                <a:prstGeom prst="line">
                  <a:avLst/>
                </a:prstGeom>
                <a:noFill/>
                <a:ln w="76200">
                  <a:solidFill>
                    <a:srgbClr val="CC0000"/>
                  </a:solidFill>
                  <a:round/>
                  <a:headEnd/>
                  <a:tailEnd/>
                </a:ln>
                <a:effectLst/>
              </p:spPr>
              <p:txBody>
                <a:bodyPr wrap="none" anchor="ctr"/>
                <a:lstStyle/>
                <a:p>
                  <a:endParaRPr lang="en-US"/>
                </a:p>
              </p:txBody>
            </p:sp>
          </p:grpSp>
          <p:grpSp>
            <p:nvGrpSpPr>
              <p:cNvPr id="15468" name="Group 200"/>
              <p:cNvGrpSpPr>
                <a:grpSpLocks/>
              </p:cNvGrpSpPr>
              <p:nvPr/>
            </p:nvGrpSpPr>
            <p:grpSpPr bwMode="auto">
              <a:xfrm>
                <a:off x="3792" y="2640"/>
                <a:ext cx="144" cy="192"/>
                <a:chOff x="672" y="1680"/>
                <a:chExt cx="144" cy="192"/>
              </a:xfrm>
            </p:grpSpPr>
            <p:sp>
              <p:nvSpPr>
                <p:cNvPr id="15561" name="Oval 201"/>
                <p:cNvSpPr>
                  <a:spLocks noChangeArrowheads="1"/>
                </p:cNvSpPr>
                <p:nvPr/>
              </p:nvSpPr>
              <p:spPr bwMode="auto">
                <a:xfrm>
                  <a:off x="672" y="1680"/>
                  <a:ext cx="144" cy="192"/>
                </a:xfrm>
                <a:prstGeom prst="ellipse">
                  <a:avLst/>
                </a:prstGeom>
                <a:gradFill rotWithShape="0">
                  <a:gsLst>
                    <a:gs pos="0">
                      <a:schemeClr val="bg1"/>
                    </a:gs>
                    <a:gs pos="100000">
                      <a:schemeClr val="bg1">
                        <a:gamma/>
                        <a:shade val="46275"/>
                        <a:invGamma/>
                      </a:schemeClr>
                    </a:gs>
                  </a:gsLst>
                  <a:path path="shape">
                    <a:fillToRect l="50000" t="50000" r="50000" b="50000"/>
                  </a:path>
                </a:gradFill>
                <a:ln w="9525">
                  <a:noFill/>
                  <a:round/>
                  <a:headEnd/>
                  <a:tailEnd/>
                </a:ln>
                <a:effectLst/>
              </p:spPr>
              <p:txBody>
                <a:bodyPr wrap="none" anchor="ctr"/>
                <a:lstStyle/>
                <a:p>
                  <a:endParaRPr lang="en-US"/>
                </a:p>
              </p:txBody>
            </p:sp>
            <p:sp>
              <p:nvSpPr>
                <p:cNvPr id="15562" name="Line 202"/>
                <p:cNvSpPr>
                  <a:spLocks noChangeShapeType="1"/>
                </p:cNvSpPr>
                <p:nvPr/>
              </p:nvSpPr>
              <p:spPr bwMode="auto">
                <a:xfrm>
                  <a:off x="695" y="1711"/>
                  <a:ext cx="96" cy="144"/>
                </a:xfrm>
                <a:prstGeom prst="line">
                  <a:avLst/>
                </a:prstGeom>
                <a:noFill/>
                <a:ln w="76200">
                  <a:solidFill>
                    <a:srgbClr val="CC0000"/>
                  </a:solidFill>
                  <a:round/>
                  <a:headEnd/>
                  <a:tailEnd/>
                </a:ln>
                <a:effectLst/>
              </p:spPr>
              <p:txBody>
                <a:bodyPr wrap="none" anchor="ctr"/>
                <a:lstStyle/>
                <a:p>
                  <a:endParaRPr lang="en-US"/>
                </a:p>
              </p:txBody>
            </p:sp>
            <p:sp>
              <p:nvSpPr>
                <p:cNvPr id="15563" name="Line 203"/>
                <p:cNvSpPr>
                  <a:spLocks noChangeShapeType="1"/>
                </p:cNvSpPr>
                <p:nvPr/>
              </p:nvSpPr>
              <p:spPr bwMode="auto">
                <a:xfrm flipV="1">
                  <a:off x="695" y="1711"/>
                  <a:ext cx="96" cy="144"/>
                </a:xfrm>
                <a:prstGeom prst="line">
                  <a:avLst/>
                </a:prstGeom>
                <a:noFill/>
                <a:ln w="76200">
                  <a:solidFill>
                    <a:srgbClr val="CC0000"/>
                  </a:solidFill>
                  <a:round/>
                  <a:headEnd/>
                  <a:tailEnd/>
                </a:ln>
                <a:effectLst/>
              </p:spPr>
              <p:txBody>
                <a:bodyPr wrap="none" anchor="ctr"/>
                <a:lstStyle/>
                <a:p>
                  <a:endParaRPr lang="en-US"/>
                </a:p>
              </p:txBody>
            </p:sp>
          </p:grpSp>
          <p:grpSp>
            <p:nvGrpSpPr>
              <p:cNvPr id="15469" name="Group 204"/>
              <p:cNvGrpSpPr>
                <a:grpSpLocks/>
              </p:cNvGrpSpPr>
              <p:nvPr/>
            </p:nvGrpSpPr>
            <p:grpSpPr bwMode="auto">
              <a:xfrm>
                <a:off x="3552" y="2592"/>
                <a:ext cx="144" cy="192"/>
                <a:chOff x="672" y="1680"/>
                <a:chExt cx="144" cy="192"/>
              </a:xfrm>
            </p:grpSpPr>
            <p:sp>
              <p:nvSpPr>
                <p:cNvPr id="15565" name="Oval 205"/>
                <p:cNvSpPr>
                  <a:spLocks noChangeArrowheads="1"/>
                </p:cNvSpPr>
                <p:nvPr/>
              </p:nvSpPr>
              <p:spPr bwMode="auto">
                <a:xfrm>
                  <a:off x="672" y="1680"/>
                  <a:ext cx="144" cy="192"/>
                </a:xfrm>
                <a:prstGeom prst="ellipse">
                  <a:avLst/>
                </a:prstGeom>
                <a:gradFill rotWithShape="0">
                  <a:gsLst>
                    <a:gs pos="0">
                      <a:schemeClr val="bg1"/>
                    </a:gs>
                    <a:gs pos="100000">
                      <a:schemeClr val="bg1">
                        <a:gamma/>
                        <a:shade val="46275"/>
                        <a:invGamma/>
                      </a:schemeClr>
                    </a:gs>
                  </a:gsLst>
                  <a:path path="shape">
                    <a:fillToRect l="50000" t="50000" r="50000" b="50000"/>
                  </a:path>
                </a:gradFill>
                <a:ln w="9525">
                  <a:noFill/>
                  <a:round/>
                  <a:headEnd/>
                  <a:tailEnd/>
                </a:ln>
                <a:effectLst/>
              </p:spPr>
              <p:txBody>
                <a:bodyPr wrap="none" anchor="ctr"/>
                <a:lstStyle/>
                <a:p>
                  <a:endParaRPr lang="en-US"/>
                </a:p>
              </p:txBody>
            </p:sp>
            <p:sp>
              <p:nvSpPr>
                <p:cNvPr id="15566" name="Line 206"/>
                <p:cNvSpPr>
                  <a:spLocks noChangeShapeType="1"/>
                </p:cNvSpPr>
                <p:nvPr/>
              </p:nvSpPr>
              <p:spPr bwMode="auto">
                <a:xfrm>
                  <a:off x="695" y="1711"/>
                  <a:ext cx="96" cy="144"/>
                </a:xfrm>
                <a:prstGeom prst="line">
                  <a:avLst/>
                </a:prstGeom>
                <a:noFill/>
                <a:ln w="76200">
                  <a:solidFill>
                    <a:srgbClr val="CC0000"/>
                  </a:solidFill>
                  <a:round/>
                  <a:headEnd/>
                  <a:tailEnd/>
                </a:ln>
                <a:effectLst/>
              </p:spPr>
              <p:txBody>
                <a:bodyPr wrap="none" anchor="ctr"/>
                <a:lstStyle/>
                <a:p>
                  <a:endParaRPr lang="en-US"/>
                </a:p>
              </p:txBody>
            </p:sp>
            <p:sp>
              <p:nvSpPr>
                <p:cNvPr id="15567" name="Line 207"/>
                <p:cNvSpPr>
                  <a:spLocks noChangeShapeType="1"/>
                </p:cNvSpPr>
                <p:nvPr/>
              </p:nvSpPr>
              <p:spPr bwMode="auto">
                <a:xfrm flipV="1">
                  <a:off x="695" y="1711"/>
                  <a:ext cx="96" cy="144"/>
                </a:xfrm>
                <a:prstGeom prst="line">
                  <a:avLst/>
                </a:prstGeom>
                <a:noFill/>
                <a:ln w="76200">
                  <a:solidFill>
                    <a:srgbClr val="CC0000"/>
                  </a:solidFill>
                  <a:round/>
                  <a:headEnd/>
                  <a:tailEnd/>
                </a:ln>
                <a:effectLst/>
              </p:spPr>
              <p:txBody>
                <a:bodyPr wrap="none" anchor="ctr"/>
                <a:lstStyle/>
                <a:p>
                  <a:endParaRPr lang="en-US"/>
                </a:p>
              </p:txBody>
            </p:sp>
          </p:grpSp>
          <p:grpSp>
            <p:nvGrpSpPr>
              <p:cNvPr id="15471" name="Group 208"/>
              <p:cNvGrpSpPr>
                <a:grpSpLocks/>
              </p:cNvGrpSpPr>
              <p:nvPr/>
            </p:nvGrpSpPr>
            <p:grpSpPr bwMode="auto">
              <a:xfrm>
                <a:off x="3888" y="2256"/>
                <a:ext cx="144" cy="192"/>
                <a:chOff x="672" y="1680"/>
                <a:chExt cx="144" cy="192"/>
              </a:xfrm>
            </p:grpSpPr>
            <p:sp>
              <p:nvSpPr>
                <p:cNvPr id="15569" name="Oval 209"/>
                <p:cNvSpPr>
                  <a:spLocks noChangeArrowheads="1"/>
                </p:cNvSpPr>
                <p:nvPr/>
              </p:nvSpPr>
              <p:spPr bwMode="auto">
                <a:xfrm>
                  <a:off x="672" y="1680"/>
                  <a:ext cx="144" cy="192"/>
                </a:xfrm>
                <a:prstGeom prst="ellipse">
                  <a:avLst/>
                </a:prstGeom>
                <a:gradFill rotWithShape="0">
                  <a:gsLst>
                    <a:gs pos="0">
                      <a:schemeClr val="bg1"/>
                    </a:gs>
                    <a:gs pos="100000">
                      <a:schemeClr val="bg1">
                        <a:gamma/>
                        <a:shade val="46275"/>
                        <a:invGamma/>
                      </a:schemeClr>
                    </a:gs>
                  </a:gsLst>
                  <a:path path="shape">
                    <a:fillToRect l="50000" t="50000" r="50000" b="50000"/>
                  </a:path>
                </a:gradFill>
                <a:ln w="9525">
                  <a:noFill/>
                  <a:round/>
                  <a:headEnd/>
                  <a:tailEnd/>
                </a:ln>
                <a:effectLst/>
              </p:spPr>
              <p:txBody>
                <a:bodyPr wrap="none" anchor="ctr"/>
                <a:lstStyle/>
                <a:p>
                  <a:endParaRPr lang="en-US"/>
                </a:p>
              </p:txBody>
            </p:sp>
            <p:sp>
              <p:nvSpPr>
                <p:cNvPr id="15570" name="Line 210"/>
                <p:cNvSpPr>
                  <a:spLocks noChangeShapeType="1"/>
                </p:cNvSpPr>
                <p:nvPr/>
              </p:nvSpPr>
              <p:spPr bwMode="auto">
                <a:xfrm>
                  <a:off x="695" y="1711"/>
                  <a:ext cx="96" cy="144"/>
                </a:xfrm>
                <a:prstGeom prst="line">
                  <a:avLst/>
                </a:prstGeom>
                <a:noFill/>
                <a:ln w="76200">
                  <a:solidFill>
                    <a:srgbClr val="CC0000"/>
                  </a:solidFill>
                  <a:round/>
                  <a:headEnd/>
                  <a:tailEnd/>
                </a:ln>
                <a:effectLst/>
              </p:spPr>
              <p:txBody>
                <a:bodyPr wrap="none" anchor="ctr"/>
                <a:lstStyle/>
                <a:p>
                  <a:endParaRPr lang="en-US"/>
                </a:p>
              </p:txBody>
            </p:sp>
            <p:sp>
              <p:nvSpPr>
                <p:cNvPr id="15571" name="Line 211"/>
                <p:cNvSpPr>
                  <a:spLocks noChangeShapeType="1"/>
                </p:cNvSpPr>
                <p:nvPr/>
              </p:nvSpPr>
              <p:spPr bwMode="auto">
                <a:xfrm flipV="1">
                  <a:off x="695" y="1711"/>
                  <a:ext cx="96" cy="144"/>
                </a:xfrm>
                <a:prstGeom prst="line">
                  <a:avLst/>
                </a:prstGeom>
                <a:noFill/>
                <a:ln w="76200">
                  <a:solidFill>
                    <a:srgbClr val="CC0000"/>
                  </a:solidFill>
                  <a:round/>
                  <a:headEnd/>
                  <a:tailEnd/>
                </a:ln>
                <a:effectLst/>
              </p:spPr>
              <p:txBody>
                <a:bodyPr wrap="none" anchor="ctr"/>
                <a:lstStyle/>
                <a:p>
                  <a:endParaRPr lang="en-US"/>
                </a:p>
              </p:txBody>
            </p:sp>
          </p:grpSp>
          <p:grpSp>
            <p:nvGrpSpPr>
              <p:cNvPr id="15473" name="Group 212"/>
              <p:cNvGrpSpPr>
                <a:grpSpLocks/>
              </p:cNvGrpSpPr>
              <p:nvPr/>
            </p:nvGrpSpPr>
            <p:grpSpPr bwMode="auto">
              <a:xfrm>
                <a:off x="4416" y="2352"/>
                <a:ext cx="144" cy="192"/>
                <a:chOff x="672" y="1680"/>
                <a:chExt cx="144" cy="192"/>
              </a:xfrm>
            </p:grpSpPr>
            <p:sp>
              <p:nvSpPr>
                <p:cNvPr id="15573" name="Oval 213"/>
                <p:cNvSpPr>
                  <a:spLocks noChangeArrowheads="1"/>
                </p:cNvSpPr>
                <p:nvPr/>
              </p:nvSpPr>
              <p:spPr bwMode="auto">
                <a:xfrm>
                  <a:off x="672" y="1680"/>
                  <a:ext cx="144" cy="192"/>
                </a:xfrm>
                <a:prstGeom prst="ellipse">
                  <a:avLst/>
                </a:prstGeom>
                <a:gradFill rotWithShape="0">
                  <a:gsLst>
                    <a:gs pos="0">
                      <a:schemeClr val="bg1"/>
                    </a:gs>
                    <a:gs pos="100000">
                      <a:schemeClr val="bg1">
                        <a:gamma/>
                        <a:shade val="46275"/>
                        <a:invGamma/>
                      </a:schemeClr>
                    </a:gs>
                  </a:gsLst>
                  <a:path path="shape">
                    <a:fillToRect l="50000" t="50000" r="50000" b="50000"/>
                  </a:path>
                </a:gradFill>
                <a:ln w="9525">
                  <a:noFill/>
                  <a:round/>
                  <a:headEnd/>
                  <a:tailEnd/>
                </a:ln>
                <a:effectLst/>
              </p:spPr>
              <p:txBody>
                <a:bodyPr wrap="none" anchor="ctr"/>
                <a:lstStyle/>
                <a:p>
                  <a:endParaRPr lang="en-US"/>
                </a:p>
              </p:txBody>
            </p:sp>
            <p:sp>
              <p:nvSpPr>
                <p:cNvPr id="15574" name="Line 214"/>
                <p:cNvSpPr>
                  <a:spLocks noChangeShapeType="1"/>
                </p:cNvSpPr>
                <p:nvPr/>
              </p:nvSpPr>
              <p:spPr bwMode="auto">
                <a:xfrm>
                  <a:off x="695" y="1711"/>
                  <a:ext cx="96" cy="144"/>
                </a:xfrm>
                <a:prstGeom prst="line">
                  <a:avLst/>
                </a:prstGeom>
                <a:noFill/>
                <a:ln w="76200">
                  <a:solidFill>
                    <a:srgbClr val="CC0000"/>
                  </a:solidFill>
                  <a:round/>
                  <a:headEnd/>
                  <a:tailEnd/>
                </a:ln>
                <a:effectLst/>
              </p:spPr>
              <p:txBody>
                <a:bodyPr wrap="none" anchor="ctr"/>
                <a:lstStyle/>
                <a:p>
                  <a:endParaRPr lang="en-US"/>
                </a:p>
              </p:txBody>
            </p:sp>
            <p:sp>
              <p:nvSpPr>
                <p:cNvPr id="15575" name="Line 215"/>
                <p:cNvSpPr>
                  <a:spLocks noChangeShapeType="1"/>
                </p:cNvSpPr>
                <p:nvPr/>
              </p:nvSpPr>
              <p:spPr bwMode="auto">
                <a:xfrm flipV="1">
                  <a:off x="695" y="1711"/>
                  <a:ext cx="96" cy="144"/>
                </a:xfrm>
                <a:prstGeom prst="line">
                  <a:avLst/>
                </a:prstGeom>
                <a:noFill/>
                <a:ln w="76200">
                  <a:solidFill>
                    <a:srgbClr val="CC0000"/>
                  </a:solidFill>
                  <a:round/>
                  <a:headEnd/>
                  <a:tailEnd/>
                </a:ln>
                <a:effectLst/>
              </p:spPr>
              <p:txBody>
                <a:bodyPr wrap="none" anchor="ctr"/>
                <a:lstStyle/>
                <a:p>
                  <a:endParaRPr lang="en-US"/>
                </a:p>
              </p:txBody>
            </p:sp>
          </p:grpSp>
          <p:grpSp>
            <p:nvGrpSpPr>
              <p:cNvPr id="15475" name="Group 221"/>
              <p:cNvGrpSpPr>
                <a:grpSpLocks/>
              </p:cNvGrpSpPr>
              <p:nvPr/>
            </p:nvGrpSpPr>
            <p:grpSpPr bwMode="auto">
              <a:xfrm>
                <a:off x="3552" y="2304"/>
                <a:ext cx="144" cy="192"/>
                <a:chOff x="672" y="1680"/>
                <a:chExt cx="144" cy="192"/>
              </a:xfrm>
            </p:grpSpPr>
            <p:sp>
              <p:nvSpPr>
                <p:cNvPr id="15582" name="Oval 222"/>
                <p:cNvSpPr>
                  <a:spLocks noChangeArrowheads="1"/>
                </p:cNvSpPr>
                <p:nvPr/>
              </p:nvSpPr>
              <p:spPr bwMode="auto">
                <a:xfrm>
                  <a:off x="672" y="1680"/>
                  <a:ext cx="144" cy="192"/>
                </a:xfrm>
                <a:prstGeom prst="ellipse">
                  <a:avLst/>
                </a:prstGeom>
                <a:gradFill rotWithShape="0">
                  <a:gsLst>
                    <a:gs pos="0">
                      <a:schemeClr val="bg1"/>
                    </a:gs>
                    <a:gs pos="100000">
                      <a:schemeClr val="bg1">
                        <a:gamma/>
                        <a:shade val="46275"/>
                        <a:invGamma/>
                      </a:schemeClr>
                    </a:gs>
                  </a:gsLst>
                  <a:path path="shape">
                    <a:fillToRect l="50000" t="50000" r="50000" b="50000"/>
                  </a:path>
                </a:gradFill>
                <a:ln w="9525">
                  <a:noFill/>
                  <a:round/>
                  <a:headEnd/>
                  <a:tailEnd/>
                </a:ln>
                <a:effectLst/>
              </p:spPr>
              <p:txBody>
                <a:bodyPr wrap="none" anchor="ctr"/>
                <a:lstStyle/>
                <a:p>
                  <a:endParaRPr lang="en-US"/>
                </a:p>
              </p:txBody>
            </p:sp>
            <p:sp>
              <p:nvSpPr>
                <p:cNvPr id="15583" name="Line 223"/>
                <p:cNvSpPr>
                  <a:spLocks noChangeShapeType="1"/>
                </p:cNvSpPr>
                <p:nvPr/>
              </p:nvSpPr>
              <p:spPr bwMode="auto">
                <a:xfrm>
                  <a:off x="695" y="1711"/>
                  <a:ext cx="96" cy="144"/>
                </a:xfrm>
                <a:prstGeom prst="line">
                  <a:avLst/>
                </a:prstGeom>
                <a:noFill/>
                <a:ln w="76200">
                  <a:solidFill>
                    <a:srgbClr val="CC0000"/>
                  </a:solidFill>
                  <a:round/>
                  <a:headEnd/>
                  <a:tailEnd/>
                </a:ln>
                <a:effectLst/>
              </p:spPr>
              <p:txBody>
                <a:bodyPr wrap="none" anchor="ctr"/>
                <a:lstStyle/>
                <a:p>
                  <a:endParaRPr lang="en-US"/>
                </a:p>
              </p:txBody>
            </p:sp>
            <p:sp>
              <p:nvSpPr>
                <p:cNvPr id="15584" name="Line 224"/>
                <p:cNvSpPr>
                  <a:spLocks noChangeShapeType="1"/>
                </p:cNvSpPr>
                <p:nvPr/>
              </p:nvSpPr>
              <p:spPr bwMode="auto">
                <a:xfrm flipV="1">
                  <a:off x="695" y="1711"/>
                  <a:ext cx="96" cy="144"/>
                </a:xfrm>
                <a:prstGeom prst="line">
                  <a:avLst/>
                </a:prstGeom>
                <a:noFill/>
                <a:ln w="76200">
                  <a:solidFill>
                    <a:srgbClr val="CC0000"/>
                  </a:solidFill>
                  <a:round/>
                  <a:headEnd/>
                  <a:tailEnd/>
                </a:ln>
                <a:effectLst/>
              </p:spPr>
              <p:txBody>
                <a:bodyPr wrap="none" anchor="ctr"/>
                <a:lstStyle/>
                <a:p>
                  <a:endParaRPr lang="en-US"/>
                </a:p>
              </p:txBody>
            </p:sp>
          </p:grpSp>
          <p:grpSp>
            <p:nvGrpSpPr>
              <p:cNvPr id="15477" name="Group 225"/>
              <p:cNvGrpSpPr>
                <a:grpSpLocks/>
              </p:cNvGrpSpPr>
              <p:nvPr/>
            </p:nvGrpSpPr>
            <p:grpSpPr bwMode="auto">
              <a:xfrm>
                <a:off x="4176" y="2688"/>
                <a:ext cx="144" cy="192"/>
                <a:chOff x="672" y="1680"/>
                <a:chExt cx="144" cy="192"/>
              </a:xfrm>
            </p:grpSpPr>
            <p:sp>
              <p:nvSpPr>
                <p:cNvPr id="15586" name="Oval 226"/>
                <p:cNvSpPr>
                  <a:spLocks noChangeArrowheads="1"/>
                </p:cNvSpPr>
                <p:nvPr/>
              </p:nvSpPr>
              <p:spPr bwMode="auto">
                <a:xfrm>
                  <a:off x="672" y="1680"/>
                  <a:ext cx="144" cy="192"/>
                </a:xfrm>
                <a:prstGeom prst="ellipse">
                  <a:avLst/>
                </a:prstGeom>
                <a:gradFill rotWithShape="0">
                  <a:gsLst>
                    <a:gs pos="0">
                      <a:schemeClr val="bg1"/>
                    </a:gs>
                    <a:gs pos="100000">
                      <a:schemeClr val="bg1">
                        <a:gamma/>
                        <a:shade val="46275"/>
                        <a:invGamma/>
                      </a:schemeClr>
                    </a:gs>
                  </a:gsLst>
                  <a:path path="shape">
                    <a:fillToRect l="50000" t="50000" r="50000" b="50000"/>
                  </a:path>
                </a:gradFill>
                <a:ln w="9525">
                  <a:noFill/>
                  <a:round/>
                  <a:headEnd/>
                  <a:tailEnd/>
                </a:ln>
                <a:effectLst/>
              </p:spPr>
              <p:txBody>
                <a:bodyPr wrap="none" anchor="ctr"/>
                <a:lstStyle/>
                <a:p>
                  <a:endParaRPr lang="en-US"/>
                </a:p>
              </p:txBody>
            </p:sp>
            <p:sp>
              <p:nvSpPr>
                <p:cNvPr id="15587" name="Line 227"/>
                <p:cNvSpPr>
                  <a:spLocks noChangeShapeType="1"/>
                </p:cNvSpPr>
                <p:nvPr/>
              </p:nvSpPr>
              <p:spPr bwMode="auto">
                <a:xfrm>
                  <a:off x="695" y="1711"/>
                  <a:ext cx="96" cy="144"/>
                </a:xfrm>
                <a:prstGeom prst="line">
                  <a:avLst/>
                </a:prstGeom>
                <a:noFill/>
                <a:ln w="76200">
                  <a:solidFill>
                    <a:srgbClr val="CC0000"/>
                  </a:solidFill>
                  <a:round/>
                  <a:headEnd/>
                  <a:tailEnd/>
                </a:ln>
                <a:effectLst/>
              </p:spPr>
              <p:txBody>
                <a:bodyPr wrap="none" anchor="ctr"/>
                <a:lstStyle/>
                <a:p>
                  <a:endParaRPr lang="en-US"/>
                </a:p>
              </p:txBody>
            </p:sp>
            <p:sp>
              <p:nvSpPr>
                <p:cNvPr id="15588" name="Line 228"/>
                <p:cNvSpPr>
                  <a:spLocks noChangeShapeType="1"/>
                </p:cNvSpPr>
                <p:nvPr/>
              </p:nvSpPr>
              <p:spPr bwMode="auto">
                <a:xfrm flipV="1">
                  <a:off x="695" y="1711"/>
                  <a:ext cx="96" cy="144"/>
                </a:xfrm>
                <a:prstGeom prst="line">
                  <a:avLst/>
                </a:prstGeom>
                <a:noFill/>
                <a:ln w="76200">
                  <a:solidFill>
                    <a:srgbClr val="CC0000"/>
                  </a:solidFill>
                  <a:round/>
                  <a:headEnd/>
                  <a:tailEnd/>
                </a:ln>
                <a:effectLst/>
              </p:spPr>
              <p:txBody>
                <a:bodyPr wrap="none" anchor="ctr"/>
                <a:lstStyle/>
                <a:p>
                  <a:endParaRPr lang="en-US"/>
                </a:p>
              </p:txBody>
            </p:sp>
          </p:grpSp>
          <p:grpSp>
            <p:nvGrpSpPr>
              <p:cNvPr id="15478" name="Group 229"/>
              <p:cNvGrpSpPr>
                <a:grpSpLocks/>
              </p:cNvGrpSpPr>
              <p:nvPr/>
            </p:nvGrpSpPr>
            <p:grpSpPr bwMode="auto">
              <a:xfrm>
                <a:off x="4272" y="2880"/>
                <a:ext cx="144" cy="192"/>
                <a:chOff x="672" y="1680"/>
                <a:chExt cx="144" cy="192"/>
              </a:xfrm>
            </p:grpSpPr>
            <p:sp>
              <p:nvSpPr>
                <p:cNvPr id="15590" name="Oval 230"/>
                <p:cNvSpPr>
                  <a:spLocks noChangeArrowheads="1"/>
                </p:cNvSpPr>
                <p:nvPr/>
              </p:nvSpPr>
              <p:spPr bwMode="auto">
                <a:xfrm>
                  <a:off x="672" y="1680"/>
                  <a:ext cx="144" cy="192"/>
                </a:xfrm>
                <a:prstGeom prst="ellipse">
                  <a:avLst/>
                </a:prstGeom>
                <a:gradFill rotWithShape="0">
                  <a:gsLst>
                    <a:gs pos="0">
                      <a:schemeClr val="bg1"/>
                    </a:gs>
                    <a:gs pos="100000">
                      <a:schemeClr val="bg1">
                        <a:gamma/>
                        <a:shade val="46275"/>
                        <a:invGamma/>
                      </a:schemeClr>
                    </a:gs>
                  </a:gsLst>
                  <a:path path="shape">
                    <a:fillToRect l="50000" t="50000" r="50000" b="50000"/>
                  </a:path>
                </a:gradFill>
                <a:ln w="9525">
                  <a:noFill/>
                  <a:round/>
                  <a:headEnd/>
                  <a:tailEnd/>
                </a:ln>
                <a:effectLst/>
              </p:spPr>
              <p:txBody>
                <a:bodyPr wrap="none" anchor="ctr"/>
                <a:lstStyle/>
                <a:p>
                  <a:endParaRPr lang="en-US"/>
                </a:p>
              </p:txBody>
            </p:sp>
            <p:sp>
              <p:nvSpPr>
                <p:cNvPr id="15591" name="Line 231"/>
                <p:cNvSpPr>
                  <a:spLocks noChangeShapeType="1"/>
                </p:cNvSpPr>
                <p:nvPr/>
              </p:nvSpPr>
              <p:spPr bwMode="auto">
                <a:xfrm>
                  <a:off x="695" y="1711"/>
                  <a:ext cx="96" cy="144"/>
                </a:xfrm>
                <a:prstGeom prst="line">
                  <a:avLst/>
                </a:prstGeom>
                <a:noFill/>
                <a:ln w="76200">
                  <a:solidFill>
                    <a:srgbClr val="CC0000"/>
                  </a:solidFill>
                  <a:round/>
                  <a:headEnd/>
                  <a:tailEnd/>
                </a:ln>
                <a:effectLst/>
              </p:spPr>
              <p:txBody>
                <a:bodyPr wrap="none" anchor="ctr"/>
                <a:lstStyle/>
                <a:p>
                  <a:endParaRPr lang="en-US"/>
                </a:p>
              </p:txBody>
            </p:sp>
            <p:sp>
              <p:nvSpPr>
                <p:cNvPr id="15592" name="Line 232"/>
                <p:cNvSpPr>
                  <a:spLocks noChangeShapeType="1"/>
                </p:cNvSpPr>
                <p:nvPr/>
              </p:nvSpPr>
              <p:spPr bwMode="auto">
                <a:xfrm flipV="1">
                  <a:off x="695" y="1711"/>
                  <a:ext cx="96" cy="144"/>
                </a:xfrm>
                <a:prstGeom prst="line">
                  <a:avLst/>
                </a:prstGeom>
                <a:noFill/>
                <a:ln w="76200">
                  <a:solidFill>
                    <a:srgbClr val="CC0000"/>
                  </a:solidFill>
                  <a:round/>
                  <a:headEnd/>
                  <a:tailEnd/>
                </a:ln>
                <a:effectLst/>
              </p:spPr>
              <p:txBody>
                <a:bodyPr wrap="none" anchor="ctr"/>
                <a:lstStyle/>
                <a:p>
                  <a:endParaRPr lang="en-US"/>
                </a:p>
              </p:txBody>
            </p:sp>
          </p:grpSp>
          <p:grpSp>
            <p:nvGrpSpPr>
              <p:cNvPr id="15482" name="Group 233"/>
              <p:cNvGrpSpPr>
                <a:grpSpLocks/>
              </p:cNvGrpSpPr>
              <p:nvPr/>
            </p:nvGrpSpPr>
            <p:grpSpPr bwMode="auto">
              <a:xfrm>
                <a:off x="3408" y="2400"/>
                <a:ext cx="144" cy="192"/>
                <a:chOff x="672" y="1680"/>
                <a:chExt cx="144" cy="192"/>
              </a:xfrm>
            </p:grpSpPr>
            <p:sp>
              <p:nvSpPr>
                <p:cNvPr id="15594" name="Oval 234"/>
                <p:cNvSpPr>
                  <a:spLocks noChangeArrowheads="1"/>
                </p:cNvSpPr>
                <p:nvPr/>
              </p:nvSpPr>
              <p:spPr bwMode="auto">
                <a:xfrm>
                  <a:off x="672" y="1680"/>
                  <a:ext cx="144" cy="192"/>
                </a:xfrm>
                <a:prstGeom prst="ellipse">
                  <a:avLst/>
                </a:prstGeom>
                <a:gradFill rotWithShape="0">
                  <a:gsLst>
                    <a:gs pos="0">
                      <a:schemeClr val="bg1"/>
                    </a:gs>
                    <a:gs pos="100000">
                      <a:schemeClr val="bg1">
                        <a:gamma/>
                        <a:shade val="46275"/>
                        <a:invGamma/>
                      </a:schemeClr>
                    </a:gs>
                  </a:gsLst>
                  <a:path path="shape">
                    <a:fillToRect l="50000" t="50000" r="50000" b="50000"/>
                  </a:path>
                </a:gradFill>
                <a:ln w="9525">
                  <a:noFill/>
                  <a:round/>
                  <a:headEnd/>
                  <a:tailEnd/>
                </a:ln>
                <a:effectLst/>
              </p:spPr>
              <p:txBody>
                <a:bodyPr wrap="none" anchor="ctr"/>
                <a:lstStyle/>
                <a:p>
                  <a:endParaRPr lang="en-US"/>
                </a:p>
              </p:txBody>
            </p:sp>
            <p:sp>
              <p:nvSpPr>
                <p:cNvPr id="15595" name="Line 235"/>
                <p:cNvSpPr>
                  <a:spLocks noChangeShapeType="1"/>
                </p:cNvSpPr>
                <p:nvPr/>
              </p:nvSpPr>
              <p:spPr bwMode="auto">
                <a:xfrm>
                  <a:off x="695" y="1711"/>
                  <a:ext cx="96" cy="144"/>
                </a:xfrm>
                <a:prstGeom prst="line">
                  <a:avLst/>
                </a:prstGeom>
                <a:noFill/>
                <a:ln w="76200">
                  <a:solidFill>
                    <a:srgbClr val="CC0000"/>
                  </a:solidFill>
                  <a:round/>
                  <a:headEnd/>
                  <a:tailEnd/>
                </a:ln>
                <a:effectLst/>
              </p:spPr>
              <p:txBody>
                <a:bodyPr wrap="none" anchor="ctr"/>
                <a:lstStyle/>
                <a:p>
                  <a:endParaRPr lang="en-US"/>
                </a:p>
              </p:txBody>
            </p:sp>
            <p:sp>
              <p:nvSpPr>
                <p:cNvPr id="15596" name="Line 236"/>
                <p:cNvSpPr>
                  <a:spLocks noChangeShapeType="1"/>
                </p:cNvSpPr>
                <p:nvPr/>
              </p:nvSpPr>
              <p:spPr bwMode="auto">
                <a:xfrm flipV="1">
                  <a:off x="695" y="1711"/>
                  <a:ext cx="96" cy="144"/>
                </a:xfrm>
                <a:prstGeom prst="line">
                  <a:avLst/>
                </a:prstGeom>
                <a:noFill/>
                <a:ln w="76200">
                  <a:solidFill>
                    <a:srgbClr val="CC0000"/>
                  </a:solidFill>
                  <a:round/>
                  <a:headEnd/>
                  <a:tailEnd/>
                </a:ln>
                <a:effectLst/>
              </p:spPr>
              <p:txBody>
                <a:bodyPr wrap="none" anchor="ctr"/>
                <a:lstStyle/>
                <a:p>
                  <a:endParaRPr lang="en-US"/>
                </a:p>
              </p:txBody>
            </p:sp>
          </p:grpSp>
          <p:grpSp>
            <p:nvGrpSpPr>
              <p:cNvPr id="15486" name="Group 399"/>
              <p:cNvGrpSpPr>
                <a:grpSpLocks/>
              </p:cNvGrpSpPr>
              <p:nvPr/>
            </p:nvGrpSpPr>
            <p:grpSpPr bwMode="auto">
              <a:xfrm>
                <a:off x="3840" y="2448"/>
                <a:ext cx="144" cy="192"/>
                <a:chOff x="672" y="1680"/>
                <a:chExt cx="144" cy="192"/>
              </a:xfrm>
            </p:grpSpPr>
            <p:sp>
              <p:nvSpPr>
                <p:cNvPr id="15760" name="Oval 400"/>
                <p:cNvSpPr>
                  <a:spLocks noChangeArrowheads="1"/>
                </p:cNvSpPr>
                <p:nvPr/>
              </p:nvSpPr>
              <p:spPr bwMode="auto">
                <a:xfrm>
                  <a:off x="672" y="1680"/>
                  <a:ext cx="144" cy="192"/>
                </a:xfrm>
                <a:prstGeom prst="ellipse">
                  <a:avLst/>
                </a:prstGeom>
                <a:gradFill rotWithShape="0">
                  <a:gsLst>
                    <a:gs pos="0">
                      <a:schemeClr val="bg1"/>
                    </a:gs>
                    <a:gs pos="100000">
                      <a:schemeClr val="bg1">
                        <a:gamma/>
                        <a:shade val="46275"/>
                        <a:invGamma/>
                      </a:schemeClr>
                    </a:gs>
                  </a:gsLst>
                  <a:path path="shape">
                    <a:fillToRect l="50000" t="50000" r="50000" b="50000"/>
                  </a:path>
                </a:gradFill>
                <a:ln w="9525">
                  <a:noFill/>
                  <a:round/>
                  <a:headEnd/>
                  <a:tailEnd/>
                </a:ln>
                <a:effectLst/>
              </p:spPr>
              <p:txBody>
                <a:bodyPr wrap="none" anchor="ctr"/>
                <a:lstStyle/>
                <a:p>
                  <a:endParaRPr lang="en-US"/>
                </a:p>
              </p:txBody>
            </p:sp>
            <p:sp>
              <p:nvSpPr>
                <p:cNvPr id="15761" name="Line 401"/>
                <p:cNvSpPr>
                  <a:spLocks noChangeShapeType="1"/>
                </p:cNvSpPr>
                <p:nvPr/>
              </p:nvSpPr>
              <p:spPr bwMode="auto">
                <a:xfrm>
                  <a:off x="695" y="1711"/>
                  <a:ext cx="96" cy="144"/>
                </a:xfrm>
                <a:prstGeom prst="line">
                  <a:avLst/>
                </a:prstGeom>
                <a:noFill/>
                <a:ln w="76200">
                  <a:solidFill>
                    <a:srgbClr val="CC0000"/>
                  </a:solidFill>
                  <a:round/>
                  <a:headEnd/>
                  <a:tailEnd/>
                </a:ln>
                <a:effectLst/>
              </p:spPr>
              <p:txBody>
                <a:bodyPr wrap="none" anchor="ctr"/>
                <a:lstStyle/>
                <a:p>
                  <a:endParaRPr lang="en-US"/>
                </a:p>
              </p:txBody>
            </p:sp>
            <p:sp>
              <p:nvSpPr>
                <p:cNvPr id="15762" name="Line 402"/>
                <p:cNvSpPr>
                  <a:spLocks noChangeShapeType="1"/>
                </p:cNvSpPr>
                <p:nvPr/>
              </p:nvSpPr>
              <p:spPr bwMode="auto">
                <a:xfrm flipV="1">
                  <a:off x="695" y="1711"/>
                  <a:ext cx="96" cy="144"/>
                </a:xfrm>
                <a:prstGeom prst="line">
                  <a:avLst/>
                </a:prstGeom>
                <a:noFill/>
                <a:ln w="76200">
                  <a:solidFill>
                    <a:srgbClr val="CC0000"/>
                  </a:solidFill>
                  <a:round/>
                  <a:headEnd/>
                  <a:tailEnd/>
                </a:ln>
                <a:effectLst/>
              </p:spPr>
              <p:txBody>
                <a:bodyPr wrap="none" anchor="ctr"/>
                <a:lstStyle/>
                <a:p>
                  <a:endParaRPr lang="en-US"/>
                </a:p>
              </p:txBody>
            </p:sp>
          </p:grpSp>
          <p:sp>
            <p:nvSpPr>
              <p:cNvPr id="15776" name="Oval 416"/>
              <p:cNvSpPr>
                <a:spLocks noChangeArrowheads="1"/>
              </p:cNvSpPr>
              <p:nvPr/>
            </p:nvSpPr>
            <p:spPr bwMode="auto">
              <a:xfrm>
                <a:off x="4416" y="2592"/>
                <a:ext cx="144" cy="192"/>
              </a:xfrm>
              <a:prstGeom prst="ellipse">
                <a:avLst/>
              </a:prstGeom>
              <a:gradFill rotWithShape="0">
                <a:gsLst>
                  <a:gs pos="0">
                    <a:srgbClr val="FF3300">
                      <a:gamma/>
                      <a:shade val="46275"/>
                      <a:invGamma/>
                    </a:srgbClr>
                  </a:gs>
                  <a:gs pos="100000">
                    <a:srgbClr val="FF3300"/>
                  </a:gs>
                </a:gsLst>
                <a:path path="shape">
                  <a:fillToRect l="50000" t="50000" r="50000" b="50000"/>
                </a:path>
              </a:gradFill>
              <a:ln w="9525">
                <a:noFill/>
                <a:round/>
                <a:headEnd/>
                <a:tailEnd/>
              </a:ln>
              <a:effectLst/>
            </p:spPr>
            <p:txBody>
              <a:bodyPr wrap="none" anchor="ctr"/>
              <a:lstStyle/>
              <a:p>
                <a:endParaRPr lang="en-US"/>
              </a:p>
            </p:txBody>
          </p:sp>
        </p:grpSp>
        <p:sp>
          <p:nvSpPr>
            <p:cNvPr id="15800" name="AutoShape 440"/>
            <p:cNvSpPr>
              <a:spLocks noChangeArrowheads="1"/>
            </p:cNvSpPr>
            <p:nvPr/>
          </p:nvSpPr>
          <p:spPr bwMode="auto">
            <a:xfrm rot="5335493">
              <a:off x="4320" y="2208"/>
              <a:ext cx="432" cy="528"/>
            </a:xfrm>
            <a:prstGeom prst="rightArrow">
              <a:avLst>
                <a:gd name="adj1" fmla="val 35833"/>
                <a:gd name="adj2" fmla="val 63657"/>
              </a:avLst>
            </a:prstGeom>
            <a:solidFill>
              <a:srgbClr val="47D315"/>
            </a:solidFill>
            <a:ln w="9525">
              <a:noFill/>
              <a:miter lim="800000"/>
              <a:headEnd/>
              <a:tailEnd/>
            </a:ln>
            <a:effectLst/>
          </p:spPr>
          <p:txBody>
            <a:bodyPr wrap="none" anchor="ctr"/>
            <a:lstStyle/>
            <a:p>
              <a:endParaRPr lang="en-US"/>
            </a:p>
          </p:txBody>
        </p:sp>
        <p:sp>
          <p:nvSpPr>
            <p:cNvPr id="15809" name="Text Box 449"/>
            <p:cNvSpPr txBox="1">
              <a:spLocks noChangeArrowheads="1"/>
            </p:cNvSpPr>
            <p:nvPr/>
          </p:nvSpPr>
          <p:spPr bwMode="auto">
            <a:xfrm>
              <a:off x="3936" y="3600"/>
              <a:ext cx="1247" cy="212"/>
            </a:xfrm>
            <a:prstGeom prst="rect">
              <a:avLst/>
            </a:prstGeom>
            <a:noFill/>
            <a:ln w="9525">
              <a:noFill/>
              <a:miter lim="800000"/>
              <a:headEnd/>
              <a:tailEnd/>
            </a:ln>
            <a:effectLst/>
          </p:spPr>
          <p:txBody>
            <a:bodyPr wrap="none">
              <a:spAutoFit/>
            </a:bodyPr>
            <a:lstStyle/>
            <a:p>
              <a:r>
                <a:rPr lang="en-US" sz="1600">
                  <a:latin typeface="Arial" charset="0"/>
                </a:rPr>
                <a:t>Stage 4- Worsening</a:t>
              </a:r>
            </a:p>
          </p:txBody>
        </p:sp>
      </p:grpSp>
      <p:grpSp>
        <p:nvGrpSpPr>
          <p:cNvPr id="15490" name="Group 462"/>
          <p:cNvGrpSpPr>
            <a:grpSpLocks/>
          </p:cNvGrpSpPr>
          <p:nvPr/>
        </p:nvGrpSpPr>
        <p:grpSpPr bwMode="auto">
          <a:xfrm>
            <a:off x="2514600" y="3505200"/>
            <a:ext cx="3429000" cy="3352800"/>
            <a:chOff x="1584" y="2208"/>
            <a:chExt cx="2160" cy="2112"/>
          </a:xfrm>
        </p:grpSpPr>
        <p:grpSp>
          <p:nvGrpSpPr>
            <p:cNvPr id="15494" name="Group 435"/>
            <p:cNvGrpSpPr>
              <a:grpSpLocks/>
            </p:cNvGrpSpPr>
            <p:nvPr/>
          </p:nvGrpSpPr>
          <p:grpSpPr bwMode="auto">
            <a:xfrm>
              <a:off x="1584" y="3264"/>
              <a:ext cx="1248" cy="865"/>
              <a:chOff x="1776" y="3312"/>
              <a:chExt cx="1248" cy="865"/>
            </a:xfrm>
          </p:grpSpPr>
          <p:grpSp>
            <p:nvGrpSpPr>
              <p:cNvPr id="15496" name="Group 304"/>
              <p:cNvGrpSpPr>
                <a:grpSpLocks/>
              </p:cNvGrpSpPr>
              <p:nvPr/>
            </p:nvGrpSpPr>
            <p:grpSpPr bwMode="auto">
              <a:xfrm>
                <a:off x="2400" y="3600"/>
                <a:ext cx="144" cy="192"/>
                <a:chOff x="672" y="1680"/>
                <a:chExt cx="144" cy="192"/>
              </a:xfrm>
            </p:grpSpPr>
            <p:sp>
              <p:nvSpPr>
                <p:cNvPr id="15665" name="Oval 305"/>
                <p:cNvSpPr>
                  <a:spLocks noChangeArrowheads="1"/>
                </p:cNvSpPr>
                <p:nvPr/>
              </p:nvSpPr>
              <p:spPr bwMode="auto">
                <a:xfrm>
                  <a:off x="672" y="1680"/>
                  <a:ext cx="144" cy="192"/>
                </a:xfrm>
                <a:prstGeom prst="ellipse">
                  <a:avLst/>
                </a:prstGeom>
                <a:gradFill rotWithShape="0">
                  <a:gsLst>
                    <a:gs pos="0">
                      <a:schemeClr val="bg1"/>
                    </a:gs>
                    <a:gs pos="100000">
                      <a:schemeClr val="bg1">
                        <a:gamma/>
                        <a:shade val="46275"/>
                        <a:invGamma/>
                      </a:schemeClr>
                    </a:gs>
                  </a:gsLst>
                  <a:path path="shape">
                    <a:fillToRect l="50000" t="50000" r="50000" b="50000"/>
                  </a:path>
                </a:gradFill>
                <a:ln w="9525">
                  <a:noFill/>
                  <a:round/>
                  <a:headEnd/>
                  <a:tailEnd/>
                </a:ln>
                <a:effectLst/>
              </p:spPr>
              <p:txBody>
                <a:bodyPr wrap="none" anchor="ctr"/>
                <a:lstStyle/>
                <a:p>
                  <a:endParaRPr lang="en-US"/>
                </a:p>
              </p:txBody>
            </p:sp>
            <p:sp>
              <p:nvSpPr>
                <p:cNvPr id="15666" name="Line 306"/>
                <p:cNvSpPr>
                  <a:spLocks noChangeShapeType="1"/>
                </p:cNvSpPr>
                <p:nvPr/>
              </p:nvSpPr>
              <p:spPr bwMode="auto">
                <a:xfrm>
                  <a:off x="695" y="1711"/>
                  <a:ext cx="96" cy="144"/>
                </a:xfrm>
                <a:prstGeom prst="line">
                  <a:avLst/>
                </a:prstGeom>
                <a:noFill/>
                <a:ln w="76200">
                  <a:solidFill>
                    <a:srgbClr val="CC0000"/>
                  </a:solidFill>
                  <a:round/>
                  <a:headEnd/>
                  <a:tailEnd/>
                </a:ln>
                <a:effectLst/>
              </p:spPr>
              <p:txBody>
                <a:bodyPr wrap="none" anchor="ctr"/>
                <a:lstStyle/>
                <a:p>
                  <a:endParaRPr lang="en-US"/>
                </a:p>
              </p:txBody>
            </p:sp>
            <p:sp>
              <p:nvSpPr>
                <p:cNvPr id="15667" name="Line 307"/>
                <p:cNvSpPr>
                  <a:spLocks noChangeShapeType="1"/>
                </p:cNvSpPr>
                <p:nvPr/>
              </p:nvSpPr>
              <p:spPr bwMode="auto">
                <a:xfrm flipV="1">
                  <a:off x="695" y="1711"/>
                  <a:ext cx="96" cy="144"/>
                </a:xfrm>
                <a:prstGeom prst="line">
                  <a:avLst/>
                </a:prstGeom>
                <a:noFill/>
                <a:ln w="76200">
                  <a:solidFill>
                    <a:srgbClr val="CC0000"/>
                  </a:solidFill>
                  <a:round/>
                  <a:headEnd/>
                  <a:tailEnd/>
                </a:ln>
                <a:effectLst/>
              </p:spPr>
              <p:txBody>
                <a:bodyPr wrap="none" anchor="ctr"/>
                <a:lstStyle/>
                <a:p>
                  <a:endParaRPr lang="en-US"/>
                </a:p>
              </p:txBody>
            </p:sp>
          </p:grpSp>
          <p:sp>
            <p:nvSpPr>
              <p:cNvPr id="15668" name="Rectangle 308"/>
              <p:cNvSpPr>
                <a:spLocks noChangeArrowheads="1"/>
              </p:cNvSpPr>
              <p:nvPr/>
            </p:nvSpPr>
            <p:spPr bwMode="auto">
              <a:xfrm>
                <a:off x="1776" y="3312"/>
                <a:ext cx="1248" cy="816"/>
              </a:xfrm>
              <a:prstGeom prst="rect">
                <a:avLst/>
              </a:prstGeom>
              <a:solidFill>
                <a:srgbClr val="FFFFCC"/>
              </a:solidFill>
              <a:ln w="9525">
                <a:noFill/>
                <a:miter lim="800000"/>
                <a:headEnd/>
                <a:tailEnd/>
              </a:ln>
              <a:effectLst/>
            </p:spPr>
            <p:txBody>
              <a:bodyPr wrap="none" anchor="ctr"/>
              <a:lstStyle/>
              <a:p>
                <a:endParaRPr lang="en-US"/>
              </a:p>
            </p:txBody>
          </p:sp>
          <p:sp>
            <p:nvSpPr>
              <p:cNvPr id="15669" name="Line 309"/>
              <p:cNvSpPr>
                <a:spLocks noChangeShapeType="1"/>
              </p:cNvSpPr>
              <p:nvPr/>
            </p:nvSpPr>
            <p:spPr bwMode="auto">
              <a:xfrm>
                <a:off x="1776" y="3312"/>
                <a:ext cx="1248" cy="1"/>
              </a:xfrm>
              <a:prstGeom prst="line">
                <a:avLst/>
              </a:prstGeom>
              <a:noFill/>
              <a:ln w="28575">
                <a:solidFill>
                  <a:schemeClr val="tx1"/>
                </a:solidFill>
                <a:round/>
                <a:headEnd/>
                <a:tailEnd/>
              </a:ln>
              <a:effectLst/>
            </p:spPr>
            <p:txBody>
              <a:bodyPr wrap="none" anchor="ctr"/>
              <a:lstStyle/>
              <a:p>
                <a:endParaRPr lang="en-US"/>
              </a:p>
            </p:txBody>
          </p:sp>
          <p:sp>
            <p:nvSpPr>
              <p:cNvPr id="15670" name="Line 310"/>
              <p:cNvSpPr>
                <a:spLocks noChangeShapeType="1"/>
              </p:cNvSpPr>
              <p:nvPr/>
            </p:nvSpPr>
            <p:spPr bwMode="auto">
              <a:xfrm>
                <a:off x="1776" y="4176"/>
                <a:ext cx="1248" cy="1"/>
              </a:xfrm>
              <a:prstGeom prst="line">
                <a:avLst/>
              </a:prstGeom>
              <a:noFill/>
              <a:ln w="28575">
                <a:solidFill>
                  <a:schemeClr val="tx1"/>
                </a:solidFill>
                <a:round/>
                <a:headEnd/>
                <a:tailEnd/>
              </a:ln>
              <a:effectLst/>
            </p:spPr>
            <p:txBody>
              <a:bodyPr wrap="none" anchor="ctr"/>
              <a:lstStyle/>
              <a:p>
                <a:endParaRPr lang="en-US"/>
              </a:p>
            </p:txBody>
          </p:sp>
          <p:sp>
            <p:nvSpPr>
              <p:cNvPr id="15674" name="Oval 314"/>
              <p:cNvSpPr>
                <a:spLocks noChangeArrowheads="1"/>
              </p:cNvSpPr>
              <p:nvPr/>
            </p:nvSpPr>
            <p:spPr bwMode="auto">
              <a:xfrm>
                <a:off x="1776" y="3696"/>
                <a:ext cx="144" cy="192"/>
              </a:xfrm>
              <a:prstGeom prst="ellipse">
                <a:avLst/>
              </a:prstGeom>
              <a:gradFill rotWithShape="0">
                <a:gsLst>
                  <a:gs pos="0">
                    <a:srgbClr val="FF3300">
                      <a:gamma/>
                      <a:shade val="46275"/>
                      <a:invGamma/>
                    </a:srgbClr>
                  </a:gs>
                  <a:gs pos="100000">
                    <a:srgbClr val="FF3300"/>
                  </a:gs>
                </a:gsLst>
                <a:path path="shape">
                  <a:fillToRect l="50000" t="50000" r="50000" b="50000"/>
                </a:path>
              </a:gradFill>
              <a:ln w="9525">
                <a:noFill/>
                <a:round/>
                <a:headEnd/>
                <a:tailEnd/>
              </a:ln>
              <a:effectLst/>
            </p:spPr>
            <p:txBody>
              <a:bodyPr wrap="none" anchor="ctr"/>
              <a:lstStyle/>
              <a:p>
                <a:endParaRPr lang="en-US"/>
              </a:p>
            </p:txBody>
          </p:sp>
          <p:grpSp>
            <p:nvGrpSpPr>
              <p:cNvPr id="15497" name="Group 318"/>
              <p:cNvGrpSpPr>
                <a:grpSpLocks/>
              </p:cNvGrpSpPr>
              <p:nvPr/>
            </p:nvGrpSpPr>
            <p:grpSpPr bwMode="auto">
              <a:xfrm>
                <a:off x="2880" y="3888"/>
                <a:ext cx="144" cy="192"/>
                <a:chOff x="672" y="1680"/>
                <a:chExt cx="144" cy="192"/>
              </a:xfrm>
            </p:grpSpPr>
            <p:sp>
              <p:nvSpPr>
                <p:cNvPr id="15679" name="Oval 319"/>
                <p:cNvSpPr>
                  <a:spLocks noChangeArrowheads="1"/>
                </p:cNvSpPr>
                <p:nvPr/>
              </p:nvSpPr>
              <p:spPr bwMode="auto">
                <a:xfrm>
                  <a:off x="672" y="1680"/>
                  <a:ext cx="144" cy="192"/>
                </a:xfrm>
                <a:prstGeom prst="ellipse">
                  <a:avLst/>
                </a:prstGeom>
                <a:gradFill rotWithShape="0">
                  <a:gsLst>
                    <a:gs pos="0">
                      <a:schemeClr val="bg1"/>
                    </a:gs>
                    <a:gs pos="100000">
                      <a:schemeClr val="bg1">
                        <a:gamma/>
                        <a:shade val="46275"/>
                        <a:invGamma/>
                      </a:schemeClr>
                    </a:gs>
                  </a:gsLst>
                  <a:path path="shape">
                    <a:fillToRect l="50000" t="50000" r="50000" b="50000"/>
                  </a:path>
                </a:gradFill>
                <a:ln w="9525">
                  <a:noFill/>
                  <a:round/>
                  <a:headEnd/>
                  <a:tailEnd/>
                </a:ln>
                <a:effectLst/>
              </p:spPr>
              <p:txBody>
                <a:bodyPr wrap="none" anchor="ctr"/>
                <a:lstStyle/>
                <a:p>
                  <a:endParaRPr lang="en-US"/>
                </a:p>
              </p:txBody>
            </p:sp>
            <p:sp>
              <p:nvSpPr>
                <p:cNvPr id="15680" name="Line 320"/>
                <p:cNvSpPr>
                  <a:spLocks noChangeShapeType="1"/>
                </p:cNvSpPr>
                <p:nvPr/>
              </p:nvSpPr>
              <p:spPr bwMode="auto">
                <a:xfrm>
                  <a:off x="695" y="1711"/>
                  <a:ext cx="96" cy="144"/>
                </a:xfrm>
                <a:prstGeom prst="line">
                  <a:avLst/>
                </a:prstGeom>
                <a:noFill/>
                <a:ln w="76200">
                  <a:solidFill>
                    <a:srgbClr val="CC0000"/>
                  </a:solidFill>
                  <a:round/>
                  <a:headEnd/>
                  <a:tailEnd/>
                </a:ln>
                <a:effectLst/>
              </p:spPr>
              <p:txBody>
                <a:bodyPr wrap="none" anchor="ctr"/>
                <a:lstStyle/>
                <a:p>
                  <a:endParaRPr lang="en-US"/>
                </a:p>
              </p:txBody>
            </p:sp>
            <p:sp>
              <p:nvSpPr>
                <p:cNvPr id="15681" name="Line 321"/>
                <p:cNvSpPr>
                  <a:spLocks noChangeShapeType="1"/>
                </p:cNvSpPr>
                <p:nvPr/>
              </p:nvSpPr>
              <p:spPr bwMode="auto">
                <a:xfrm flipV="1">
                  <a:off x="695" y="1711"/>
                  <a:ext cx="96" cy="144"/>
                </a:xfrm>
                <a:prstGeom prst="line">
                  <a:avLst/>
                </a:prstGeom>
                <a:noFill/>
                <a:ln w="76200">
                  <a:solidFill>
                    <a:srgbClr val="CC0000"/>
                  </a:solidFill>
                  <a:round/>
                  <a:headEnd/>
                  <a:tailEnd/>
                </a:ln>
                <a:effectLst/>
              </p:spPr>
              <p:txBody>
                <a:bodyPr wrap="none" anchor="ctr"/>
                <a:lstStyle/>
                <a:p>
                  <a:endParaRPr lang="en-US"/>
                </a:p>
              </p:txBody>
            </p:sp>
          </p:grpSp>
          <p:grpSp>
            <p:nvGrpSpPr>
              <p:cNvPr id="15501" name="Group 322"/>
              <p:cNvGrpSpPr>
                <a:grpSpLocks/>
              </p:cNvGrpSpPr>
              <p:nvPr/>
            </p:nvGrpSpPr>
            <p:grpSpPr bwMode="auto">
              <a:xfrm>
                <a:off x="2400" y="3648"/>
                <a:ext cx="144" cy="192"/>
                <a:chOff x="672" y="1680"/>
                <a:chExt cx="144" cy="192"/>
              </a:xfrm>
            </p:grpSpPr>
            <p:sp>
              <p:nvSpPr>
                <p:cNvPr id="15683" name="Oval 323"/>
                <p:cNvSpPr>
                  <a:spLocks noChangeArrowheads="1"/>
                </p:cNvSpPr>
                <p:nvPr/>
              </p:nvSpPr>
              <p:spPr bwMode="auto">
                <a:xfrm>
                  <a:off x="672" y="1680"/>
                  <a:ext cx="144" cy="192"/>
                </a:xfrm>
                <a:prstGeom prst="ellipse">
                  <a:avLst/>
                </a:prstGeom>
                <a:gradFill rotWithShape="0">
                  <a:gsLst>
                    <a:gs pos="0">
                      <a:schemeClr val="bg1"/>
                    </a:gs>
                    <a:gs pos="100000">
                      <a:schemeClr val="bg1">
                        <a:gamma/>
                        <a:shade val="46275"/>
                        <a:invGamma/>
                      </a:schemeClr>
                    </a:gs>
                  </a:gsLst>
                  <a:path path="shape">
                    <a:fillToRect l="50000" t="50000" r="50000" b="50000"/>
                  </a:path>
                </a:gradFill>
                <a:ln w="9525">
                  <a:noFill/>
                  <a:round/>
                  <a:headEnd/>
                  <a:tailEnd/>
                </a:ln>
                <a:effectLst/>
              </p:spPr>
              <p:txBody>
                <a:bodyPr wrap="none" anchor="ctr"/>
                <a:lstStyle/>
                <a:p>
                  <a:endParaRPr lang="en-US"/>
                </a:p>
              </p:txBody>
            </p:sp>
            <p:sp>
              <p:nvSpPr>
                <p:cNvPr id="15684" name="Line 324"/>
                <p:cNvSpPr>
                  <a:spLocks noChangeShapeType="1"/>
                </p:cNvSpPr>
                <p:nvPr/>
              </p:nvSpPr>
              <p:spPr bwMode="auto">
                <a:xfrm>
                  <a:off x="695" y="1711"/>
                  <a:ext cx="96" cy="144"/>
                </a:xfrm>
                <a:prstGeom prst="line">
                  <a:avLst/>
                </a:prstGeom>
                <a:noFill/>
                <a:ln w="76200">
                  <a:solidFill>
                    <a:srgbClr val="CC0000"/>
                  </a:solidFill>
                  <a:round/>
                  <a:headEnd/>
                  <a:tailEnd/>
                </a:ln>
                <a:effectLst/>
              </p:spPr>
              <p:txBody>
                <a:bodyPr wrap="none" anchor="ctr"/>
                <a:lstStyle/>
                <a:p>
                  <a:endParaRPr lang="en-US"/>
                </a:p>
              </p:txBody>
            </p:sp>
            <p:sp>
              <p:nvSpPr>
                <p:cNvPr id="15685" name="Line 325"/>
                <p:cNvSpPr>
                  <a:spLocks noChangeShapeType="1"/>
                </p:cNvSpPr>
                <p:nvPr/>
              </p:nvSpPr>
              <p:spPr bwMode="auto">
                <a:xfrm flipV="1">
                  <a:off x="695" y="1711"/>
                  <a:ext cx="96" cy="144"/>
                </a:xfrm>
                <a:prstGeom prst="line">
                  <a:avLst/>
                </a:prstGeom>
                <a:noFill/>
                <a:ln w="76200">
                  <a:solidFill>
                    <a:srgbClr val="CC0000"/>
                  </a:solidFill>
                  <a:round/>
                  <a:headEnd/>
                  <a:tailEnd/>
                </a:ln>
                <a:effectLst/>
              </p:spPr>
              <p:txBody>
                <a:bodyPr wrap="none" anchor="ctr"/>
                <a:lstStyle/>
                <a:p>
                  <a:endParaRPr lang="en-US"/>
                </a:p>
              </p:txBody>
            </p:sp>
          </p:grpSp>
          <p:grpSp>
            <p:nvGrpSpPr>
              <p:cNvPr id="15505" name="Group 326"/>
              <p:cNvGrpSpPr>
                <a:grpSpLocks/>
              </p:cNvGrpSpPr>
              <p:nvPr/>
            </p:nvGrpSpPr>
            <p:grpSpPr bwMode="auto">
              <a:xfrm>
                <a:off x="2592" y="3312"/>
                <a:ext cx="144" cy="192"/>
                <a:chOff x="672" y="1680"/>
                <a:chExt cx="144" cy="192"/>
              </a:xfrm>
            </p:grpSpPr>
            <p:sp>
              <p:nvSpPr>
                <p:cNvPr id="15687" name="Oval 327"/>
                <p:cNvSpPr>
                  <a:spLocks noChangeArrowheads="1"/>
                </p:cNvSpPr>
                <p:nvPr/>
              </p:nvSpPr>
              <p:spPr bwMode="auto">
                <a:xfrm>
                  <a:off x="672" y="1680"/>
                  <a:ext cx="144" cy="192"/>
                </a:xfrm>
                <a:prstGeom prst="ellipse">
                  <a:avLst/>
                </a:prstGeom>
                <a:gradFill rotWithShape="0">
                  <a:gsLst>
                    <a:gs pos="0">
                      <a:schemeClr val="bg1"/>
                    </a:gs>
                    <a:gs pos="100000">
                      <a:schemeClr val="bg1">
                        <a:gamma/>
                        <a:shade val="46275"/>
                        <a:invGamma/>
                      </a:schemeClr>
                    </a:gs>
                  </a:gsLst>
                  <a:path path="shape">
                    <a:fillToRect l="50000" t="50000" r="50000" b="50000"/>
                  </a:path>
                </a:gradFill>
                <a:ln w="9525">
                  <a:noFill/>
                  <a:round/>
                  <a:headEnd/>
                  <a:tailEnd/>
                </a:ln>
                <a:effectLst/>
              </p:spPr>
              <p:txBody>
                <a:bodyPr wrap="none" anchor="ctr"/>
                <a:lstStyle/>
                <a:p>
                  <a:endParaRPr lang="en-US"/>
                </a:p>
              </p:txBody>
            </p:sp>
            <p:sp>
              <p:nvSpPr>
                <p:cNvPr id="15688" name="Line 328"/>
                <p:cNvSpPr>
                  <a:spLocks noChangeShapeType="1"/>
                </p:cNvSpPr>
                <p:nvPr/>
              </p:nvSpPr>
              <p:spPr bwMode="auto">
                <a:xfrm>
                  <a:off x="695" y="1711"/>
                  <a:ext cx="96" cy="144"/>
                </a:xfrm>
                <a:prstGeom prst="line">
                  <a:avLst/>
                </a:prstGeom>
                <a:noFill/>
                <a:ln w="76200">
                  <a:solidFill>
                    <a:srgbClr val="CC0000"/>
                  </a:solidFill>
                  <a:round/>
                  <a:headEnd/>
                  <a:tailEnd/>
                </a:ln>
                <a:effectLst/>
              </p:spPr>
              <p:txBody>
                <a:bodyPr wrap="none" anchor="ctr"/>
                <a:lstStyle/>
                <a:p>
                  <a:endParaRPr lang="en-US"/>
                </a:p>
              </p:txBody>
            </p:sp>
            <p:sp>
              <p:nvSpPr>
                <p:cNvPr id="15689" name="Line 329"/>
                <p:cNvSpPr>
                  <a:spLocks noChangeShapeType="1"/>
                </p:cNvSpPr>
                <p:nvPr/>
              </p:nvSpPr>
              <p:spPr bwMode="auto">
                <a:xfrm flipV="1">
                  <a:off x="695" y="1711"/>
                  <a:ext cx="96" cy="144"/>
                </a:xfrm>
                <a:prstGeom prst="line">
                  <a:avLst/>
                </a:prstGeom>
                <a:noFill/>
                <a:ln w="76200">
                  <a:solidFill>
                    <a:srgbClr val="CC0000"/>
                  </a:solidFill>
                  <a:round/>
                  <a:headEnd/>
                  <a:tailEnd/>
                </a:ln>
                <a:effectLst/>
              </p:spPr>
              <p:txBody>
                <a:bodyPr wrap="none" anchor="ctr"/>
                <a:lstStyle/>
                <a:p>
                  <a:endParaRPr lang="en-US"/>
                </a:p>
              </p:txBody>
            </p:sp>
          </p:grpSp>
          <p:grpSp>
            <p:nvGrpSpPr>
              <p:cNvPr id="15509" name="Group 330"/>
              <p:cNvGrpSpPr>
                <a:grpSpLocks/>
              </p:cNvGrpSpPr>
              <p:nvPr/>
            </p:nvGrpSpPr>
            <p:grpSpPr bwMode="auto">
              <a:xfrm>
                <a:off x="1968" y="3984"/>
                <a:ext cx="144" cy="192"/>
                <a:chOff x="672" y="1680"/>
                <a:chExt cx="144" cy="192"/>
              </a:xfrm>
            </p:grpSpPr>
            <p:sp>
              <p:nvSpPr>
                <p:cNvPr id="15691" name="Oval 331"/>
                <p:cNvSpPr>
                  <a:spLocks noChangeArrowheads="1"/>
                </p:cNvSpPr>
                <p:nvPr/>
              </p:nvSpPr>
              <p:spPr bwMode="auto">
                <a:xfrm>
                  <a:off x="672" y="1680"/>
                  <a:ext cx="144" cy="192"/>
                </a:xfrm>
                <a:prstGeom prst="ellipse">
                  <a:avLst/>
                </a:prstGeom>
                <a:gradFill rotWithShape="0">
                  <a:gsLst>
                    <a:gs pos="0">
                      <a:schemeClr val="bg1"/>
                    </a:gs>
                    <a:gs pos="100000">
                      <a:schemeClr val="bg1">
                        <a:gamma/>
                        <a:shade val="46275"/>
                        <a:invGamma/>
                      </a:schemeClr>
                    </a:gs>
                  </a:gsLst>
                  <a:path path="shape">
                    <a:fillToRect l="50000" t="50000" r="50000" b="50000"/>
                  </a:path>
                </a:gradFill>
                <a:ln w="9525">
                  <a:noFill/>
                  <a:round/>
                  <a:headEnd/>
                  <a:tailEnd/>
                </a:ln>
                <a:effectLst/>
              </p:spPr>
              <p:txBody>
                <a:bodyPr wrap="none" anchor="ctr"/>
                <a:lstStyle/>
                <a:p>
                  <a:endParaRPr lang="en-US"/>
                </a:p>
              </p:txBody>
            </p:sp>
            <p:sp>
              <p:nvSpPr>
                <p:cNvPr id="15692" name="Line 332"/>
                <p:cNvSpPr>
                  <a:spLocks noChangeShapeType="1"/>
                </p:cNvSpPr>
                <p:nvPr/>
              </p:nvSpPr>
              <p:spPr bwMode="auto">
                <a:xfrm>
                  <a:off x="695" y="1711"/>
                  <a:ext cx="96" cy="144"/>
                </a:xfrm>
                <a:prstGeom prst="line">
                  <a:avLst/>
                </a:prstGeom>
                <a:noFill/>
                <a:ln w="76200">
                  <a:solidFill>
                    <a:srgbClr val="CC0000"/>
                  </a:solidFill>
                  <a:round/>
                  <a:headEnd/>
                  <a:tailEnd/>
                </a:ln>
                <a:effectLst/>
              </p:spPr>
              <p:txBody>
                <a:bodyPr wrap="none" anchor="ctr"/>
                <a:lstStyle/>
                <a:p>
                  <a:endParaRPr lang="en-US"/>
                </a:p>
              </p:txBody>
            </p:sp>
            <p:sp>
              <p:nvSpPr>
                <p:cNvPr id="15693" name="Line 333"/>
                <p:cNvSpPr>
                  <a:spLocks noChangeShapeType="1"/>
                </p:cNvSpPr>
                <p:nvPr/>
              </p:nvSpPr>
              <p:spPr bwMode="auto">
                <a:xfrm flipV="1">
                  <a:off x="695" y="1711"/>
                  <a:ext cx="96" cy="144"/>
                </a:xfrm>
                <a:prstGeom prst="line">
                  <a:avLst/>
                </a:prstGeom>
                <a:noFill/>
                <a:ln w="76200">
                  <a:solidFill>
                    <a:srgbClr val="CC0000"/>
                  </a:solidFill>
                  <a:round/>
                  <a:headEnd/>
                  <a:tailEnd/>
                </a:ln>
                <a:effectLst/>
              </p:spPr>
              <p:txBody>
                <a:bodyPr wrap="none" anchor="ctr"/>
                <a:lstStyle/>
                <a:p>
                  <a:endParaRPr lang="en-US"/>
                </a:p>
              </p:txBody>
            </p:sp>
          </p:grpSp>
          <p:sp>
            <p:nvSpPr>
              <p:cNvPr id="15694" name="Oval 334"/>
              <p:cNvSpPr>
                <a:spLocks noChangeArrowheads="1"/>
              </p:cNvSpPr>
              <p:nvPr/>
            </p:nvSpPr>
            <p:spPr bwMode="auto">
              <a:xfrm>
                <a:off x="2448" y="3456"/>
                <a:ext cx="96" cy="96"/>
              </a:xfrm>
              <a:prstGeom prst="ellipse">
                <a:avLst/>
              </a:prstGeom>
              <a:solidFill>
                <a:srgbClr val="FF3300"/>
              </a:solidFill>
              <a:ln w="9525">
                <a:noFill/>
                <a:round/>
                <a:headEnd/>
                <a:tailEnd/>
              </a:ln>
              <a:effectLst/>
            </p:spPr>
            <p:txBody>
              <a:bodyPr wrap="none" anchor="ctr"/>
              <a:lstStyle/>
              <a:p>
                <a:endParaRPr lang="en-US"/>
              </a:p>
            </p:txBody>
          </p:sp>
          <p:grpSp>
            <p:nvGrpSpPr>
              <p:cNvPr id="15513" name="Group 335"/>
              <p:cNvGrpSpPr>
                <a:grpSpLocks/>
              </p:cNvGrpSpPr>
              <p:nvPr/>
            </p:nvGrpSpPr>
            <p:grpSpPr bwMode="auto">
              <a:xfrm>
                <a:off x="2448" y="3984"/>
                <a:ext cx="144" cy="192"/>
                <a:chOff x="672" y="1680"/>
                <a:chExt cx="144" cy="192"/>
              </a:xfrm>
            </p:grpSpPr>
            <p:sp>
              <p:nvSpPr>
                <p:cNvPr id="15696" name="Oval 336"/>
                <p:cNvSpPr>
                  <a:spLocks noChangeArrowheads="1"/>
                </p:cNvSpPr>
                <p:nvPr/>
              </p:nvSpPr>
              <p:spPr bwMode="auto">
                <a:xfrm>
                  <a:off x="672" y="1680"/>
                  <a:ext cx="144" cy="192"/>
                </a:xfrm>
                <a:prstGeom prst="ellipse">
                  <a:avLst/>
                </a:prstGeom>
                <a:gradFill rotWithShape="0">
                  <a:gsLst>
                    <a:gs pos="0">
                      <a:schemeClr val="bg1"/>
                    </a:gs>
                    <a:gs pos="100000">
                      <a:schemeClr val="bg1">
                        <a:gamma/>
                        <a:shade val="46275"/>
                        <a:invGamma/>
                      </a:schemeClr>
                    </a:gs>
                  </a:gsLst>
                  <a:path path="shape">
                    <a:fillToRect l="50000" t="50000" r="50000" b="50000"/>
                  </a:path>
                </a:gradFill>
                <a:ln w="9525">
                  <a:noFill/>
                  <a:round/>
                  <a:headEnd/>
                  <a:tailEnd/>
                </a:ln>
                <a:effectLst/>
              </p:spPr>
              <p:txBody>
                <a:bodyPr wrap="none" anchor="ctr"/>
                <a:lstStyle/>
                <a:p>
                  <a:endParaRPr lang="en-US"/>
                </a:p>
              </p:txBody>
            </p:sp>
            <p:sp>
              <p:nvSpPr>
                <p:cNvPr id="15697" name="Line 337"/>
                <p:cNvSpPr>
                  <a:spLocks noChangeShapeType="1"/>
                </p:cNvSpPr>
                <p:nvPr/>
              </p:nvSpPr>
              <p:spPr bwMode="auto">
                <a:xfrm>
                  <a:off x="695" y="1711"/>
                  <a:ext cx="96" cy="144"/>
                </a:xfrm>
                <a:prstGeom prst="line">
                  <a:avLst/>
                </a:prstGeom>
                <a:noFill/>
                <a:ln w="76200">
                  <a:solidFill>
                    <a:srgbClr val="CC0000"/>
                  </a:solidFill>
                  <a:round/>
                  <a:headEnd/>
                  <a:tailEnd/>
                </a:ln>
                <a:effectLst/>
              </p:spPr>
              <p:txBody>
                <a:bodyPr wrap="none" anchor="ctr"/>
                <a:lstStyle/>
                <a:p>
                  <a:endParaRPr lang="en-US"/>
                </a:p>
              </p:txBody>
            </p:sp>
            <p:sp>
              <p:nvSpPr>
                <p:cNvPr id="15698" name="Line 338"/>
                <p:cNvSpPr>
                  <a:spLocks noChangeShapeType="1"/>
                </p:cNvSpPr>
                <p:nvPr/>
              </p:nvSpPr>
              <p:spPr bwMode="auto">
                <a:xfrm flipV="1">
                  <a:off x="695" y="1711"/>
                  <a:ext cx="96" cy="144"/>
                </a:xfrm>
                <a:prstGeom prst="line">
                  <a:avLst/>
                </a:prstGeom>
                <a:noFill/>
                <a:ln w="76200">
                  <a:solidFill>
                    <a:srgbClr val="CC0000"/>
                  </a:solidFill>
                  <a:round/>
                  <a:headEnd/>
                  <a:tailEnd/>
                </a:ln>
                <a:effectLst/>
              </p:spPr>
              <p:txBody>
                <a:bodyPr wrap="none" anchor="ctr"/>
                <a:lstStyle/>
                <a:p>
                  <a:endParaRPr lang="en-US"/>
                </a:p>
              </p:txBody>
            </p:sp>
          </p:grpSp>
          <p:grpSp>
            <p:nvGrpSpPr>
              <p:cNvPr id="15520" name="Group 339"/>
              <p:cNvGrpSpPr>
                <a:grpSpLocks/>
              </p:cNvGrpSpPr>
              <p:nvPr/>
            </p:nvGrpSpPr>
            <p:grpSpPr bwMode="auto">
              <a:xfrm>
                <a:off x="2208" y="3696"/>
                <a:ext cx="144" cy="192"/>
                <a:chOff x="672" y="1680"/>
                <a:chExt cx="144" cy="192"/>
              </a:xfrm>
            </p:grpSpPr>
            <p:sp>
              <p:nvSpPr>
                <p:cNvPr id="15700" name="Oval 340"/>
                <p:cNvSpPr>
                  <a:spLocks noChangeArrowheads="1"/>
                </p:cNvSpPr>
                <p:nvPr/>
              </p:nvSpPr>
              <p:spPr bwMode="auto">
                <a:xfrm>
                  <a:off x="672" y="1680"/>
                  <a:ext cx="144" cy="192"/>
                </a:xfrm>
                <a:prstGeom prst="ellipse">
                  <a:avLst/>
                </a:prstGeom>
                <a:gradFill rotWithShape="0">
                  <a:gsLst>
                    <a:gs pos="0">
                      <a:schemeClr val="bg1"/>
                    </a:gs>
                    <a:gs pos="100000">
                      <a:schemeClr val="bg1">
                        <a:gamma/>
                        <a:shade val="46275"/>
                        <a:invGamma/>
                      </a:schemeClr>
                    </a:gs>
                  </a:gsLst>
                  <a:path path="shape">
                    <a:fillToRect l="50000" t="50000" r="50000" b="50000"/>
                  </a:path>
                </a:gradFill>
                <a:ln w="9525">
                  <a:noFill/>
                  <a:round/>
                  <a:headEnd/>
                  <a:tailEnd/>
                </a:ln>
                <a:effectLst/>
              </p:spPr>
              <p:txBody>
                <a:bodyPr wrap="none" anchor="ctr"/>
                <a:lstStyle/>
                <a:p>
                  <a:endParaRPr lang="en-US"/>
                </a:p>
              </p:txBody>
            </p:sp>
            <p:sp>
              <p:nvSpPr>
                <p:cNvPr id="15701" name="Line 341"/>
                <p:cNvSpPr>
                  <a:spLocks noChangeShapeType="1"/>
                </p:cNvSpPr>
                <p:nvPr/>
              </p:nvSpPr>
              <p:spPr bwMode="auto">
                <a:xfrm>
                  <a:off x="695" y="1711"/>
                  <a:ext cx="96" cy="144"/>
                </a:xfrm>
                <a:prstGeom prst="line">
                  <a:avLst/>
                </a:prstGeom>
                <a:noFill/>
                <a:ln w="76200">
                  <a:solidFill>
                    <a:srgbClr val="CC0000"/>
                  </a:solidFill>
                  <a:round/>
                  <a:headEnd/>
                  <a:tailEnd/>
                </a:ln>
                <a:effectLst/>
              </p:spPr>
              <p:txBody>
                <a:bodyPr wrap="none" anchor="ctr"/>
                <a:lstStyle/>
                <a:p>
                  <a:endParaRPr lang="en-US"/>
                </a:p>
              </p:txBody>
            </p:sp>
            <p:sp>
              <p:nvSpPr>
                <p:cNvPr id="15702" name="Line 342"/>
                <p:cNvSpPr>
                  <a:spLocks noChangeShapeType="1"/>
                </p:cNvSpPr>
                <p:nvPr/>
              </p:nvSpPr>
              <p:spPr bwMode="auto">
                <a:xfrm flipV="1">
                  <a:off x="695" y="1711"/>
                  <a:ext cx="96" cy="144"/>
                </a:xfrm>
                <a:prstGeom prst="line">
                  <a:avLst/>
                </a:prstGeom>
                <a:noFill/>
                <a:ln w="76200">
                  <a:solidFill>
                    <a:srgbClr val="CC0000"/>
                  </a:solidFill>
                  <a:round/>
                  <a:headEnd/>
                  <a:tailEnd/>
                </a:ln>
                <a:effectLst/>
              </p:spPr>
              <p:txBody>
                <a:bodyPr wrap="none" anchor="ctr"/>
                <a:lstStyle/>
                <a:p>
                  <a:endParaRPr lang="en-US"/>
                </a:p>
              </p:txBody>
            </p:sp>
          </p:grpSp>
          <p:grpSp>
            <p:nvGrpSpPr>
              <p:cNvPr id="15521" name="Group 343"/>
              <p:cNvGrpSpPr>
                <a:grpSpLocks/>
              </p:cNvGrpSpPr>
              <p:nvPr/>
            </p:nvGrpSpPr>
            <p:grpSpPr bwMode="auto">
              <a:xfrm>
                <a:off x="1968" y="3648"/>
                <a:ext cx="144" cy="192"/>
                <a:chOff x="672" y="1680"/>
                <a:chExt cx="144" cy="192"/>
              </a:xfrm>
            </p:grpSpPr>
            <p:sp>
              <p:nvSpPr>
                <p:cNvPr id="15704" name="Oval 344"/>
                <p:cNvSpPr>
                  <a:spLocks noChangeArrowheads="1"/>
                </p:cNvSpPr>
                <p:nvPr/>
              </p:nvSpPr>
              <p:spPr bwMode="auto">
                <a:xfrm>
                  <a:off x="672" y="1680"/>
                  <a:ext cx="144" cy="192"/>
                </a:xfrm>
                <a:prstGeom prst="ellipse">
                  <a:avLst/>
                </a:prstGeom>
                <a:gradFill rotWithShape="0">
                  <a:gsLst>
                    <a:gs pos="0">
                      <a:schemeClr val="bg1"/>
                    </a:gs>
                    <a:gs pos="100000">
                      <a:schemeClr val="bg1">
                        <a:gamma/>
                        <a:shade val="46275"/>
                        <a:invGamma/>
                      </a:schemeClr>
                    </a:gs>
                  </a:gsLst>
                  <a:path path="shape">
                    <a:fillToRect l="50000" t="50000" r="50000" b="50000"/>
                  </a:path>
                </a:gradFill>
                <a:ln w="9525">
                  <a:noFill/>
                  <a:round/>
                  <a:headEnd/>
                  <a:tailEnd/>
                </a:ln>
                <a:effectLst/>
              </p:spPr>
              <p:txBody>
                <a:bodyPr wrap="none" anchor="ctr"/>
                <a:lstStyle/>
                <a:p>
                  <a:endParaRPr lang="en-US"/>
                </a:p>
              </p:txBody>
            </p:sp>
            <p:sp>
              <p:nvSpPr>
                <p:cNvPr id="15705" name="Line 345"/>
                <p:cNvSpPr>
                  <a:spLocks noChangeShapeType="1"/>
                </p:cNvSpPr>
                <p:nvPr/>
              </p:nvSpPr>
              <p:spPr bwMode="auto">
                <a:xfrm>
                  <a:off x="695" y="1711"/>
                  <a:ext cx="96" cy="144"/>
                </a:xfrm>
                <a:prstGeom prst="line">
                  <a:avLst/>
                </a:prstGeom>
                <a:noFill/>
                <a:ln w="76200">
                  <a:solidFill>
                    <a:srgbClr val="CC0000"/>
                  </a:solidFill>
                  <a:round/>
                  <a:headEnd/>
                  <a:tailEnd/>
                </a:ln>
                <a:effectLst/>
              </p:spPr>
              <p:txBody>
                <a:bodyPr wrap="none" anchor="ctr"/>
                <a:lstStyle/>
                <a:p>
                  <a:endParaRPr lang="en-US"/>
                </a:p>
              </p:txBody>
            </p:sp>
            <p:sp>
              <p:nvSpPr>
                <p:cNvPr id="15706" name="Line 346"/>
                <p:cNvSpPr>
                  <a:spLocks noChangeShapeType="1"/>
                </p:cNvSpPr>
                <p:nvPr/>
              </p:nvSpPr>
              <p:spPr bwMode="auto">
                <a:xfrm flipV="1">
                  <a:off x="695" y="1711"/>
                  <a:ext cx="96" cy="144"/>
                </a:xfrm>
                <a:prstGeom prst="line">
                  <a:avLst/>
                </a:prstGeom>
                <a:noFill/>
                <a:ln w="76200">
                  <a:solidFill>
                    <a:srgbClr val="CC0000"/>
                  </a:solidFill>
                  <a:round/>
                  <a:headEnd/>
                  <a:tailEnd/>
                </a:ln>
                <a:effectLst/>
              </p:spPr>
              <p:txBody>
                <a:bodyPr wrap="none" anchor="ctr"/>
                <a:lstStyle/>
                <a:p>
                  <a:endParaRPr lang="en-US"/>
                </a:p>
              </p:txBody>
            </p:sp>
          </p:grpSp>
          <p:grpSp>
            <p:nvGrpSpPr>
              <p:cNvPr id="15530" name="Group 347"/>
              <p:cNvGrpSpPr>
                <a:grpSpLocks/>
              </p:cNvGrpSpPr>
              <p:nvPr/>
            </p:nvGrpSpPr>
            <p:grpSpPr bwMode="auto">
              <a:xfrm>
                <a:off x="2304" y="3312"/>
                <a:ext cx="144" cy="192"/>
                <a:chOff x="672" y="1680"/>
                <a:chExt cx="144" cy="192"/>
              </a:xfrm>
            </p:grpSpPr>
            <p:sp>
              <p:nvSpPr>
                <p:cNvPr id="15708" name="Oval 348"/>
                <p:cNvSpPr>
                  <a:spLocks noChangeArrowheads="1"/>
                </p:cNvSpPr>
                <p:nvPr/>
              </p:nvSpPr>
              <p:spPr bwMode="auto">
                <a:xfrm>
                  <a:off x="672" y="1680"/>
                  <a:ext cx="144" cy="192"/>
                </a:xfrm>
                <a:prstGeom prst="ellipse">
                  <a:avLst/>
                </a:prstGeom>
                <a:gradFill rotWithShape="0">
                  <a:gsLst>
                    <a:gs pos="0">
                      <a:schemeClr val="bg1"/>
                    </a:gs>
                    <a:gs pos="100000">
                      <a:schemeClr val="bg1">
                        <a:gamma/>
                        <a:shade val="46275"/>
                        <a:invGamma/>
                      </a:schemeClr>
                    </a:gs>
                  </a:gsLst>
                  <a:path path="shape">
                    <a:fillToRect l="50000" t="50000" r="50000" b="50000"/>
                  </a:path>
                </a:gradFill>
                <a:ln w="9525">
                  <a:noFill/>
                  <a:round/>
                  <a:headEnd/>
                  <a:tailEnd/>
                </a:ln>
                <a:effectLst/>
              </p:spPr>
              <p:txBody>
                <a:bodyPr wrap="none" anchor="ctr"/>
                <a:lstStyle/>
                <a:p>
                  <a:endParaRPr lang="en-US"/>
                </a:p>
              </p:txBody>
            </p:sp>
            <p:sp>
              <p:nvSpPr>
                <p:cNvPr id="15709" name="Line 349"/>
                <p:cNvSpPr>
                  <a:spLocks noChangeShapeType="1"/>
                </p:cNvSpPr>
                <p:nvPr/>
              </p:nvSpPr>
              <p:spPr bwMode="auto">
                <a:xfrm>
                  <a:off x="695" y="1711"/>
                  <a:ext cx="96" cy="144"/>
                </a:xfrm>
                <a:prstGeom prst="line">
                  <a:avLst/>
                </a:prstGeom>
                <a:noFill/>
                <a:ln w="76200">
                  <a:solidFill>
                    <a:srgbClr val="CC0000"/>
                  </a:solidFill>
                  <a:round/>
                  <a:headEnd/>
                  <a:tailEnd/>
                </a:ln>
                <a:effectLst/>
              </p:spPr>
              <p:txBody>
                <a:bodyPr wrap="none" anchor="ctr"/>
                <a:lstStyle/>
                <a:p>
                  <a:endParaRPr lang="en-US"/>
                </a:p>
              </p:txBody>
            </p:sp>
            <p:sp>
              <p:nvSpPr>
                <p:cNvPr id="15710" name="Line 350"/>
                <p:cNvSpPr>
                  <a:spLocks noChangeShapeType="1"/>
                </p:cNvSpPr>
                <p:nvPr/>
              </p:nvSpPr>
              <p:spPr bwMode="auto">
                <a:xfrm flipV="1">
                  <a:off x="695" y="1711"/>
                  <a:ext cx="96" cy="144"/>
                </a:xfrm>
                <a:prstGeom prst="line">
                  <a:avLst/>
                </a:prstGeom>
                <a:noFill/>
                <a:ln w="76200">
                  <a:solidFill>
                    <a:srgbClr val="CC0000"/>
                  </a:solidFill>
                  <a:round/>
                  <a:headEnd/>
                  <a:tailEnd/>
                </a:ln>
                <a:effectLst/>
              </p:spPr>
              <p:txBody>
                <a:bodyPr wrap="none" anchor="ctr"/>
                <a:lstStyle/>
                <a:p>
                  <a:endParaRPr lang="en-US"/>
                </a:p>
              </p:txBody>
            </p:sp>
          </p:grpSp>
          <p:grpSp>
            <p:nvGrpSpPr>
              <p:cNvPr id="15531" name="Group 351"/>
              <p:cNvGrpSpPr>
                <a:grpSpLocks/>
              </p:cNvGrpSpPr>
              <p:nvPr/>
            </p:nvGrpSpPr>
            <p:grpSpPr bwMode="auto">
              <a:xfrm>
                <a:off x="2832" y="3408"/>
                <a:ext cx="144" cy="192"/>
                <a:chOff x="672" y="1680"/>
                <a:chExt cx="144" cy="192"/>
              </a:xfrm>
            </p:grpSpPr>
            <p:sp>
              <p:nvSpPr>
                <p:cNvPr id="15712" name="Oval 352"/>
                <p:cNvSpPr>
                  <a:spLocks noChangeArrowheads="1"/>
                </p:cNvSpPr>
                <p:nvPr/>
              </p:nvSpPr>
              <p:spPr bwMode="auto">
                <a:xfrm>
                  <a:off x="672" y="1680"/>
                  <a:ext cx="144" cy="192"/>
                </a:xfrm>
                <a:prstGeom prst="ellipse">
                  <a:avLst/>
                </a:prstGeom>
                <a:gradFill rotWithShape="0">
                  <a:gsLst>
                    <a:gs pos="0">
                      <a:schemeClr val="bg1"/>
                    </a:gs>
                    <a:gs pos="100000">
                      <a:schemeClr val="bg1">
                        <a:gamma/>
                        <a:shade val="46275"/>
                        <a:invGamma/>
                      </a:schemeClr>
                    </a:gs>
                  </a:gsLst>
                  <a:path path="shape">
                    <a:fillToRect l="50000" t="50000" r="50000" b="50000"/>
                  </a:path>
                </a:gradFill>
                <a:ln w="9525">
                  <a:noFill/>
                  <a:round/>
                  <a:headEnd/>
                  <a:tailEnd/>
                </a:ln>
                <a:effectLst/>
              </p:spPr>
              <p:txBody>
                <a:bodyPr wrap="none" anchor="ctr"/>
                <a:lstStyle/>
                <a:p>
                  <a:endParaRPr lang="en-US"/>
                </a:p>
              </p:txBody>
            </p:sp>
            <p:sp>
              <p:nvSpPr>
                <p:cNvPr id="15713" name="Line 353"/>
                <p:cNvSpPr>
                  <a:spLocks noChangeShapeType="1"/>
                </p:cNvSpPr>
                <p:nvPr/>
              </p:nvSpPr>
              <p:spPr bwMode="auto">
                <a:xfrm>
                  <a:off x="695" y="1711"/>
                  <a:ext cx="96" cy="144"/>
                </a:xfrm>
                <a:prstGeom prst="line">
                  <a:avLst/>
                </a:prstGeom>
                <a:noFill/>
                <a:ln w="76200">
                  <a:solidFill>
                    <a:srgbClr val="CC0000"/>
                  </a:solidFill>
                  <a:round/>
                  <a:headEnd/>
                  <a:tailEnd/>
                </a:ln>
                <a:effectLst/>
              </p:spPr>
              <p:txBody>
                <a:bodyPr wrap="none" anchor="ctr"/>
                <a:lstStyle/>
                <a:p>
                  <a:endParaRPr lang="en-US"/>
                </a:p>
              </p:txBody>
            </p:sp>
            <p:sp>
              <p:nvSpPr>
                <p:cNvPr id="15714" name="Line 354"/>
                <p:cNvSpPr>
                  <a:spLocks noChangeShapeType="1"/>
                </p:cNvSpPr>
                <p:nvPr/>
              </p:nvSpPr>
              <p:spPr bwMode="auto">
                <a:xfrm flipV="1">
                  <a:off x="695" y="1711"/>
                  <a:ext cx="96" cy="144"/>
                </a:xfrm>
                <a:prstGeom prst="line">
                  <a:avLst/>
                </a:prstGeom>
                <a:noFill/>
                <a:ln w="76200">
                  <a:solidFill>
                    <a:srgbClr val="CC0000"/>
                  </a:solidFill>
                  <a:round/>
                  <a:headEnd/>
                  <a:tailEnd/>
                </a:ln>
                <a:effectLst/>
              </p:spPr>
              <p:txBody>
                <a:bodyPr wrap="none" anchor="ctr"/>
                <a:lstStyle/>
                <a:p>
                  <a:endParaRPr lang="en-US"/>
                </a:p>
              </p:txBody>
            </p:sp>
          </p:grpSp>
          <p:grpSp>
            <p:nvGrpSpPr>
              <p:cNvPr id="15532" name="Group 355"/>
              <p:cNvGrpSpPr>
                <a:grpSpLocks/>
              </p:cNvGrpSpPr>
              <p:nvPr/>
            </p:nvGrpSpPr>
            <p:grpSpPr bwMode="auto">
              <a:xfrm>
                <a:off x="1968" y="3360"/>
                <a:ext cx="144" cy="192"/>
                <a:chOff x="672" y="1680"/>
                <a:chExt cx="144" cy="192"/>
              </a:xfrm>
            </p:grpSpPr>
            <p:sp>
              <p:nvSpPr>
                <p:cNvPr id="15716" name="Oval 356"/>
                <p:cNvSpPr>
                  <a:spLocks noChangeArrowheads="1"/>
                </p:cNvSpPr>
                <p:nvPr/>
              </p:nvSpPr>
              <p:spPr bwMode="auto">
                <a:xfrm>
                  <a:off x="672" y="1680"/>
                  <a:ext cx="144" cy="192"/>
                </a:xfrm>
                <a:prstGeom prst="ellipse">
                  <a:avLst/>
                </a:prstGeom>
                <a:gradFill rotWithShape="0">
                  <a:gsLst>
                    <a:gs pos="0">
                      <a:schemeClr val="bg1"/>
                    </a:gs>
                    <a:gs pos="100000">
                      <a:schemeClr val="bg1">
                        <a:gamma/>
                        <a:shade val="46275"/>
                        <a:invGamma/>
                      </a:schemeClr>
                    </a:gs>
                  </a:gsLst>
                  <a:path path="shape">
                    <a:fillToRect l="50000" t="50000" r="50000" b="50000"/>
                  </a:path>
                </a:gradFill>
                <a:ln w="9525">
                  <a:noFill/>
                  <a:round/>
                  <a:headEnd/>
                  <a:tailEnd/>
                </a:ln>
                <a:effectLst/>
              </p:spPr>
              <p:txBody>
                <a:bodyPr wrap="none" anchor="ctr"/>
                <a:lstStyle/>
                <a:p>
                  <a:endParaRPr lang="en-US"/>
                </a:p>
              </p:txBody>
            </p:sp>
            <p:sp>
              <p:nvSpPr>
                <p:cNvPr id="15717" name="Line 357"/>
                <p:cNvSpPr>
                  <a:spLocks noChangeShapeType="1"/>
                </p:cNvSpPr>
                <p:nvPr/>
              </p:nvSpPr>
              <p:spPr bwMode="auto">
                <a:xfrm>
                  <a:off x="695" y="1711"/>
                  <a:ext cx="96" cy="144"/>
                </a:xfrm>
                <a:prstGeom prst="line">
                  <a:avLst/>
                </a:prstGeom>
                <a:noFill/>
                <a:ln w="76200">
                  <a:solidFill>
                    <a:srgbClr val="CC0000"/>
                  </a:solidFill>
                  <a:round/>
                  <a:headEnd/>
                  <a:tailEnd/>
                </a:ln>
                <a:effectLst/>
              </p:spPr>
              <p:txBody>
                <a:bodyPr wrap="none" anchor="ctr"/>
                <a:lstStyle/>
                <a:p>
                  <a:endParaRPr lang="en-US"/>
                </a:p>
              </p:txBody>
            </p:sp>
            <p:sp>
              <p:nvSpPr>
                <p:cNvPr id="15718" name="Line 358"/>
                <p:cNvSpPr>
                  <a:spLocks noChangeShapeType="1"/>
                </p:cNvSpPr>
                <p:nvPr/>
              </p:nvSpPr>
              <p:spPr bwMode="auto">
                <a:xfrm flipV="1">
                  <a:off x="695" y="1711"/>
                  <a:ext cx="96" cy="144"/>
                </a:xfrm>
                <a:prstGeom prst="line">
                  <a:avLst/>
                </a:prstGeom>
                <a:noFill/>
                <a:ln w="76200">
                  <a:solidFill>
                    <a:srgbClr val="CC0000"/>
                  </a:solidFill>
                  <a:round/>
                  <a:headEnd/>
                  <a:tailEnd/>
                </a:ln>
                <a:effectLst/>
              </p:spPr>
              <p:txBody>
                <a:bodyPr wrap="none" anchor="ctr"/>
                <a:lstStyle/>
                <a:p>
                  <a:endParaRPr lang="en-US"/>
                </a:p>
              </p:txBody>
            </p:sp>
          </p:grpSp>
          <p:grpSp>
            <p:nvGrpSpPr>
              <p:cNvPr id="15534" name="Group 359"/>
              <p:cNvGrpSpPr>
                <a:grpSpLocks/>
              </p:cNvGrpSpPr>
              <p:nvPr/>
            </p:nvGrpSpPr>
            <p:grpSpPr bwMode="auto">
              <a:xfrm>
                <a:off x="2592" y="3744"/>
                <a:ext cx="144" cy="192"/>
                <a:chOff x="672" y="1680"/>
                <a:chExt cx="144" cy="192"/>
              </a:xfrm>
            </p:grpSpPr>
            <p:sp>
              <p:nvSpPr>
                <p:cNvPr id="15720" name="Oval 360"/>
                <p:cNvSpPr>
                  <a:spLocks noChangeArrowheads="1"/>
                </p:cNvSpPr>
                <p:nvPr/>
              </p:nvSpPr>
              <p:spPr bwMode="auto">
                <a:xfrm>
                  <a:off x="672" y="1680"/>
                  <a:ext cx="144" cy="192"/>
                </a:xfrm>
                <a:prstGeom prst="ellipse">
                  <a:avLst/>
                </a:prstGeom>
                <a:gradFill rotWithShape="0">
                  <a:gsLst>
                    <a:gs pos="0">
                      <a:schemeClr val="bg1"/>
                    </a:gs>
                    <a:gs pos="100000">
                      <a:schemeClr val="bg1">
                        <a:gamma/>
                        <a:shade val="46275"/>
                        <a:invGamma/>
                      </a:schemeClr>
                    </a:gs>
                  </a:gsLst>
                  <a:path path="shape">
                    <a:fillToRect l="50000" t="50000" r="50000" b="50000"/>
                  </a:path>
                </a:gradFill>
                <a:ln w="9525">
                  <a:noFill/>
                  <a:round/>
                  <a:headEnd/>
                  <a:tailEnd/>
                </a:ln>
                <a:effectLst/>
              </p:spPr>
              <p:txBody>
                <a:bodyPr wrap="none" anchor="ctr"/>
                <a:lstStyle/>
                <a:p>
                  <a:endParaRPr lang="en-US"/>
                </a:p>
              </p:txBody>
            </p:sp>
            <p:sp>
              <p:nvSpPr>
                <p:cNvPr id="15721" name="Line 361"/>
                <p:cNvSpPr>
                  <a:spLocks noChangeShapeType="1"/>
                </p:cNvSpPr>
                <p:nvPr/>
              </p:nvSpPr>
              <p:spPr bwMode="auto">
                <a:xfrm>
                  <a:off x="695" y="1711"/>
                  <a:ext cx="96" cy="144"/>
                </a:xfrm>
                <a:prstGeom prst="line">
                  <a:avLst/>
                </a:prstGeom>
                <a:noFill/>
                <a:ln w="76200">
                  <a:solidFill>
                    <a:srgbClr val="CC0000"/>
                  </a:solidFill>
                  <a:round/>
                  <a:headEnd/>
                  <a:tailEnd/>
                </a:ln>
                <a:effectLst/>
              </p:spPr>
              <p:txBody>
                <a:bodyPr wrap="none" anchor="ctr"/>
                <a:lstStyle/>
                <a:p>
                  <a:endParaRPr lang="en-US"/>
                </a:p>
              </p:txBody>
            </p:sp>
            <p:sp>
              <p:nvSpPr>
                <p:cNvPr id="15722" name="Line 362"/>
                <p:cNvSpPr>
                  <a:spLocks noChangeShapeType="1"/>
                </p:cNvSpPr>
                <p:nvPr/>
              </p:nvSpPr>
              <p:spPr bwMode="auto">
                <a:xfrm flipV="1">
                  <a:off x="695" y="1711"/>
                  <a:ext cx="96" cy="144"/>
                </a:xfrm>
                <a:prstGeom prst="line">
                  <a:avLst/>
                </a:prstGeom>
                <a:noFill/>
                <a:ln w="76200">
                  <a:solidFill>
                    <a:srgbClr val="CC0000"/>
                  </a:solidFill>
                  <a:round/>
                  <a:headEnd/>
                  <a:tailEnd/>
                </a:ln>
                <a:effectLst/>
              </p:spPr>
              <p:txBody>
                <a:bodyPr wrap="none" anchor="ctr"/>
                <a:lstStyle/>
                <a:p>
                  <a:endParaRPr lang="en-US"/>
                </a:p>
              </p:txBody>
            </p:sp>
          </p:grpSp>
          <p:grpSp>
            <p:nvGrpSpPr>
              <p:cNvPr id="15535" name="Group 363"/>
              <p:cNvGrpSpPr>
                <a:grpSpLocks/>
              </p:cNvGrpSpPr>
              <p:nvPr/>
            </p:nvGrpSpPr>
            <p:grpSpPr bwMode="auto">
              <a:xfrm>
                <a:off x="2688" y="3936"/>
                <a:ext cx="144" cy="192"/>
                <a:chOff x="672" y="1680"/>
                <a:chExt cx="144" cy="192"/>
              </a:xfrm>
            </p:grpSpPr>
            <p:sp>
              <p:nvSpPr>
                <p:cNvPr id="15724" name="Oval 364"/>
                <p:cNvSpPr>
                  <a:spLocks noChangeArrowheads="1"/>
                </p:cNvSpPr>
                <p:nvPr/>
              </p:nvSpPr>
              <p:spPr bwMode="auto">
                <a:xfrm>
                  <a:off x="672" y="1680"/>
                  <a:ext cx="144" cy="192"/>
                </a:xfrm>
                <a:prstGeom prst="ellipse">
                  <a:avLst/>
                </a:prstGeom>
                <a:gradFill rotWithShape="0">
                  <a:gsLst>
                    <a:gs pos="0">
                      <a:schemeClr val="bg1"/>
                    </a:gs>
                    <a:gs pos="100000">
                      <a:schemeClr val="bg1">
                        <a:gamma/>
                        <a:shade val="46275"/>
                        <a:invGamma/>
                      </a:schemeClr>
                    </a:gs>
                  </a:gsLst>
                  <a:path path="shape">
                    <a:fillToRect l="50000" t="50000" r="50000" b="50000"/>
                  </a:path>
                </a:gradFill>
                <a:ln w="9525">
                  <a:noFill/>
                  <a:round/>
                  <a:headEnd/>
                  <a:tailEnd/>
                </a:ln>
                <a:effectLst/>
              </p:spPr>
              <p:txBody>
                <a:bodyPr wrap="none" anchor="ctr"/>
                <a:lstStyle/>
                <a:p>
                  <a:endParaRPr lang="en-US"/>
                </a:p>
              </p:txBody>
            </p:sp>
            <p:sp>
              <p:nvSpPr>
                <p:cNvPr id="15725" name="Line 365"/>
                <p:cNvSpPr>
                  <a:spLocks noChangeShapeType="1"/>
                </p:cNvSpPr>
                <p:nvPr/>
              </p:nvSpPr>
              <p:spPr bwMode="auto">
                <a:xfrm>
                  <a:off x="695" y="1711"/>
                  <a:ext cx="96" cy="144"/>
                </a:xfrm>
                <a:prstGeom prst="line">
                  <a:avLst/>
                </a:prstGeom>
                <a:noFill/>
                <a:ln w="76200">
                  <a:solidFill>
                    <a:srgbClr val="CC0000"/>
                  </a:solidFill>
                  <a:round/>
                  <a:headEnd/>
                  <a:tailEnd/>
                </a:ln>
                <a:effectLst/>
              </p:spPr>
              <p:txBody>
                <a:bodyPr wrap="none" anchor="ctr"/>
                <a:lstStyle/>
                <a:p>
                  <a:endParaRPr lang="en-US"/>
                </a:p>
              </p:txBody>
            </p:sp>
            <p:sp>
              <p:nvSpPr>
                <p:cNvPr id="15726" name="Line 366"/>
                <p:cNvSpPr>
                  <a:spLocks noChangeShapeType="1"/>
                </p:cNvSpPr>
                <p:nvPr/>
              </p:nvSpPr>
              <p:spPr bwMode="auto">
                <a:xfrm flipV="1">
                  <a:off x="695" y="1711"/>
                  <a:ext cx="96" cy="144"/>
                </a:xfrm>
                <a:prstGeom prst="line">
                  <a:avLst/>
                </a:prstGeom>
                <a:noFill/>
                <a:ln w="76200">
                  <a:solidFill>
                    <a:srgbClr val="CC0000"/>
                  </a:solidFill>
                  <a:round/>
                  <a:headEnd/>
                  <a:tailEnd/>
                </a:ln>
                <a:effectLst/>
              </p:spPr>
              <p:txBody>
                <a:bodyPr wrap="none" anchor="ctr"/>
                <a:lstStyle/>
                <a:p>
                  <a:endParaRPr lang="en-US"/>
                </a:p>
              </p:txBody>
            </p:sp>
          </p:grpSp>
          <p:grpSp>
            <p:nvGrpSpPr>
              <p:cNvPr id="15536" name="Group 367"/>
              <p:cNvGrpSpPr>
                <a:grpSpLocks/>
              </p:cNvGrpSpPr>
              <p:nvPr/>
            </p:nvGrpSpPr>
            <p:grpSpPr bwMode="auto">
              <a:xfrm>
                <a:off x="1824" y="3456"/>
                <a:ext cx="144" cy="192"/>
                <a:chOff x="672" y="1680"/>
                <a:chExt cx="144" cy="192"/>
              </a:xfrm>
            </p:grpSpPr>
            <p:sp>
              <p:nvSpPr>
                <p:cNvPr id="15728" name="Oval 368"/>
                <p:cNvSpPr>
                  <a:spLocks noChangeArrowheads="1"/>
                </p:cNvSpPr>
                <p:nvPr/>
              </p:nvSpPr>
              <p:spPr bwMode="auto">
                <a:xfrm>
                  <a:off x="672" y="1680"/>
                  <a:ext cx="144" cy="192"/>
                </a:xfrm>
                <a:prstGeom prst="ellipse">
                  <a:avLst/>
                </a:prstGeom>
                <a:gradFill rotWithShape="0">
                  <a:gsLst>
                    <a:gs pos="0">
                      <a:schemeClr val="bg1"/>
                    </a:gs>
                    <a:gs pos="100000">
                      <a:schemeClr val="bg1">
                        <a:gamma/>
                        <a:shade val="46275"/>
                        <a:invGamma/>
                      </a:schemeClr>
                    </a:gs>
                  </a:gsLst>
                  <a:path path="shape">
                    <a:fillToRect l="50000" t="50000" r="50000" b="50000"/>
                  </a:path>
                </a:gradFill>
                <a:ln w="9525">
                  <a:noFill/>
                  <a:round/>
                  <a:headEnd/>
                  <a:tailEnd/>
                </a:ln>
                <a:effectLst/>
              </p:spPr>
              <p:txBody>
                <a:bodyPr wrap="none" anchor="ctr"/>
                <a:lstStyle/>
                <a:p>
                  <a:endParaRPr lang="en-US"/>
                </a:p>
              </p:txBody>
            </p:sp>
            <p:sp>
              <p:nvSpPr>
                <p:cNvPr id="15729" name="Line 369"/>
                <p:cNvSpPr>
                  <a:spLocks noChangeShapeType="1"/>
                </p:cNvSpPr>
                <p:nvPr/>
              </p:nvSpPr>
              <p:spPr bwMode="auto">
                <a:xfrm>
                  <a:off x="695" y="1711"/>
                  <a:ext cx="96" cy="144"/>
                </a:xfrm>
                <a:prstGeom prst="line">
                  <a:avLst/>
                </a:prstGeom>
                <a:noFill/>
                <a:ln w="76200">
                  <a:solidFill>
                    <a:srgbClr val="CC0000"/>
                  </a:solidFill>
                  <a:round/>
                  <a:headEnd/>
                  <a:tailEnd/>
                </a:ln>
                <a:effectLst/>
              </p:spPr>
              <p:txBody>
                <a:bodyPr wrap="none" anchor="ctr"/>
                <a:lstStyle/>
                <a:p>
                  <a:endParaRPr lang="en-US"/>
                </a:p>
              </p:txBody>
            </p:sp>
            <p:sp>
              <p:nvSpPr>
                <p:cNvPr id="15730" name="Line 370"/>
                <p:cNvSpPr>
                  <a:spLocks noChangeShapeType="1"/>
                </p:cNvSpPr>
                <p:nvPr/>
              </p:nvSpPr>
              <p:spPr bwMode="auto">
                <a:xfrm flipV="1">
                  <a:off x="695" y="1711"/>
                  <a:ext cx="96" cy="144"/>
                </a:xfrm>
                <a:prstGeom prst="line">
                  <a:avLst/>
                </a:prstGeom>
                <a:noFill/>
                <a:ln w="76200">
                  <a:solidFill>
                    <a:srgbClr val="CC0000"/>
                  </a:solidFill>
                  <a:round/>
                  <a:headEnd/>
                  <a:tailEnd/>
                </a:ln>
                <a:effectLst/>
              </p:spPr>
              <p:txBody>
                <a:bodyPr wrap="none" anchor="ctr"/>
                <a:lstStyle/>
                <a:p>
                  <a:endParaRPr lang="en-US"/>
                </a:p>
              </p:txBody>
            </p:sp>
          </p:grpSp>
          <p:sp>
            <p:nvSpPr>
              <p:cNvPr id="15747" name="AutoShape 387"/>
              <p:cNvSpPr>
                <a:spLocks noChangeArrowheads="1"/>
              </p:cNvSpPr>
              <p:nvPr/>
            </p:nvSpPr>
            <p:spPr bwMode="auto">
              <a:xfrm rot="-16200000">
                <a:off x="2832" y="3648"/>
                <a:ext cx="96" cy="192"/>
              </a:xfrm>
              <a:prstGeom prst="can">
                <a:avLst>
                  <a:gd name="adj" fmla="val 50000"/>
                </a:avLst>
              </a:prstGeom>
              <a:solidFill>
                <a:srgbClr val="339933"/>
              </a:solidFill>
              <a:ln w="9525">
                <a:noFill/>
                <a:round/>
                <a:headEnd/>
                <a:tailEnd/>
              </a:ln>
              <a:effectLst/>
            </p:spPr>
            <p:txBody>
              <a:bodyPr wrap="none" anchor="ctr"/>
              <a:lstStyle/>
              <a:p>
                <a:endParaRPr lang="en-US"/>
              </a:p>
            </p:txBody>
          </p:sp>
          <p:sp>
            <p:nvSpPr>
              <p:cNvPr id="15748" name="AutoShape 388"/>
              <p:cNvSpPr>
                <a:spLocks noChangeArrowheads="1"/>
              </p:cNvSpPr>
              <p:nvPr/>
            </p:nvSpPr>
            <p:spPr bwMode="auto">
              <a:xfrm rot="-16200000">
                <a:off x="2784" y="3264"/>
                <a:ext cx="96" cy="192"/>
              </a:xfrm>
              <a:prstGeom prst="can">
                <a:avLst>
                  <a:gd name="adj" fmla="val 50000"/>
                </a:avLst>
              </a:prstGeom>
              <a:solidFill>
                <a:srgbClr val="339933"/>
              </a:solidFill>
              <a:ln w="9525">
                <a:noFill/>
                <a:round/>
                <a:headEnd/>
                <a:tailEnd/>
              </a:ln>
              <a:effectLst/>
            </p:spPr>
            <p:txBody>
              <a:bodyPr wrap="none" anchor="ctr"/>
              <a:lstStyle/>
              <a:p>
                <a:endParaRPr lang="en-US"/>
              </a:p>
            </p:txBody>
          </p:sp>
          <p:sp>
            <p:nvSpPr>
              <p:cNvPr id="15749" name="AutoShape 389"/>
              <p:cNvSpPr>
                <a:spLocks noChangeArrowheads="1"/>
              </p:cNvSpPr>
              <p:nvPr/>
            </p:nvSpPr>
            <p:spPr bwMode="auto">
              <a:xfrm rot="-16200000">
                <a:off x="2016" y="3792"/>
                <a:ext cx="96" cy="192"/>
              </a:xfrm>
              <a:prstGeom prst="can">
                <a:avLst>
                  <a:gd name="adj" fmla="val 50000"/>
                </a:avLst>
              </a:prstGeom>
              <a:solidFill>
                <a:srgbClr val="339933"/>
              </a:solidFill>
              <a:ln w="9525">
                <a:noFill/>
                <a:round/>
                <a:headEnd/>
                <a:tailEnd/>
              </a:ln>
              <a:effectLst/>
            </p:spPr>
            <p:txBody>
              <a:bodyPr wrap="none" anchor="ctr"/>
              <a:lstStyle/>
              <a:p>
                <a:endParaRPr lang="en-US"/>
              </a:p>
            </p:txBody>
          </p:sp>
          <p:sp>
            <p:nvSpPr>
              <p:cNvPr id="15750" name="AutoShape 390"/>
              <p:cNvSpPr>
                <a:spLocks noChangeArrowheads="1"/>
              </p:cNvSpPr>
              <p:nvPr/>
            </p:nvSpPr>
            <p:spPr bwMode="auto">
              <a:xfrm rot="-16200000">
                <a:off x="2688" y="3456"/>
                <a:ext cx="96" cy="192"/>
              </a:xfrm>
              <a:prstGeom prst="can">
                <a:avLst>
                  <a:gd name="adj" fmla="val 50000"/>
                </a:avLst>
              </a:prstGeom>
              <a:solidFill>
                <a:srgbClr val="339933"/>
              </a:solidFill>
              <a:ln w="9525">
                <a:noFill/>
                <a:round/>
                <a:headEnd/>
                <a:tailEnd/>
              </a:ln>
              <a:effectLst/>
            </p:spPr>
            <p:txBody>
              <a:bodyPr wrap="none" anchor="ctr"/>
              <a:lstStyle/>
              <a:p>
                <a:endParaRPr lang="en-US"/>
              </a:p>
            </p:txBody>
          </p:sp>
          <p:grpSp>
            <p:nvGrpSpPr>
              <p:cNvPr id="15537" name="Group 391"/>
              <p:cNvGrpSpPr>
                <a:grpSpLocks/>
              </p:cNvGrpSpPr>
              <p:nvPr/>
            </p:nvGrpSpPr>
            <p:grpSpPr bwMode="auto">
              <a:xfrm>
                <a:off x="1776" y="3888"/>
                <a:ext cx="144" cy="192"/>
                <a:chOff x="672" y="1680"/>
                <a:chExt cx="144" cy="192"/>
              </a:xfrm>
            </p:grpSpPr>
            <p:sp>
              <p:nvSpPr>
                <p:cNvPr id="15752" name="Oval 392"/>
                <p:cNvSpPr>
                  <a:spLocks noChangeArrowheads="1"/>
                </p:cNvSpPr>
                <p:nvPr/>
              </p:nvSpPr>
              <p:spPr bwMode="auto">
                <a:xfrm>
                  <a:off x="672" y="1680"/>
                  <a:ext cx="144" cy="192"/>
                </a:xfrm>
                <a:prstGeom prst="ellipse">
                  <a:avLst/>
                </a:prstGeom>
                <a:gradFill rotWithShape="0">
                  <a:gsLst>
                    <a:gs pos="0">
                      <a:schemeClr val="bg1"/>
                    </a:gs>
                    <a:gs pos="100000">
                      <a:schemeClr val="bg1">
                        <a:gamma/>
                        <a:shade val="46275"/>
                        <a:invGamma/>
                      </a:schemeClr>
                    </a:gs>
                  </a:gsLst>
                  <a:path path="shape">
                    <a:fillToRect l="50000" t="50000" r="50000" b="50000"/>
                  </a:path>
                </a:gradFill>
                <a:ln w="9525">
                  <a:noFill/>
                  <a:round/>
                  <a:headEnd/>
                  <a:tailEnd/>
                </a:ln>
                <a:effectLst/>
              </p:spPr>
              <p:txBody>
                <a:bodyPr wrap="none" anchor="ctr"/>
                <a:lstStyle/>
                <a:p>
                  <a:endParaRPr lang="en-US"/>
                </a:p>
              </p:txBody>
            </p:sp>
            <p:sp>
              <p:nvSpPr>
                <p:cNvPr id="15753" name="Line 393"/>
                <p:cNvSpPr>
                  <a:spLocks noChangeShapeType="1"/>
                </p:cNvSpPr>
                <p:nvPr/>
              </p:nvSpPr>
              <p:spPr bwMode="auto">
                <a:xfrm>
                  <a:off x="695" y="1711"/>
                  <a:ext cx="96" cy="144"/>
                </a:xfrm>
                <a:prstGeom prst="line">
                  <a:avLst/>
                </a:prstGeom>
                <a:noFill/>
                <a:ln w="76200">
                  <a:solidFill>
                    <a:srgbClr val="CC0000"/>
                  </a:solidFill>
                  <a:round/>
                  <a:headEnd/>
                  <a:tailEnd/>
                </a:ln>
                <a:effectLst/>
              </p:spPr>
              <p:txBody>
                <a:bodyPr wrap="none" anchor="ctr"/>
                <a:lstStyle/>
                <a:p>
                  <a:endParaRPr lang="en-US"/>
                </a:p>
              </p:txBody>
            </p:sp>
            <p:sp>
              <p:nvSpPr>
                <p:cNvPr id="15754" name="Line 394"/>
                <p:cNvSpPr>
                  <a:spLocks noChangeShapeType="1"/>
                </p:cNvSpPr>
                <p:nvPr/>
              </p:nvSpPr>
              <p:spPr bwMode="auto">
                <a:xfrm flipV="1">
                  <a:off x="695" y="1711"/>
                  <a:ext cx="96" cy="144"/>
                </a:xfrm>
                <a:prstGeom prst="line">
                  <a:avLst/>
                </a:prstGeom>
                <a:noFill/>
                <a:ln w="76200">
                  <a:solidFill>
                    <a:srgbClr val="CC0000"/>
                  </a:solidFill>
                  <a:round/>
                  <a:headEnd/>
                  <a:tailEnd/>
                </a:ln>
                <a:effectLst/>
              </p:spPr>
              <p:txBody>
                <a:bodyPr wrap="none" anchor="ctr"/>
                <a:lstStyle/>
                <a:p>
                  <a:endParaRPr lang="en-US"/>
                </a:p>
              </p:txBody>
            </p:sp>
          </p:grpSp>
          <p:grpSp>
            <p:nvGrpSpPr>
              <p:cNvPr id="15538" name="Group 395"/>
              <p:cNvGrpSpPr>
                <a:grpSpLocks/>
              </p:cNvGrpSpPr>
              <p:nvPr/>
            </p:nvGrpSpPr>
            <p:grpSpPr bwMode="auto">
              <a:xfrm>
                <a:off x="2544" y="3552"/>
                <a:ext cx="144" cy="192"/>
                <a:chOff x="672" y="1680"/>
                <a:chExt cx="144" cy="192"/>
              </a:xfrm>
            </p:grpSpPr>
            <p:sp>
              <p:nvSpPr>
                <p:cNvPr id="15756" name="Oval 396"/>
                <p:cNvSpPr>
                  <a:spLocks noChangeArrowheads="1"/>
                </p:cNvSpPr>
                <p:nvPr/>
              </p:nvSpPr>
              <p:spPr bwMode="auto">
                <a:xfrm>
                  <a:off x="672" y="1680"/>
                  <a:ext cx="144" cy="192"/>
                </a:xfrm>
                <a:prstGeom prst="ellipse">
                  <a:avLst/>
                </a:prstGeom>
                <a:gradFill rotWithShape="0">
                  <a:gsLst>
                    <a:gs pos="0">
                      <a:schemeClr val="bg1"/>
                    </a:gs>
                    <a:gs pos="100000">
                      <a:schemeClr val="bg1">
                        <a:gamma/>
                        <a:shade val="46275"/>
                        <a:invGamma/>
                      </a:schemeClr>
                    </a:gs>
                  </a:gsLst>
                  <a:path path="shape">
                    <a:fillToRect l="50000" t="50000" r="50000" b="50000"/>
                  </a:path>
                </a:gradFill>
                <a:ln w="9525">
                  <a:noFill/>
                  <a:round/>
                  <a:headEnd/>
                  <a:tailEnd/>
                </a:ln>
                <a:effectLst/>
              </p:spPr>
              <p:txBody>
                <a:bodyPr wrap="none" anchor="ctr"/>
                <a:lstStyle/>
                <a:p>
                  <a:endParaRPr lang="en-US"/>
                </a:p>
              </p:txBody>
            </p:sp>
            <p:sp>
              <p:nvSpPr>
                <p:cNvPr id="15757" name="Line 397"/>
                <p:cNvSpPr>
                  <a:spLocks noChangeShapeType="1"/>
                </p:cNvSpPr>
                <p:nvPr/>
              </p:nvSpPr>
              <p:spPr bwMode="auto">
                <a:xfrm>
                  <a:off x="695" y="1711"/>
                  <a:ext cx="96" cy="144"/>
                </a:xfrm>
                <a:prstGeom prst="line">
                  <a:avLst/>
                </a:prstGeom>
                <a:noFill/>
                <a:ln w="76200">
                  <a:solidFill>
                    <a:srgbClr val="CC0000"/>
                  </a:solidFill>
                  <a:round/>
                  <a:headEnd/>
                  <a:tailEnd/>
                </a:ln>
                <a:effectLst/>
              </p:spPr>
              <p:txBody>
                <a:bodyPr wrap="none" anchor="ctr"/>
                <a:lstStyle/>
                <a:p>
                  <a:endParaRPr lang="en-US"/>
                </a:p>
              </p:txBody>
            </p:sp>
            <p:sp>
              <p:nvSpPr>
                <p:cNvPr id="15758" name="Line 398"/>
                <p:cNvSpPr>
                  <a:spLocks noChangeShapeType="1"/>
                </p:cNvSpPr>
                <p:nvPr/>
              </p:nvSpPr>
              <p:spPr bwMode="auto">
                <a:xfrm flipV="1">
                  <a:off x="695" y="1711"/>
                  <a:ext cx="96" cy="144"/>
                </a:xfrm>
                <a:prstGeom prst="line">
                  <a:avLst/>
                </a:prstGeom>
                <a:noFill/>
                <a:ln w="76200">
                  <a:solidFill>
                    <a:srgbClr val="CC0000"/>
                  </a:solidFill>
                  <a:round/>
                  <a:headEnd/>
                  <a:tailEnd/>
                </a:ln>
                <a:effectLst/>
              </p:spPr>
              <p:txBody>
                <a:bodyPr wrap="none" anchor="ctr"/>
                <a:lstStyle/>
                <a:p>
                  <a:endParaRPr lang="en-US"/>
                </a:p>
              </p:txBody>
            </p:sp>
          </p:grpSp>
          <p:sp>
            <p:nvSpPr>
              <p:cNvPr id="15768" name="AutoShape 408"/>
              <p:cNvSpPr>
                <a:spLocks noChangeArrowheads="1"/>
              </p:cNvSpPr>
              <p:nvPr/>
            </p:nvSpPr>
            <p:spPr bwMode="auto">
              <a:xfrm rot="-16200000">
                <a:off x="2256" y="3984"/>
                <a:ext cx="96" cy="192"/>
              </a:xfrm>
              <a:prstGeom prst="can">
                <a:avLst>
                  <a:gd name="adj" fmla="val 50000"/>
                </a:avLst>
              </a:prstGeom>
              <a:solidFill>
                <a:srgbClr val="339933"/>
              </a:solidFill>
              <a:ln w="9525">
                <a:noFill/>
                <a:round/>
                <a:headEnd/>
                <a:tailEnd/>
              </a:ln>
              <a:effectLst/>
            </p:spPr>
            <p:txBody>
              <a:bodyPr wrap="none" anchor="ctr"/>
              <a:lstStyle/>
              <a:p>
                <a:endParaRPr lang="en-US"/>
              </a:p>
            </p:txBody>
          </p:sp>
          <p:sp>
            <p:nvSpPr>
              <p:cNvPr id="15769" name="AutoShape 409"/>
              <p:cNvSpPr>
                <a:spLocks noChangeArrowheads="1"/>
              </p:cNvSpPr>
              <p:nvPr/>
            </p:nvSpPr>
            <p:spPr bwMode="auto">
              <a:xfrm rot="-16200000">
                <a:off x="2112" y="3504"/>
                <a:ext cx="96" cy="192"/>
              </a:xfrm>
              <a:prstGeom prst="can">
                <a:avLst>
                  <a:gd name="adj" fmla="val 50000"/>
                </a:avLst>
              </a:prstGeom>
              <a:solidFill>
                <a:srgbClr val="339933"/>
              </a:solidFill>
              <a:ln w="9525">
                <a:noFill/>
                <a:round/>
                <a:headEnd/>
                <a:tailEnd/>
              </a:ln>
              <a:effectLst/>
            </p:spPr>
            <p:txBody>
              <a:bodyPr wrap="none" anchor="ctr"/>
              <a:lstStyle/>
              <a:p>
                <a:endParaRPr lang="en-US"/>
              </a:p>
            </p:txBody>
          </p:sp>
          <p:sp>
            <p:nvSpPr>
              <p:cNvPr id="15777" name="Oval 417"/>
              <p:cNvSpPr>
                <a:spLocks noChangeArrowheads="1"/>
              </p:cNvSpPr>
              <p:nvPr/>
            </p:nvSpPr>
            <p:spPr bwMode="auto">
              <a:xfrm>
                <a:off x="2112" y="3360"/>
                <a:ext cx="144" cy="192"/>
              </a:xfrm>
              <a:prstGeom prst="ellipse">
                <a:avLst/>
              </a:prstGeom>
              <a:gradFill rotWithShape="0">
                <a:gsLst>
                  <a:gs pos="0">
                    <a:srgbClr val="FF3300">
                      <a:gamma/>
                      <a:shade val="46275"/>
                      <a:invGamma/>
                    </a:srgbClr>
                  </a:gs>
                  <a:gs pos="100000">
                    <a:srgbClr val="FF3300"/>
                  </a:gs>
                </a:gsLst>
                <a:path path="shape">
                  <a:fillToRect l="50000" t="50000" r="50000" b="50000"/>
                </a:path>
              </a:gradFill>
              <a:ln w="9525">
                <a:noFill/>
                <a:round/>
                <a:headEnd/>
                <a:tailEnd/>
              </a:ln>
              <a:effectLst/>
            </p:spPr>
            <p:txBody>
              <a:bodyPr wrap="none" anchor="ctr"/>
              <a:lstStyle/>
              <a:p>
                <a:endParaRPr lang="en-US"/>
              </a:p>
            </p:txBody>
          </p:sp>
          <p:sp>
            <p:nvSpPr>
              <p:cNvPr id="15778" name="Oval 418"/>
              <p:cNvSpPr>
                <a:spLocks noChangeArrowheads="1"/>
              </p:cNvSpPr>
              <p:nvPr/>
            </p:nvSpPr>
            <p:spPr bwMode="auto">
              <a:xfrm>
                <a:off x="2352" y="3840"/>
                <a:ext cx="144" cy="192"/>
              </a:xfrm>
              <a:prstGeom prst="ellipse">
                <a:avLst/>
              </a:prstGeom>
              <a:gradFill rotWithShape="0">
                <a:gsLst>
                  <a:gs pos="0">
                    <a:srgbClr val="FF3300">
                      <a:gamma/>
                      <a:shade val="46275"/>
                      <a:invGamma/>
                    </a:srgbClr>
                  </a:gs>
                  <a:gs pos="100000">
                    <a:srgbClr val="FF3300"/>
                  </a:gs>
                </a:gsLst>
                <a:path path="shape">
                  <a:fillToRect l="50000" t="50000" r="50000" b="50000"/>
                </a:path>
              </a:gradFill>
              <a:ln w="9525">
                <a:noFill/>
                <a:round/>
                <a:headEnd/>
                <a:tailEnd/>
              </a:ln>
              <a:effectLst/>
            </p:spPr>
            <p:txBody>
              <a:bodyPr wrap="none" anchor="ctr"/>
              <a:lstStyle/>
              <a:p>
                <a:endParaRPr lang="en-US"/>
              </a:p>
            </p:txBody>
          </p:sp>
        </p:grpSp>
        <p:grpSp>
          <p:nvGrpSpPr>
            <p:cNvPr id="15542" name="Group 434"/>
            <p:cNvGrpSpPr>
              <a:grpSpLocks/>
            </p:cNvGrpSpPr>
            <p:nvPr/>
          </p:nvGrpSpPr>
          <p:grpSpPr bwMode="auto">
            <a:xfrm>
              <a:off x="1584" y="2208"/>
              <a:ext cx="1248" cy="865"/>
              <a:chOff x="1152" y="2256"/>
              <a:chExt cx="1248" cy="865"/>
            </a:xfrm>
          </p:grpSpPr>
          <p:grpSp>
            <p:nvGrpSpPr>
              <p:cNvPr id="15546" name="Group 237"/>
              <p:cNvGrpSpPr>
                <a:grpSpLocks/>
              </p:cNvGrpSpPr>
              <p:nvPr/>
            </p:nvGrpSpPr>
            <p:grpSpPr bwMode="auto">
              <a:xfrm>
                <a:off x="1776" y="2544"/>
                <a:ext cx="144" cy="192"/>
                <a:chOff x="672" y="1680"/>
                <a:chExt cx="144" cy="192"/>
              </a:xfrm>
            </p:grpSpPr>
            <p:sp>
              <p:nvSpPr>
                <p:cNvPr id="15598" name="Oval 238"/>
                <p:cNvSpPr>
                  <a:spLocks noChangeArrowheads="1"/>
                </p:cNvSpPr>
                <p:nvPr/>
              </p:nvSpPr>
              <p:spPr bwMode="auto">
                <a:xfrm>
                  <a:off x="672" y="1680"/>
                  <a:ext cx="144" cy="192"/>
                </a:xfrm>
                <a:prstGeom prst="ellipse">
                  <a:avLst/>
                </a:prstGeom>
                <a:gradFill rotWithShape="0">
                  <a:gsLst>
                    <a:gs pos="0">
                      <a:schemeClr val="bg1"/>
                    </a:gs>
                    <a:gs pos="100000">
                      <a:schemeClr val="bg1">
                        <a:gamma/>
                        <a:shade val="46275"/>
                        <a:invGamma/>
                      </a:schemeClr>
                    </a:gs>
                  </a:gsLst>
                  <a:path path="shape">
                    <a:fillToRect l="50000" t="50000" r="50000" b="50000"/>
                  </a:path>
                </a:gradFill>
                <a:ln w="9525">
                  <a:noFill/>
                  <a:round/>
                  <a:headEnd/>
                  <a:tailEnd/>
                </a:ln>
                <a:effectLst/>
              </p:spPr>
              <p:txBody>
                <a:bodyPr wrap="none" anchor="ctr"/>
                <a:lstStyle/>
                <a:p>
                  <a:endParaRPr lang="en-US"/>
                </a:p>
              </p:txBody>
            </p:sp>
            <p:sp>
              <p:nvSpPr>
                <p:cNvPr id="15599" name="Line 239"/>
                <p:cNvSpPr>
                  <a:spLocks noChangeShapeType="1"/>
                </p:cNvSpPr>
                <p:nvPr/>
              </p:nvSpPr>
              <p:spPr bwMode="auto">
                <a:xfrm>
                  <a:off x="695" y="1711"/>
                  <a:ext cx="96" cy="144"/>
                </a:xfrm>
                <a:prstGeom prst="line">
                  <a:avLst/>
                </a:prstGeom>
                <a:noFill/>
                <a:ln w="76200">
                  <a:solidFill>
                    <a:srgbClr val="CC0000"/>
                  </a:solidFill>
                  <a:round/>
                  <a:headEnd/>
                  <a:tailEnd/>
                </a:ln>
                <a:effectLst/>
              </p:spPr>
              <p:txBody>
                <a:bodyPr wrap="none" anchor="ctr"/>
                <a:lstStyle/>
                <a:p>
                  <a:endParaRPr lang="en-US"/>
                </a:p>
              </p:txBody>
            </p:sp>
            <p:sp>
              <p:nvSpPr>
                <p:cNvPr id="15600" name="Line 240"/>
                <p:cNvSpPr>
                  <a:spLocks noChangeShapeType="1"/>
                </p:cNvSpPr>
                <p:nvPr/>
              </p:nvSpPr>
              <p:spPr bwMode="auto">
                <a:xfrm flipV="1">
                  <a:off x="695" y="1711"/>
                  <a:ext cx="96" cy="144"/>
                </a:xfrm>
                <a:prstGeom prst="line">
                  <a:avLst/>
                </a:prstGeom>
                <a:noFill/>
                <a:ln w="76200">
                  <a:solidFill>
                    <a:srgbClr val="CC0000"/>
                  </a:solidFill>
                  <a:round/>
                  <a:headEnd/>
                  <a:tailEnd/>
                </a:ln>
                <a:effectLst/>
              </p:spPr>
              <p:txBody>
                <a:bodyPr wrap="none" anchor="ctr"/>
                <a:lstStyle/>
                <a:p>
                  <a:endParaRPr lang="en-US"/>
                </a:p>
              </p:txBody>
            </p:sp>
          </p:grpSp>
          <p:sp>
            <p:nvSpPr>
              <p:cNvPr id="15601" name="Rectangle 241"/>
              <p:cNvSpPr>
                <a:spLocks noChangeArrowheads="1"/>
              </p:cNvSpPr>
              <p:nvPr/>
            </p:nvSpPr>
            <p:spPr bwMode="auto">
              <a:xfrm>
                <a:off x="1152" y="2304"/>
                <a:ext cx="1248" cy="816"/>
              </a:xfrm>
              <a:prstGeom prst="rect">
                <a:avLst/>
              </a:prstGeom>
              <a:solidFill>
                <a:srgbClr val="FFFFCC"/>
              </a:solidFill>
              <a:ln w="9525">
                <a:noFill/>
                <a:miter lim="800000"/>
                <a:headEnd/>
                <a:tailEnd/>
              </a:ln>
              <a:effectLst/>
            </p:spPr>
            <p:txBody>
              <a:bodyPr wrap="none" anchor="ctr"/>
              <a:lstStyle/>
              <a:p>
                <a:endParaRPr lang="en-US"/>
              </a:p>
            </p:txBody>
          </p:sp>
          <p:sp>
            <p:nvSpPr>
              <p:cNvPr id="15602" name="Line 242"/>
              <p:cNvSpPr>
                <a:spLocks noChangeShapeType="1"/>
              </p:cNvSpPr>
              <p:nvPr/>
            </p:nvSpPr>
            <p:spPr bwMode="auto">
              <a:xfrm>
                <a:off x="1152" y="2256"/>
                <a:ext cx="1248" cy="1"/>
              </a:xfrm>
              <a:prstGeom prst="line">
                <a:avLst/>
              </a:prstGeom>
              <a:noFill/>
              <a:ln w="28575">
                <a:solidFill>
                  <a:schemeClr val="tx1"/>
                </a:solidFill>
                <a:round/>
                <a:headEnd/>
                <a:tailEnd/>
              </a:ln>
              <a:effectLst/>
            </p:spPr>
            <p:txBody>
              <a:bodyPr wrap="none" anchor="ctr"/>
              <a:lstStyle/>
              <a:p>
                <a:endParaRPr lang="en-US"/>
              </a:p>
            </p:txBody>
          </p:sp>
          <p:sp>
            <p:nvSpPr>
              <p:cNvPr id="15603" name="Line 243"/>
              <p:cNvSpPr>
                <a:spLocks noChangeShapeType="1"/>
              </p:cNvSpPr>
              <p:nvPr/>
            </p:nvSpPr>
            <p:spPr bwMode="auto">
              <a:xfrm>
                <a:off x="1152" y="3120"/>
                <a:ext cx="1248" cy="1"/>
              </a:xfrm>
              <a:prstGeom prst="line">
                <a:avLst/>
              </a:prstGeom>
              <a:noFill/>
              <a:ln w="28575">
                <a:solidFill>
                  <a:schemeClr val="tx1"/>
                </a:solidFill>
                <a:round/>
                <a:headEnd/>
                <a:tailEnd/>
              </a:ln>
              <a:effectLst/>
            </p:spPr>
            <p:txBody>
              <a:bodyPr wrap="none" anchor="ctr"/>
              <a:lstStyle/>
              <a:p>
                <a:endParaRPr lang="en-US"/>
              </a:p>
            </p:txBody>
          </p:sp>
          <p:grpSp>
            <p:nvGrpSpPr>
              <p:cNvPr id="15550" name="Group 251"/>
              <p:cNvGrpSpPr>
                <a:grpSpLocks/>
              </p:cNvGrpSpPr>
              <p:nvPr/>
            </p:nvGrpSpPr>
            <p:grpSpPr bwMode="auto">
              <a:xfrm>
                <a:off x="2256" y="2832"/>
                <a:ext cx="144" cy="192"/>
                <a:chOff x="672" y="1680"/>
                <a:chExt cx="144" cy="192"/>
              </a:xfrm>
            </p:grpSpPr>
            <p:sp>
              <p:nvSpPr>
                <p:cNvPr id="15612" name="Oval 252"/>
                <p:cNvSpPr>
                  <a:spLocks noChangeArrowheads="1"/>
                </p:cNvSpPr>
                <p:nvPr/>
              </p:nvSpPr>
              <p:spPr bwMode="auto">
                <a:xfrm>
                  <a:off x="672" y="1680"/>
                  <a:ext cx="144" cy="192"/>
                </a:xfrm>
                <a:prstGeom prst="ellipse">
                  <a:avLst/>
                </a:prstGeom>
                <a:gradFill rotWithShape="0">
                  <a:gsLst>
                    <a:gs pos="0">
                      <a:schemeClr val="bg1"/>
                    </a:gs>
                    <a:gs pos="100000">
                      <a:schemeClr val="bg1">
                        <a:gamma/>
                        <a:shade val="46275"/>
                        <a:invGamma/>
                      </a:schemeClr>
                    </a:gs>
                  </a:gsLst>
                  <a:path path="shape">
                    <a:fillToRect l="50000" t="50000" r="50000" b="50000"/>
                  </a:path>
                </a:gradFill>
                <a:ln w="9525">
                  <a:noFill/>
                  <a:round/>
                  <a:headEnd/>
                  <a:tailEnd/>
                </a:ln>
                <a:effectLst/>
              </p:spPr>
              <p:txBody>
                <a:bodyPr wrap="none" anchor="ctr"/>
                <a:lstStyle/>
                <a:p>
                  <a:endParaRPr lang="en-US"/>
                </a:p>
              </p:txBody>
            </p:sp>
            <p:sp>
              <p:nvSpPr>
                <p:cNvPr id="15613" name="Line 253"/>
                <p:cNvSpPr>
                  <a:spLocks noChangeShapeType="1"/>
                </p:cNvSpPr>
                <p:nvPr/>
              </p:nvSpPr>
              <p:spPr bwMode="auto">
                <a:xfrm>
                  <a:off x="695" y="1711"/>
                  <a:ext cx="96" cy="144"/>
                </a:xfrm>
                <a:prstGeom prst="line">
                  <a:avLst/>
                </a:prstGeom>
                <a:noFill/>
                <a:ln w="76200">
                  <a:solidFill>
                    <a:srgbClr val="CC0000"/>
                  </a:solidFill>
                  <a:round/>
                  <a:headEnd/>
                  <a:tailEnd/>
                </a:ln>
                <a:effectLst/>
              </p:spPr>
              <p:txBody>
                <a:bodyPr wrap="none" anchor="ctr"/>
                <a:lstStyle/>
                <a:p>
                  <a:endParaRPr lang="en-US"/>
                </a:p>
              </p:txBody>
            </p:sp>
            <p:sp>
              <p:nvSpPr>
                <p:cNvPr id="15614" name="Line 254"/>
                <p:cNvSpPr>
                  <a:spLocks noChangeShapeType="1"/>
                </p:cNvSpPr>
                <p:nvPr/>
              </p:nvSpPr>
              <p:spPr bwMode="auto">
                <a:xfrm flipV="1">
                  <a:off x="695" y="1711"/>
                  <a:ext cx="96" cy="144"/>
                </a:xfrm>
                <a:prstGeom prst="line">
                  <a:avLst/>
                </a:prstGeom>
                <a:noFill/>
                <a:ln w="76200">
                  <a:solidFill>
                    <a:srgbClr val="CC0000"/>
                  </a:solidFill>
                  <a:round/>
                  <a:headEnd/>
                  <a:tailEnd/>
                </a:ln>
                <a:effectLst/>
              </p:spPr>
              <p:txBody>
                <a:bodyPr wrap="none" anchor="ctr"/>
                <a:lstStyle/>
                <a:p>
                  <a:endParaRPr lang="en-US"/>
                </a:p>
              </p:txBody>
            </p:sp>
          </p:grpSp>
          <p:grpSp>
            <p:nvGrpSpPr>
              <p:cNvPr id="15555" name="Group 255"/>
              <p:cNvGrpSpPr>
                <a:grpSpLocks/>
              </p:cNvGrpSpPr>
              <p:nvPr/>
            </p:nvGrpSpPr>
            <p:grpSpPr bwMode="auto">
              <a:xfrm>
                <a:off x="1200" y="2688"/>
                <a:ext cx="144" cy="192"/>
                <a:chOff x="672" y="1680"/>
                <a:chExt cx="144" cy="192"/>
              </a:xfrm>
            </p:grpSpPr>
            <p:sp>
              <p:nvSpPr>
                <p:cNvPr id="15616" name="Oval 256"/>
                <p:cNvSpPr>
                  <a:spLocks noChangeArrowheads="1"/>
                </p:cNvSpPr>
                <p:nvPr/>
              </p:nvSpPr>
              <p:spPr bwMode="auto">
                <a:xfrm>
                  <a:off x="672" y="1680"/>
                  <a:ext cx="144" cy="192"/>
                </a:xfrm>
                <a:prstGeom prst="ellipse">
                  <a:avLst/>
                </a:prstGeom>
                <a:gradFill rotWithShape="0">
                  <a:gsLst>
                    <a:gs pos="0">
                      <a:schemeClr val="bg1"/>
                    </a:gs>
                    <a:gs pos="100000">
                      <a:schemeClr val="bg1">
                        <a:gamma/>
                        <a:shade val="46275"/>
                        <a:invGamma/>
                      </a:schemeClr>
                    </a:gs>
                  </a:gsLst>
                  <a:path path="shape">
                    <a:fillToRect l="50000" t="50000" r="50000" b="50000"/>
                  </a:path>
                </a:gradFill>
                <a:ln w="9525">
                  <a:noFill/>
                  <a:round/>
                  <a:headEnd/>
                  <a:tailEnd/>
                </a:ln>
                <a:effectLst/>
              </p:spPr>
              <p:txBody>
                <a:bodyPr wrap="none" anchor="ctr"/>
                <a:lstStyle/>
                <a:p>
                  <a:endParaRPr lang="en-US"/>
                </a:p>
              </p:txBody>
            </p:sp>
            <p:sp>
              <p:nvSpPr>
                <p:cNvPr id="15617" name="Line 257"/>
                <p:cNvSpPr>
                  <a:spLocks noChangeShapeType="1"/>
                </p:cNvSpPr>
                <p:nvPr/>
              </p:nvSpPr>
              <p:spPr bwMode="auto">
                <a:xfrm>
                  <a:off x="695" y="1711"/>
                  <a:ext cx="96" cy="144"/>
                </a:xfrm>
                <a:prstGeom prst="line">
                  <a:avLst/>
                </a:prstGeom>
                <a:noFill/>
                <a:ln w="76200">
                  <a:solidFill>
                    <a:srgbClr val="CC0000"/>
                  </a:solidFill>
                  <a:round/>
                  <a:headEnd/>
                  <a:tailEnd/>
                </a:ln>
                <a:effectLst/>
              </p:spPr>
              <p:txBody>
                <a:bodyPr wrap="none" anchor="ctr"/>
                <a:lstStyle/>
                <a:p>
                  <a:endParaRPr lang="en-US"/>
                </a:p>
              </p:txBody>
            </p:sp>
            <p:sp>
              <p:nvSpPr>
                <p:cNvPr id="15618" name="Line 258"/>
                <p:cNvSpPr>
                  <a:spLocks noChangeShapeType="1"/>
                </p:cNvSpPr>
                <p:nvPr/>
              </p:nvSpPr>
              <p:spPr bwMode="auto">
                <a:xfrm flipV="1">
                  <a:off x="695" y="1711"/>
                  <a:ext cx="96" cy="144"/>
                </a:xfrm>
                <a:prstGeom prst="line">
                  <a:avLst/>
                </a:prstGeom>
                <a:noFill/>
                <a:ln w="76200">
                  <a:solidFill>
                    <a:srgbClr val="CC0000"/>
                  </a:solidFill>
                  <a:round/>
                  <a:headEnd/>
                  <a:tailEnd/>
                </a:ln>
                <a:effectLst/>
              </p:spPr>
              <p:txBody>
                <a:bodyPr wrap="none" anchor="ctr"/>
                <a:lstStyle/>
                <a:p>
                  <a:endParaRPr lang="en-US"/>
                </a:p>
              </p:txBody>
            </p:sp>
          </p:grpSp>
          <p:grpSp>
            <p:nvGrpSpPr>
              <p:cNvPr id="15556" name="Group 259"/>
              <p:cNvGrpSpPr>
                <a:grpSpLocks/>
              </p:cNvGrpSpPr>
              <p:nvPr/>
            </p:nvGrpSpPr>
            <p:grpSpPr bwMode="auto">
              <a:xfrm>
                <a:off x="1968" y="2256"/>
                <a:ext cx="144" cy="192"/>
                <a:chOff x="672" y="1680"/>
                <a:chExt cx="144" cy="192"/>
              </a:xfrm>
            </p:grpSpPr>
            <p:sp>
              <p:nvSpPr>
                <p:cNvPr id="15620" name="Oval 260"/>
                <p:cNvSpPr>
                  <a:spLocks noChangeArrowheads="1"/>
                </p:cNvSpPr>
                <p:nvPr/>
              </p:nvSpPr>
              <p:spPr bwMode="auto">
                <a:xfrm>
                  <a:off x="672" y="1680"/>
                  <a:ext cx="144" cy="192"/>
                </a:xfrm>
                <a:prstGeom prst="ellipse">
                  <a:avLst/>
                </a:prstGeom>
                <a:gradFill rotWithShape="0">
                  <a:gsLst>
                    <a:gs pos="0">
                      <a:schemeClr val="bg1"/>
                    </a:gs>
                    <a:gs pos="100000">
                      <a:schemeClr val="bg1">
                        <a:gamma/>
                        <a:shade val="46275"/>
                        <a:invGamma/>
                      </a:schemeClr>
                    </a:gs>
                  </a:gsLst>
                  <a:path path="shape">
                    <a:fillToRect l="50000" t="50000" r="50000" b="50000"/>
                  </a:path>
                </a:gradFill>
                <a:ln w="9525">
                  <a:noFill/>
                  <a:round/>
                  <a:headEnd/>
                  <a:tailEnd/>
                </a:ln>
                <a:effectLst/>
              </p:spPr>
              <p:txBody>
                <a:bodyPr wrap="none" anchor="ctr"/>
                <a:lstStyle/>
                <a:p>
                  <a:endParaRPr lang="en-US"/>
                </a:p>
              </p:txBody>
            </p:sp>
            <p:sp>
              <p:nvSpPr>
                <p:cNvPr id="15621" name="Line 261"/>
                <p:cNvSpPr>
                  <a:spLocks noChangeShapeType="1"/>
                </p:cNvSpPr>
                <p:nvPr/>
              </p:nvSpPr>
              <p:spPr bwMode="auto">
                <a:xfrm>
                  <a:off x="695" y="1711"/>
                  <a:ext cx="96" cy="144"/>
                </a:xfrm>
                <a:prstGeom prst="line">
                  <a:avLst/>
                </a:prstGeom>
                <a:noFill/>
                <a:ln w="76200">
                  <a:solidFill>
                    <a:srgbClr val="CC0000"/>
                  </a:solidFill>
                  <a:round/>
                  <a:headEnd/>
                  <a:tailEnd/>
                </a:ln>
                <a:effectLst/>
              </p:spPr>
              <p:txBody>
                <a:bodyPr wrap="none" anchor="ctr"/>
                <a:lstStyle/>
                <a:p>
                  <a:endParaRPr lang="en-US"/>
                </a:p>
              </p:txBody>
            </p:sp>
            <p:sp>
              <p:nvSpPr>
                <p:cNvPr id="15622" name="Line 262"/>
                <p:cNvSpPr>
                  <a:spLocks noChangeShapeType="1"/>
                </p:cNvSpPr>
                <p:nvPr/>
              </p:nvSpPr>
              <p:spPr bwMode="auto">
                <a:xfrm flipV="1">
                  <a:off x="695" y="1711"/>
                  <a:ext cx="96" cy="144"/>
                </a:xfrm>
                <a:prstGeom prst="line">
                  <a:avLst/>
                </a:prstGeom>
                <a:noFill/>
                <a:ln w="76200">
                  <a:solidFill>
                    <a:srgbClr val="CC0000"/>
                  </a:solidFill>
                  <a:round/>
                  <a:headEnd/>
                  <a:tailEnd/>
                </a:ln>
                <a:effectLst/>
              </p:spPr>
              <p:txBody>
                <a:bodyPr wrap="none" anchor="ctr"/>
                <a:lstStyle/>
                <a:p>
                  <a:endParaRPr lang="en-US"/>
                </a:p>
              </p:txBody>
            </p:sp>
          </p:grpSp>
          <p:grpSp>
            <p:nvGrpSpPr>
              <p:cNvPr id="15560" name="Group 263"/>
              <p:cNvGrpSpPr>
                <a:grpSpLocks/>
              </p:cNvGrpSpPr>
              <p:nvPr/>
            </p:nvGrpSpPr>
            <p:grpSpPr bwMode="auto">
              <a:xfrm>
                <a:off x="1440" y="2784"/>
                <a:ext cx="144" cy="192"/>
                <a:chOff x="672" y="1680"/>
                <a:chExt cx="144" cy="192"/>
              </a:xfrm>
            </p:grpSpPr>
            <p:sp>
              <p:nvSpPr>
                <p:cNvPr id="15624" name="Oval 264"/>
                <p:cNvSpPr>
                  <a:spLocks noChangeArrowheads="1"/>
                </p:cNvSpPr>
                <p:nvPr/>
              </p:nvSpPr>
              <p:spPr bwMode="auto">
                <a:xfrm>
                  <a:off x="672" y="1680"/>
                  <a:ext cx="144" cy="192"/>
                </a:xfrm>
                <a:prstGeom prst="ellipse">
                  <a:avLst/>
                </a:prstGeom>
                <a:gradFill rotWithShape="0">
                  <a:gsLst>
                    <a:gs pos="0">
                      <a:schemeClr val="bg1"/>
                    </a:gs>
                    <a:gs pos="100000">
                      <a:schemeClr val="bg1">
                        <a:gamma/>
                        <a:shade val="46275"/>
                        <a:invGamma/>
                      </a:schemeClr>
                    </a:gs>
                  </a:gsLst>
                  <a:path path="shape">
                    <a:fillToRect l="50000" t="50000" r="50000" b="50000"/>
                  </a:path>
                </a:gradFill>
                <a:ln w="9525">
                  <a:noFill/>
                  <a:round/>
                  <a:headEnd/>
                  <a:tailEnd/>
                </a:ln>
                <a:effectLst/>
              </p:spPr>
              <p:txBody>
                <a:bodyPr wrap="none" anchor="ctr"/>
                <a:lstStyle/>
                <a:p>
                  <a:endParaRPr lang="en-US"/>
                </a:p>
              </p:txBody>
            </p:sp>
            <p:sp>
              <p:nvSpPr>
                <p:cNvPr id="15625" name="Line 265"/>
                <p:cNvSpPr>
                  <a:spLocks noChangeShapeType="1"/>
                </p:cNvSpPr>
                <p:nvPr/>
              </p:nvSpPr>
              <p:spPr bwMode="auto">
                <a:xfrm>
                  <a:off x="695" y="1711"/>
                  <a:ext cx="96" cy="144"/>
                </a:xfrm>
                <a:prstGeom prst="line">
                  <a:avLst/>
                </a:prstGeom>
                <a:noFill/>
                <a:ln w="76200">
                  <a:solidFill>
                    <a:srgbClr val="CC0000"/>
                  </a:solidFill>
                  <a:round/>
                  <a:headEnd/>
                  <a:tailEnd/>
                </a:ln>
                <a:effectLst/>
              </p:spPr>
              <p:txBody>
                <a:bodyPr wrap="none" anchor="ctr"/>
                <a:lstStyle/>
                <a:p>
                  <a:endParaRPr lang="en-US"/>
                </a:p>
              </p:txBody>
            </p:sp>
            <p:sp>
              <p:nvSpPr>
                <p:cNvPr id="15626" name="Line 266"/>
                <p:cNvSpPr>
                  <a:spLocks noChangeShapeType="1"/>
                </p:cNvSpPr>
                <p:nvPr/>
              </p:nvSpPr>
              <p:spPr bwMode="auto">
                <a:xfrm flipV="1">
                  <a:off x="695" y="1711"/>
                  <a:ext cx="96" cy="144"/>
                </a:xfrm>
                <a:prstGeom prst="line">
                  <a:avLst/>
                </a:prstGeom>
                <a:noFill/>
                <a:ln w="76200">
                  <a:solidFill>
                    <a:srgbClr val="CC0000"/>
                  </a:solidFill>
                  <a:round/>
                  <a:headEnd/>
                  <a:tailEnd/>
                </a:ln>
                <a:effectLst/>
              </p:spPr>
              <p:txBody>
                <a:bodyPr wrap="none" anchor="ctr"/>
                <a:lstStyle/>
                <a:p>
                  <a:endParaRPr lang="en-US"/>
                </a:p>
              </p:txBody>
            </p:sp>
          </p:grpSp>
          <p:grpSp>
            <p:nvGrpSpPr>
              <p:cNvPr id="15564" name="Group 268"/>
              <p:cNvGrpSpPr>
                <a:grpSpLocks/>
              </p:cNvGrpSpPr>
              <p:nvPr/>
            </p:nvGrpSpPr>
            <p:grpSpPr bwMode="auto">
              <a:xfrm>
                <a:off x="1632" y="2880"/>
                <a:ext cx="144" cy="192"/>
                <a:chOff x="672" y="1680"/>
                <a:chExt cx="144" cy="192"/>
              </a:xfrm>
            </p:grpSpPr>
            <p:sp>
              <p:nvSpPr>
                <p:cNvPr id="15629" name="Oval 269"/>
                <p:cNvSpPr>
                  <a:spLocks noChangeArrowheads="1"/>
                </p:cNvSpPr>
                <p:nvPr/>
              </p:nvSpPr>
              <p:spPr bwMode="auto">
                <a:xfrm>
                  <a:off x="672" y="1680"/>
                  <a:ext cx="144" cy="192"/>
                </a:xfrm>
                <a:prstGeom prst="ellipse">
                  <a:avLst/>
                </a:prstGeom>
                <a:gradFill rotWithShape="0">
                  <a:gsLst>
                    <a:gs pos="0">
                      <a:schemeClr val="bg1"/>
                    </a:gs>
                    <a:gs pos="100000">
                      <a:schemeClr val="bg1">
                        <a:gamma/>
                        <a:shade val="46275"/>
                        <a:invGamma/>
                      </a:schemeClr>
                    </a:gs>
                  </a:gsLst>
                  <a:path path="shape">
                    <a:fillToRect l="50000" t="50000" r="50000" b="50000"/>
                  </a:path>
                </a:gradFill>
                <a:ln w="9525">
                  <a:noFill/>
                  <a:round/>
                  <a:headEnd/>
                  <a:tailEnd/>
                </a:ln>
                <a:effectLst/>
              </p:spPr>
              <p:txBody>
                <a:bodyPr wrap="none" anchor="ctr"/>
                <a:lstStyle/>
                <a:p>
                  <a:endParaRPr lang="en-US"/>
                </a:p>
              </p:txBody>
            </p:sp>
            <p:sp>
              <p:nvSpPr>
                <p:cNvPr id="15630" name="Line 270"/>
                <p:cNvSpPr>
                  <a:spLocks noChangeShapeType="1"/>
                </p:cNvSpPr>
                <p:nvPr/>
              </p:nvSpPr>
              <p:spPr bwMode="auto">
                <a:xfrm>
                  <a:off x="695" y="1711"/>
                  <a:ext cx="96" cy="144"/>
                </a:xfrm>
                <a:prstGeom prst="line">
                  <a:avLst/>
                </a:prstGeom>
                <a:noFill/>
                <a:ln w="76200">
                  <a:solidFill>
                    <a:srgbClr val="CC0000"/>
                  </a:solidFill>
                  <a:round/>
                  <a:headEnd/>
                  <a:tailEnd/>
                </a:ln>
                <a:effectLst/>
              </p:spPr>
              <p:txBody>
                <a:bodyPr wrap="none" anchor="ctr"/>
                <a:lstStyle/>
                <a:p>
                  <a:endParaRPr lang="en-US"/>
                </a:p>
              </p:txBody>
            </p:sp>
            <p:sp>
              <p:nvSpPr>
                <p:cNvPr id="15631" name="Line 271"/>
                <p:cNvSpPr>
                  <a:spLocks noChangeShapeType="1"/>
                </p:cNvSpPr>
                <p:nvPr/>
              </p:nvSpPr>
              <p:spPr bwMode="auto">
                <a:xfrm flipV="1">
                  <a:off x="695" y="1711"/>
                  <a:ext cx="96" cy="144"/>
                </a:xfrm>
                <a:prstGeom prst="line">
                  <a:avLst/>
                </a:prstGeom>
                <a:noFill/>
                <a:ln w="76200">
                  <a:solidFill>
                    <a:srgbClr val="CC0000"/>
                  </a:solidFill>
                  <a:round/>
                  <a:headEnd/>
                  <a:tailEnd/>
                </a:ln>
                <a:effectLst/>
              </p:spPr>
              <p:txBody>
                <a:bodyPr wrap="none" anchor="ctr"/>
                <a:lstStyle/>
                <a:p>
                  <a:endParaRPr lang="en-US"/>
                </a:p>
              </p:txBody>
            </p:sp>
          </p:grpSp>
          <p:grpSp>
            <p:nvGrpSpPr>
              <p:cNvPr id="15568" name="Group 272"/>
              <p:cNvGrpSpPr>
                <a:grpSpLocks/>
              </p:cNvGrpSpPr>
              <p:nvPr/>
            </p:nvGrpSpPr>
            <p:grpSpPr bwMode="auto">
              <a:xfrm>
                <a:off x="1584" y="2640"/>
                <a:ext cx="144" cy="192"/>
                <a:chOff x="672" y="1680"/>
                <a:chExt cx="144" cy="192"/>
              </a:xfrm>
            </p:grpSpPr>
            <p:sp>
              <p:nvSpPr>
                <p:cNvPr id="15633" name="Oval 273"/>
                <p:cNvSpPr>
                  <a:spLocks noChangeArrowheads="1"/>
                </p:cNvSpPr>
                <p:nvPr/>
              </p:nvSpPr>
              <p:spPr bwMode="auto">
                <a:xfrm>
                  <a:off x="672" y="1680"/>
                  <a:ext cx="144" cy="192"/>
                </a:xfrm>
                <a:prstGeom prst="ellipse">
                  <a:avLst/>
                </a:prstGeom>
                <a:gradFill rotWithShape="0">
                  <a:gsLst>
                    <a:gs pos="0">
                      <a:schemeClr val="bg1"/>
                    </a:gs>
                    <a:gs pos="100000">
                      <a:schemeClr val="bg1">
                        <a:gamma/>
                        <a:shade val="46275"/>
                        <a:invGamma/>
                      </a:schemeClr>
                    </a:gs>
                  </a:gsLst>
                  <a:path path="shape">
                    <a:fillToRect l="50000" t="50000" r="50000" b="50000"/>
                  </a:path>
                </a:gradFill>
                <a:ln w="9525">
                  <a:noFill/>
                  <a:round/>
                  <a:headEnd/>
                  <a:tailEnd/>
                </a:ln>
                <a:effectLst/>
              </p:spPr>
              <p:txBody>
                <a:bodyPr wrap="none" anchor="ctr"/>
                <a:lstStyle/>
                <a:p>
                  <a:endParaRPr lang="en-US"/>
                </a:p>
              </p:txBody>
            </p:sp>
            <p:sp>
              <p:nvSpPr>
                <p:cNvPr id="15634" name="Line 274"/>
                <p:cNvSpPr>
                  <a:spLocks noChangeShapeType="1"/>
                </p:cNvSpPr>
                <p:nvPr/>
              </p:nvSpPr>
              <p:spPr bwMode="auto">
                <a:xfrm>
                  <a:off x="695" y="1711"/>
                  <a:ext cx="96" cy="144"/>
                </a:xfrm>
                <a:prstGeom prst="line">
                  <a:avLst/>
                </a:prstGeom>
                <a:noFill/>
                <a:ln w="76200">
                  <a:solidFill>
                    <a:srgbClr val="CC0000"/>
                  </a:solidFill>
                  <a:round/>
                  <a:headEnd/>
                  <a:tailEnd/>
                </a:ln>
                <a:effectLst/>
              </p:spPr>
              <p:txBody>
                <a:bodyPr wrap="none" anchor="ctr"/>
                <a:lstStyle/>
                <a:p>
                  <a:endParaRPr lang="en-US"/>
                </a:p>
              </p:txBody>
            </p:sp>
            <p:sp>
              <p:nvSpPr>
                <p:cNvPr id="15635" name="Line 275"/>
                <p:cNvSpPr>
                  <a:spLocks noChangeShapeType="1"/>
                </p:cNvSpPr>
                <p:nvPr/>
              </p:nvSpPr>
              <p:spPr bwMode="auto">
                <a:xfrm flipV="1">
                  <a:off x="695" y="1711"/>
                  <a:ext cx="96" cy="144"/>
                </a:xfrm>
                <a:prstGeom prst="line">
                  <a:avLst/>
                </a:prstGeom>
                <a:noFill/>
                <a:ln w="76200">
                  <a:solidFill>
                    <a:srgbClr val="CC0000"/>
                  </a:solidFill>
                  <a:round/>
                  <a:headEnd/>
                  <a:tailEnd/>
                </a:ln>
                <a:effectLst/>
              </p:spPr>
              <p:txBody>
                <a:bodyPr wrap="none" anchor="ctr"/>
                <a:lstStyle/>
                <a:p>
                  <a:endParaRPr lang="en-US"/>
                </a:p>
              </p:txBody>
            </p:sp>
          </p:grpSp>
          <p:grpSp>
            <p:nvGrpSpPr>
              <p:cNvPr id="15572" name="Group 276"/>
              <p:cNvGrpSpPr>
                <a:grpSpLocks/>
              </p:cNvGrpSpPr>
              <p:nvPr/>
            </p:nvGrpSpPr>
            <p:grpSpPr bwMode="auto">
              <a:xfrm>
                <a:off x="1344" y="2592"/>
                <a:ext cx="144" cy="192"/>
                <a:chOff x="672" y="1680"/>
                <a:chExt cx="144" cy="192"/>
              </a:xfrm>
            </p:grpSpPr>
            <p:sp>
              <p:nvSpPr>
                <p:cNvPr id="15637" name="Oval 277"/>
                <p:cNvSpPr>
                  <a:spLocks noChangeArrowheads="1"/>
                </p:cNvSpPr>
                <p:nvPr/>
              </p:nvSpPr>
              <p:spPr bwMode="auto">
                <a:xfrm>
                  <a:off x="672" y="1680"/>
                  <a:ext cx="144" cy="192"/>
                </a:xfrm>
                <a:prstGeom prst="ellipse">
                  <a:avLst/>
                </a:prstGeom>
                <a:gradFill rotWithShape="0">
                  <a:gsLst>
                    <a:gs pos="0">
                      <a:schemeClr val="bg1"/>
                    </a:gs>
                    <a:gs pos="100000">
                      <a:schemeClr val="bg1">
                        <a:gamma/>
                        <a:shade val="46275"/>
                        <a:invGamma/>
                      </a:schemeClr>
                    </a:gs>
                  </a:gsLst>
                  <a:path path="shape">
                    <a:fillToRect l="50000" t="50000" r="50000" b="50000"/>
                  </a:path>
                </a:gradFill>
                <a:ln w="9525">
                  <a:noFill/>
                  <a:round/>
                  <a:headEnd/>
                  <a:tailEnd/>
                </a:ln>
                <a:effectLst/>
              </p:spPr>
              <p:txBody>
                <a:bodyPr wrap="none" anchor="ctr"/>
                <a:lstStyle/>
                <a:p>
                  <a:endParaRPr lang="en-US"/>
                </a:p>
              </p:txBody>
            </p:sp>
            <p:sp>
              <p:nvSpPr>
                <p:cNvPr id="15638" name="Line 278"/>
                <p:cNvSpPr>
                  <a:spLocks noChangeShapeType="1"/>
                </p:cNvSpPr>
                <p:nvPr/>
              </p:nvSpPr>
              <p:spPr bwMode="auto">
                <a:xfrm>
                  <a:off x="695" y="1711"/>
                  <a:ext cx="96" cy="144"/>
                </a:xfrm>
                <a:prstGeom prst="line">
                  <a:avLst/>
                </a:prstGeom>
                <a:noFill/>
                <a:ln w="76200">
                  <a:solidFill>
                    <a:srgbClr val="CC0000"/>
                  </a:solidFill>
                  <a:round/>
                  <a:headEnd/>
                  <a:tailEnd/>
                </a:ln>
                <a:effectLst/>
              </p:spPr>
              <p:txBody>
                <a:bodyPr wrap="none" anchor="ctr"/>
                <a:lstStyle/>
                <a:p>
                  <a:endParaRPr lang="en-US"/>
                </a:p>
              </p:txBody>
            </p:sp>
            <p:sp>
              <p:nvSpPr>
                <p:cNvPr id="15639" name="Line 279"/>
                <p:cNvSpPr>
                  <a:spLocks noChangeShapeType="1"/>
                </p:cNvSpPr>
                <p:nvPr/>
              </p:nvSpPr>
              <p:spPr bwMode="auto">
                <a:xfrm flipV="1">
                  <a:off x="695" y="1711"/>
                  <a:ext cx="96" cy="144"/>
                </a:xfrm>
                <a:prstGeom prst="line">
                  <a:avLst/>
                </a:prstGeom>
                <a:noFill/>
                <a:ln w="76200">
                  <a:solidFill>
                    <a:srgbClr val="CC0000"/>
                  </a:solidFill>
                  <a:round/>
                  <a:headEnd/>
                  <a:tailEnd/>
                </a:ln>
                <a:effectLst/>
              </p:spPr>
              <p:txBody>
                <a:bodyPr wrap="none" anchor="ctr"/>
                <a:lstStyle/>
                <a:p>
                  <a:endParaRPr lang="en-US"/>
                </a:p>
              </p:txBody>
            </p:sp>
          </p:grpSp>
          <p:grpSp>
            <p:nvGrpSpPr>
              <p:cNvPr id="15576" name="Group 280"/>
              <p:cNvGrpSpPr>
                <a:grpSpLocks/>
              </p:cNvGrpSpPr>
              <p:nvPr/>
            </p:nvGrpSpPr>
            <p:grpSpPr bwMode="auto">
              <a:xfrm>
                <a:off x="1680" y="2256"/>
                <a:ext cx="144" cy="192"/>
                <a:chOff x="672" y="1680"/>
                <a:chExt cx="144" cy="192"/>
              </a:xfrm>
            </p:grpSpPr>
            <p:sp>
              <p:nvSpPr>
                <p:cNvPr id="15641" name="Oval 281"/>
                <p:cNvSpPr>
                  <a:spLocks noChangeArrowheads="1"/>
                </p:cNvSpPr>
                <p:nvPr/>
              </p:nvSpPr>
              <p:spPr bwMode="auto">
                <a:xfrm>
                  <a:off x="672" y="1680"/>
                  <a:ext cx="144" cy="192"/>
                </a:xfrm>
                <a:prstGeom prst="ellipse">
                  <a:avLst/>
                </a:prstGeom>
                <a:gradFill rotWithShape="0">
                  <a:gsLst>
                    <a:gs pos="0">
                      <a:schemeClr val="bg1"/>
                    </a:gs>
                    <a:gs pos="100000">
                      <a:schemeClr val="bg1">
                        <a:gamma/>
                        <a:shade val="46275"/>
                        <a:invGamma/>
                      </a:schemeClr>
                    </a:gs>
                  </a:gsLst>
                  <a:path path="shape">
                    <a:fillToRect l="50000" t="50000" r="50000" b="50000"/>
                  </a:path>
                </a:gradFill>
                <a:ln w="9525">
                  <a:noFill/>
                  <a:round/>
                  <a:headEnd/>
                  <a:tailEnd/>
                </a:ln>
                <a:effectLst/>
              </p:spPr>
              <p:txBody>
                <a:bodyPr wrap="none" anchor="ctr"/>
                <a:lstStyle/>
                <a:p>
                  <a:endParaRPr lang="en-US"/>
                </a:p>
              </p:txBody>
            </p:sp>
            <p:sp>
              <p:nvSpPr>
                <p:cNvPr id="15642" name="Line 282"/>
                <p:cNvSpPr>
                  <a:spLocks noChangeShapeType="1"/>
                </p:cNvSpPr>
                <p:nvPr/>
              </p:nvSpPr>
              <p:spPr bwMode="auto">
                <a:xfrm>
                  <a:off x="695" y="1711"/>
                  <a:ext cx="96" cy="144"/>
                </a:xfrm>
                <a:prstGeom prst="line">
                  <a:avLst/>
                </a:prstGeom>
                <a:noFill/>
                <a:ln w="76200">
                  <a:solidFill>
                    <a:srgbClr val="CC0000"/>
                  </a:solidFill>
                  <a:round/>
                  <a:headEnd/>
                  <a:tailEnd/>
                </a:ln>
                <a:effectLst/>
              </p:spPr>
              <p:txBody>
                <a:bodyPr wrap="none" anchor="ctr"/>
                <a:lstStyle/>
                <a:p>
                  <a:endParaRPr lang="en-US"/>
                </a:p>
              </p:txBody>
            </p:sp>
            <p:sp>
              <p:nvSpPr>
                <p:cNvPr id="15643" name="Line 283"/>
                <p:cNvSpPr>
                  <a:spLocks noChangeShapeType="1"/>
                </p:cNvSpPr>
                <p:nvPr/>
              </p:nvSpPr>
              <p:spPr bwMode="auto">
                <a:xfrm flipV="1">
                  <a:off x="695" y="1711"/>
                  <a:ext cx="96" cy="144"/>
                </a:xfrm>
                <a:prstGeom prst="line">
                  <a:avLst/>
                </a:prstGeom>
                <a:noFill/>
                <a:ln w="76200">
                  <a:solidFill>
                    <a:srgbClr val="CC0000"/>
                  </a:solidFill>
                  <a:round/>
                  <a:headEnd/>
                  <a:tailEnd/>
                </a:ln>
                <a:effectLst/>
              </p:spPr>
              <p:txBody>
                <a:bodyPr wrap="none" anchor="ctr"/>
                <a:lstStyle/>
                <a:p>
                  <a:endParaRPr lang="en-US"/>
                </a:p>
              </p:txBody>
            </p:sp>
          </p:grpSp>
          <p:grpSp>
            <p:nvGrpSpPr>
              <p:cNvPr id="15577" name="Group 284"/>
              <p:cNvGrpSpPr>
                <a:grpSpLocks/>
              </p:cNvGrpSpPr>
              <p:nvPr/>
            </p:nvGrpSpPr>
            <p:grpSpPr bwMode="auto">
              <a:xfrm>
                <a:off x="2208" y="2352"/>
                <a:ext cx="144" cy="192"/>
                <a:chOff x="672" y="1680"/>
                <a:chExt cx="144" cy="192"/>
              </a:xfrm>
            </p:grpSpPr>
            <p:sp>
              <p:nvSpPr>
                <p:cNvPr id="15645" name="Oval 285"/>
                <p:cNvSpPr>
                  <a:spLocks noChangeArrowheads="1"/>
                </p:cNvSpPr>
                <p:nvPr/>
              </p:nvSpPr>
              <p:spPr bwMode="auto">
                <a:xfrm>
                  <a:off x="672" y="1680"/>
                  <a:ext cx="144" cy="192"/>
                </a:xfrm>
                <a:prstGeom prst="ellipse">
                  <a:avLst/>
                </a:prstGeom>
                <a:gradFill rotWithShape="0">
                  <a:gsLst>
                    <a:gs pos="0">
                      <a:schemeClr val="bg1"/>
                    </a:gs>
                    <a:gs pos="100000">
                      <a:schemeClr val="bg1">
                        <a:gamma/>
                        <a:shade val="46275"/>
                        <a:invGamma/>
                      </a:schemeClr>
                    </a:gs>
                  </a:gsLst>
                  <a:path path="shape">
                    <a:fillToRect l="50000" t="50000" r="50000" b="50000"/>
                  </a:path>
                </a:gradFill>
                <a:ln w="9525">
                  <a:noFill/>
                  <a:round/>
                  <a:headEnd/>
                  <a:tailEnd/>
                </a:ln>
                <a:effectLst/>
              </p:spPr>
              <p:txBody>
                <a:bodyPr wrap="none" anchor="ctr"/>
                <a:lstStyle/>
                <a:p>
                  <a:endParaRPr lang="en-US"/>
                </a:p>
              </p:txBody>
            </p:sp>
            <p:sp>
              <p:nvSpPr>
                <p:cNvPr id="15646" name="Line 286"/>
                <p:cNvSpPr>
                  <a:spLocks noChangeShapeType="1"/>
                </p:cNvSpPr>
                <p:nvPr/>
              </p:nvSpPr>
              <p:spPr bwMode="auto">
                <a:xfrm>
                  <a:off x="695" y="1711"/>
                  <a:ext cx="96" cy="144"/>
                </a:xfrm>
                <a:prstGeom prst="line">
                  <a:avLst/>
                </a:prstGeom>
                <a:noFill/>
                <a:ln w="76200">
                  <a:solidFill>
                    <a:srgbClr val="CC0000"/>
                  </a:solidFill>
                  <a:round/>
                  <a:headEnd/>
                  <a:tailEnd/>
                </a:ln>
                <a:effectLst/>
              </p:spPr>
              <p:txBody>
                <a:bodyPr wrap="none" anchor="ctr"/>
                <a:lstStyle/>
                <a:p>
                  <a:endParaRPr lang="en-US"/>
                </a:p>
              </p:txBody>
            </p:sp>
            <p:sp>
              <p:nvSpPr>
                <p:cNvPr id="15647" name="Line 287"/>
                <p:cNvSpPr>
                  <a:spLocks noChangeShapeType="1"/>
                </p:cNvSpPr>
                <p:nvPr/>
              </p:nvSpPr>
              <p:spPr bwMode="auto">
                <a:xfrm flipV="1">
                  <a:off x="695" y="1711"/>
                  <a:ext cx="96" cy="144"/>
                </a:xfrm>
                <a:prstGeom prst="line">
                  <a:avLst/>
                </a:prstGeom>
                <a:noFill/>
                <a:ln w="76200">
                  <a:solidFill>
                    <a:srgbClr val="CC0000"/>
                  </a:solidFill>
                  <a:round/>
                  <a:headEnd/>
                  <a:tailEnd/>
                </a:ln>
                <a:effectLst/>
              </p:spPr>
              <p:txBody>
                <a:bodyPr wrap="none" anchor="ctr"/>
                <a:lstStyle/>
                <a:p>
                  <a:endParaRPr lang="en-US"/>
                </a:p>
              </p:txBody>
            </p:sp>
          </p:grpSp>
          <p:grpSp>
            <p:nvGrpSpPr>
              <p:cNvPr id="15581" name="Group 288"/>
              <p:cNvGrpSpPr>
                <a:grpSpLocks/>
              </p:cNvGrpSpPr>
              <p:nvPr/>
            </p:nvGrpSpPr>
            <p:grpSpPr bwMode="auto">
              <a:xfrm>
                <a:off x="1344" y="2304"/>
                <a:ext cx="144" cy="192"/>
                <a:chOff x="672" y="1680"/>
                <a:chExt cx="144" cy="192"/>
              </a:xfrm>
            </p:grpSpPr>
            <p:sp>
              <p:nvSpPr>
                <p:cNvPr id="15649" name="Oval 289"/>
                <p:cNvSpPr>
                  <a:spLocks noChangeArrowheads="1"/>
                </p:cNvSpPr>
                <p:nvPr/>
              </p:nvSpPr>
              <p:spPr bwMode="auto">
                <a:xfrm>
                  <a:off x="672" y="1680"/>
                  <a:ext cx="144" cy="192"/>
                </a:xfrm>
                <a:prstGeom prst="ellipse">
                  <a:avLst/>
                </a:prstGeom>
                <a:gradFill rotWithShape="0">
                  <a:gsLst>
                    <a:gs pos="0">
                      <a:schemeClr val="bg1"/>
                    </a:gs>
                    <a:gs pos="100000">
                      <a:schemeClr val="bg1">
                        <a:gamma/>
                        <a:shade val="46275"/>
                        <a:invGamma/>
                      </a:schemeClr>
                    </a:gs>
                  </a:gsLst>
                  <a:path path="shape">
                    <a:fillToRect l="50000" t="50000" r="50000" b="50000"/>
                  </a:path>
                </a:gradFill>
                <a:ln w="9525">
                  <a:noFill/>
                  <a:round/>
                  <a:headEnd/>
                  <a:tailEnd/>
                </a:ln>
                <a:effectLst/>
              </p:spPr>
              <p:txBody>
                <a:bodyPr wrap="none" anchor="ctr"/>
                <a:lstStyle/>
                <a:p>
                  <a:endParaRPr lang="en-US"/>
                </a:p>
              </p:txBody>
            </p:sp>
            <p:sp>
              <p:nvSpPr>
                <p:cNvPr id="15650" name="Line 290"/>
                <p:cNvSpPr>
                  <a:spLocks noChangeShapeType="1"/>
                </p:cNvSpPr>
                <p:nvPr/>
              </p:nvSpPr>
              <p:spPr bwMode="auto">
                <a:xfrm>
                  <a:off x="695" y="1711"/>
                  <a:ext cx="96" cy="144"/>
                </a:xfrm>
                <a:prstGeom prst="line">
                  <a:avLst/>
                </a:prstGeom>
                <a:noFill/>
                <a:ln w="76200">
                  <a:solidFill>
                    <a:srgbClr val="CC0000"/>
                  </a:solidFill>
                  <a:round/>
                  <a:headEnd/>
                  <a:tailEnd/>
                </a:ln>
                <a:effectLst/>
              </p:spPr>
              <p:txBody>
                <a:bodyPr wrap="none" anchor="ctr"/>
                <a:lstStyle/>
                <a:p>
                  <a:endParaRPr lang="en-US"/>
                </a:p>
              </p:txBody>
            </p:sp>
            <p:sp>
              <p:nvSpPr>
                <p:cNvPr id="15651" name="Line 291"/>
                <p:cNvSpPr>
                  <a:spLocks noChangeShapeType="1"/>
                </p:cNvSpPr>
                <p:nvPr/>
              </p:nvSpPr>
              <p:spPr bwMode="auto">
                <a:xfrm flipV="1">
                  <a:off x="695" y="1711"/>
                  <a:ext cx="96" cy="144"/>
                </a:xfrm>
                <a:prstGeom prst="line">
                  <a:avLst/>
                </a:prstGeom>
                <a:noFill/>
                <a:ln w="76200">
                  <a:solidFill>
                    <a:srgbClr val="CC0000"/>
                  </a:solidFill>
                  <a:round/>
                  <a:headEnd/>
                  <a:tailEnd/>
                </a:ln>
                <a:effectLst/>
              </p:spPr>
              <p:txBody>
                <a:bodyPr wrap="none" anchor="ctr"/>
                <a:lstStyle/>
                <a:p>
                  <a:endParaRPr lang="en-US"/>
                </a:p>
              </p:txBody>
            </p:sp>
          </p:grpSp>
          <p:grpSp>
            <p:nvGrpSpPr>
              <p:cNvPr id="15585" name="Group 292"/>
              <p:cNvGrpSpPr>
                <a:grpSpLocks/>
              </p:cNvGrpSpPr>
              <p:nvPr/>
            </p:nvGrpSpPr>
            <p:grpSpPr bwMode="auto">
              <a:xfrm>
                <a:off x="2016" y="2688"/>
                <a:ext cx="144" cy="192"/>
                <a:chOff x="672" y="1680"/>
                <a:chExt cx="144" cy="192"/>
              </a:xfrm>
            </p:grpSpPr>
            <p:sp>
              <p:nvSpPr>
                <p:cNvPr id="15653" name="Oval 293"/>
                <p:cNvSpPr>
                  <a:spLocks noChangeArrowheads="1"/>
                </p:cNvSpPr>
                <p:nvPr/>
              </p:nvSpPr>
              <p:spPr bwMode="auto">
                <a:xfrm>
                  <a:off x="672" y="1680"/>
                  <a:ext cx="144" cy="192"/>
                </a:xfrm>
                <a:prstGeom prst="ellipse">
                  <a:avLst/>
                </a:prstGeom>
                <a:gradFill rotWithShape="0">
                  <a:gsLst>
                    <a:gs pos="0">
                      <a:schemeClr val="bg1"/>
                    </a:gs>
                    <a:gs pos="100000">
                      <a:schemeClr val="bg1">
                        <a:gamma/>
                        <a:shade val="46275"/>
                        <a:invGamma/>
                      </a:schemeClr>
                    </a:gs>
                  </a:gsLst>
                  <a:path path="shape">
                    <a:fillToRect l="50000" t="50000" r="50000" b="50000"/>
                  </a:path>
                </a:gradFill>
                <a:ln w="9525">
                  <a:noFill/>
                  <a:round/>
                  <a:headEnd/>
                  <a:tailEnd/>
                </a:ln>
                <a:effectLst/>
              </p:spPr>
              <p:txBody>
                <a:bodyPr wrap="none" anchor="ctr"/>
                <a:lstStyle/>
                <a:p>
                  <a:endParaRPr lang="en-US"/>
                </a:p>
              </p:txBody>
            </p:sp>
            <p:sp>
              <p:nvSpPr>
                <p:cNvPr id="15654" name="Line 294"/>
                <p:cNvSpPr>
                  <a:spLocks noChangeShapeType="1"/>
                </p:cNvSpPr>
                <p:nvPr/>
              </p:nvSpPr>
              <p:spPr bwMode="auto">
                <a:xfrm>
                  <a:off x="695" y="1711"/>
                  <a:ext cx="96" cy="144"/>
                </a:xfrm>
                <a:prstGeom prst="line">
                  <a:avLst/>
                </a:prstGeom>
                <a:noFill/>
                <a:ln w="76200">
                  <a:solidFill>
                    <a:srgbClr val="CC0000"/>
                  </a:solidFill>
                  <a:round/>
                  <a:headEnd/>
                  <a:tailEnd/>
                </a:ln>
                <a:effectLst/>
              </p:spPr>
              <p:txBody>
                <a:bodyPr wrap="none" anchor="ctr"/>
                <a:lstStyle/>
                <a:p>
                  <a:endParaRPr lang="en-US"/>
                </a:p>
              </p:txBody>
            </p:sp>
            <p:sp>
              <p:nvSpPr>
                <p:cNvPr id="15655" name="Line 295"/>
                <p:cNvSpPr>
                  <a:spLocks noChangeShapeType="1"/>
                </p:cNvSpPr>
                <p:nvPr/>
              </p:nvSpPr>
              <p:spPr bwMode="auto">
                <a:xfrm flipV="1">
                  <a:off x="695" y="1711"/>
                  <a:ext cx="96" cy="144"/>
                </a:xfrm>
                <a:prstGeom prst="line">
                  <a:avLst/>
                </a:prstGeom>
                <a:noFill/>
                <a:ln w="76200">
                  <a:solidFill>
                    <a:srgbClr val="CC0000"/>
                  </a:solidFill>
                  <a:round/>
                  <a:headEnd/>
                  <a:tailEnd/>
                </a:ln>
                <a:effectLst/>
              </p:spPr>
              <p:txBody>
                <a:bodyPr wrap="none" anchor="ctr"/>
                <a:lstStyle/>
                <a:p>
                  <a:endParaRPr lang="en-US"/>
                </a:p>
              </p:txBody>
            </p:sp>
          </p:grpSp>
          <p:grpSp>
            <p:nvGrpSpPr>
              <p:cNvPr id="15589" name="Group 296"/>
              <p:cNvGrpSpPr>
                <a:grpSpLocks/>
              </p:cNvGrpSpPr>
              <p:nvPr/>
            </p:nvGrpSpPr>
            <p:grpSpPr bwMode="auto">
              <a:xfrm>
                <a:off x="1872" y="2880"/>
                <a:ext cx="144" cy="192"/>
                <a:chOff x="672" y="1680"/>
                <a:chExt cx="144" cy="192"/>
              </a:xfrm>
            </p:grpSpPr>
            <p:sp>
              <p:nvSpPr>
                <p:cNvPr id="15657" name="Oval 297"/>
                <p:cNvSpPr>
                  <a:spLocks noChangeArrowheads="1"/>
                </p:cNvSpPr>
                <p:nvPr/>
              </p:nvSpPr>
              <p:spPr bwMode="auto">
                <a:xfrm>
                  <a:off x="672" y="1680"/>
                  <a:ext cx="144" cy="192"/>
                </a:xfrm>
                <a:prstGeom prst="ellipse">
                  <a:avLst/>
                </a:prstGeom>
                <a:gradFill rotWithShape="0">
                  <a:gsLst>
                    <a:gs pos="0">
                      <a:schemeClr val="bg1"/>
                    </a:gs>
                    <a:gs pos="100000">
                      <a:schemeClr val="bg1">
                        <a:gamma/>
                        <a:shade val="46275"/>
                        <a:invGamma/>
                      </a:schemeClr>
                    </a:gs>
                  </a:gsLst>
                  <a:path path="shape">
                    <a:fillToRect l="50000" t="50000" r="50000" b="50000"/>
                  </a:path>
                </a:gradFill>
                <a:ln w="9525">
                  <a:noFill/>
                  <a:round/>
                  <a:headEnd/>
                  <a:tailEnd/>
                </a:ln>
                <a:effectLst/>
              </p:spPr>
              <p:txBody>
                <a:bodyPr wrap="none" anchor="ctr"/>
                <a:lstStyle/>
                <a:p>
                  <a:endParaRPr lang="en-US"/>
                </a:p>
              </p:txBody>
            </p:sp>
            <p:sp>
              <p:nvSpPr>
                <p:cNvPr id="15658" name="Line 298"/>
                <p:cNvSpPr>
                  <a:spLocks noChangeShapeType="1"/>
                </p:cNvSpPr>
                <p:nvPr/>
              </p:nvSpPr>
              <p:spPr bwMode="auto">
                <a:xfrm>
                  <a:off x="695" y="1711"/>
                  <a:ext cx="96" cy="144"/>
                </a:xfrm>
                <a:prstGeom prst="line">
                  <a:avLst/>
                </a:prstGeom>
                <a:noFill/>
                <a:ln w="76200">
                  <a:solidFill>
                    <a:srgbClr val="CC0000"/>
                  </a:solidFill>
                  <a:round/>
                  <a:headEnd/>
                  <a:tailEnd/>
                </a:ln>
                <a:effectLst/>
              </p:spPr>
              <p:txBody>
                <a:bodyPr wrap="none" anchor="ctr"/>
                <a:lstStyle/>
                <a:p>
                  <a:endParaRPr lang="en-US"/>
                </a:p>
              </p:txBody>
            </p:sp>
            <p:sp>
              <p:nvSpPr>
                <p:cNvPr id="15659" name="Line 299"/>
                <p:cNvSpPr>
                  <a:spLocks noChangeShapeType="1"/>
                </p:cNvSpPr>
                <p:nvPr/>
              </p:nvSpPr>
              <p:spPr bwMode="auto">
                <a:xfrm flipV="1">
                  <a:off x="695" y="1711"/>
                  <a:ext cx="96" cy="144"/>
                </a:xfrm>
                <a:prstGeom prst="line">
                  <a:avLst/>
                </a:prstGeom>
                <a:noFill/>
                <a:ln w="76200">
                  <a:solidFill>
                    <a:srgbClr val="CC0000"/>
                  </a:solidFill>
                  <a:round/>
                  <a:headEnd/>
                  <a:tailEnd/>
                </a:ln>
                <a:effectLst/>
              </p:spPr>
              <p:txBody>
                <a:bodyPr wrap="none" anchor="ctr"/>
                <a:lstStyle/>
                <a:p>
                  <a:endParaRPr lang="en-US"/>
                </a:p>
              </p:txBody>
            </p:sp>
          </p:grpSp>
          <p:grpSp>
            <p:nvGrpSpPr>
              <p:cNvPr id="15593" name="Group 300"/>
              <p:cNvGrpSpPr>
                <a:grpSpLocks/>
              </p:cNvGrpSpPr>
              <p:nvPr/>
            </p:nvGrpSpPr>
            <p:grpSpPr bwMode="auto">
              <a:xfrm>
                <a:off x="1200" y="2400"/>
                <a:ext cx="144" cy="192"/>
                <a:chOff x="672" y="1680"/>
                <a:chExt cx="144" cy="192"/>
              </a:xfrm>
            </p:grpSpPr>
            <p:sp>
              <p:nvSpPr>
                <p:cNvPr id="15661" name="Oval 301"/>
                <p:cNvSpPr>
                  <a:spLocks noChangeArrowheads="1"/>
                </p:cNvSpPr>
                <p:nvPr/>
              </p:nvSpPr>
              <p:spPr bwMode="auto">
                <a:xfrm>
                  <a:off x="672" y="1680"/>
                  <a:ext cx="144" cy="192"/>
                </a:xfrm>
                <a:prstGeom prst="ellipse">
                  <a:avLst/>
                </a:prstGeom>
                <a:gradFill rotWithShape="0">
                  <a:gsLst>
                    <a:gs pos="0">
                      <a:schemeClr val="bg1"/>
                    </a:gs>
                    <a:gs pos="100000">
                      <a:schemeClr val="bg1">
                        <a:gamma/>
                        <a:shade val="46275"/>
                        <a:invGamma/>
                      </a:schemeClr>
                    </a:gs>
                  </a:gsLst>
                  <a:path path="shape">
                    <a:fillToRect l="50000" t="50000" r="50000" b="50000"/>
                  </a:path>
                </a:gradFill>
                <a:ln w="9525">
                  <a:noFill/>
                  <a:round/>
                  <a:headEnd/>
                  <a:tailEnd/>
                </a:ln>
                <a:effectLst/>
              </p:spPr>
              <p:txBody>
                <a:bodyPr wrap="none" anchor="ctr"/>
                <a:lstStyle/>
                <a:p>
                  <a:endParaRPr lang="en-US"/>
                </a:p>
              </p:txBody>
            </p:sp>
            <p:sp>
              <p:nvSpPr>
                <p:cNvPr id="15662" name="Line 302"/>
                <p:cNvSpPr>
                  <a:spLocks noChangeShapeType="1"/>
                </p:cNvSpPr>
                <p:nvPr/>
              </p:nvSpPr>
              <p:spPr bwMode="auto">
                <a:xfrm>
                  <a:off x="695" y="1711"/>
                  <a:ext cx="96" cy="144"/>
                </a:xfrm>
                <a:prstGeom prst="line">
                  <a:avLst/>
                </a:prstGeom>
                <a:noFill/>
                <a:ln w="76200">
                  <a:solidFill>
                    <a:srgbClr val="CC0000"/>
                  </a:solidFill>
                  <a:round/>
                  <a:headEnd/>
                  <a:tailEnd/>
                </a:ln>
                <a:effectLst/>
              </p:spPr>
              <p:txBody>
                <a:bodyPr wrap="none" anchor="ctr"/>
                <a:lstStyle/>
                <a:p>
                  <a:endParaRPr lang="en-US"/>
                </a:p>
              </p:txBody>
            </p:sp>
            <p:sp>
              <p:nvSpPr>
                <p:cNvPr id="15663" name="Line 303"/>
                <p:cNvSpPr>
                  <a:spLocks noChangeShapeType="1"/>
                </p:cNvSpPr>
                <p:nvPr/>
              </p:nvSpPr>
              <p:spPr bwMode="auto">
                <a:xfrm flipV="1">
                  <a:off x="695" y="1711"/>
                  <a:ext cx="96" cy="144"/>
                </a:xfrm>
                <a:prstGeom prst="line">
                  <a:avLst/>
                </a:prstGeom>
                <a:noFill/>
                <a:ln w="76200">
                  <a:solidFill>
                    <a:srgbClr val="CC0000"/>
                  </a:solidFill>
                  <a:round/>
                  <a:headEnd/>
                  <a:tailEnd/>
                </a:ln>
                <a:effectLst/>
              </p:spPr>
              <p:txBody>
                <a:bodyPr wrap="none" anchor="ctr"/>
                <a:lstStyle/>
                <a:p>
                  <a:endParaRPr lang="en-US"/>
                </a:p>
              </p:txBody>
            </p:sp>
          </p:grpSp>
          <p:grpSp>
            <p:nvGrpSpPr>
              <p:cNvPr id="15597" name="Group 371"/>
              <p:cNvGrpSpPr>
                <a:grpSpLocks/>
              </p:cNvGrpSpPr>
              <p:nvPr/>
            </p:nvGrpSpPr>
            <p:grpSpPr bwMode="auto">
              <a:xfrm>
                <a:off x="1296" y="2928"/>
                <a:ext cx="144" cy="192"/>
                <a:chOff x="672" y="1680"/>
                <a:chExt cx="144" cy="192"/>
              </a:xfrm>
            </p:grpSpPr>
            <p:sp>
              <p:nvSpPr>
                <p:cNvPr id="15732" name="Oval 372"/>
                <p:cNvSpPr>
                  <a:spLocks noChangeArrowheads="1"/>
                </p:cNvSpPr>
                <p:nvPr/>
              </p:nvSpPr>
              <p:spPr bwMode="auto">
                <a:xfrm>
                  <a:off x="672" y="1680"/>
                  <a:ext cx="144" cy="192"/>
                </a:xfrm>
                <a:prstGeom prst="ellipse">
                  <a:avLst/>
                </a:prstGeom>
                <a:gradFill rotWithShape="0">
                  <a:gsLst>
                    <a:gs pos="0">
                      <a:schemeClr val="bg1"/>
                    </a:gs>
                    <a:gs pos="100000">
                      <a:schemeClr val="bg1">
                        <a:gamma/>
                        <a:shade val="46275"/>
                        <a:invGamma/>
                      </a:schemeClr>
                    </a:gs>
                  </a:gsLst>
                  <a:path path="shape">
                    <a:fillToRect l="50000" t="50000" r="50000" b="50000"/>
                  </a:path>
                </a:gradFill>
                <a:ln w="9525">
                  <a:noFill/>
                  <a:round/>
                  <a:headEnd/>
                  <a:tailEnd/>
                </a:ln>
                <a:effectLst/>
              </p:spPr>
              <p:txBody>
                <a:bodyPr wrap="none" anchor="ctr"/>
                <a:lstStyle/>
                <a:p>
                  <a:endParaRPr lang="en-US"/>
                </a:p>
              </p:txBody>
            </p:sp>
            <p:sp>
              <p:nvSpPr>
                <p:cNvPr id="15733" name="Line 373"/>
                <p:cNvSpPr>
                  <a:spLocks noChangeShapeType="1"/>
                </p:cNvSpPr>
                <p:nvPr/>
              </p:nvSpPr>
              <p:spPr bwMode="auto">
                <a:xfrm>
                  <a:off x="695" y="1711"/>
                  <a:ext cx="96" cy="144"/>
                </a:xfrm>
                <a:prstGeom prst="line">
                  <a:avLst/>
                </a:prstGeom>
                <a:noFill/>
                <a:ln w="76200">
                  <a:solidFill>
                    <a:srgbClr val="CC0000"/>
                  </a:solidFill>
                  <a:round/>
                  <a:headEnd/>
                  <a:tailEnd/>
                </a:ln>
                <a:effectLst/>
              </p:spPr>
              <p:txBody>
                <a:bodyPr wrap="none" anchor="ctr"/>
                <a:lstStyle/>
                <a:p>
                  <a:endParaRPr lang="en-US"/>
                </a:p>
              </p:txBody>
            </p:sp>
            <p:sp>
              <p:nvSpPr>
                <p:cNvPr id="15734" name="Line 374"/>
                <p:cNvSpPr>
                  <a:spLocks noChangeShapeType="1"/>
                </p:cNvSpPr>
                <p:nvPr/>
              </p:nvSpPr>
              <p:spPr bwMode="auto">
                <a:xfrm flipV="1">
                  <a:off x="695" y="1711"/>
                  <a:ext cx="96" cy="144"/>
                </a:xfrm>
                <a:prstGeom prst="line">
                  <a:avLst/>
                </a:prstGeom>
                <a:noFill/>
                <a:ln w="76200">
                  <a:solidFill>
                    <a:srgbClr val="CC0000"/>
                  </a:solidFill>
                  <a:round/>
                  <a:headEnd/>
                  <a:tailEnd/>
                </a:ln>
                <a:effectLst/>
              </p:spPr>
              <p:txBody>
                <a:bodyPr wrap="none" anchor="ctr"/>
                <a:lstStyle/>
                <a:p>
                  <a:endParaRPr lang="en-US"/>
                </a:p>
              </p:txBody>
            </p:sp>
          </p:grpSp>
          <p:grpSp>
            <p:nvGrpSpPr>
              <p:cNvPr id="15604" name="Group 375"/>
              <p:cNvGrpSpPr>
                <a:grpSpLocks/>
              </p:cNvGrpSpPr>
              <p:nvPr/>
            </p:nvGrpSpPr>
            <p:grpSpPr bwMode="auto">
              <a:xfrm>
                <a:off x="1536" y="2400"/>
                <a:ext cx="144" cy="192"/>
                <a:chOff x="672" y="1680"/>
                <a:chExt cx="144" cy="192"/>
              </a:xfrm>
            </p:grpSpPr>
            <p:sp>
              <p:nvSpPr>
                <p:cNvPr id="15736" name="Oval 376"/>
                <p:cNvSpPr>
                  <a:spLocks noChangeArrowheads="1"/>
                </p:cNvSpPr>
                <p:nvPr/>
              </p:nvSpPr>
              <p:spPr bwMode="auto">
                <a:xfrm>
                  <a:off x="672" y="1680"/>
                  <a:ext cx="144" cy="192"/>
                </a:xfrm>
                <a:prstGeom prst="ellipse">
                  <a:avLst/>
                </a:prstGeom>
                <a:gradFill rotWithShape="0">
                  <a:gsLst>
                    <a:gs pos="0">
                      <a:schemeClr val="bg1"/>
                    </a:gs>
                    <a:gs pos="100000">
                      <a:schemeClr val="bg1">
                        <a:gamma/>
                        <a:shade val="46275"/>
                        <a:invGamma/>
                      </a:schemeClr>
                    </a:gs>
                  </a:gsLst>
                  <a:path path="shape">
                    <a:fillToRect l="50000" t="50000" r="50000" b="50000"/>
                  </a:path>
                </a:gradFill>
                <a:ln w="9525">
                  <a:noFill/>
                  <a:round/>
                  <a:headEnd/>
                  <a:tailEnd/>
                </a:ln>
                <a:effectLst/>
              </p:spPr>
              <p:txBody>
                <a:bodyPr wrap="none" anchor="ctr"/>
                <a:lstStyle/>
                <a:p>
                  <a:endParaRPr lang="en-US"/>
                </a:p>
              </p:txBody>
            </p:sp>
            <p:sp>
              <p:nvSpPr>
                <p:cNvPr id="15737" name="Line 377"/>
                <p:cNvSpPr>
                  <a:spLocks noChangeShapeType="1"/>
                </p:cNvSpPr>
                <p:nvPr/>
              </p:nvSpPr>
              <p:spPr bwMode="auto">
                <a:xfrm>
                  <a:off x="695" y="1711"/>
                  <a:ext cx="96" cy="144"/>
                </a:xfrm>
                <a:prstGeom prst="line">
                  <a:avLst/>
                </a:prstGeom>
                <a:noFill/>
                <a:ln w="76200">
                  <a:solidFill>
                    <a:srgbClr val="CC0000"/>
                  </a:solidFill>
                  <a:round/>
                  <a:headEnd/>
                  <a:tailEnd/>
                </a:ln>
                <a:effectLst/>
              </p:spPr>
              <p:txBody>
                <a:bodyPr wrap="none" anchor="ctr"/>
                <a:lstStyle/>
                <a:p>
                  <a:endParaRPr lang="en-US"/>
                </a:p>
              </p:txBody>
            </p:sp>
            <p:sp>
              <p:nvSpPr>
                <p:cNvPr id="15738" name="Line 378"/>
                <p:cNvSpPr>
                  <a:spLocks noChangeShapeType="1"/>
                </p:cNvSpPr>
                <p:nvPr/>
              </p:nvSpPr>
              <p:spPr bwMode="auto">
                <a:xfrm flipV="1">
                  <a:off x="695" y="1711"/>
                  <a:ext cx="96" cy="144"/>
                </a:xfrm>
                <a:prstGeom prst="line">
                  <a:avLst/>
                </a:prstGeom>
                <a:noFill/>
                <a:ln w="76200">
                  <a:solidFill>
                    <a:srgbClr val="CC0000"/>
                  </a:solidFill>
                  <a:round/>
                  <a:headEnd/>
                  <a:tailEnd/>
                </a:ln>
                <a:effectLst/>
              </p:spPr>
              <p:txBody>
                <a:bodyPr wrap="none" anchor="ctr"/>
                <a:lstStyle/>
                <a:p>
                  <a:endParaRPr lang="en-US"/>
                </a:p>
              </p:txBody>
            </p:sp>
          </p:grpSp>
          <p:grpSp>
            <p:nvGrpSpPr>
              <p:cNvPr id="15605" name="Group 379"/>
              <p:cNvGrpSpPr>
                <a:grpSpLocks/>
              </p:cNvGrpSpPr>
              <p:nvPr/>
            </p:nvGrpSpPr>
            <p:grpSpPr bwMode="auto">
              <a:xfrm>
                <a:off x="1968" y="2496"/>
                <a:ext cx="144" cy="192"/>
                <a:chOff x="672" y="1680"/>
                <a:chExt cx="144" cy="192"/>
              </a:xfrm>
            </p:grpSpPr>
            <p:sp>
              <p:nvSpPr>
                <p:cNvPr id="15740" name="Oval 380"/>
                <p:cNvSpPr>
                  <a:spLocks noChangeArrowheads="1"/>
                </p:cNvSpPr>
                <p:nvPr/>
              </p:nvSpPr>
              <p:spPr bwMode="auto">
                <a:xfrm>
                  <a:off x="672" y="1680"/>
                  <a:ext cx="144" cy="192"/>
                </a:xfrm>
                <a:prstGeom prst="ellipse">
                  <a:avLst/>
                </a:prstGeom>
                <a:gradFill rotWithShape="0">
                  <a:gsLst>
                    <a:gs pos="0">
                      <a:schemeClr val="bg1"/>
                    </a:gs>
                    <a:gs pos="100000">
                      <a:schemeClr val="bg1">
                        <a:gamma/>
                        <a:shade val="46275"/>
                        <a:invGamma/>
                      </a:schemeClr>
                    </a:gs>
                  </a:gsLst>
                  <a:path path="shape">
                    <a:fillToRect l="50000" t="50000" r="50000" b="50000"/>
                  </a:path>
                </a:gradFill>
                <a:ln w="9525">
                  <a:noFill/>
                  <a:round/>
                  <a:headEnd/>
                  <a:tailEnd/>
                </a:ln>
                <a:effectLst/>
              </p:spPr>
              <p:txBody>
                <a:bodyPr wrap="none" anchor="ctr"/>
                <a:lstStyle/>
                <a:p>
                  <a:endParaRPr lang="en-US"/>
                </a:p>
              </p:txBody>
            </p:sp>
            <p:sp>
              <p:nvSpPr>
                <p:cNvPr id="15741" name="Line 381"/>
                <p:cNvSpPr>
                  <a:spLocks noChangeShapeType="1"/>
                </p:cNvSpPr>
                <p:nvPr/>
              </p:nvSpPr>
              <p:spPr bwMode="auto">
                <a:xfrm>
                  <a:off x="695" y="1711"/>
                  <a:ext cx="96" cy="144"/>
                </a:xfrm>
                <a:prstGeom prst="line">
                  <a:avLst/>
                </a:prstGeom>
                <a:noFill/>
                <a:ln w="76200">
                  <a:solidFill>
                    <a:srgbClr val="CC0000"/>
                  </a:solidFill>
                  <a:round/>
                  <a:headEnd/>
                  <a:tailEnd/>
                </a:ln>
                <a:effectLst/>
              </p:spPr>
              <p:txBody>
                <a:bodyPr wrap="none" anchor="ctr"/>
                <a:lstStyle/>
                <a:p>
                  <a:endParaRPr lang="en-US"/>
                </a:p>
              </p:txBody>
            </p:sp>
            <p:sp>
              <p:nvSpPr>
                <p:cNvPr id="15742" name="Line 382"/>
                <p:cNvSpPr>
                  <a:spLocks noChangeShapeType="1"/>
                </p:cNvSpPr>
                <p:nvPr/>
              </p:nvSpPr>
              <p:spPr bwMode="auto">
                <a:xfrm flipV="1">
                  <a:off x="695" y="1711"/>
                  <a:ext cx="96" cy="144"/>
                </a:xfrm>
                <a:prstGeom prst="line">
                  <a:avLst/>
                </a:prstGeom>
                <a:noFill/>
                <a:ln w="76200">
                  <a:solidFill>
                    <a:srgbClr val="CC0000"/>
                  </a:solidFill>
                  <a:round/>
                  <a:headEnd/>
                  <a:tailEnd/>
                </a:ln>
                <a:effectLst/>
              </p:spPr>
              <p:txBody>
                <a:bodyPr wrap="none" anchor="ctr"/>
                <a:lstStyle/>
                <a:p>
                  <a:endParaRPr lang="en-US"/>
                </a:p>
              </p:txBody>
            </p:sp>
          </p:grpSp>
          <p:grpSp>
            <p:nvGrpSpPr>
              <p:cNvPr id="15606" name="Group 383"/>
              <p:cNvGrpSpPr>
                <a:grpSpLocks/>
              </p:cNvGrpSpPr>
              <p:nvPr/>
            </p:nvGrpSpPr>
            <p:grpSpPr bwMode="auto">
              <a:xfrm>
                <a:off x="2208" y="2640"/>
                <a:ext cx="144" cy="192"/>
                <a:chOff x="672" y="1680"/>
                <a:chExt cx="144" cy="192"/>
              </a:xfrm>
            </p:grpSpPr>
            <p:sp>
              <p:nvSpPr>
                <p:cNvPr id="15744" name="Oval 384"/>
                <p:cNvSpPr>
                  <a:spLocks noChangeArrowheads="1"/>
                </p:cNvSpPr>
                <p:nvPr/>
              </p:nvSpPr>
              <p:spPr bwMode="auto">
                <a:xfrm>
                  <a:off x="672" y="1680"/>
                  <a:ext cx="144" cy="192"/>
                </a:xfrm>
                <a:prstGeom prst="ellipse">
                  <a:avLst/>
                </a:prstGeom>
                <a:gradFill rotWithShape="0">
                  <a:gsLst>
                    <a:gs pos="0">
                      <a:schemeClr val="bg1"/>
                    </a:gs>
                    <a:gs pos="100000">
                      <a:schemeClr val="bg1">
                        <a:gamma/>
                        <a:shade val="46275"/>
                        <a:invGamma/>
                      </a:schemeClr>
                    </a:gs>
                  </a:gsLst>
                  <a:path path="shape">
                    <a:fillToRect l="50000" t="50000" r="50000" b="50000"/>
                  </a:path>
                </a:gradFill>
                <a:ln w="9525">
                  <a:noFill/>
                  <a:round/>
                  <a:headEnd/>
                  <a:tailEnd/>
                </a:ln>
                <a:effectLst/>
              </p:spPr>
              <p:txBody>
                <a:bodyPr wrap="none" anchor="ctr"/>
                <a:lstStyle/>
                <a:p>
                  <a:endParaRPr lang="en-US"/>
                </a:p>
              </p:txBody>
            </p:sp>
            <p:sp>
              <p:nvSpPr>
                <p:cNvPr id="15745" name="Line 385"/>
                <p:cNvSpPr>
                  <a:spLocks noChangeShapeType="1"/>
                </p:cNvSpPr>
                <p:nvPr/>
              </p:nvSpPr>
              <p:spPr bwMode="auto">
                <a:xfrm>
                  <a:off x="695" y="1711"/>
                  <a:ext cx="96" cy="144"/>
                </a:xfrm>
                <a:prstGeom prst="line">
                  <a:avLst/>
                </a:prstGeom>
                <a:noFill/>
                <a:ln w="76200">
                  <a:solidFill>
                    <a:srgbClr val="CC0000"/>
                  </a:solidFill>
                  <a:round/>
                  <a:headEnd/>
                  <a:tailEnd/>
                </a:ln>
                <a:effectLst/>
              </p:spPr>
              <p:txBody>
                <a:bodyPr wrap="none" anchor="ctr"/>
                <a:lstStyle/>
                <a:p>
                  <a:endParaRPr lang="en-US"/>
                </a:p>
              </p:txBody>
            </p:sp>
            <p:sp>
              <p:nvSpPr>
                <p:cNvPr id="15746" name="Line 386"/>
                <p:cNvSpPr>
                  <a:spLocks noChangeShapeType="1"/>
                </p:cNvSpPr>
                <p:nvPr/>
              </p:nvSpPr>
              <p:spPr bwMode="auto">
                <a:xfrm flipV="1">
                  <a:off x="695" y="1711"/>
                  <a:ext cx="96" cy="144"/>
                </a:xfrm>
                <a:prstGeom prst="line">
                  <a:avLst/>
                </a:prstGeom>
                <a:noFill/>
                <a:ln w="76200">
                  <a:solidFill>
                    <a:srgbClr val="CC0000"/>
                  </a:solidFill>
                  <a:round/>
                  <a:headEnd/>
                  <a:tailEnd/>
                </a:ln>
                <a:effectLst/>
              </p:spPr>
              <p:txBody>
                <a:bodyPr wrap="none" anchor="ctr"/>
                <a:lstStyle/>
                <a:p>
                  <a:endParaRPr lang="en-US"/>
                </a:p>
              </p:txBody>
            </p:sp>
          </p:grpSp>
          <p:grpSp>
            <p:nvGrpSpPr>
              <p:cNvPr id="15607" name="Group 423"/>
              <p:cNvGrpSpPr>
                <a:grpSpLocks/>
              </p:cNvGrpSpPr>
              <p:nvPr/>
            </p:nvGrpSpPr>
            <p:grpSpPr bwMode="auto">
              <a:xfrm>
                <a:off x="1776" y="2448"/>
                <a:ext cx="144" cy="192"/>
                <a:chOff x="672" y="1680"/>
                <a:chExt cx="144" cy="192"/>
              </a:xfrm>
            </p:grpSpPr>
            <p:sp>
              <p:nvSpPr>
                <p:cNvPr id="15784" name="Oval 424"/>
                <p:cNvSpPr>
                  <a:spLocks noChangeArrowheads="1"/>
                </p:cNvSpPr>
                <p:nvPr/>
              </p:nvSpPr>
              <p:spPr bwMode="auto">
                <a:xfrm>
                  <a:off x="672" y="1680"/>
                  <a:ext cx="144" cy="192"/>
                </a:xfrm>
                <a:prstGeom prst="ellipse">
                  <a:avLst/>
                </a:prstGeom>
                <a:gradFill rotWithShape="0">
                  <a:gsLst>
                    <a:gs pos="0">
                      <a:schemeClr val="bg1"/>
                    </a:gs>
                    <a:gs pos="100000">
                      <a:schemeClr val="bg1">
                        <a:gamma/>
                        <a:shade val="46275"/>
                        <a:invGamma/>
                      </a:schemeClr>
                    </a:gs>
                  </a:gsLst>
                  <a:path path="shape">
                    <a:fillToRect l="50000" t="50000" r="50000" b="50000"/>
                  </a:path>
                </a:gradFill>
                <a:ln w="9525">
                  <a:noFill/>
                  <a:round/>
                  <a:headEnd/>
                  <a:tailEnd/>
                </a:ln>
                <a:effectLst/>
              </p:spPr>
              <p:txBody>
                <a:bodyPr wrap="none" anchor="ctr"/>
                <a:lstStyle/>
                <a:p>
                  <a:endParaRPr lang="en-US"/>
                </a:p>
              </p:txBody>
            </p:sp>
            <p:sp>
              <p:nvSpPr>
                <p:cNvPr id="15785" name="Line 425"/>
                <p:cNvSpPr>
                  <a:spLocks noChangeShapeType="1"/>
                </p:cNvSpPr>
                <p:nvPr/>
              </p:nvSpPr>
              <p:spPr bwMode="auto">
                <a:xfrm>
                  <a:off x="695" y="1711"/>
                  <a:ext cx="96" cy="144"/>
                </a:xfrm>
                <a:prstGeom prst="line">
                  <a:avLst/>
                </a:prstGeom>
                <a:noFill/>
                <a:ln w="76200">
                  <a:solidFill>
                    <a:srgbClr val="CC0000"/>
                  </a:solidFill>
                  <a:round/>
                  <a:headEnd/>
                  <a:tailEnd/>
                </a:ln>
                <a:effectLst/>
              </p:spPr>
              <p:txBody>
                <a:bodyPr wrap="none" anchor="ctr"/>
                <a:lstStyle/>
                <a:p>
                  <a:endParaRPr lang="en-US"/>
                </a:p>
              </p:txBody>
            </p:sp>
            <p:sp>
              <p:nvSpPr>
                <p:cNvPr id="15786" name="Line 426"/>
                <p:cNvSpPr>
                  <a:spLocks noChangeShapeType="1"/>
                </p:cNvSpPr>
                <p:nvPr/>
              </p:nvSpPr>
              <p:spPr bwMode="auto">
                <a:xfrm flipV="1">
                  <a:off x="695" y="1711"/>
                  <a:ext cx="96" cy="144"/>
                </a:xfrm>
                <a:prstGeom prst="line">
                  <a:avLst/>
                </a:prstGeom>
                <a:noFill/>
                <a:ln w="76200">
                  <a:solidFill>
                    <a:srgbClr val="CC0000"/>
                  </a:solidFill>
                  <a:round/>
                  <a:headEnd/>
                  <a:tailEnd/>
                </a:ln>
                <a:effectLst/>
              </p:spPr>
              <p:txBody>
                <a:bodyPr wrap="none" anchor="ctr"/>
                <a:lstStyle/>
                <a:p>
                  <a:endParaRPr lang="en-US"/>
                </a:p>
              </p:txBody>
            </p:sp>
          </p:grpSp>
          <p:grpSp>
            <p:nvGrpSpPr>
              <p:cNvPr id="15608" name="Group 427"/>
              <p:cNvGrpSpPr>
                <a:grpSpLocks/>
              </p:cNvGrpSpPr>
              <p:nvPr/>
            </p:nvGrpSpPr>
            <p:grpSpPr bwMode="auto">
              <a:xfrm>
                <a:off x="1776" y="2688"/>
                <a:ext cx="144" cy="192"/>
                <a:chOff x="672" y="1680"/>
                <a:chExt cx="144" cy="192"/>
              </a:xfrm>
            </p:grpSpPr>
            <p:sp>
              <p:nvSpPr>
                <p:cNvPr id="15788" name="Oval 428"/>
                <p:cNvSpPr>
                  <a:spLocks noChangeArrowheads="1"/>
                </p:cNvSpPr>
                <p:nvPr/>
              </p:nvSpPr>
              <p:spPr bwMode="auto">
                <a:xfrm>
                  <a:off x="672" y="1680"/>
                  <a:ext cx="144" cy="192"/>
                </a:xfrm>
                <a:prstGeom prst="ellipse">
                  <a:avLst/>
                </a:prstGeom>
                <a:gradFill rotWithShape="0">
                  <a:gsLst>
                    <a:gs pos="0">
                      <a:schemeClr val="bg1"/>
                    </a:gs>
                    <a:gs pos="100000">
                      <a:schemeClr val="bg1">
                        <a:gamma/>
                        <a:shade val="46275"/>
                        <a:invGamma/>
                      </a:schemeClr>
                    </a:gs>
                  </a:gsLst>
                  <a:path path="shape">
                    <a:fillToRect l="50000" t="50000" r="50000" b="50000"/>
                  </a:path>
                </a:gradFill>
                <a:ln w="9525">
                  <a:noFill/>
                  <a:round/>
                  <a:headEnd/>
                  <a:tailEnd/>
                </a:ln>
                <a:effectLst/>
              </p:spPr>
              <p:txBody>
                <a:bodyPr wrap="none" anchor="ctr"/>
                <a:lstStyle/>
                <a:p>
                  <a:endParaRPr lang="en-US"/>
                </a:p>
              </p:txBody>
            </p:sp>
            <p:sp>
              <p:nvSpPr>
                <p:cNvPr id="15789" name="Line 429"/>
                <p:cNvSpPr>
                  <a:spLocks noChangeShapeType="1"/>
                </p:cNvSpPr>
                <p:nvPr/>
              </p:nvSpPr>
              <p:spPr bwMode="auto">
                <a:xfrm>
                  <a:off x="695" y="1711"/>
                  <a:ext cx="96" cy="144"/>
                </a:xfrm>
                <a:prstGeom prst="line">
                  <a:avLst/>
                </a:prstGeom>
                <a:noFill/>
                <a:ln w="76200">
                  <a:solidFill>
                    <a:srgbClr val="CC0000"/>
                  </a:solidFill>
                  <a:round/>
                  <a:headEnd/>
                  <a:tailEnd/>
                </a:ln>
                <a:effectLst/>
              </p:spPr>
              <p:txBody>
                <a:bodyPr wrap="none" anchor="ctr"/>
                <a:lstStyle/>
                <a:p>
                  <a:endParaRPr lang="en-US"/>
                </a:p>
              </p:txBody>
            </p:sp>
            <p:sp>
              <p:nvSpPr>
                <p:cNvPr id="15790" name="Line 430"/>
                <p:cNvSpPr>
                  <a:spLocks noChangeShapeType="1"/>
                </p:cNvSpPr>
                <p:nvPr/>
              </p:nvSpPr>
              <p:spPr bwMode="auto">
                <a:xfrm flipV="1">
                  <a:off x="695" y="1711"/>
                  <a:ext cx="96" cy="144"/>
                </a:xfrm>
                <a:prstGeom prst="line">
                  <a:avLst/>
                </a:prstGeom>
                <a:noFill/>
                <a:ln w="76200">
                  <a:solidFill>
                    <a:srgbClr val="CC0000"/>
                  </a:solidFill>
                  <a:round/>
                  <a:headEnd/>
                  <a:tailEnd/>
                </a:ln>
                <a:effectLst/>
              </p:spPr>
              <p:txBody>
                <a:bodyPr wrap="none" anchor="ctr"/>
                <a:lstStyle/>
                <a:p>
                  <a:endParaRPr lang="en-US"/>
                </a:p>
              </p:txBody>
            </p:sp>
          </p:grpSp>
        </p:grpSp>
        <p:sp>
          <p:nvSpPr>
            <p:cNvPr id="15801" name="AutoShape 441"/>
            <p:cNvSpPr>
              <a:spLocks noChangeArrowheads="1"/>
            </p:cNvSpPr>
            <p:nvPr/>
          </p:nvSpPr>
          <p:spPr bwMode="auto">
            <a:xfrm rot="-2868384">
              <a:off x="2640" y="2640"/>
              <a:ext cx="1152" cy="1056"/>
            </a:xfrm>
            <a:custGeom>
              <a:avLst/>
              <a:gdLst>
                <a:gd name="G0" fmla="+- 9257 0 0"/>
                <a:gd name="G1" fmla="+- 18514 0 0"/>
                <a:gd name="G2" fmla="+- 6171 0 0"/>
                <a:gd name="G3" fmla="*/ 9257 1 2"/>
                <a:gd name="G4" fmla="+- G3 10800 0"/>
                <a:gd name="G5" fmla="+- 21600 9257 18514"/>
                <a:gd name="G6" fmla="+- 18514 6171 0"/>
                <a:gd name="G7" fmla="*/ G6 1 2"/>
                <a:gd name="G8" fmla="*/ 18514 2 1"/>
                <a:gd name="G9" fmla="+- G8 0 21600"/>
                <a:gd name="G10" fmla="+- G5 0 G4"/>
                <a:gd name="G11" fmla="+- 9257 0 G4"/>
                <a:gd name="G12" fmla="*/ G2 G10 G11"/>
                <a:gd name="T0" fmla="*/ 15429 w 21600"/>
                <a:gd name="T1" fmla="*/ 0 h 21600"/>
                <a:gd name="T2" fmla="*/ 9257 w 21600"/>
                <a:gd name="T3" fmla="*/ 6171 h 21600"/>
                <a:gd name="T4" fmla="*/ 6171 w 21600"/>
                <a:gd name="T5" fmla="*/ 9257 h 21600"/>
                <a:gd name="T6" fmla="*/ 0 w 21600"/>
                <a:gd name="T7" fmla="*/ 15429 h 21600"/>
                <a:gd name="T8" fmla="*/ 6171 w 21600"/>
                <a:gd name="T9" fmla="*/ 21600 h 21600"/>
                <a:gd name="T10" fmla="*/ 12343 w 21600"/>
                <a:gd name="T11" fmla="*/ 18514 h 21600"/>
                <a:gd name="T12" fmla="*/ 18514 w 21600"/>
                <a:gd name="T13" fmla="*/ 12343 h 21600"/>
                <a:gd name="T14" fmla="*/ 21600 w 21600"/>
                <a:gd name="T15" fmla="*/ 6171 h 21600"/>
                <a:gd name="T16" fmla="*/ 17694720 60000 65536"/>
                <a:gd name="T17" fmla="*/ 11796480 60000 65536"/>
                <a:gd name="T18" fmla="*/ 17694720 60000 65536"/>
                <a:gd name="T19" fmla="*/ 11796480 60000 65536"/>
                <a:gd name="T20" fmla="*/ 5898240 60000 65536"/>
                <a:gd name="T21" fmla="*/ 5898240 60000 65536"/>
                <a:gd name="T22" fmla="*/ 0 60000 65536"/>
                <a:gd name="T23" fmla="*/ 0 60000 65536"/>
                <a:gd name="T24" fmla="*/ G12 w 21600"/>
                <a:gd name="T25" fmla="*/ G5 h 21600"/>
                <a:gd name="T26" fmla="*/ G1 w 21600"/>
                <a:gd name="T27" fmla="*/ G1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5429" y="0"/>
                  </a:moveTo>
                  <a:lnTo>
                    <a:pt x="9257" y="6171"/>
                  </a:lnTo>
                  <a:lnTo>
                    <a:pt x="12343" y="6171"/>
                  </a:lnTo>
                  <a:lnTo>
                    <a:pt x="12343" y="12343"/>
                  </a:lnTo>
                  <a:lnTo>
                    <a:pt x="6171" y="12343"/>
                  </a:lnTo>
                  <a:lnTo>
                    <a:pt x="6171" y="9257"/>
                  </a:lnTo>
                  <a:lnTo>
                    <a:pt x="0" y="15429"/>
                  </a:lnTo>
                  <a:lnTo>
                    <a:pt x="6171" y="21600"/>
                  </a:lnTo>
                  <a:lnTo>
                    <a:pt x="6171" y="18514"/>
                  </a:lnTo>
                  <a:lnTo>
                    <a:pt x="18514" y="18514"/>
                  </a:lnTo>
                  <a:lnTo>
                    <a:pt x="18514" y="6171"/>
                  </a:lnTo>
                  <a:lnTo>
                    <a:pt x="21600" y="6171"/>
                  </a:lnTo>
                  <a:close/>
                </a:path>
              </a:pathLst>
            </a:custGeom>
            <a:solidFill>
              <a:srgbClr val="47D315"/>
            </a:solidFill>
            <a:ln w="9525">
              <a:noFill/>
              <a:miter lim="800000"/>
              <a:headEnd/>
              <a:tailEnd/>
            </a:ln>
            <a:effectLst/>
          </p:spPr>
          <p:txBody>
            <a:bodyPr wrap="none" anchor="ctr"/>
            <a:lstStyle/>
            <a:p>
              <a:endParaRPr lang="en-US"/>
            </a:p>
          </p:txBody>
        </p:sp>
        <p:sp>
          <p:nvSpPr>
            <p:cNvPr id="15808" name="Text Box 448"/>
            <p:cNvSpPr txBox="1">
              <a:spLocks noChangeArrowheads="1"/>
            </p:cNvSpPr>
            <p:nvPr/>
          </p:nvSpPr>
          <p:spPr bwMode="auto">
            <a:xfrm>
              <a:off x="1584" y="3072"/>
              <a:ext cx="1140" cy="212"/>
            </a:xfrm>
            <a:prstGeom prst="rect">
              <a:avLst/>
            </a:prstGeom>
            <a:noFill/>
            <a:ln w="9525">
              <a:noFill/>
              <a:miter lim="800000"/>
              <a:headEnd/>
              <a:tailEnd/>
            </a:ln>
            <a:effectLst/>
          </p:spPr>
          <p:txBody>
            <a:bodyPr wrap="none">
              <a:spAutoFit/>
            </a:bodyPr>
            <a:lstStyle/>
            <a:p>
              <a:r>
                <a:rPr lang="en-US" sz="1600">
                  <a:latin typeface="Arial" charset="0"/>
                </a:rPr>
                <a:t>Stage 5a- Anemia</a:t>
              </a:r>
            </a:p>
          </p:txBody>
        </p:sp>
        <p:sp>
          <p:nvSpPr>
            <p:cNvPr id="15810" name="Text Box 450"/>
            <p:cNvSpPr txBox="1">
              <a:spLocks noChangeArrowheads="1"/>
            </p:cNvSpPr>
            <p:nvPr/>
          </p:nvSpPr>
          <p:spPr bwMode="auto">
            <a:xfrm>
              <a:off x="1584" y="4108"/>
              <a:ext cx="1191" cy="212"/>
            </a:xfrm>
            <a:prstGeom prst="rect">
              <a:avLst/>
            </a:prstGeom>
            <a:noFill/>
            <a:ln w="9525">
              <a:noFill/>
              <a:miter lim="800000"/>
              <a:headEnd/>
              <a:tailEnd/>
            </a:ln>
            <a:effectLst/>
          </p:spPr>
          <p:txBody>
            <a:bodyPr wrap="none">
              <a:spAutoFit/>
            </a:bodyPr>
            <a:lstStyle/>
            <a:p>
              <a:r>
                <a:rPr lang="en-US" sz="1600">
                  <a:latin typeface="Arial" charset="0"/>
                </a:rPr>
                <a:t>Stage 5b- Infection</a:t>
              </a:r>
            </a:p>
          </p:txBody>
        </p:sp>
      </p:grpSp>
      <p:sp>
        <p:nvSpPr>
          <p:cNvPr id="15811" name="Text Box 451"/>
          <p:cNvSpPr txBox="1">
            <a:spLocks noChangeArrowheads="1"/>
          </p:cNvSpPr>
          <p:nvPr/>
        </p:nvSpPr>
        <p:spPr bwMode="auto">
          <a:xfrm>
            <a:off x="228600" y="4038600"/>
            <a:ext cx="935962" cy="400110"/>
          </a:xfrm>
          <a:prstGeom prst="rect">
            <a:avLst/>
          </a:prstGeom>
          <a:noFill/>
          <a:ln w="9525">
            <a:noFill/>
            <a:miter lim="800000"/>
            <a:headEnd/>
            <a:tailEnd/>
          </a:ln>
          <a:effectLst/>
        </p:spPr>
        <p:txBody>
          <a:bodyPr wrap="none">
            <a:spAutoFit/>
          </a:bodyPr>
          <a:lstStyle/>
          <a:p>
            <a:r>
              <a:rPr lang="en-US" sz="2000" u="sng" dirty="0"/>
              <a:t>Legend</a:t>
            </a:r>
          </a:p>
        </p:txBody>
      </p:sp>
      <p:sp>
        <p:nvSpPr>
          <p:cNvPr id="15812" name="Text Box 452"/>
          <p:cNvSpPr txBox="1">
            <a:spLocks noChangeArrowheads="1"/>
          </p:cNvSpPr>
          <p:nvPr/>
        </p:nvSpPr>
        <p:spPr bwMode="auto">
          <a:xfrm>
            <a:off x="381000" y="4572000"/>
            <a:ext cx="1585913" cy="457200"/>
          </a:xfrm>
          <a:prstGeom prst="rect">
            <a:avLst/>
          </a:prstGeom>
          <a:noFill/>
          <a:ln w="9525">
            <a:noFill/>
            <a:miter lim="800000"/>
            <a:headEnd/>
            <a:tailEnd/>
          </a:ln>
          <a:effectLst/>
        </p:spPr>
        <p:txBody>
          <a:bodyPr wrap="none">
            <a:spAutoFit/>
          </a:bodyPr>
          <a:lstStyle/>
          <a:p>
            <a:r>
              <a:rPr lang="en-US" dirty="0"/>
              <a:t> White Cell</a:t>
            </a:r>
          </a:p>
        </p:txBody>
      </p:sp>
      <p:sp>
        <p:nvSpPr>
          <p:cNvPr id="15813" name="Text Box 453"/>
          <p:cNvSpPr txBox="1">
            <a:spLocks noChangeArrowheads="1"/>
          </p:cNvSpPr>
          <p:nvPr/>
        </p:nvSpPr>
        <p:spPr bwMode="auto">
          <a:xfrm>
            <a:off x="381000" y="5029200"/>
            <a:ext cx="1333500" cy="457200"/>
          </a:xfrm>
          <a:prstGeom prst="rect">
            <a:avLst/>
          </a:prstGeom>
          <a:noFill/>
          <a:ln w="9525">
            <a:noFill/>
            <a:miter lim="800000"/>
            <a:headEnd/>
            <a:tailEnd/>
          </a:ln>
          <a:effectLst/>
        </p:spPr>
        <p:txBody>
          <a:bodyPr wrap="none">
            <a:spAutoFit/>
          </a:bodyPr>
          <a:lstStyle/>
          <a:p>
            <a:r>
              <a:rPr lang="en-US"/>
              <a:t> Red Cell</a:t>
            </a:r>
          </a:p>
        </p:txBody>
      </p:sp>
      <p:sp>
        <p:nvSpPr>
          <p:cNvPr id="15814" name="Text Box 454"/>
          <p:cNvSpPr txBox="1">
            <a:spLocks noChangeArrowheads="1"/>
          </p:cNvSpPr>
          <p:nvPr/>
        </p:nvSpPr>
        <p:spPr bwMode="auto">
          <a:xfrm>
            <a:off x="381000" y="5410200"/>
            <a:ext cx="1171575" cy="457200"/>
          </a:xfrm>
          <a:prstGeom prst="rect">
            <a:avLst/>
          </a:prstGeom>
          <a:noFill/>
          <a:ln w="9525">
            <a:noFill/>
            <a:miter lim="800000"/>
            <a:headEnd/>
            <a:tailEnd/>
          </a:ln>
          <a:effectLst/>
        </p:spPr>
        <p:txBody>
          <a:bodyPr wrap="none">
            <a:spAutoFit/>
          </a:bodyPr>
          <a:lstStyle/>
          <a:p>
            <a:r>
              <a:rPr lang="en-US" dirty="0"/>
              <a:t> Platelet</a:t>
            </a:r>
          </a:p>
        </p:txBody>
      </p:sp>
      <p:sp>
        <p:nvSpPr>
          <p:cNvPr id="15815" name="Text Box 455"/>
          <p:cNvSpPr txBox="1">
            <a:spLocks noChangeArrowheads="1"/>
          </p:cNvSpPr>
          <p:nvPr/>
        </p:nvSpPr>
        <p:spPr bwMode="auto">
          <a:xfrm>
            <a:off x="381000" y="5715000"/>
            <a:ext cx="885825" cy="457200"/>
          </a:xfrm>
          <a:prstGeom prst="rect">
            <a:avLst/>
          </a:prstGeom>
          <a:noFill/>
          <a:ln w="9525">
            <a:noFill/>
            <a:miter lim="800000"/>
            <a:headEnd/>
            <a:tailEnd/>
          </a:ln>
          <a:effectLst/>
        </p:spPr>
        <p:txBody>
          <a:bodyPr wrap="none">
            <a:spAutoFit/>
          </a:bodyPr>
          <a:lstStyle/>
          <a:p>
            <a:r>
              <a:rPr lang="en-US"/>
              <a:t> Blast</a:t>
            </a:r>
          </a:p>
        </p:txBody>
      </p:sp>
      <p:sp>
        <p:nvSpPr>
          <p:cNvPr id="15816" name="Text Box 456"/>
          <p:cNvSpPr txBox="1">
            <a:spLocks noChangeArrowheads="1"/>
          </p:cNvSpPr>
          <p:nvPr/>
        </p:nvSpPr>
        <p:spPr bwMode="auto">
          <a:xfrm>
            <a:off x="381000" y="6096000"/>
            <a:ext cx="954088" cy="457200"/>
          </a:xfrm>
          <a:prstGeom prst="rect">
            <a:avLst/>
          </a:prstGeom>
          <a:noFill/>
          <a:ln w="9525">
            <a:noFill/>
            <a:miter lim="800000"/>
            <a:headEnd/>
            <a:tailEnd/>
          </a:ln>
          <a:effectLst/>
        </p:spPr>
        <p:txBody>
          <a:bodyPr wrap="none">
            <a:spAutoFit/>
          </a:bodyPr>
          <a:lstStyle/>
          <a:p>
            <a:r>
              <a:rPr lang="en-US" dirty="0"/>
              <a:t> Germ</a:t>
            </a:r>
          </a:p>
        </p:txBody>
      </p:sp>
      <p:sp>
        <p:nvSpPr>
          <p:cNvPr id="15817" name="Text Box 457"/>
          <p:cNvSpPr txBox="1">
            <a:spLocks noChangeArrowheads="1"/>
          </p:cNvSpPr>
          <p:nvPr/>
        </p:nvSpPr>
        <p:spPr bwMode="auto">
          <a:xfrm>
            <a:off x="6248400" y="6400800"/>
            <a:ext cx="2895600" cy="228600"/>
          </a:xfrm>
          <a:prstGeom prst="rect">
            <a:avLst/>
          </a:prstGeom>
          <a:noFill/>
          <a:ln w="9525">
            <a:noFill/>
            <a:miter lim="800000"/>
            <a:headEnd/>
            <a:tailEnd/>
          </a:ln>
          <a:effectLst/>
        </p:spPr>
        <p:txBody>
          <a:bodyPr>
            <a:spAutoFit/>
          </a:bodyPr>
          <a:lstStyle/>
          <a:p>
            <a:pPr>
              <a:spcBef>
                <a:spcPct val="50000"/>
              </a:spcBef>
            </a:pPr>
            <a:r>
              <a:rPr lang="en-US" sz="900"/>
              <a:t>Sources from </a:t>
            </a:r>
            <a:r>
              <a:rPr lang="en-US" sz="900" i="1"/>
              <a:t>Leukemia</a:t>
            </a:r>
            <a:r>
              <a:rPr lang="en-US" sz="900"/>
              <a:t>, by D. Newton and D. Siegel</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154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62754" y="914400"/>
            <a:ext cx="1808508" cy="707886"/>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sz="4000" dirty="0" smtClean="0">
                <a:latin typeface="Times New Roman" pitchFamily="18" charset="0"/>
                <a:cs typeface="Times New Roman" pitchFamily="18" charset="0"/>
              </a:rPr>
              <a:t>Anemia</a:t>
            </a:r>
            <a:endParaRPr lang="en-US" sz="4000" dirty="0">
              <a:latin typeface="Times New Roman" pitchFamily="18" charset="0"/>
              <a:cs typeface="Times New Roman" pitchFamily="18" charset="0"/>
            </a:endParaRPr>
          </a:p>
        </p:txBody>
      </p:sp>
      <p:cxnSp>
        <p:nvCxnSpPr>
          <p:cNvPr id="5" name="Straight Arrow Connector 4"/>
          <p:cNvCxnSpPr/>
          <p:nvPr/>
        </p:nvCxnSpPr>
        <p:spPr>
          <a:xfrm rot="5400000">
            <a:off x="3775465" y="2057003"/>
            <a:ext cx="762000" cy="794"/>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727862" y="2362200"/>
            <a:ext cx="7467600" cy="7620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5400000">
            <a:off x="309556" y="2857500"/>
            <a:ext cx="837406" cy="794"/>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a:off x="7853356" y="2705100"/>
            <a:ext cx="685006" cy="794"/>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686428" y="3364468"/>
            <a:ext cx="2708434" cy="369332"/>
          </a:xfrm>
          <a:prstGeom prst="rect">
            <a:avLst/>
          </a:prstGeom>
        </p:spPr>
        <p:style>
          <a:lnRef idx="2">
            <a:schemeClr val="accent3"/>
          </a:lnRef>
          <a:fillRef idx="1">
            <a:schemeClr val="lt1"/>
          </a:fillRef>
          <a:effectRef idx="0">
            <a:schemeClr val="accent3"/>
          </a:effectRef>
          <a:fontRef idx="minor">
            <a:schemeClr val="dk1"/>
          </a:fontRef>
        </p:style>
        <p:txBody>
          <a:bodyPr wrap="none">
            <a:spAutoFit/>
          </a:bodyPr>
          <a:lstStyle/>
          <a:p>
            <a:r>
              <a:rPr lang="en-US" dirty="0" smtClean="0">
                <a:latin typeface="Times New Roman" pitchFamily="18" charset="0"/>
                <a:cs typeface="Times New Roman" pitchFamily="18" charset="0"/>
              </a:rPr>
              <a:t>Normochromic </a:t>
            </a:r>
            <a:r>
              <a:rPr lang="en-US" dirty="0" err="1" smtClean="0">
                <a:latin typeface="Times New Roman" pitchFamily="18" charset="0"/>
                <a:cs typeface="Times New Roman" pitchFamily="18" charset="0"/>
              </a:rPr>
              <a:t>normocytic</a:t>
            </a:r>
            <a:endParaRPr lang="en-US" dirty="0">
              <a:latin typeface="Times New Roman" pitchFamily="18" charset="0"/>
              <a:cs typeface="Times New Roman" pitchFamily="18" charset="0"/>
            </a:endParaRPr>
          </a:p>
        </p:txBody>
      </p:sp>
      <p:sp>
        <p:nvSpPr>
          <p:cNvPr id="19" name="Rectangle 18"/>
          <p:cNvSpPr/>
          <p:nvPr/>
        </p:nvSpPr>
        <p:spPr>
          <a:xfrm>
            <a:off x="685800" y="4267200"/>
            <a:ext cx="2499402" cy="369332"/>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r>
              <a:rPr lang="en-US" dirty="0" smtClean="0">
                <a:latin typeface="Times New Roman" pitchFamily="18" charset="0"/>
                <a:cs typeface="Times New Roman" pitchFamily="18" charset="0"/>
              </a:rPr>
              <a:t>Hypochromic microcytic</a:t>
            </a:r>
            <a:endParaRPr lang="en-US" dirty="0">
              <a:latin typeface="Times New Roman" pitchFamily="18" charset="0"/>
              <a:cs typeface="Times New Roman" pitchFamily="18" charset="0"/>
            </a:endParaRPr>
          </a:p>
        </p:txBody>
      </p:sp>
      <p:sp>
        <p:nvSpPr>
          <p:cNvPr id="20" name="Rectangle 19"/>
          <p:cNvSpPr/>
          <p:nvPr/>
        </p:nvSpPr>
        <p:spPr>
          <a:xfrm>
            <a:off x="697778" y="5117068"/>
            <a:ext cx="2655022" cy="369332"/>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dirty="0" smtClean="0">
                <a:latin typeface="Times New Roman" pitchFamily="18" charset="0"/>
                <a:cs typeface="Times New Roman" pitchFamily="18" charset="0"/>
              </a:rPr>
              <a:t>Macrocytic normochromic</a:t>
            </a:r>
            <a:endParaRPr lang="en-US" dirty="0">
              <a:latin typeface="Times New Roman" pitchFamily="18" charset="0"/>
              <a:cs typeface="Times New Roman" pitchFamily="18" charset="0"/>
            </a:endParaRPr>
          </a:p>
        </p:txBody>
      </p:sp>
      <p:sp>
        <p:nvSpPr>
          <p:cNvPr id="21" name="Rectangle 20"/>
          <p:cNvSpPr/>
          <p:nvPr/>
        </p:nvSpPr>
        <p:spPr>
          <a:xfrm>
            <a:off x="727862" y="2057400"/>
            <a:ext cx="3025187" cy="369332"/>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en-US" b="1" dirty="0" smtClean="0">
                <a:latin typeface="Times New Roman" pitchFamily="18" charset="0"/>
                <a:cs typeface="Times New Roman" pitchFamily="18" charset="0"/>
              </a:rPr>
              <a:t>Morphological Classification</a:t>
            </a:r>
            <a:endParaRPr lang="en-US" b="1" dirty="0">
              <a:latin typeface="Times New Roman" pitchFamily="18" charset="0"/>
              <a:cs typeface="Times New Roman" pitchFamily="18" charset="0"/>
            </a:endParaRPr>
          </a:p>
        </p:txBody>
      </p:sp>
      <p:sp>
        <p:nvSpPr>
          <p:cNvPr id="22" name="Rectangle 21"/>
          <p:cNvSpPr/>
          <p:nvPr/>
        </p:nvSpPr>
        <p:spPr>
          <a:xfrm>
            <a:off x="4918862" y="1981200"/>
            <a:ext cx="3512500" cy="369332"/>
          </a:xfrm>
          <a:prstGeom prst="rect">
            <a:avLst/>
          </a:prstGeom>
        </p:spPr>
        <p:style>
          <a:lnRef idx="0">
            <a:schemeClr val="accent5"/>
          </a:lnRef>
          <a:fillRef idx="3">
            <a:schemeClr val="accent5"/>
          </a:fillRef>
          <a:effectRef idx="3">
            <a:schemeClr val="accent5"/>
          </a:effectRef>
          <a:fontRef idx="minor">
            <a:schemeClr val="lt1"/>
          </a:fontRef>
        </p:style>
        <p:txBody>
          <a:bodyPr wrap="none">
            <a:spAutoFit/>
          </a:bodyPr>
          <a:lstStyle/>
          <a:p>
            <a:r>
              <a:rPr lang="en-US" b="1" dirty="0" err="1" smtClean="0">
                <a:latin typeface="Times New Roman" pitchFamily="18" charset="0"/>
                <a:cs typeface="Times New Roman" pitchFamily="18" charset="0"/>
              </a:rPr>
              <a:t>Patho</a:t>
            </a:r>
            <a:r>
              <a:rPr lang="en-US" b="1" dirty="0" smtClean="0">
                <a:latin typeface="Times New Roman" pitchFamily="18" charset="0"/>
                <a:cs typeface="Times New Roman" pitchFamily="18" charset="0"/>
              </a:rPr>
              <a:t>-physiological Classification</a:t>
            </a:r>
            <a:endParaRPr lang="en-US" b="1" dirty="0">
              <a:latin typeface="Times New Roman" pitchFamily="18" charset="0"/>
              <a:cs typeface="Times New Roman" pitchFamily="18" charset="0"/>
            </a:endParaRPr>
          </a:p>
        </p:txBody>
      </p:sp>
      <p:sp>
        <p:nvSpPr>
          <p:cNvPr id="23" name="Rectangle 22"/>
          <p:cNvSpPr/>
          <p:nvPr/>
        </p:nvSpPr>
        <p:spPr>
          <a:xfrm>
            <a:off x="7162800" y="3124200"/>
            <a:ext cx="1165704" cy="369332"/>
          </a:xfrm>
          <a:prstGeom prst="rect">
            <a:avLst/>
          </a:prstGeom>
        </p:spPr>
        <p:style>
          <a:lnRef idx="2">
            <a:schemeClr val="accent5"/>
          </a:lnRef>
          <a:fillRef idx="1">
            <a:schemeClr val="lt1"/>
          </a:fillRef>
          <a:effectRef idx="0">
            <a:schemeClr val="accent5"/>
          </a:effectRef>
          <a:fontRef idx="minor">
            <a:schemeClr val="dk1"/>
          </a:fontRef>
        </p:style>
        <p:txBody>
          <a:bodyPr wrap="none">
            <a:spAutoFit/>
          </a:bodyPr>
          <a:lstStyle/>
          <a:p>
            <a:r>
              <a:rPr lang="en-US" dirty="0" smtClean="0">
                <a:latin typeface="Times New Roman" pitchFamily="18" charset="0"/>
                <a:cs typeface="Times New Roman" pitchFamily="18" charset="0"/>
              </a:rPr>
              <a:t>Blood loss</a:t>
            </a:r>
            <a:endParaRPr lang="en-US" dirty="0">
              <a:latin typeface="Times New Roman" pitchFamily="18" charset="0"/>
              <a:cs typeface="Times New Roman" pitchFamily="18" charset="0"/>
            </a:endParaRPr>
          </a:p>
        </p:txBody>
      </p:sp>
      <p:sp>
        <p:nvSpPr>
          <p:cNvPr id="24" name="Rectangle 23"/>
          <p:cNvSpPr/>
          <p:nvPr/>
        </p:nvSpPr>
        <p:spPr>
          <a:xfrm>
            <a:off x="5486400" y="3962400"/>
            <a:ext cx="2891625" cy="369332"/>
          </a:xfrm>
          <a:prstGeom prst="rect">
            <a:avLst/>
          </a:prstGeom>
        </p:spPr>
        <p:style>
          <a:lnRef idx="2">
            <a:schemeClr val="accent3"/>
          </a:lnRef>
          <a:fillRef idx="1">
            <a:schemeClr val="lt1"/>
          </a:fillRef>
          <a:effectRef idx="0">
            <a:schemeClr val="accent3"/>
          </a:effectRef>
          <a:fontRef idx="minor">
            <a:schemeClr val="dk1"/>
          </a:fontRef>
        </p:style>
        <p:txBody>
          <a:bodyPr wrap="none">
            <a:spAutoFit/>
          </a:bodyPr>
          <a:lstStyle/>
          <a:p>
            <a:r>
              <a:rPr lang="en-US" dirty="0" smtClean="0">
                <a:latin typeface="Times New Roman" pitchFamily="18" charset="0"/>
                <a:cs typeface="Times New Roman" pitchFamily="18" charset="0"/>
              </a:rPr>
              <a:t>Increased rate of destruction</a:t>
            </a:r>
            <a:endParaRPr lang="en-US" dirty="0">
              <a:latin typeface="Times New Roman" pitchFamily="18" charset="0"/>
              <a:cs typeface="Times New Roman" pitchFamily="18" charset="0"/>
            </a:endParaRPr>
          </a:p>
        </p:txBody>
      </p:sp>
      <p:sp>
        <p:nvSpPr>
          <p:cNvPr id="25" name="Rectangle 24"/>
          <p:cNvSpPr/>
          <p:nvPr/>
        </p:nvSpPr>
        <p:spPr>
          <a:xfrm>
            <a:off x="5680862" y="4812268"/>
            <a:ext cx="2853538" cy="369332"/>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r>
              <a:rPr lang="en-US" dirty="0" smtClean="0">
                <a:latin typeface="Times New Roman" pitchFamily="18" charset="0"/>
                <a:cs typeface="Times New Roman" pitchFamily="18" charset="0"/>
              </a:rPr>
              <a:t>Impaired red cell production</a:t>
            </a:r>
            <a:endParaRPr lang="en-US" dirty="0">
              <a:latin typeface="Times New Roman" pitchFamily="18" charset="0"/>
              <a:cs typeface="Times New Roman" pitchFamily="18" charset="0"/>
            </a:endParaRPr>
          </a:p>
        </p:txBody>
      </p:sp>
      <p:sp>
        <p:nvSpPr>
          <p:cNvPr id="15" name="TextBox 14"/>
          <p:cNvSpPr txBox="1"/>
          <p:nvPr/>
        </p:nvSpPr>
        <p:spPr>
          <a:xfrm>
            <a:off x="781482" y="3733800"/>
            <a:ext cx="2266518" cy="307777"/>
          </a:xfrm>
          <a:prstGeom prst="rect">
            <a:avLst/>
          </a:prstGeom>
          <a:noFill/>
        </p:spPr>
        <p:txBody>
          <a:bodyPr wrap="none" rtlCol="0">
            <a:spAutoFit/>
          </a:bodyPr>
          <a:lstStyle/>
          <a:p>
            <a:r>
              <a:rPr lang="en-US" sz="1400" dirty="0" smtClean="0">
                <a:latin typeface="Times New Roman" pitchFamily="18" charset="0"/>
                <a:cs typeface="Times New Roman" pitchFamily="18" charset="0"/>
              </a:rPr>
              <a:t>MCV-N, MCH-N, MCHC-N</a:t>
            </a:r>
            <a:endParaRPr lang="en-US" sz="1400" dirty="0">
              <a:latin typeface="Times New Roman" pitchFamily="18" charset="0"/>
              <a:cs typeface="Times New Roman" pitchFamily="18" charset="0"/>
            </a:endParaRPr>
          </a:p>
        </p:txBody>
      </p:sp>
      <p:sp>
        <p:nvSpPr>
          <p:cNvPr id="18" name="TextBox 17"/>
          <p:cNvSpPr txBox="1"/>
          <p:nvPr/>
        </p:nvSpPr>
        <p:spPr>
          <a:xfrm>
            <a:off x="795421" y="4648200"/>
            <a:ext cx="2328779" cy="307777"/>
          </a:xfrm>
          <a:prstGeom prst="rect">
            <a:avLst/>
          </a:prstGeom>
          <a:noFill/>
        </p:spPr>
        <p:txBody>
          <a:bodyPr wrap="none" rtlCol="0">
            <a:spAutoFit/>
          </a:bodyPr>
          <a:lstStyle/>
          <a:p>
            <a:r>
              <a:rPr lang="en-US" sz="1400" dirty="0" smtClean="0">
                <a:latin typeface="Times New Roman" pitchFamily="18" charset="0"/>
                <a:cs typeface="Times New Roman" pitchFamily="18" charset="0"/>
              </a:rPr>
              <a:t>MCV- L , MCH-L, MCHC-L</a:t>
            </a:r>
            <a:endParaRPr lang="en-US" sz="1400" dirty="0">
              <a:latin typeface="Times New Roman" pitchFamily="18" charset="0"/>
              <a:cs typeface="Times New Roman" pitchFamily="18" charset="0"/>
            </a:endParaRPr>
          </a:p>
        </p:txBody>
      </p:sp>
      <p:sp>
        <p:nvSpPr>
          <p:cNvPr id="29" name="TextBox 28"/>
          <p:cNvSpPr txBox="1"/>
          <p:nvPr/>
        </p:nvSpPr>
        <p:spPr>
          <a:xfrm>
            <a:off x="838200" y="5486400"/>
            <a:ext cx="2356286" cy="307777"/>
          </a:xfrm>
          <a:prstGeom prst="rect">
            <a:avLst/>
          </a:prstGeom>
          <a:noFill/>
        </p:spPr>
        <p:txBody>
          <a:bodyPr wrap="none" rtlCol="0">
            <a:spAutoFit/>
          </a:bodyPr>
          <a:lstStyle/>
          <a:p>
            <a:r>
              <a:rPr lang="en-US" sz="1400" dirty="0" smtClean="0">
                <a:latin typeface="Times New Roman" pitchFamily="18" charset="0"/>
                <a:cs typeface="Times New Roman" pitchFamily="18" charset="0"/>
              </a:rPr>
              <a:t>MCV- H , MCH-H, MCHC-N</a:t>
            </a:r>
            <a:endParaRPr lang="en-US" sz="1400" dirty="0">
              <a:latin typeface="Times New Roman" pitchFamily="18" charset="0"/>
              <a:cs typeface="Times New Roman" pitchFamily="18" charset="0"/>
            </a:endParaRPr>
          </a:p>
        </p:txBody>
      </p:sp>
      <p:sp>
        <p:nvSpPr>
          <p:cNvPr id="30" name="TextBox 29"/>
          <p:cNvSpPr txBox="1"/>
          <p:nvPr/>
        </p:nvSpPr>
        <p:spPr>
          <a:xfrm>
            <a:off x="685800" y="6324600"/>
            <a:ext cx="2485873" cy="307777"/>
          </a:xfrm>
          <a:prstGeom prst="rect">
            <a:avLst/>
          </a:prstGeom>
          <a:noFill/>
        </p:spPr>
        <p:txBody>
          <a:bodyPr wrap="none" rtlCol="0">
            <a:spAutoFit/>
          </a:bodyPr>
          <a:lstStyle/>
          <a:p>
            <a:r>
              <a:rPr lang="en-US" sz="1400" dirty="0" smtClean="0">
                <a:latin typeface="Times New Roman" pitchFamily="18" charset="0"/>
                <a:cs typeface="Times New Roman" pitchFamily="18" charset="0"/>
              </a:rPr>
              <a:t>MCV- SL , MCH-SL, MCHC-N</a:t>
            </a:r>
            <a:endParaRPr lang="en-US" sz="1400" dirty="0">
              <a:latin typeface="Times New Roman" pitchFamily="18" charset="0"/>
              <a:cs typeface="Times New Roman" pitchFamily="18" charset="0"/>
            </a:endParaRPr>
          </a:p>
        </p:txBody>
      </p:sp>
      <p:sp>
        <p:nvSpPr>
          <p:cNvPr id="31" name="Rectangle 30"/>
          <p:cNvSpPr/>
          <p:nvPr/>
        </p:nvSpPr>
        <p:spPr>
          <a:xfrm>
            <a:off x="685800" y="5943600"/>
            <a:ext cx="2614818" cy="369332"/>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dirty="0" smtClean="0">
                <a:latin typeface="Times New Roman" pitchFamily="18" charset="0"/>
                <a:cs typeface="Times New Roman" pitchFamily="18" charset="0"/>
              </a:rPr>
              <a:t>Microcytic normochromic</a:t>
            </a:r>
            <a:endParaRPr lang="en-US" dirty="0">
              <a:latin typeface="Times New Roman" pitchFamily="18" charset="0"/>
              <a:cs typeface="Times New Roman" pitchFamily="18" charset="0"/>
            </a:endParaRPr>
          </a:p>
        </p:txBody>
      </p:sp>
      <p:sp>
        <p:nvSpPr>
          <p:cNvPr id="26" name="TextBox 25"/>
          <p:cNvSpPr txBox="1"/>
          <p:nvPr/>
        </p:nvSpPr>
        <p:spPr>
          <a:xfrm>
            <a:off x="3200400" y="76200"/>
            <a:ext cx="2133600" cy="52322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US" sz="2800" b="1" dirty="0" smtClean="0"/>
              <a:t>Anemia</a:t>
            </a:r>
            <a:endParaRPr lang="en-US" sz="2800" b="1" dirty="0"/>
          </a:p>
        </p:txBody>
      </p:sp>
      <p:sp>
        <p:nvSpPr>
          <p:cNvPr id="27" name="TextBox 26"/>
          <p:cNvSpPr txBox="1"/>
          <p:nvPr/>
        </p:nvSpPr>
        <p:spPr>
          <a:xfrm>
            <a:off x="4724400" y="5943600"/>
            <a:ext cx="4359207" cy="738664"/>
          </a:xfrm>
          <a:prstGeom prst="rect">
            <a:avLst/>
          </a:prstGeom>
          <a:noFill/>
        </p:spPr>
        <p:txBody>
          <a:bodyPr wrap="none" rtlCol="0">
            <a:spAutoFit/>
          </a:bodyPr>
          <a:lstStyle/>
          <a:p>
            <a:r>
              <a:rPr lang="en-US" sz="1400" i="1" dirty="0" smtClean="0"/>
              <a:t>MCV= Mean Corpuscular volume (75-100 fl)</a:t>
            </a:r>
          </a:p>
          <a:p>
            <a:r>
              <a:rPr lang="en-US" sz="1400" i="1" dirty="0" smtClean="0"/>
              <a:t>MCH= Mean Cell Hemoglobin (27-32 pg)</a:t>
            </a:r>
          </a:p>
          <a:p>
            <a:r>
              <a:rPr lang="en-US" sz="1400" i="1" dirty="0" smtClean="0"/>
              <a:t>MCHC= Mean Cell Hemoglobin Concentration (32-37 g/dl)</a:t>
            </a:r>
            <a:endParaRPr lang="en-US" sz="1400" i="1" dirty="0"/>
          </a:p>
        </p:txBody>
      </p:sp>
    </p:spTree>
  </p:cSld>
  <p:clrMapOvr>
    <a:masterClrMapping/>
  </p:clrMapOvr>
  <p:transition spd="slow">
    <p:wipe dir="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286000" y="381000"/>
            <a:ext cx="4723601" cy="461665"/>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pPr lvl="0" fontAlgn="base">
              <a:spcBef>
                <a:spcPct val="0"/>
              </a:spcBef>
              <a:spcAft>
                <a:spcPct val="0"/>
              </a:spcAft>
              <a:tabLst>
                <a:tab pos="685800" algn="l"/>
              </a:tabLst>
            </a:pPr>
            <a:r>
              <a:rPr lang="en-US" sz="2400" b="1" dirty="0" smtClean="0">
                <a:latin typeface="Times New Roman" pitchFamily="18" charset="0"/>
                <a:cs typeface="Times New Roman" pitchFamily="18" charset="0"/>
              </a:rPr>
              <a:t>Clinical features of acute leukemia</a:t>
            </a:r>
          </a:p>
        </p:txBody>
      </p:sp>
      <p:sp>
        <p:nvSpPr>
          <p:cNvPr id="7" name="Rectangle 6"/>
          <p:cNvSpPr/>
          <p:nvPr/>
        </p:nvSpPr>
        <p:spPr>
          <a:xfrm>
            <a:off x="228600" y="1600200"/>
            <a:ext cx="2057400" cy="95410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lvl="0" eaLnBrk="0" fontAlgn="base" hangingPunct="0">
              <a:spcBef>
                <a:spcPct val="0"/>
              </a:spcBef>
              <a:spcAft>
                <a:spcPct val="0"/>
              </a:spcAft>
              <a:tabLst>
                <a:tab pos="685800" algn="l"/>
              </a:tabLst>
            </a:pPr>
            <a:r>
              <a:rPr lang="en-US" sz="1400" b="1" dirty="0" smtClean="0">
                <a:latin typeface="Times New Roman" pitchFamily="18" charset="0"/>
                <a:ea typeface="Times New Roman" pitchFamily="18" charset="0"/>
                <a:cs typeface="Times New Roman" pitchFamily="18" charset="0"/>
              </a:rPr>
              <a:t>Due to organ infiltration</a:t>
            </a:r>
            <a:endParaRPr lang="en-US" sz="1400" b="1" dirty="0" smtClean="0">
              <a:latin typeface="Times New Roman" pitchFamily="18" charset="0"/>
              <a:cs typeface="Times New Roman" pitchFamily="18" charset="0"/>
            </a:endParaRPr>
          </a:p>
          <a:p>
            <a:pPr lvl="0" eaLnBrk="0" fontAlgn="base" hangingPunct="0">
              <a:spcBef>
                <a:spcPct val="0"/>
              </a:spcBef>
              <a:spcAft>
                <a:spcPct val="0"/>
              </a:spcAft>
              <a:buFont typeface="Wingdings" pitchFamily="2" charset="2"/>
              <a:buChar char="v"/>
              <a:tabLst>
                <a:tab pos="685800" algn="l"/>
              </a:tabLst>
            </a:pPr>
            <a:r>
              <a:rPr lang="en-US" sz="1400" dirty="0" smtClean="0">
                <a:latin typeface="Times New Roman" pitchFamily="18" charset="0"/>
                <a:ea typeface="Times New Roman" pitchFamily="18" charset="0"/>
                <a:cs typeface="Times New Roman" pitchFamily="18" charset="0"/>
              </a:rPr>
              <a:t>Bone pain </a:t>
            </a:r>
            <a:endParaRPr lang="en-US" sz="1400" dirty="0" smtClean="0">
              <a:latin typeface="Times New Roman" pitchFamily="18" charset="0"/>
              <a:cs typeface="Times New Roman" pitchFamily="18" charset="0"/>
            </a:endParaRPr>
          </a:p>
          <a:p>
            <a:pPr lvl="0" eaLnBrk="0" fontAlgn="base" hangingPunct="0">
              <a:spcBef>
                <a:spcPct val="0"/>
              </a:spcBef>
              <a:spcAft>
                <a:spcPct val="0"/>
              </a:spcAft>
              <a:buFont typeface="Wingdings" pitchFamily="2" charset="2"/>
              <a:buChar char="v"/>
              <a:tabLst>
                <a:tab pos="685800" algn="l"/>
              </a:tabLst>
            </a:pPr>
            <a:r>
              <a:rPr lang="en-US" sz="1400" dirty="0" err="1" smtClean="0">
                <a:latin typeface="Times New Roman" pitchFamily="18" charset="0"/>
                <a:ea typeface="Times New Roman" pitchFamily="18" charset="0"/>
                <a:cs typeface="Times New Roman" pitchFamily="18" charset="0"/>
              </a:rPr>
              <a:t>Lymphadenopathy</a:t>
            </a:r>
            <a:r>
              <a:rPr lang="en-US" sz="1400" dirty="0" smtClean="0">
                <a:latin typeface="Times New Roman" pitchFamily="18" charset="0"/>
                <a:ea typeface="Times New Roman" pitchFamily="18" charset="0"/>
                <a:cs typeface="Times New Roman" pitchFamily="18" charset="0"/>
              </a:rPr>
              <a:t> or </a:t>
            </a:r>
            <a:r>
              <a:rPr lang="en-US" sz="1400" dirty="0" err="1" smtClean="0">
                <a:latin typeface="Times New Roman" pitchFamily="18" charset="0"/>
                <a:ea typeface="Times New Roman" pitchFamily="18" charset="0"/>
                <a:cs typeface="Times New Roman" pitchFamily="18" charset="0"/>
              </a:rPr>
              <a:t>hepatosplenomegaly</a:t>
            </a:r>
            <a:endParaRPr lang="en-US" sz="1400" dirty="0" smtClean="0">
              <a:latin typeface="Times New Roman" pitchFamily="18" charset="0"/>
              <a:cs typeface="Times New Roman" pitchFamily="18" charset="0"/>
            </a:endParaRPr>
          </a:p>
        </p:txBody>
      </p:sp>
      <p:sp>
        <p:nvSpPr>
          <p:cNvPr id="8" name="Rectangle 7"/>
          <p:cNvSpPr/>
          <p:nvPr/>
        </p:nvSpPr>
        <p:spPr>
          <a:xfrm>
            <a:off x="228600" y="3048000"/>
            <a:ext cx="1981200" cy="1815882"/>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lvl="0" eaLnBrk="0" fontAlgn="base" hangingPunct="0">
              <a:spcBef>
                <a:spcPct val="0"/>
              </a:spcBef>
              <a:spcAft>
                <a:spcPct val="0"/>
              </a:spcAft>
              <a:tabLst>
                <a:tab pos="685800" algn="l"/>
              </a:tabLst>
            </a:pPr>
            <a:r>
              <a:rPr lang="en-US" sz="1400" b="1" dirty="0" smtClean="0">
                <a:latin typeface="Times New Roman" pitchFamily="18" charset="0"/>
                <a:ea typeface="Times New Roman" pitchFamily="18" charset="0"/>
                <a:cs typeface="Times New Roman" pitchFamily="18" charset="0"/>
              </a:rPr>
              <a:t>Bone marrow failure </a:t>
            </a:r>
            <a:endParaRPr lang="en-US" sz="1400" b="1" dirty="0" smtClean="0">
              <a:latin typeface="Times New Roman" pitchFamily="18" charset="0"/>
              <a:cs typeface="Times New Roman" pitchFamily="18" charset="0"/>
            </a:endParaRPr>
          </a:p>
          <a:p>
            <a:pPr lvl="0" eaLnBrk="0" fontAlgn="base" hangingPunct="0">
              <a:spcBef>
                <a:spcPct val="0"/>
              </a:spcBef>
              <a:spcAft>
                <a:spcPct val="0"/>
              </a:spcAft>
              <a:buFont typeface="Wingdings" pitchFamily="2" charset="2"/>
              <a:buChar char="v"/>
              <a:tabLst>
                <a:tab pos="685800" algn="l"/>
              </a:tabLst>
            </a:pPr>
            <a:r>
              <a:rPr lang="en-US" sz="1400" dirty="0" smtClean="0">
                <a:latin typeface="Times New Roman" pitchFamily="18" charset="0"/>
                <a:ea typeface="Times New Roman" pitchFamily="18" charset="0"/>
                <a:cs typeface="Times New Roman" pitchFamily="18" charset="0"/>
              </a:rPr>
              <a:t>Anemia – </a:t>
            </a:r>
            <a:r>
              <a:rPr lang="en-US" sz="1400" dirty="0" err="1" smtClean="0">
                <a:latin typeface="Times New Roman" pitchFamily="18" charset="0"/>
                <a:ea typeface="Times New Roman" pitchFamily="18" charset="0"/>
                <a:cs typeface="Times New Roman" pitchFamily="18" charset="0"/>
              </a:rPr>
              <a:t>dyspnea</a:t>
            </a:r>
            <a:r>
              <a:rPr lang="en-US" sz="1400" dirty="0" smtClean="0">
                <a:latin typeface="Times New Roman" pitchFamily="18" charset="0"/>
                <a:ea typeface="Times New Roman" pitchFamily="18" charset="0"/>
                <a:cs typeface="Times New Roman" pitchFamily="18" charset="0"/>
              </a:rPr>
              <a:t>, fatigue, palpitations</a:t>
            </a:r>
            <a:endParaRPr lang="en-US" sz="1400" dirty="0" smtClean="0">
              <a:latin typeface="Times New Roman" pitchFamily="18" charset="0"/>
              <a:cs typeface="Times New Roman" pitchFamily="18" charset="0"/>
            </a:endParaRPr>
          </a:p>
          <a:p>
            <a:pPr lvl="0" eaLnBrk="0" fontAlgn="base" hangingPunct="0">
              <a:spcBef>
                <a:spcPct val="0"/>
              </a:spcBef>
              <a:spcAft>
                <a:spcPct val="0"/>
              </a:spcAft>
              <a:buFont typeface="Wingdings" pitchFamily="2" charset="2"/>
              <a:buChar char="v"/>
              <a:tabLst>
                <a:tab pos="685800" algn="l"/>
              </a:tabLst>
            </a:pPr>
            <a:r>
              <a:rPr lang="en-US" sz="1400" dirty="0" err="1" smtClean="0">
                <a:latin typeface="Times New Roman" pitchFamily="18" charset="0"/>
                <a:ea typeface="Times New Roman" pitchFamily="18" charset="0"/>
                <a:cs typeface="Times New Roman" pitchFamily="18" charset="0"/>
              </a:rPr>
              <a:t>Neutropenia</a:t>
            </a:r>
            <a:r>
              <a:rPr lang="en-US" sz="1400" dirty="0" smtClean="0">
                <a:latin typeface="Times New Roman" pitchFamily="18" charset="0"/>
                <a:ea typeface="Times New Roman" pitchFamily="18" charset="0"/>
                <a:cs typeface="Times New Roman" pitchFamily="18" charset="0"/>
              </a:rPr>
              <a:t> – fever, infections</a:t>
            </a:r>
            <a:endParaRPr lang="en-US" sz="1400" dirty="0" smtClean="0">
              <a:latin typeface="Times New Roman" pitchFamily="18" charset="0"/>
              <a:cs typeface="Times New Roman" pitchFamily="18" charset="0"/>
            </a:endParaRPr>
          </a:p>
          <a:p>
            <a:pPr lvl="0" eaLnBrk="0" fontAlgn="base" hangingPunct="0">
              <a:spcBef>
                <a:spcPct val="0"/>
              </a:spcBef>
              <a:spcAft>
                <a:spcPct val="0"/>
              </a:spcAft>
              <a:buFont typeface="Wingdings" pitchFamily="2" charset="2"/>
              <a:buChar char="v"/>
              <a:tabLst>
                <a:tab pos="685800" algn="l"/>
              </a:tabLst>
            </a:pPr>
            <a:r>
              <a:rPr lang="en-US" sz="1400" dirty="0" smtClean="0">
                <a:latin typeface="Times New Roman" pitchFamily="18" charset="0"/>
                <a:ea typeface="Times New Roman" pitchFamily="18" charset="0"/>
                <a:cs typeface="Times New Roman" pitchFamily="18" charset="0"/>
              </a:rPr>
              <a:t>Thrombocytopenia – bleeding from skin or mucosa</a:t>
            </a:r>
            <a:endParaRPr lang="en-US" sz="1400" dirty="0" smtClean="0">
              <a:latin typeface="Times New Roman" pitchFamily="18" charset="0"/>
              <a:cs typeface="Times New Roman" pitchFamily="18" charset="0"/>
            </a:endParaRPr>
          </a:p>
        </p:txBody>
      </p:sp>
      <p:sp>
        <p:nvSpPr>
          <p:cNvPr id="9" name="Rectangle 8"/>
          <p:cNvSpPr/>
          <p:nvPr/>
        </p:nvSpPr>
        <p:spPr>
          <a:xfrm>
            <a:off x="228600" y="5181600"/>
            <a:ext cx="2057400" cy="738664"/>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lvl="0" eaLnBrk="0" fontAlgn="base" hangingPunct="0">
              <a:spcBef>
                <a:spcPct val="0"/>
              </a:spcBef>
              <a:spcAft>
                <a:spcPct val="0"/>
              </a:spcAft>
              <a:tabLst>
                <a:tab pos="685800" algn="l"/>
              </a:tabLst>
            </a:pPr>
            <a:r>
              <a:rPr lang="en-US" sz="1400" dirty="0" err="1" smtClean="0">
                <a:latin typeface="Times New Roman" pitchFamily="18" charset="0"/>
                <a:ea typeface="Times New Roman" pitchFamily="18" charset="0"/>
                <a:cs typeface="Times New Roman" pitchFamily="18" charset="0"/>
              </a:rPr>
              <a:t>Hypermetabolic</a:t>
            </a:r>
            <a:r>
              <a:rPr lang="en-US" sz="1400" dirty="0" smtClean="0">
                <a:latin typeface="Times New Roman" pitchFamily="18" charset="0"/>
                <a:ea typeface="Times New Roman" pitchFamily="18" charset="0"/>
                <a:cs typeface="Times New Roman" pitchFamily="18" charset="0"/>
              </a:rPr>
              <a:t> state</a:t>
            </a:r>
            <a:endParaRPr lang="en-US" sz="1400" dirty="0" smtClean="0">
              <a:latin typeface="Times New Roman" pitchFamily="18" charset="0"/>
              <a:cs typeface="Times New Roman" pitchFamily="18" charset="0"/>
            </a:endParaRPr>
          </a:p>
          <a:p>
            <a:pPr lvl="0" eaLnBrk="0" fontAlgn="base" hangingPunct="0">
              <a:spcBef>
                <a:spcPct val="0"/>
              </a:spcBef>
              <a:spcAft>
                <a:spcPct val="0"/>
              </a:spcAft>
              <a:buFont typeface="Wingdings" pitchFamily="2" charset="2"/>
              <a:buChar char="v"/>
              <a:tabLst>
                <a:tab pos="685800" algn="l"/>
              </a:tabLst>
            </a:pPr>
            <a:r>
              <a:rPr lang="en-US" sz="1400" dirty="0" smtClean="0">
                <a:latin typeface="Times New Roman" pitchFamily="18" charset="0"/>
                <a:ea typeface="Times New Roman" pitchFamily="18" charset="0"/>
                <a:cs typeface="Times New Roman" pitchFamily="18" charset="0"/>
              </a:rPr>
              <a:t>Fever</a:t>
            </a:r>
            <a:endParaRPr lang="en-US" sz="1400" dirty="0" smtClean="0">
              <a:latin typeface="Times New Roman" pitchFamily="18" charset="0"/>
              <a:cs typeface="Times New Roman" pitchFamily="18" charset="0"/>
            </a:endParaRPr>
          </a:p>
          <a:p>
            <a:pPr lvl="0" eaLnBrk="0" fontAlgn="base" hangingPunct="0">
              <a:spcBef>
                <a:spcPct val="0"/>
              </a:spcBef>
              <a:spcAft>
                <a:spcPct val="0"/>
              </a:spcAft>
              <a:buFont typeface="Wingdings" pitchFamily="2" charset="2"/>
              <a:buChar char="v"/>
              <a:tabLst>
                <a:tab pos="685800" algn="l"/>
              </a:tabLst>
            </a:pPr>
            <a:r>
              <a:rPr lang="en-US" sz="1400" dirty="0" smtClean="0">
                <a:latin typeface="Times New Roman" pitchFamily="18" charset="0"/>
                <a:ea typeface="Times New Roman" pitchFamily="18" charset="0"/>
                <a:cs typeface="Times New Roman" pitchFamily="18" charset="0"/>
              </a:rPr>
              <a:t>Drenching night sweats</a:t>
            </a:r>
            <a:endParaRPr lang="en-US" sz="1400" dirty="0" smtClean="0">
              <a:latin typeface="Times New Roman" pitchFamily="18" charset="0"/>
              <a:cs typeface="Times New Roman" pitchFamily="18" charset="0"/>
            </a:endParaRPr>
          </a:p>
        </p:txBody>
      </p:sp>
      <p:pic>
        <p:nvPicPr>
          <p:cNvPr id="27650" name="Picture 2" descr="http://upload.wikimedia.org/wikipedia/commons/3/3a/Symptoms_of_leukemia.png"/>
          <p:cNvPicPr>
            <a:picLocks noChangeAspect="1" noChangeArrowheads="1"/>
          </p:cNvPicPr>
          <p:nvPr/>
        </p:nvPicPr>
        <p:blipFill>
          <a:blip r:embed="rId2"/>
          <a:srcRect/>
          <a:stretch>
            <a:fillRect/>
          </a:stretch>
        </p:blipFill>
        <p:spPr bwMode="auto">
          <a:xfrm>
            <a:off x="2438400" y="1143000"/>
            <a:ext cx="6276975" cy="5086350"/>
          </a:xfrm>
          <a:prstGeom prst="rect">
            <a:avLst/>
          </a:prstGeom>
          <a:noFill/>
        </p:spPr>
      </p:pic>
    </p:spTree>
  </p:cSld>
  <p:clrMapOvr>
    <a:masterClrMapping/>
  </p:clrMapOvr>
  <p:transition spd="slow">
    <p:wipe dir="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52400" y="1066800"/>
            <a:ext cx="3886200" cy="533400"/>
          </a:xfrm>
        </p:spPr>
        <p:style>
          <a:lnRef idx="1">
            <a:schemeClr val="accent2"/>
          </a:lnRef>
          <a:fillRef idx="2">
            <a:schemeClr val="accent2"/>
          </a:fillRef>
          <a:effectRef idx="1">
            <a:schemeClr val="accent2"/>
          </a:effectRef>
          <a:fontRef idx="minor">
            <a:schemeClr val="dk1"/>
          </a:fontRef>
        </p:style>
        <p:txBody>
          <a:bodyPr>
            <a:noAutofit/>
          </a:bodyPr>
          <a:lstStyle/>
          <a:p>
            <a:r>
              <a:rPr lang="en-US" sz="3200" dirty="0">
                <a:cs typeface="Times New Roman" pitchFamily="18" charset="0"/>
              </a:rPr>
              <a:t>Effects On the Body</a:t>
            </a:r>
          </a:p>
        </p:txBody>
      </p:sp>
      <p:sp>
        <p:nvSpPr>
          <p:cNvPr id="21507" name="Rectangle 3"/>
          <p:cNvSpPr>
            <a:spLocks noGrp="1" noChangeArrowheads="1"/>
          </p:cNvSpPr>
          <p:nvPr>
            <p:ph type="body" idx="1"/>
          </p:nvPr>
        </p:nvSpPr>
        <p:spPr>
          <a:xfrm>
            <a:off x="381000" y="2133600"/>
            <a:ext cx="8534400" cy="4114800"/>
          </a:xfrm>
        </p:spPr>
        <p:txBody>
          <a:bodyPr>
            <a:noAutofit/>
          </a:bodyPr>
          <a:lstStyle/>
          <a:p>
            <a:pPr>
              <a:spcBef>
                <a:spcPct val="50000"/>
              </a:spcBef>
            </a:pPr>
            <a:r>
              <a:rPr lang="en-US" sz="2400" dirty="0">
                <a:solidFill>
                  <a:srgbClr val="7030A0"/>
                </a:solidFill>
                <a:cs typeface="Times New Roman" pitchFamily="18" charset="0"/>
              </a:rPr>
              <a:t>Attacks the immune system</a:t>
            </a:r>
          </a:p>
          <a:p>
            <a:pPr>
              <a:spcBef>
                <a:spcPct val="50000"/>
              </a:spcBef>
            </a:pPr>
            <a:r>
              <a:rPr lang="en-US" sz="2400" dirty="0">
                <a:solidFill>
                  <a:srgbClr val="7030A0"/>
                </a:solidFill>
                <a:cs typeface="Times New Roman" pitchFamily="18" charset="0"/>
              </a:rPr>
              <a:t>Infections</a:t>
            </a:r>
          </a:p>
          <a:p>
            <a:pPr>
              <a:spcBef>
                <a:spcPct val="50000"/>
              </a:spcBef>
            </a:pPr>
            <a:r>
              <a:rPr lang="en-US" sz="2400" dirty="0">
                <a:solidFill>
                  <a:srgbClr val="7030A0"/>
                </a:solidFill>
                <a:cs typeface="Times New Roman" pitchFamily="18" charset="0"/>
              </a:rPr>
              <a:t>Anemia</a:t>
            </a:r>
          </a:p>
          <a:p>
            <a:pPr>
              <a:spcBef>
                <a:spcPct val="50000"/>
              </a:spcBef>
            </a:pPr>
            <a:r>
              <a:rPr lang="en-US" sz="2400" dirty="0">
                <a:solidFill>
                  <a:srgbClr val="7030A0"/>
                </a:solidFill>
                <a:cs typeface="Times New Roman" pitchFamily="18" charset="0"/>
              </a:rPr>
              <a:t>Weakness</a:t>
            </a:r>
          </a:p>
          <a:p>
            <a:pPr>
              <a:spcBef>
                <a:spcPct val="50000"/>
              </a:spcBef>
            </a:pPr>
            <a:r>
              <a:rPr lang="en-US" sz="2400" dirty="0">
                <a:solidFill>
                  <a:srgbClr val="7030A0"/>
                </a:solidFill>
                <a:cs typeface="Times New Roman" pitchFamily="18" charset="0"/>
              </a:rPr>
              <a:t>No more regular white blood cells, red blood cells, and platelets</a:t>
            </a:r>
          </a:p>
          <a:p>
            <a:pPr>
              <a:spcBef>
                <a:spcPct val="50000"/>
              </a:spcBef>
            </a:pPr>
            <a:r>
              <a:rPr lang="en-US" sz="2400" dirty="0">
                <a:solidFill>
                  <a:srgbClr val="7030A0"/>
                </a:solidFill>
                <a:cs typeface="Times New Roman" pitchFamily="18" charset="0"/>
              </a:rPr>
              <a:t>Blasts </a:t>
            </a:r>
            <a:r>
              <a:rPr lang="en-US" sz="2400" dirty="0" smtClean="0">
                <a:solidFill>
                  <a:srgbClr val="7030A0"/>
                </a:solidFill>
                <a:cs typeface="Times New Roman" pitchFamily="18" charset="0"/>
              </a:rPr>
              <a:t>affects the  </a:t>
            </a:r>
            <a:r>
              <a:rPr lang="en-US" sz="2400" dirty="0">
                <a:solidFill>
                  <a:srgbClr val="7030A0"/>
                </a:solidFill>
                <a:cs typeface="Times New Roman" pitchFamily="18" charset="0"/>
              </a:rPr>
              <a:t>blood stream and bone marrow</a:t>
            </a:r>
          </a:p>
        </p:txBody>
      </p:sp>
      <p:sp>
        <p:nvSpPr>
          <p:cNvPr id="4" name="TextBox 3"/>
          <p:cNvSpPr txBox="1"/>
          <p:nvPr/>
        </p:nvSpPr>
        <p:spPr>
          <a:xfrm>
            <a:off x="3048000" y="76200"/>
            <a:ext cx="2743200" cy="523220"/>
          </a:xfrm>
          <a:prstGeom prst="rect">
            <a:avLst/>
          </a:prstGeom>
          <a:solidFill>
            <a:srgbClr val="92D050"/>
          </a:solidFill>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2800" b="1" dirty="0" smtClean="0"/>
              <a:t>Leukaemia</a:t>
            </a:r>
            <a:endParaRPr lang="en-US" sz="2800" b="1" dirty="0"/>
          </a:p>
        </p:txBody>
      </p:sp>
    </p:spTree>
  </p:cSld>
  <p:clrMapOvr>
    <a:masterClrMapping/>
  </p:clrMapOvr>
  <p:transition spd="slow">
    <p:wipe dir="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2743200" y="274638"/>
            <a:ext cx="4267200" cy="715962"/>
          </a:xfrm>
        </p:spPr>
        <p:style>
          <a:lnRef idx="1">
            <a:schemeClr val="accent3"/>
          </a:lnRef>
          <a:fillRef idx="2">
            <a:schemeClr val="accent3"/>
          </a:fillRef>
          <a:effectRef idx="1">
            <a:schemeClr val="accent3"/>
          </a:effectRef>
          <a:fontRef idx="minor">
            <a:schemeClr val="dk1"/>
          </a:fontRef>
        </p:style>
        <p:txBody>
          <a:bodyPr>
            <a:normAutofit fontScale="90000"/>
          </a:bodyPr>
          <a:lstStyle/>
          <a:p>
            <a:r>
              <a:rPr lang="en-US" dirty="0">
                <a:latin typeface="Times New Roman" pitchFamily="18" charset="0"/>
                <a:cs typeface="Times New Roman" pitchFamily="18" charset="0"/>
              </a:rPr>
              <a:t>Types of Leukemia</a:t>
            </a:r>
          </a:p>
        </p:txBody>
      </p:sp>
      <p:sp>
        <p:nvSpPr>
          <p:cNvPr id="35844" name="Rectangle 4"/>
          <p:cNvSpPr>
            <a:spLocks noChangeArrowheads="1"/>
          </p:cNvSpPr>
          <p:nvPr/>
        </p:nvSpPr>
        <p:spPr bwMode="auto">
          <a:xfrm>
            <a:off x="1066800" y="1447800"/>
            <a:ext cx="3733800" cy="2133600"/>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marL="342900" indent="-342900">
              <a:buFontTx/>
              <a:buNone/>
            </a:pPr>
            <a:r>
              <a:rPr lang="en-US" sz="2000" b="1" dirty="0">
                <a:solidFill>
                  <a:srgbClr val="002060"/>
                </a:solidFill>
                <a:latin typeface="Times New Roman" pitchFamily="18" charset="0"/>
                <a:cs typeface="Times New Roman" pitchFamily="18" charset="0"/>
              </a:rPr>
              <a:t>Acute</a:t>
            </a:r>
          </a:p>
          <a:p>
            <a:pPr marL="342900" indent="-342900"/>
            <a:r>
              <a:rPr lang="en-US" sz="2000" dirty="0">
                <a:solidFill>
                  <a:srgbClr val="002060"/>
                </a:solidFill>
                <a:latin typeface="Times New Roman" pitchFamily="18" charset="0"/>
                <a:cs typeface="Times New Roman" pitchFamily="18" charset="0"/>
              </a:rPr>
              <a:t>Rapid growth of immature </a:t>
            </a:r>
          </a:p>
          <a:p>
            <a:pPr marL="342900" indent="-342900">
              <a:buFontTx/>
              <a:buNone/>
            </a:pPr>
            <a:r>
              <a:rPr lang="en-US" sz="2000" dirty="0">
                <a:solidFill>
                  <a:srgbClr val="002060"/>
                </a:solidFill>
                <a:latin typeface="Times New Roman" pitchFamily="18" charset="0"/>
                <a:cs typeface="Times New Roman" pitchFamily="18" charset="0"/>
              </a:rPr>
              <a:t>	blood cells</a:t>
            </a:r>
          </a:p>
          <a:p>
            <a:pPr marL="342900" indent="-342900"/>
            <a:r>
              <a:rPr lang="en-US" sz="2000" dirty="0">
                <a:solidFill>
                  <a:srgbClr val="002060"/>
                </a:solidFill>
                <a:latin typeface="Times New Roman" pitchFamily="18" charset="0"/>
                <a:cs typeface="Times New Roman" pitchFamily="18" charset="0"/>
              </a:rPr>
              <a:t>Mostly in children, </a:t>
            </a:r>
          </a:p>
          <a:p>
            <a:pPr marL="342900" indent="-342900">
              <a:buFontTx/>
              <a:buNone/>
            </a:pPr>
            <a:r>
              <a:rPr lang="en-US" sz="2000" dirty="0">
                <a:solidFill>
                  <a:srgbClr val="002060"/>
                </a:solidFill>
                <a:latin typeface="Times New Roman" pitchFamily="18" charset="0"/>
                <a:cs typeface="Times New Roman" pitchFamily="18" charset="0"/>
              </a:rPr>
              <a:t>	young adults</a:t>
            </a:r>
          </a:p>
          <a:p>
            <a:pPr marL="342900" indent="-342900"/>
            <a:r>
              <a:rPr lang="en-US" sz="2000" dirty="0">
                <a:solidFill>
                  <a:srgbClr val="002060"/>
                </a:solidFill>
                <a:latin typeface="Times New Roman" pitchFamily="18" charset="0"/>
                <a:cs typeface="Times New Roman" pitchFamily="18" charset="0"/>
              </a:rPr>
              <a:t>Needs immediate treatment</a:t>
            </a:r>
          </a:p>
        </p:txBody>
      </p:sp>
      <p:sp>
        <p:nvSpPr>
          <p:cNvPr id="35845" name="Rectangle 5"/>
          <p:cNvSpPr>
            <a:spLocks noChangeArrowheads="1"/>
          </p:cNvSpPr>
          <p:nvPr/>
        </p:nvSpPr>
        <p:spPr bwMode="auto">
          <a:xfrm>
            <a:off x="5029200" y="1447800"/>
            <a:ext cx="3733800" cy="21336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marL="342900" indent="-342900">
              <a:buFontTx/>
              <a:buNone/>
            </a:pPr>
            <a:r>
              <a:rPr lang="en-US" sz="2000" b="1" dirty="0">
                <a:solidFill>
                  <a:srgbClr val="002060"/>
                </a:solidFill>
                <a:latin typeface="Times New Roman" pitchFamily="18" charset="0"/>
                <a:cs typeface="Times New Roman" pitchFamily="18" charset="0"/>
              </a:rPr>
              <a:t>Chronic</a:t>
            </a:r>
          </a:p>
          <a:p>
            <a:pPr marL="342900" indent="-342900"/>
            <a:r>
              <a:rPr lang="en-US" sz="2000" dirty="0">
                <a:solidFill>
                  <a:srgbClr val="002060"/>
                </a:solidFill>
                <a:latin typeface="Times New Roman" pitchFamily="18" charset="0"/>
                <a:cs typeface="Times New Roman" pitchFamily="18" charset="0"/>
              </a:rPr>
              <a:t>Excessive build up of </a:t>
            </a:r>
          </a:p>
          <a:p>
            <a:pPr marL="342900" indent="-342900">
              <a:buFontTx/>
              <a:buNone/>
            </a:pPr>
            <a:r>
              <a:rPr lang="en-US" sz="2000" dirty="0">
                <a:solidFill>
                  <a:srgbClr val="002060"/>
                </a:solidFill>
                <a:latin typeface="Times New Roman" pitchFamily="18" charset="0"/>
                <a:cs typeface="Times New Roman" pitchFamily="18" charset="0"/>
              </a:rPr>
              <a:t>	mature blood cells</a:t>
            </a:r>
          </a:p>
          <a:p>
            <a:pPr marL="342900" indent="-342900"/>
            <a:r>
              <a:rPr lang="en-US" sz="2000" dirty="0">
                <a:solidFill>
                  <a:srgbClr val="002060"/>
                </a:solidFill>
                <a:latin typeface="Times New Roman" pitchFamily="18" charset="0"/>
                <a:cs typeface="Times New Roman" pitchFamily="18" charset="0"/>
              </a:rPr>
              <a:t>Mostly in older patients</a:t>
            </a:r>
          </a:p>
          <a:p>
            <a:pPr marL="342900" indent="-342900"/>
            <a:r>
              <a:rPr lang="en-US" sz="2000" dirty="0">
                <a:solidFill>
                  <a:srgbClr val="002060"/>
                </a:solidFill>
                <a:latin typeface="Times New Roman" pitchFamily="18" charset="0"/>
                <a:cs typeface="Times New Roman" pitchFamily="18" charset="0"/>
              </a:rPr>
              <a:t>Monitoring before treatment</a:t>
            </a:r>
          </a:p>
          <a:p>
            <a:pPr marL="342900" indent="-342900">
              <a:buFontTx/>
              <a:buNone/>
            </a:pPr>
            <a:endParaRPr lang="en-US" sz="2200" dirty="0">
              <a:solidFill>
                <a:srgbClr val="002060"/>
              </a:solidFill>
              <a:latin typeface="Times New Roman" pitchFamily="18" charset="0"/>
              <a:cs typeface="Times New Roman" pitchFamily="18" charset="0"/>
            </a:endParaRPr>
          </a:p>
        </p:txBody>
      </p:sp>
      <p:sp>
        <p:nvSpPr>
          <p:cNvPr id="35846" name="Rectangle 6"/>
          <p:cNvSpPr>
            <a:spLocks noChangeArrowheads="1"/>
          </p:cNvSpPr>
          <p:nvPr/>
        </p:nvSpPr>
        <p:spPr bwMode="auto">
          <a:xfrm>
            <a:off x="1066800" y="3962400"/>
            <a:ext cx="3733800" cy="2133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marL="342900" indent="-342900">
              <a:buFontTx/>
              <a:buNone/>
            </a:pPr>
            <a:r>
              <a:rPr lang="en-US" sz="2000" b="1" dirty="0">
                <a:solidFill>
                  <a:srgbClr val="002060"/>
                </a:solidFill>
                <a:latin typeface="Times New Roman" pitchFamily="18" charset="0"/>
                <a:cs typeface="Times New Roman" pitchFamily="18" charset="0"/>
              </a:rPr>
              <a:t>Lymphoid</a:t>
            </a:r>
            <a:r>
              <a:rPr lang="en-US" sz="2000" dirty="0">
                <a:solidFill>
                  <a:srgbClr val="002060"/>
                </a:solidFill>
                <a:latin typeface="Times New Roman" pitchFamily="18" charset="0"/>
                <a:cs typeface="Times New Roman" pitchFamily="18" charset="0"/>
              </a:rPr>
              <a:t>	</a:t>
            </a:r>
          </a:p>
          <a:p>
            <a:pPr marL="342900" indent="-342900"/>
            <a:r>
              <a:rPr lang="en-US" sz="2000" dirty="0">
                <a:solidFill>
                  <a:srgbClr val="002060"/>
                </a:solidFill>
                <a:latin typeface="Times New Roman" pitchFamily="18" charset="0"/>
                <a:cs typeface="Times New Roman" pitchFamily="18" charset="0"/>
              </a:rPr>
              <a:t>Affects lymphocytes and </a:t>
            </a:r>
          </a:p>
          <a:p>
            <a:pPr marL="342900" indent="-342900">
              <a:buFontTx/>
              <a:buNone/>
            </a:pPr>
            <a:r>
              <a:rPr lang="en-US" sz="2000" dirty="0">
                <a:solidFill>
                  <a:srgbClr val="002060"/>
                </a:solidFill>
                <a:latin typeface="Times New Roman" pitchFamily="18" charset="0"/>
                <a:cs typeface="Times New Roman" pitchFamily="18" charset="0"/>
              </a:rPr>
              <a:t>	plasma cells</a:t>
            </a:r>
          </a:p>
          <a:p>
            <a:pPr marL="342900" indent="-342900"/>
            <a:r>
              <a:rPr lang="en-US" sz="2000" dirty="0">
                <a:solidFill>
                  <a:srgbClr val="002060"/>
                </a:solidFill>
                <a:latin typeface="Times New Roman" pitchFamily="18" charset="0"/>
                <a:cs typeface="Times New Roman" pitchFamily="18" charset="0"/>
              </a:rPr>
              <a:t>Lymphocytic leukemia	</a:t>
            </a:r>
          </a:p>
          <a:p>
            <a:pPr marL="342900" indent="-342900">
              <a:buFontTx/>
              <a:buNone/>
            </a:pPr>
            <a:endParaRPr lang="en-US" sz="2000" dirty="0">
              <a:solidFill>
                <a:srgbClr val="002060"/>
              </a:solidFill>
              <a:latin typeface="Times New Roman" pitchFamily="18" charset="0"/>
              <a:cs typeface="Times New Roman" pitchFamily="18" charset="0"/>
            </a:endParaRPr>
          </a:p>
          <a:p>
            <a:pPr marL="342900" indent="-342900">
              <a:buFontTx/>
              <a:buNone/>
            </a:pPr>
            <a:endParaRPr lang="en-US" sz="2000" dirty="0">
              <a:solidFill>
                <a:srgbClr val="002060"/>
              </a:solidFill>
              <a:latin typeface="Times New Roman" pitchFamily="18" charset="0"/>
              <a:cs typeface="Times New Roman" pitchFamily="18" charset="0"/>
            </a:endParaRPr>
          </a:p>
        </p:txBody>
      </p:sp>
      <p:sp>
        <p:nvSpPr>
          <p:cNvPr id="35847" name="Rectangle 7"/>
          <p:cNvSpPr>
            <a:spLocks noChangeArrowheads="1"/>
          </p:cNvSpPr>
          <p:nvPr/>
        </p:nvSpPr>
        <p:spPr bwMode="auto">
          <a:xfrm>
            <a:off x="5029200" y="3976353"/>
            <a:ext cx="3733800" cy="21336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marL="342900" indent="-342900">
              <a:buFontTx/>
              <a:buNone/>
            </a:pPr>
            <a:r>
              <a:rPr lang="en-US" sz="2000" b="1" dirty="0">
                <a:solidFill>
                  <a:srgbClr val="002060"/>
                </a:solidFill>
                <a:latin typeface="Times New Roman" pitchFamily="18" charset="0"/>
                <a:cs typeface="Times New Roman" pitchFamily="18" charset="0"/>
              </a:rPr>
              <a:t>Myeloid</a:t>
            </a:r>
          </a:p>
          <a:p>
            <a:pPr marL="342900" indent="-342900"/>
            <a:r>
              <a:rPr lang="en-US" sz="2000" dirty="0">
                <a:solidFill>
                  <a:srgbClr val="002060"/>
                </a:solidFill>
                <a:latin typeface="Times New Roman" pitchFamily="18" charset="0"/>
                <a:cs typeface="Times New Roman" pitchFamily="18" charset="0"/>
              </a:rPr>
              <a:t>Affects </a:t>
            </a:r>
            <a:r>
              <a:rPr lang="en-US" sz="2000" dirty="0" err="1">
                <a:solidFill>
                  <a:srgbClr val="002060"/>
                </a:solidFill>
                <a:latin typeface="Times New Roman" pitchFamily="18" charset="0"/>
                <a:cs typeface="Times New Roman" pitchFamily="18" charset="0"/>
              </a:rPr>
              <a:t>eosinophils</a:t>
            </a:r>
            <a:r>
              <a:rPr lang="en-US" sz="2000" dirty="0">
                <a:solidFill>
                  <a:srgbClr val="002060"/>
                </a:solidFill>
                <a:latin typeface="Times New Roman" pitchFamily="18" charset="0"/>
                <a:cs typeface="Times New Roman" pitchFamily="18" charset="0"/>
              </a:rPr>
              <a:t>, </a:t>
            </a:r>
          </a:p>
          <a:p>
            <a:pPr marL="342900" indent="-342900">
              <a:buFontTx/>
              <a:buNone/>
            </a:pPr>
            <a:r>
              <a:rPr lang="en-US" sz="2000" dirty="0">
                <a:solidFill>
                  <a:srgbClr val="002060"/>
                </a:solidFill>
                <a:latin typeface="Times New Roman" pitchFamily="18" charset="0"/>
                <a:cs typeface="Times New Roman" pitchFamily="18" charset="0"/>
              </a:rPr>
              <a:t>	</a:t>
            </a:r>
            <a:r>
              <a:rPr lang="en-US" sz="2000" dirty="0" err="1">
                <a:solidFill>
                  <a:srgbClr val="002060"/>
                </a:solidFill>
                <a:latin typeface="Times New Roman" pitchFamily="18" charset="0"/>
                <a:cs typeface="Times New Roman" pitchFamily="18" charset="0"/>
              </a:rPr>
              <a:t>neutrophils</a:t>
            </a:r>
            <a:r>
              <a:rPr lang="en-US" sz="2000" dirty="0">
                <a:solidFill>
                  <a:srgbClr val="002060"/>
                </a:solidFill>
                <a:latin typeface="Times New Roman" pitchFamily="18" charset="0"/>
                <a:cs typeface="Times New Roman" pitchFamily="18" charset="0"/>
              </a:rPr>
              <a:t>, </a:t>
            </a:r>
            <a:r>
              <a:rPr lang="en-US" sz="2000" dirty="0" err="1">
                <a:solidFill>
                  <a:srgbClr val="002060"/>
                </a:solidFill>
                <a:latin typeface="Times New Roman" pitchFamily="18" charset="0"/>
                <a:cs typeface="Times New Roman" pitchFamily="18" charset="0"/>
              </a:rPr>
              <a:t>basophils</a:t>
            </a:r>
            <a:endParaRPr lang="en-US" sz="2000" dirty="0">
              <a:solidFill>
                <a:srgbClr val="002060"/>
              </a:solidFill>
              <a:latin typeface="Times New Roman" pitchFamily="18" charset="0"/>
              <a:cs typeface="Times New Roman" pitchFamily="18" charset="0"/>
            </a:endParaRPr>
          </a:p>
          <a:p>
            <a:pPr marL="342900" indent="-342900"/>
            <a:r>
              <a:rPr lang="en-US" sz="2000" dirty="0" err="1">
                <a:solidFill>
                  <a:srgbClr val="002060"/>
                </a:solidFill>
                <a:latin typeface="Times New Roman" pitchFamily="18" charset="0"/>
                <a:cs typeface="Times New Roman" pitchFamily="18" charset="0"/>
              </a:rPr>
              <a:t>Myelogenous</a:t>
            </a:r>
            <a:r>
              <a:rPr lang="en-US" sz="2000" dirty="0">
                <a:solidFill>
                  <a:srgbClr val="002060"/>
                </a:solidFill>
                <a:latin typeface="Times New Roman" pitchFamily="18" charset="0"/>
                <a:cs typeface="Times New Roman" pitchFamily="18" charset="0"/>
              </a:rPr>
              <a:t> leukemia</a:t>
            </a:r>
          </a:p>
          <a:p>
            <a:pPr marL="342900" indent="-342900">
              <a:buFontTx/>
              <a:buNone/>
            </a:pPr>
            <a:endParaRPr lang="en-US" sz="2000" dirty="0">
              <a:solidFill>
                <a:schemeClr val="bg2"/>
              </a:solidFill>
            </a:endParaRPr>
          </a:p>
          <a:p>
            <a:pPr marL="342900" indent="-342900">
              <a:buFontTx/>
              <a:buNone/>
            </a:pPr>
            <a:endParaRPr lang="en-US" sz="2000" dirty="0">
              <a:solidFill>
                <a:schemeClr val="bg2"/>
              </a:solidFill>
            </a:endParaRPr>
          </a:p>
        </p:txBody>
      </p:sp>
      <p:sp>
        <p:nvSpPr>
          <p:cNvPr id="35849" name="Rectangle 9"/>
          <p:cNvSpPr>
            <a:spLocks noChangeArrowheads="1"/>
          </p:cNvSpPr>
          <p:nvPr/>
        </p:nvSpPr>
        <p:spPr bwMode="auto">
          <a:xfrm>
            <a:off x="1371600" y="1981200"/>
            <a:ext cx="6934200" cy="3733800"/>
          </a:xfrm>
          <a:prstGeom prst="rect">
            <a:avLst/>
          </a:prstGeom>
          <a:ln>
            <a:headEnd/>
            <a:tailEnd/>
          </a:ln>
        </p:spPr>
        <p:style>
          <a:lnRef idx="0">
            <a:schemeClr val="accent4"/>
          </a:lnRef>
          <a:fillRef idx="3">
            <a:schemeClr val="accent4"/>
          </a:fillRef>
          <a:effectRef idx="3">
            <a:schemeClr val="accent4"/>
          </a:effectRef>
          <a:fontRef idx="minor">
            <a:schemeClr val="lt1"/>
          </a:fontRef>
        </p:style>
        <p:txBody>
          <a:bodyPr wrap="none" anchor="ctr"/>
          <a:lstStyle/>
          <a:p>
            <a:pPr marL="342900" indent="-342900">
              <a:buFontTx/>
              <a:buNone/>
            </a:pPr>
            <a:r>
              <a:rPr lang="en-US" sz="2000" b="1" u="sng" dirty="0">
                <a:solidFill>
                  <a:schemeClr val="bg2"/>
                </a:solidFill>
                <a:effectLst>
                  <a:outerShdw blurRad="38100" dist="38100" dir="2700000" algn="tl">
                    <a:srgbClr val="000000">
                      <a:alpha val="43137"/>
                    </a:srgbClr>
                  </a:outerShdw>
                </a:effectLst>
                <a:cs typeface="Times New Roman" pitchFamily="18" charset="0"/>
              </a:rPr>
              <a:t>Hence we </a:t>
            </a:r>
            <a:r>
              <a:rPr lang="en-US" sz="2000" b="1" u="sng" dirty="0" smtClean="0">
                <a:solidFill>
                  <a:schemeClr val="bg2"/>
                </a:solidFill>
                <a:effectLst>
                  <a:outerShdw blurRad="38100" dist="38100" dir="2700000" algn="tl">
                    <a:srgbClr val="000000">
                      <a:alpha val="43137"/>
                    </a:srgbClr>
                  </a:outerShdw>
                </a:effectLst>
                <a:cs typeface="Times New Roman" pitchFamily="18" charset="0"/>
              </a:rPr>
              <a:t>have</a:t>
            </a:r>
            <a:r>
              <a:rPr lang="en-US" sz="2000" b="1" dirty="0" smtClean="0">
                <a:solidFill>
                  <a:schemeClr val="bg2"/>
                </a:solidFill>
                <a:effectLst>
                  <a:outerShdw blurRad="38100" dist="38100" dir="2700000" algn="tl">
                    <a:srgbClr val="000000">
                      <a:alpha val="43137"/>
                    </a:srgbClr>
                  </a:outerShdw>
                </a:effectLst>
                <a:cs typeface="Times New Roman" pitchFamily="18" charset="0"/>
              </a:rPr>
              <a:t>; </a:t>
            </a:r>
            <a:endParaRPr lang="en-US" sz="2000" b="1" dirty="0">
              <a:solidFill>
                <a:schemeClr val="bg2"/>
              </a:solidFill>
              <a:effectLst>
                <a:outerShdw blurRad="38100" dist="38100" dir="2700000" algn="tl">
                  <a:srgbClr val="000000">
                    <a:alpha val="43137"/>
                  </a:srgbClr>
                </a:outerShdw>
              </a:effectLst>
              <a:cs typeface="Times New Roman" pitchFamily="18" charset="0"/>
            </a:endParaRPr>
          </a:p>
          <a:p>
            <a:pPr marL="342900" indent="-342900"/>
            <a:r>
              <a:rPr lang="en-US" sz="2000" b="1" dirty="0" err="1" smtClean="0">
                <a:solidFill>
                  <a:srgbClr val="FFFF00"/>
                </a:solidFill>
                <a:cs typeface="Times New Roman" pitchFamily="18" charset="0"/>
              </a:rPr>
              <a:t>i</a:t>
            </a:r>
            <a:r>
              <a:rPr lang="en-US" sz="2000" b="1" dirty="0" smtClean="0">
                <a:solidFill>
                  <a:srgbClr val="FFFF00"/>
                </a:solidFill>
                <a:cs typeface="Times New Roman" pitchFamily="18" charset="0"/>
              </a:rPr>
              <a:t>. Acute </a:t>
            </a:r>
            <a:r>
              <a:rPr lang="en-US" sz="2000" b="1" dirty="0">
                <a:solidFill>
                  <a:srgbClr val="FFFF00"/>
                </a:solidFill>
                <a:cs typeface="Times New Roman" pitchFamily="18" charset="0"/>
              </a:rPr>
              <a:t>Lymphocytic/Lymphoblastic Leukemia(ALL) : </a:t>
            </a:r>
          </a:p>
          <a:p>
            <a:pPr lvl="1">
              <a:buFontTx/>
              <a:buNone/>
            </a:pPr>
            <a:r>
              <a:rPr lang="en-US" sz="2000" b="1" dirty="0">
                <a:solidFill>
                  <a:schemeClr val="bg2"/>
                </a:solidFill>
                <a:cs typeface="Times New Roman" pitchFamily="18" charset="0"/>
              </a:rPr>
              <a:t>	</a:t>
            </a:r>
            <a:r>
              <a:rPr lang="en-US" sz="2000" dirty="0">
                <a:solidFill>
                  <a:schemeClr val="bg2"/>
                </a:solidFill>
                <a:cs typeface="Times New Roman" pitchFamily="18" charset="0"/>
              </a:rPr>
              <a:t>most common type in young children; </a:t>
            </a:r>
          </a:p>
          <a:p>
            <a:pPr lvl="1">
              <a:buFontTx/>
              <a:buNone/>
            </a:pPr>
            <a:r>
              <a:rPr lang="en-US" sz="2000" dirty="0">
                <a:solidFill>
                  <a:schemeClr val="bg2"/>
                </a:solidFill>
                <a:cs typeface="Times New Roman" pitchFamily="18" charset="0"/>
              </a:rPr>
              <a:t>	also affects adults, &gt; 65 </a:t>
            </a:r>
          </a:p>
          <a:p>
            <a:pPr marL="342900" indent="-342900"/>
            <a:r>
              <a:rPr lang="en-US" sz="2000" b="1" dirty="0" smtClean="0">
                <a:solidFill>
                  <a:srgbClr val="FFFF00"/>
                </a:solidFill>
                <a:cs typeface="Times New Roman" pitchFamily="18" charset="0"/>
              </a:rPr>
              <a:t>ii. Acute </a:t>
            </a:r>
            <a:r>
              <a:rPr lang="en-US" sz="2000" b="1" dirty="0" err="1">
                <a:solidFill>
                  <a:srgbClr val="FFFF00"/>
                </a:solidFill>
                <a:cs typeface="Times New Roman" pitchFamily="18" charset="0"/>
              </a:rPr>
              <a:t>Myelogenous</a:t>
            </a:r>
            <a:r>
              <a:rPr lang="en-US" sz="2000" b="1" dirty="0">
                <a:solidFill>
                  <a:srgbClr val="FFFF00"/>
                </a:solidFill>
                <a:cs typeface="Times New Roman" pitchFamily="18" charset="0"/>
              </a:rPr>
              <a:t>/ Myeloid Leukemia(AML</a:t>
            </a:r>
            <a:r>
              <a:rPr lang="en-US" sz="2000" b="1" dirty="0" smtClean="0">
                <a:solidFill>
                  <a:srgbClr val="FFFF00"/>
                </a:solidFill>
                <a:cs typeface="Times New Roman" pitchFamily="18" charset="0"/>
              </a:rPr>
              <a:t>):</a:t>
            </a:r>
            <a:endParaRPr lang="en-US" sz="2000" b="1" dirty="0">
              <a:solidFill>
                <a:srgbClr val="FFFF00"/>
              </a:solidFill>
              <a:cs typeface="Times New Roman" pitchFamily="18" charset="0"/>
            </a:endParaRPr>
          </a:p>
          <a:p>
            <a:pPr marL="342900" indent="-342900">
              <a:buFontTx/>
              <a:buNone/>
            </a:pPr>
            <a:r>
              <a:rPr lang="en-US" sz="2000" b="1" dirty="0">
                <a:solidFill>
                  <a:schemeClr val="bg2"/>
                </a:solidFill>
                <a:cs typeface="Times New Roman" pitchFamily="18" charset="0"/>
              </a:rPr>
              <a:t>		</a:t>
            </a:r>
            <a:r>
              <a:rPr lang="en-US" sz="2000" dirty="0">
                <a:solidFill>
                  <a:schemeClr val="bg2"/>
                </a:solidFill>
                <a:cs typeface="Times New Roman" pitchFamily="18" charset="0"/>
              </a:rPr>
              <a:t>more commonly in adults than in children. </a:t>
            </a:r>
          </a:p>
          <a:p>
            <a:pPr marL="342900" indent="-342900"/>
            <a:r>
              <a:rPr lang="en-US" sz="2000" b="1" dirty="0" smtClean="0">
                <a:solidFill>
                  <a:srgbClr val="FFFF00"/>
                </a:solidFill>
                <a:cs typeface="Times New Roman" pitchFamily="18" charset="0"/>
              </a:rPr>
              <a:t>iii. Chronic </a:t>
            </a:r>
            <a:r>
              <a:rPr lang="en-US" sz="2000" b="1" dirty="0">
                <a:solidFill>
                  <a:srgbClr val="FFFF00"/>
                </a:solidFill>
                <a:cs typeface="Times New Roman" pitchFamily="18" charset="0"/>
              </a:rPr>
              <a:t>Lymphocytic leukemia (CLL</a:t>
            </a:r>
            <a:r>
              <a:rPr lang="en-US" sz="2000" b="1" dirty="0" smtClean="0">
                <a:solidFill>
                  <a:srgbClr val="FFFF00"/>
                </a:solidFill>
                <a:cs typeface="Times New Roman" pitchFamily="18" charset="0"/>
              </a:rPr>
              <a:t>):</a:t>
            </a:r>
            <a:endParaRPr lang="en-US" sz="2000" b="1" dirty="0">
              <a:solidFill>
                <a:srgbClr val="FFFF00"/>
              </a:solidFill>
              <a:cs typeface="Times New Roman" pitchFamily="18" charset="0"/>
            </a:endParaRPr>
          </a:p>
          <a:p>
            <a:pPr marL="342900" indent="-342900">
              <a:buFontTx/>
              <a:buNone/>
            </a:pPr>
            <a:r>
              <a:rPr lang="en-US" sz="2000" b="1" dirty="0">
                <a:solidFill>
                  <a:schemeClr val="bg2"/>
                </a:solidFill>
                <a:cs typeface="Times New Roman" pitchFamily="18" charset="0"/>
              </a:rPr>
              <a:t>		</a:t>
            </a:r>
            <a:r>
              <a:rPr lang="en-US" sz="2000" dirty="0">
                <a:solidFill>
                  <a:schemeClr val="bg2"/>
                </a:solidFill>
                <a:cs typeface="Times New Roman" pitchFamily="18" charset="0"/>
              </a:rPr>
              <a:t>most often affects adults over the age of 55</a:t>
            </a:r>
          </a:p>
          <a:p>
            <a:pPr marL="342900" indent="-342900"/>
            <a:r>
              <a:rPr lang="en-US" sz="2000" b="1" dirty="0" smtClean="0">
                <a:solidFill>
                  <a:srgbClr val="FFFF00"/>
                </a:solidFill>
                <a:cs typeface="Times New Roman" pitchFamily="18" charset="0"/>
              </a:rPr>
              <a:t>iv. Chronic </a:t>
            </a:r>
            <a:r>
              <a:rPr lang="en-US" sz="2000" b="1" dirty="0" err="1">
                <a:solidFill>
                  <a:srgbClr val="FFFF00"/>
                </a:solidFill>
                <a:cs typeface="Times New Roman" pitchFamily="18" charset="0"/>
              </a:rPr>
              <a:t>Myelogenous</a:t>
            </a:r>
            <a:r>
              <a:rPr lang="en-US" sz="2000" b="1" dirty="0">
                <a:solidFill>
                  <a:srgbClr val="FFFF00"/>
                </a:solidFill>
                <a:cs typeface="Times New Roman" pitchFamily="18" charset="0"/>
              </a:rPr>
              <a:t> leukemia (CML</a:t>
            </a:r>
            <a:r>
              <a:rPr lang="en-US" sz="2000" b="1" dirty="0" smtClean="0">
                <a:solidFill>
                  <a:srgbClr val="FFFF00"/>
                </a:solidFill>
                <a:cs typeface="Times New Roman" pitchFamily="18" charset="0"/>
              </a:rPr>
              <a:t>)</a:t>
            </a:r>
            <a:r>
              <a:rPr lang="en-US" sz="2000" b="1" dirty="0">
                <a:solidFill>
                  <a:srgbClr val="FFFF00"/>
                </a:solidFill>
                <a:cs typeface="Times New Roman" pitchFamily="18" charset="0"/>
              </a:rPr>
              <a:t>:</a:t>
            </a:r>
            <a:endParaRPr lang="en-US" sz="2000" dirty="0">
              <a:solidFill>
                <a:srgbClr val="FFFF00"/>
              </a:solidFill>
              <a:cs typeface="Times New Roman" pitchFamily="18" charset="0"/>
            </a:endParaRPr>
          </a:p>
          <a:p>
            <a:pPr marL="342900" indent="-342900">
              <a:buFontTx/>
              <a:buNone/>
            </a:pPr>
            <a:r>
              <a:rPr lang="en-US" sz="2000" b="1" dirty="0">
                <a:solidFill>
                  <a:schemeClr val="bg2"/>
                </a:solidFill>
                <a:cs typeface="Times New Roman" pitchFamily="18" charset="0"/>
              </a:rPr>
              <a:t>		</a:t>
            </a:r>
            <a:r>
              <a:rPr lang="en-US" sz="2000" dirty="0">
                <a:solidFill>
                  <a:schemeClr val="bg2"/>
                </a:solidFill>
                <a:cs typeface="Times New Roman" pitchFamily="18" charset="0"/>
              </a:rPr>
              <a:t>occurs mainly in adults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5844"/>
                                        </p:tgtEl>
                                        <p:attrNameLst>
                                          <p:attrName>style.visibility</p:attrName>
                                        </p:attrNameLst>
                                      </p:cBhvr>
                                      <p:to>
                                        <p:strVal val="visible"/>
                                      </p:to>
                                    </p:set>
                                    <p:animEffect transition="in" filter="box(in)">
                                      <p:cBhvr>
                                        <p:cTn id="7" dur="500"/>
                                        <p:tgtEl>
                                          <p:spTgt spid="35844"/>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35845"/>
                                        </p:tgtEl>
                                        <p:attrNameLst>
                                          <p:attrName>style.visibility</p:attrName>
                                        </p:attrNameLst>
                                      </p:cBhvr>
                                      <p:to>
                                        <p:strVal val="visible"/>
                                      </p:to>
                                    </p:set>
                                    <p:animEffect transition="in" filter="box(in)">
                                      <p:cBhvr>
                                        <p:cTn id="10" dur="500"/>
                                        <p:tgtEl>
                                          <p:spTgt spid="35845"/>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35846"/>
                                        </p:tgtEl>
                                        <p:attrNameLst>
                                          <p:attrName>style.visibility</p:attrName>
                                        </p:attrNameLst>
                                      </p:cBhvr>
                                      <p:to>
                                        <p:strVal val="visible"/>
                                      </p:to>
                                    </p:set>
                                    <p:animEffect transition="in" filter="box(in)">
                                      <p:cBhvr>
                                        <p:cTn id="15" dur="500"/>
                                        <p:tgtEl>
                                          <p:spTgt spid="35846"/>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35847"/>
                                        </p:tgtEl>
                                        <p:attrNameLst>
                                          <p:attrName>style.visibility</p:attrName>
                                        </p:attrNameLst>
                                      </p:cBhvr>
                                      <p:to>
                                        <p:strVal val="visible"/>
                                      </p:to>
                                    </p:set>
                                    <p:animEffect transition="in" filter="box(in)">
                                      <p:cBhvr>
                                        <p:cTn id="18" dur="500"/>
                                        <p:tgtEl>
                                          <p:spTgt spid="35847"/>
                                        </p:tgtEl>
                                      </p:cBhvr>
                                    </p:animEffect>
                                  </p:childTnLst>
                                </p:cTn>
                              </p:par>
                            </p:childTnLst>
                          </p:cTn>
                        </p:par>
                      </p:childTnLst>
                    </p:cTn>
                  </p:par>
                  <p:par>
                    <p:cTn id="19" fill="hold">
                      <p:stCondLst>
                        <p:cond delay="indefinite"/>
                      </p:stCondLst>
                      <p:childTnLst>
                        <p:par>
                          <p:cTn id="20" fill="hold">
                            <p:stCondLst>
                              <p:cond delay="0"/>
                            </p:stCondLst>
                            <p:childTnLst>
                              <p:par>
                                <p:cTn id="21" presetID="23" presetClass="entr" presetSubtype="16" fill="hold" grpId="0" nodeType="clickEffect">
                                  <p:stCondLst>
                                    <p:cond delay="0"/>
                                  </p:stCondLst>
                                  <p:childTnLst>
                                    <p:set>
                                      <p:cBhvr>
                                        <p:cTn id="22" dur="1" fill="hold">
                                          <p:stCondLst>
                                            <p:cond delay="0"/>
                                          </p:stCondLst>
                                        </p:cTn>
                                        <p:tgtEl>
                                          <p:spTgt spid="35849"/>
                                        </p:tgtEl>
                                        <p:attrNameLst>
                                          <p:attrName>style.visibility</p:attrName>
                                        </p:attrNameLst>
                                      </p:cBhvr>
                                      <p:to>
                                        <p:strVal val="visible"/>
                                      </p:to>
                                    </p:set>
                                    <p:anim calcmode="lin" valueType="num">
                                      <p:cBhvr>
                                        <p:cTn id="23" dur="500" fill="hold"/>
                                        <p:tgtEl>
                                          <p:spTgt spid="35849"/>
                                        </p:tgtEl>
                                        <p:attrNameLst>
                                          <p:attrName>ppt_w</p:attrName>
                                        </p:attrNameLst>
                                      </p:cBhvr>
                                      <p:tavLst>
                                        <p:tav tm="0">
                                          <p:val>
                                            <p:fltVal val="0"/>
                                          </p:val>
                                        </p:tav>
                                        <p:tav tm="100000">
                                          <p:val>
                                            <p:strVal val="#ppt_w"/>
                                          </p:val>
                                        </p:tav>
                                      </p:tavLst>
                                    </p:anim>
                                    <p:anim calcmode="lin" valueType="num">
                                      <p:cBhvr>
                                        <p:cTn id="24" dur="500" fill="hold"/>
                                        <p:tgtEl>
                                          <p:spTgt spid="3584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animBg="1"/>
      <p:bldP spid="35845" grpId="0" animBg="1"/>
      <p:bldP spid="35846" grpId="0" animBg="1"/>
      <p:bldP spid="35847" grpId="0" animBg="1"/>
      <p:bldP spid="35849"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 Box 3"/>
          <p:cNvSpPr txBox="1">
            <a:spLocks noChangeArrowheads="1"/>
          </p:cNvSpPr>
          <p:nvPr/>
        </p:nvSpPr>
        <p:spPr bwMode="auto">
          <a:xfrm>
            <a:off x="2484438" y="1916113"/>
            <a:ext cx="1353256" cy="707886"/>
          </a:xfrm>
          <a:prstGeom prst="rect">
            <a:avLst/>
          </a:prstGeom>
          <a:noFill/>
          <a:ln w="9525">
            <a:noFill/>
            <a:miter lim="800000"/>
            <a:headEnd/>
            <a:tailEnd/>
          </a:ln>
        </p:spPr>
        <p:txBody>
          <a:bodyPr wrap="none">
            <a:spAutoFit/>
          </a:bodyPr>
          <a:lstStyle/>
          <a:p>
            <a:r>
              <a:rPr lang="en-US" sz="4000" b="1" dirty="0">
                <a:latin typeface="Times New Roman" pitchFamily="18" charset="0"/>
                <a:cs typeface="Times New Roman" pitchFamily="18" charset="0"/>
              </a:rPr>
              <a:t>acute</a:t>
            </a:r>
          </a:p>
        </p:txBody>
      </p:sp>
      <p:sp>
        <p:nvSpPr>
          <p:cNvPr id="18436" name="Text Box 4"/>
          <p:cNvSpPr txBox="1">
            <a:spLocks noChangeArrowheads="1"/>
          </p:cNvSpPr>
          <p:nvPr/>
        </p:nvSpPr>
        <p:spPr bwMode="auto">
          <a:xfrm>
            <a:off x="5394325" y="1909763"/>
            <a:ext cx="1828065" cy="707886"/>
          </a:xfrm>
          <a:prstGeom prst="rect">
            <a:avLst/>
          </a:prstGeom>
          <a:noFill/>
          <a:ln w="9525">
            <a:noFill/>
            <a:miter lim="800000"/>
            <a:headEnd/>
            <a:tailEnd/>
          </a:ln>
        </p:spPr>
        <p:txBody>
          <a:bodyPr wrap="none">
            <a:spAutoFit/>
          </a:bodyPr>
          <a:lstStyle/>
          <a:p>
            <a:r>
              <a:rPr lang="en-US" sz="4000" b="1" dirty="0">
                <a:latin typeface="Times New Roman" pitchFamily="18" charset="0"/>
                <a:cs typeface="Times New Roman" pitchFamily="18" charset="0"/>
              </a:rPr>
              <a:t>chronic</a:t>
            </a:r>
          </a:p>
        </p:txBody>
      </p:sp>
      <p:sp>
        <p:nvSpPr>
          <p:cNvPr id="18437" name="Text Box 5"/>
          <p:cNvSpPr txBox="1">
            <a:spLocks noChangeArrowheads="1"/>
          </p:cNvSpPr>
          <p:nvPr/>
        </p:nvSpPr>
        <p:spPr bwMode="auto">
          <a:xfrm>
            <a:off x="1092200" y="2998788"/>
            <a:ext cx="925513" cy="519112"/>
          </a:xfrm>
          <a:prstGeom prst="rect">
            <a:avLst/>
          </a:prstGeom>
          <a:noFill/>
          <a:ln w="9525">
            <a:noFill/>
            <a:miter lim="800000"/>
            <a:headEnd/>
            <a:tailEnd/>
          </a:ln>
        </p:spPr>
        <p:txBody>
          <a:bodyPr wrap="none">
            <a:spAutoFit/>
          </a:bodyPr>
          <a:lstStyle/>
          <a:p>
            <a:r>
              <a:rPr lang="en-US" sz="2800" b="1"/>
              <a:t>HCT</a:t>
            </a:r>
          </a:p>
        </p:txBody>
      </p:sp>
      <p:sp>
        <p:nvSpPr>
          <p:cNvPr id="18438" name="Text Box 6"/>
          <p:cNvSpPr txBox="1">
            <a:spLocks noChangeArrowheads="1"/>
          </p:cNvSpPr>
          <p:nvPr/>
        </p:nvSpPr>
        <p:spPr bwMode="auto">
          <a:xfrm>
            <a:off x="1052513" y="3824288"/>
            <a:ext cx="998537" cy="519112"/>
          </a:xfrm>
          <a:prstGeom prst="rect">
            <a:avLst/>
          </a:prstGeom>
          <a:noFill/>
          <a:ln w="9525">
            <a:noFill/>
            <a:miter lim="800000"/>
            <a:headEnd/>
            <a:tailEnd/>
          </a:ln>
        </p:spPr>
        <p:txBody>
          <a:bodyPr wrap="none">
            <a:spAutoFit/>
          </a:bodyPr>
          <a:lstStyle/>
          <a:p>
            <a:r>
              <a:rPr lang="en-US" sz="2800" b="1"/>
              <a:t>WBC</a:t>
            </a:r>
          </a:p>
        </p:txBody>
      </p:sp>
      <p:sp>
        <p:nvSpPr>
          <p:cNvPr id="18439" name="Text Box 7"/>
          <p:cNvSpPr txBox="1">
            <a:spLocks noChangeArrowheads="1"/>
          </p:cNvSpPr>
          <p:nvPr/>
        </p:nvSpPr>
        <p:spPr bwMode="auto">
          <a:xfrm>
            <a:off x="1131888" y="4710113"/>
            <a:ext cx="638175" cy="519112"/>
          </a:xfrm>
          <a:prstGeom prst="rect">
            <a:avLst/>
          </a:prstGeom>
          <a:noFill/>
          <a:ln w="9525">
            <a:noFill/>
            <a:miter lim="800000"/>
            <a:headEnd/>
            <a:tailEnd/>
          </a:ln>
        </p:spPr>
        <p:txBody>
          <a:bodyPr wrap="none">
            <a:spAutoFit/>
          </a:bodyPr>
          <a:lstStyle/>
          <a:p>
            <a:r>
              <a:rPr lang="en-US" sz="2800" b="1"/>
              <a:t>Plt</a:t>
            </a:r>
          </a:p>
        </p:txBody>
      </p:sp>
      <p:sp>
        <p:nvSpPr>
          <p:cNvPr id="14344" name="AutoShape 8"/>
          <p:cNvSpPr>
            <a:spLocks noChangeArrowheads="1"/>
          </p:cNvSpPr>
          <p:nvPr/>
        </p:nvSpPr>
        <p:spPr bwMode="auto">
          <a:xfrm>
            <a:off x="3040063" y="3048000"/>
            <a:ext cx="228600" cy="457200"/>
          </a:xfrm>
          <a:prstGeom prst="downArrow">
            <a:avLst>
              <a:gd name="adj1" fmla="val 50000"/>
              <a:gd name="adj2" fmla="val 50000"/>
            </a:avLst>
          </a:prstGeom>
          <a:solidFill>
            <a:srgbClr val="E40000"/>
          </a:solidFill>
          <a:ln w="9525">
            <a:solidFill>
              <a:schemeClr val="tx1"/>
            </a:solidFill>
            <a:miter lim="800000"/>
            <a:headEnd/>
            <a:tailEnd/>
          </a:ln>
        </p:spPr>
        <p:txBody>
          <a:bodyPr wrap="none" anchor="ctr"/>
          <a:lstStyle/>
          <a:p>
            <a:endParaRPr lang="en-US"/>
          </a:p>
        </p:txBody>
      </p:sp>
      <p:sp>
        <p:nvSpPr>
          <p:cNvPr id="14356" name="AutoShape 20"/>
          <p:cNvSpPr>
            <a:spLocks noChangeArrowheads="1"/>
          </p:cNvSpPr>
          <p:nvPr/>
        </p:nvSpPr>
        <p:spPr bwMode="auto">
          <a:xfrm>
            <a:off x="3040063" y="4772025"/>
            <a:ext cx="228600" cy="457200"/>
          </a:xfrm>
          <a:prstGeom prst="downArrow">
            <a:avLst>
              <a:gd name="adj1" fmla="val 50000"/>
              <a:gd name="adj2" fmla="val 50000"/>
            </a:avLst>
          </a:prstGeom>
          <a:solidFill>
            <a:srgbClr val="E40000"/>
          </a:solidFill>
          <a:ln w="9525">
            <a:solidFill>
              <a:schemeClr val="tx1"/>
            </a:solidFill>
            <a:miter lim="800000"/>
            <a:headEnd/>
            <a:tailEnd/>
          </a:ln>
        </p:spPr>
        <p:txBody>
          <a:bodyPr wrap="none" anchor="ctr"/>
          <a:lstStyle/>
          <a:p>
            <a:endParaRPr lang="en-US"/>
          </a:p>
        </p:txBody>
      </p:sp>
      <p:sp>
        <p:nvSpPr>
          <p:cNvPr id="14357" name="AutoShape 21"/>
          <p:cNvSpPr>
            <a:spLocks noChangeArrowheads="1"/>
          </p:cNvSpPr>
          <p:nvPr/>
        </p:nvSpPr>
        <p:spPr bwMode="auto">
          <a:xfrm>
            <a:off x="6324600" y="3048000"/>
            <a:ext cx="228600" cy="457200"/>
          </a:xfrm>
          <a:prstGeom prst="downArrow">
            <a:avLst>
              <a:gd name="adj1" fmla="val 50000"/>
              <a:gd name="adj2" fmla="val 50000"/>
            </a:avLst>
          </a:prstGeom>
          <a:solidFill>
            <a:srgbClr val="E40000"/>
          </a:solidFill>
          <a:ln w="9525">
            <a:solidFill>
              <a:schemeClr val="tx1"/>
            </a:solidFill>
            <a:miter lim="800000"/>
            <a:headEnd/>
            <a:tailEnd/>
          </a:ln>
        </p:spPr>
        <p:txBody>
          <a:bodyPr wrap="none" anchor="ctr"/>
          <a:lstStyle/>
          <a:p>
            <a:endParaRPr lang="en-US"/>
          </a:p>
        </p:txBody>
      </p:sp>
      <p:sp>
        <p:nvSpPr>
          <p:cNvPr id="14358" name="AutoShape 22"/>
          <p:cNvSpPr>
            <a:spLocks noChangeArrowheads="1"/>
          </p:cNvSpPr>
          <p:nvPr/>
        </p:nvSpPr>
        <p:spPr bwMode="auto">
          <a:xfrm>
            <a:off x="6324600" y="3810000"/>
            <a:ext cx="228600" cy="457200"/>
          </a:xfrm>
          <a:prstGeom prst="upArrow">
            <a:avLst>
              <a:gd name="adj1" fmla="val 50000"/>
              <a:gd name="adj2" fmla="val 50000"/>
            </a:avLst>
          </a:prstGeom>
          <a:solidFill>
            <a:srgbClr val="E40000"/>
          </a:solidFill>
          <a:ln w="9525">
            <a:solidFill>
              <a:schemeClr val="tx1"/>
            </a:solidFill>
            <a:miter lim="800000"/>
            <a:headEnd/>
            <a:tailEnd/>
          </a:ln>
        </p:spPr>
        <p:txBody>
          <a:bodyPr wrap="none" anchor="ctr"/>
          <a:lstStyle/>
          <a:p>
            <a:endParaRPr lang="en-US"/>
          </a:p>
        </p:txBody>
      </p:sp>
      <p:grpSp>
        <p:nvGrpSpPr>
          <p:cNvPr id="2" name="Group 33"/>
          <p:cNvGrpSpPr>
            <a:grpSpLocks/>
          </p:cNvGrpSpPr>
          <p:nvPr/>
        </p:nvGrpSpPr>
        <p:grpSpPr bwMode="auto">
          <a:xfrm>
            <a:off x="6324600" y="4648200"/>
            <a:ext cx="1082675" cy="685800"/>
            <a:chOff x="3984" y="2928"/>
            <a:chExt cx="682" cy="432"/>
          </a:xfrm>
        </p:grpSpPr>
        <p:sp>
          <p:nvSpPr>
            <p:cNvPr id="18452" name="Text Box 19"/>
            <p:cNvSpPr txBox="1">
              <a:spLocks noChangeArrowheads="1"/>
            </p:cNvSpPr>
            <p:nvPr/>
          </p:nvSpPr>
          <p:spPr bwMode="auto">
            <a:xfrm>
              <a:off x="4368" y="2976"/>
              <a:ext cx="298" cy="327"/>
            </a:xfrm>
            <a:prstGeom prst="rect">
              <a:avLst/>
            </a:prstGeom>
            <a:noFill/>
            <a:ln w="9525">
              <a:noFill/>
              <a:miter lim="800000"/>
              <a:headEnd/>
              <a:tailEnd/>
            </a:ln>
          </p:spPr>
          <p:txBody>
            <a:bodyPr wrap="none">
              <a:spAutoFit/>
            </a:bodyPr>
            <a:lstStyle/>
            <a:p>
              <a:r>
                <a:rPr lang="en-US" sz="2800" b="1">
                  <a:solidFill>
                    <a:srgbClr val="E40000"/>
                  </a:solidFill>
                </a:rPr>
                <a:t>N</a:t>
              </a:r>
            </a:p>
          </p:txBody>
        </p:sp>
        <p:sp>
          <p:nvSpPr>
            <p:cNvPr id="18453" name="AutoShape 23"/>
            <p:cNvSpPr>
              <a:spLocks noChangeArrowheads="1"/>
            </p:cNvSpPr>
            <p:nvPr/>
          </p:nvSpPr>
          <p:spPr bwMode="auto">
            <a:xfrm>
              <a:off x="3984" y="2976"/>
              <a:ext cx="144" cy="288"/>
            </a:xfrm>
            <a:prstGeom prst="upArrow">
              <a:avLst>
                <a:gd name="adj1" fmla="val 50000"/>
                <a:gd name="adj2" fmla="val 50000"/>
              </a:avLst>
            </a:prstGeom>
            <a:solidFill>
              <a:srgbClr val="E40000"/>
            </a:solidFill>
            <a:ln w="9525">
              <a:solidFill>
                <a:schemeClr val="tx1"/>
              </a:solidFill>
              <a:miter lim="800000"/>
              <a:headEnd/>
              <a:tailEnd/>
            </a:ln>
          </p:spPr>
          <p:txBody>
            <a:bodyPr wrap="none" anchor="ctr"/>
            <a:lstStyle/>
            <a:p>
              <a:endParaRPr lang="en-US"/>
            </a:p>
          </p:txBody>
        </p:sp>
        <p:sp>
          <p:nvSpPr>
            <p:cNvPr id="18454" name="Line 25"/>
            <p:cNvSpPr>
              <a:spLocks noChangeShapeType="1"/>
            </p:cNvSpPr>
            <p:nvPr/>
          </p:nvSpPr>
          <p:spPr bwMode="auto">
            <a:xfrm flipH="1">
              <a:off x="4176" y="2928"/>
              <a:ext cx="192" cy="432"/>
            </a:xfrm>
            <a:prstGeom prst="line">
              <a:avLst/>
            </a:prstGeom>
            <a:noFill/>
            <a:ln w="57150">
              <a:solidFill>
                <a:schemeClr val="tx1"/>
              </a:solidFill>
              <a:round/>
              <a:headEnd/>
              <a:tailEnd/>
            </a:ln>
          </p:spPr>
          <p:txBody>
            <a:bodyPr/>
            <a:lstStyle/>
            <a:p>
              <a:endParaRPr lang="en-US"/>
            </a:p>
          </p:txBody>
        </p:sp>
      </p:grpSp>
      <p:grpSp>
        <p:nvGrpSpPr>
          <p:cNvPr id="3" name="Group 32"/>
          <p:cNvGrpSpPr>
            <a:grpSpLocks/>
          </p:cNvGrpSpPr>
          <p:nvPr/>
        </p:nvGrpSpPr>
        <p:grpSpPr bwMode="auto">
          <a:xfrm>
            <a:off x="3040063" y="3733800"/>
            <a:ext cx="1676400" cy="762000"/>
            <a:chOff x="1296" y="2352"/>
            <a:chExt cx="1056" cy="480"/>
          </a:xfrm>
        </p:grpSpPr>
        <p:sp>
          <p:nvSpPr>
            <p:cNvPr id="18447" name="AutoShape 9"/>
            <p:cNvSpPr>
              <a:spLocks noChangeArrowheads="1"/>
            </p:cNvSpPr>
            <p:nvPr/>
          </p:nvSpPr>
          <p:spPr bwMode="auto">
            <a:xfrm>
              <a:off x="1296" y="2400"/>
              <a:ext cx="144" cy="288"/>
            </a:xfrm>
            <a:prstGeom prst="upArrow">
              <a:avLst>
                <a:gd name="adj1" fmla="val 50000"/>
                <a:gd name="adj2" fmla="val 50000"/>
              </a:avLst>
            </a:prstGeom>
            <a:solidFill>
              <a:srgbClr val="E40000"/>
            </a:solidFill>
            <a:ln w="9525">
              <a:solidFill>
                <a:schemeClr val="tx1"/>
              </a:solidFill>
              <a:miter lim="800000"/>
              <a:headEnd/>
              <a:tailEnd/>
            </a:ln>
          </p:spPr>
          <p:txBody>
            <a:bodyPr wrap="none" anchor="ctr"/>
            <a:lstStyle/>
            <a:p>
              <a:endParaRPr lang="en-US"/>
            </a:p>
          </p:txBody>
        </p:sp>
        <p:sp>
          <p:nvSpPr>
            <p:cNvPr id="18448" name="Text Box 16"/>
            <p:cNvSpPr txBox="1">
              <a:spLocks noChangeArrowheads="1"/>
            </p:cNvSpPr>
            <p:nvPr/>
          </p:nvSpPr>
          <p:spPr bwMode="auto">
            <a:xfrm>
              <a:off x="1728" y="2400"/>
              <a:ext cx="298" cy="327"/>
            </a:xfrm>
            <a:prstGeom prst="rect">
              <a:avLst/>
            </a:prstGeom>
            <a:noFill/>
            <a:ln w="9525">
              <a:noFill/>
              <a:miter lim="800000"/>
              <a:headEnd/>
              <a:tailEnd/>
            </a:ln>
          </p:spPr>
          <p:txBody>
            <a:bodyPr>
              <a:spAutoFit/>
            </a:bodyPr>
            <a:lstStyle/>
            <a:p>
              <a:r>
                <a:rPr lang="en-US" sz="2800" b="1">
                  <a:solidFill>
                    <a:srgbClr val="E40000"/>
                  </a:solidFill>
                </a:rPr>
                <a:t>N</a:t>
              </a:r>
            </a:p>
          </p:txBody>
        </p:sp>
        <p:sp>
          <p:nvSpPr>
            <p:cNvPr id="18449" name="Line 24"/>
            <p:cNvSpPr>
              <a:spLocks noChangeShapeType="1"/>
            </p:cNvSpPr>
            <p:nvPr/>
          </p:nvSpPr>
          <p:spPr bwMode="auto">
            <a:xfrm flipH="1">
              <a:off x="1584" y="2352"/>
              <a:ext cx="192" cy="432"/>
            </a:xfrm>
            <a:prstGeom prst="line">
              <a:avLst/>
            </a:prstGeom>
            <a:noFill/>
            <a:ln w="57150">
              <a:solidFill>
                <a:schemeClr val="tx1"/>
              </a:solidFill>
              <a:round/>
              <a:headEnd/>
              <a:tailEnd/>
            </a:ln>
          </p:spPr>
          <p:txBody>
            <a:bodyPr/>
            <a:lstStyle/>
            <a:p>
              <a:endParaRPr lang="en-US"/>
            </a:p>
          </p:txBody>
        </p:sp>
        <p:sp>
          <p:nvSpPr>
            <p:cNvPr id="18450" name="Line 27"/>
            <p:cNvSpPr>
              <a:spLocks noChangeShapeType="1"/>
            </p:cNvSpPr>
            <p:nvPr/>
          </p:nvSpPr>
          <p:spPr bwMode="auto">
            <a:xfrm flipH="1">
              <a:off x="1968" y="2400"/>
              <a:ext cx="192" cy="432"/>
            </a:xfrm>
            <a:prstGeom prst="line">
              <a:avLst/>
            </a:prstGeom>
            <a:noFill/>
            <a:ln w="57150">
              <a:solidFill>
                <a:schemeClr val="tx1"/>
              </a:solidFill>
              <a:round/>
              <a:headEnd/>
              <a:tailEnd/>
            </a:ln>
          </p:spPr>
          <p:txBody>
            <a:bodyPr/>
            <a:lstStyle/>
            <a:p>
              <a:endParaRPr lang="en-US"/>
            </a:p>
          </p:txBody>
        </p:sp>
        <p:sp>
          <p:nvSpPr>
            <p:cNvPr id="18451" name="AutoShape 28"/>
            <p:cNvSpPr>
              <a:spLocks noChangeArrowheads="1"/>
            </p:cNvSpPr>
            <p:nvPr/>
          </p:nvSpPr>
          <p:spPr bwMode="auto">
            <a:xfrm>
              <a:off x="2208" y="2448"/>
              <a:ext cx="144" cy="288"/>
            </a:xfrm>
            <a:prstGeom prst="downArrow">
              <a:avLst>
                <a:gd name="adj1" fmla="val 50000"/>
                <a:gd name="adj2" fmla="val 50000"/>
              </a:avLst>
            </a:prstGeom>
            <a:solidFill>
              <a:srgbClr val="E40000"/>
            </a:solidFill>
            <a:ln w="9525">
              <a:solidFill>
                <a:schemeClr val="tx1"/>
              </a:solidFill>
              <a:miter lim="800000"/>
              <a:headEnd/>
              <a:tailEnd/>
            </a:ln>
          </p:spPr>
          <p:txBody>
            <a:bodyPr wrap="none" anchor="ctr"/>
            <a:lstStyle/>
            <a:p>
              <a:endParaRPr lang="en-US"/>
            </a:p>
          </p:txBody>
        </p:sp>
      </p:grpSp>
      <p:sp>
        <p:nvSpPr>
          <p:cNvPr id="18446" name="Line 34"/>
          <p:cNvSpPr>
            <a:spLocks noChangeShapeType="1"/>
          </p:cNvSpPr>
          <p:nvPr/>
        </p:nvSpPr>
        <p:spPr bwMode="auto">
          <a:xfrm>
            <a:off x="971550" y="2781300"/>
            <a:ext cx="7056438" cy="0"/>
          </a:xfrm>
          <a:prstGeom prst="line">
            <a:avLst/>
          </a:prstGeom>
          <a:noFill/>
          <a:ln w="9525">
            <a:solidFill>
              <a:schemeClr val="tx1"/>
            </a:solidFill>
            <a:round/>
            <a:headEnd/>
            <a:tailEnd/>
          </a:ln>
        </p:spPr>
        <p:txBody>
          <a:bodyPr/>
          <a:lstStyle/>
          <a:p>
            <a:endParaRPr lang="en-US"/>
          </a:p>
        </p:txBody>
      </p:sp>
      <p:sp>
        <p:nvSpPr>
          <p:cNvPr id="24" name="TextBox 23"/>
          <p:cNvSpPr txBox="1"/>
          <p:nvPr/>
        </p:nvSpPr>
        <p:spPr>
          <a:xfrm>
            <a:off x="3048000" y="76200"/>
            <a:ext cx="2743200" cy="523220"/>
          </a:xfrm>
          <a:prstGeom prst="rect">
            <a:avLst/>
          </a:prstGeom>
          <a:solidFill>
            <a:srgbClr val="92D050"/>
          </a:solidFill>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2800" b="1" dirty="0" smtClean="0"/>
              <a:t>Leukaemia</a:t>
            </a:r>
            <a:endParaRPr lang="en-US" sz="2800" b="1" dirty="0"/>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4358"/>
                                        </p:tgtEl>
                                        <p:attrNameLst>
                                          <p:attrName>style.visibility</p:attrName>
                                        </p:attrNameLst>
                                      </p:cBhvr>
                                      <p:to>
                                        <p:strVal val="visible"/>
                                      </p:to>
                                    </p:set>
                                    <p:animEffect transition="in" filter="blinds(horizontal)">
                                      <p:cBhvr>
                                        <p:cTn id="10" dur="500"/>
                                        <p:tgtEl>
                                          <p:spTgt spid="14358"/>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4357"/>
                                        </p:tgtEl>
                                        <p:attrNameLst>
                                          <p:attrName>style.visibility</p:attrName>
                                        </p:attrNameLst>
                                      </p:cBhvr>
                                      <p:to>
                                        <p:strVal val="visible"/>
                                      </p:to>
                                    </p:set>
                                    <p:animEffect transition="in" filter="blinds(horizontal)">
                                      <p:cBhvr>
                                        <p:cTn id="13" dur="500"/>
                                        <p:tgtEl>
                                          <p:spTgt spid="14357"/>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4356"/>
                                        </p:tgtEl>
                                        <p:attrNameLst>
                                          <p:attrName>style.visibility</p:attrName>
                                        </p:attrNameLst>
                                      </p:cBhvr>
                                      <p:to>
                                        <p:strVal val="visible"/>
                                      </p:to>
                                    </p:set>
                                    <p:animEffect transition="in" filter="blinds(horizontal)">
                                      <p:cBhvr>
                                        <p:cTn id="16" dur="500"/>
                                        <p:tgtEl>
                                          <p:spTgt spid="14356"/>
                                        </p:tgtEl>
                                      </p:cBhvr>
                                    </p:animEffect>
                                  </p:childTnLst>
                                </p:cTn>
                              </p:par>
                              <p:par>
                                <p:cTn id="17" presetID="3" presetClass="entr" presetSubtype="1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blinds(horizontal)">
                                      <p:cBhvr>
                                        <p:cTn id="19" dur="500"/>
                                        <p:tgtEl>
                                          <p:spTgt spid="3"/>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4344"/>
                                        </p:tgtEl>
                                        <p:attrNameLst>
                                          <p:attrName>style.visibility</p:attrName>
                                        </p:attrNameLst>
                                      </p:cBhvr>
                                      <p:to>
                                        <p:strVal val="visible"/>
                                      </p:to>
                                    </p:set>
                                    <p:animEffect transition="in" filter="blinds(horizontal)">
                                      <p:cBhvr>
                                        <p:cTn id="22" dur="500"/>
                                        <p:tgtEl>
                                          <p:spTgt spid="143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4" grpId="0" animBg="1"/>
      <p:bldP spid="14356" grpId="0" animBg="1"/>
      <p:bldP spid="14357" grpId="0" animBg="1"/>
      <p:bldP spid="14358"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descr="Large confetti"/>
          <p:cNvSpPr>
            <a:spLocks noGrp="1" noChangeArrowheads="1"/>
          </p:cNvSpPr>
          <p:nvPr>
            <p:ph type="title"/>
          </p:nvPr>
        </p:nvSpPr>
        <p:spPr>
          <a:xfrm>
            <a:off x="1295400" y="457200"/>
            <a:ext cx="7162800" cy="914400"/>
          </a:xfrm>
        </p:spPr>
        <p:style>
          <a:lnRef idx="3">
            <a:schemeClr val="lt1"/>
          </a:lnRef>
          <a:fillRef idx="1">
            <a:schemeClr val="accent2"/>
          </a:fillRef>
          <a:effectRef idx="1">
            <a:schemeClr val="accent2"/>
          </a:effectRef>
          <a:fontRef idx="minor">
            <a:schemeClr val="lt1"/>
          </a:fontRef>
        </p:style>
        <p:txBody>
          <a:bodyPr>
            <a:normAutofit fontScale="90000"/>
          </a:bodyPr>
          <a:lstStyle/>
          <a:p>
            <a:r>
              <a:rPr lang="en-US" dirty="0">
                <a:latin typeface="Times New Roman" pitchFamily="18" charset="0"/>
                <a:cs typeface="Times New Roman" pitchFamily="18" charset="0"/>
              </a:rPr>
              <a:t>AML-Acute Myeloid </a:t>
            </a:r>
            <a:r>
              <a:rPr lang="en-US" dirty="0" smtClean="0">
                <a:latin typeface="Times New Roman" pitchFamily="18" charset="0"/>
                <a:cs typeface="Times New Roman" pitchFamily="18" charset="0"/>
              </a:rPr>
              <a:t>Leukemia.</a:t>
            </a:r>
            <a:endParaRPr lang="en-US" dirty="0">
              <a:latin typeface="Times New Roman" pitchFamily="18" charset="0"/>
              <a:cs typeface="Times New Roman" pitchFamily="18" charset="0"/>
            </a:endParaRPr>
          </a:p>
        </p:txBody>
      </p:sp>
      <p:sp>
        <p:nvSpPr>
          <p:cNvPr id="110595" name="Rectangle 3"/>
          <p:cNvSpPr>
            <a:spLocks noGrp="1" noChangeArrowheads="1"/>
          </p:cNvSpPr>
          <p:nvPr>
            <p:ph type="body" idx="1"/>
          </p:nvPr>
        </p:nvSpPr>
        <p:spPr>
          <a:xfrm>
            <a:off x="457200" y="2057400"/>
            <a:ext cx="8229600" cy="3276600"/>
          </a:xfrm>
        </p:spPr>
        <p:txBody>
          <a:bodyPr/>
          <a:lstStyle/>
          <a:p>
            <a:r>
              <a:rPr lang="en-US" dirty="0">
                <a:solidFill>
                  <a:srgbClr val="660033"/>
                </a:solidFill>
                <a:latin typeface="Times New Roman" pitchFamily="18" charset="0"/>
                <a:cs typeface="Times New Roman" pitchFamily="18" charset="0"/>
              </a:rPr>
              <a:t>Adults</a:t>
            </a:r>
            <a:r>
              <a:rPr lang="en-US" dirty="0">
                <a:latin typeface="Times New Roman" pitchFamily="18" charset="0"/>
                <a:cs typeface="Times New Roman" pitchFamily="18" charset="0"/>
              </a:rPr>
              <a:t> common</a:t>
            </a:r>
          </a:p>
          <a:p>
            <a:r>
              <a:rPr lang="en-US" dirty="0" smtClean="0">
                <a:latin typeface="Times New Roman" pitchFamily="18" charset="0"/>
                <a:cs typeface="Times New Roman" pitchFamily="18" charset="0"/>
              </a:rPr>
              <a:t>Anemia</a:t>
            </a:r>
            <a:r>
              <a:rPr lang="en-US" dirty="0">
                <a:latin typeface="Times New Roman" pitchFamily="18" charset="0"/>
                <a:cs typeface="Times New Roman" pitchFamily="18" charset="0"/>
              </a:rPr>
              <a:t>, Fever, Bleeding </a:t>
            </a:r>
          </a:p>
          <a:p>
            <a:r>
              <a:rPr lang="en-US" dirty="0" err="1">
                <a:latin typeface="Times New Roman" pitchFamily="18" charset="0"/>
                <a:cs typeface="Times New Roman" pitchFamily="18" charset="0"/>
              </a:rPr>
              <a:t>Hepatosplenomegaly</a:t>
            </a:r>
            <a:r>
              <a:rPr lang="en-US" dirty="0">
                <a:latin typeface="Times New Roman" pitchFamily="18" charset="0"/>
                <a:cs typeface="Times New Roman" pitchFamily="18" charset="0"/>
              </a:rPr>
              <a:t> moderate</a:t>
            </a:r>
          </a:p>
          <a:p>
            <a:r>
              <a:rPr lang="en-US" dirty="0">
                <a:solidFill>
                  <a:srgbClr val="660033"/>
                </a:solidFill>
                <a:latin typeface="Times New Roman" pitchFamily="18" charset="0"/>
                <a:cs typeface="Times New Roman" pitchFamily="18" charset="0"/>
              </a:rPr>
              <a:t>No</a:t>
            </a:r>
            <a:r>
              <a:rPr lang="en-US" dirty="0">
                <a:latin typeface="Times New Roman" pitchFamily="18" charset="0"/>
                <a:cs typeface="Times New Roman" pitchFamily="18" charset="0"/>
              </a:rPr>
              <a:t> significant </a:t>
            </a:r>
            <a:r>
              <a:rPr lang="en-US" dirty="0" err="1" smtClean="0">
                <a:latin typeface="Times New Roman" pitchFamily="18" charset="0"/>
                <a:cs typeface="Times New Roman" pitchFamily="18" charset="0"/>
              </a:rPr>
              <a:t>lymphadenopathy</a:t>
            </a:r>
            <a:endParaRPr lang="en-US" dirty="0" smtClean="0">
              <a:latin typeface="Times New Roman" pitchFamily="18" charset="0"/>
              <a:cs typeface="Times New Roman" pitchFamily="18" charset="0"/>
            </a:endParaRPr>
          </a:p>
          <a:p>
            <a:r>
              <a:rPr lang="en-US" dirty="0" smtClean="0">
                <a:solidFill>
                  <a:srgbClr val="FF0000"/>
                </a:solidFill>
                <a:latin typeface="Times New Roman" pitchFamily="18" charset="0"/>
                <a:cs typeface="Times New Roman" pitchFamily="18" charset="0"/>
              </a:rPr>
              <a:t>Classification</a:t>
            </a:r>
            <a:r>
              <a:rPr lang="en-US" dirty="0" smtClean="0">
                <a:latin typeface="Times New Roman" pitchFamily="18" charset="0"/>
                <a:cs typeface="Times New Roman" pitchFamily="18" charset="0"/>
              </a:rPr>
              <a:t> - M0 to M7. </a:t>
            </a:r>
          </a:p>
          <a:p>
            <a:endParaRPr lang="en-US" dirty="0">
              <a:latin typeface="Times New Roman" pitchFamily="18" charset="0"/>
              <a:cs typeface="Times New Roman" pitchFamily="18" charset="0"/>
            </a:endParaRPr>
          </a:p>
        </p:txBody>
      </p:sp>
    </p:spTree>
  </p:cSld>
  <p:clrMapOvr>
    <a:masterClrMapping/>
  </p:clrMapOvr>
  <p:transition spd="slow">
    <p:wipe dir="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5800" y="2590800"/>
            <a:ext cx="8153400" cy="2862322"/>
          </a:xfrm>
          <a:prstGeom prst="rect">
            <a:avLst/>
          </a:prstGeom>
        </p:spPr>
        <p:txBody>
          <a:bodyPr wrap="square">
            <a:spAutoFit/>
          </a:bodyPr>
          <a:lstStyle/>
          <a:p>
            <a:r>
              <a:rPr lang="en-US" dirty="0" smtClean="0">
                <a:latin typeface="Times New Roman"/>
                <a:ea typeface="Times New Roman"/>
              </a:rPr>
              <a:t>	</a:t>
            </a:r>
            <a:r>
              <a:rPr lang="en-US" sz="2000" dirty="0" smtClean="0">
                <a:solidFill>
                  <a:srgbClr val="FF0000"/>
                </a:solidFill>
                <a:latin typeface="Times New Roman"/>
                <a:ea typeface="Times New Roman"/>
              </a:rPr>
              <a:t>M0:    AML with minimal differentiation not recognizable by  </a:t>
            </a:r>
          </a:p>
          <a:p>
            <a:r>
              <a:rPr lang="en-US" sz="2000" dirty="0" smtClean="0">
                <a:solidFill>
                  <a:srgbClr val="FF0000"/>
                </a:solidFill>
                <a:latin typeface="Times New Roman"/>
                <a:ea typeface="Times New Roman"/>
              </a:rPr>
              <a:t>                          morphology</a:t>
            </a:r>
          </a:p>
          <a:p>
            <a:r>
              <a:rPr lang="en-US" sz="2000" dirty="0" smtClean="0">
                <a:solidFill>
                  <a:srgbClr val="FF0000"/>
                </a:solidFill>
                <a:latin typeface="Times New Roman"/>
                <a:ea typeface="Times New Roman"/>
              </a:rPr>
              <a:t>	M1:    AML with no maturation of  &gt;90% of myeloid blasts</a:t>
            </a:r>
          </a:p>
          <a:p>
            <a:r>
              <a:rPr lang="en-US" sz="2000" dirty="0" smtClean="0">
                <a:solidFill>
                  <a:srgbClr val="FF0000"/>
                </a:solidFill>
                <a:latin typeface="Times New Roman"/>
                <a:ea typeface="Times New Roman"/>
              </a:rPr>
              <a:t>	M2:    AML with maturation : Auer rods and primary granules visible</a:t>
            </a:r>
          </a:p>
          <a:p>
            <a:r>
              <a:rPr lang="en-US" sz="2000" dirty="0" smtClean="0">
                <a:solidFill>
                  <a:srgbClr val="FF0000"/>
                </a:solidFill>
                <a:latin typeface="Times New Roman"/>
                <a:ea typeface="Times New Roman"/>
              </a:rPr>
              <a:t>	M3:    APL (</a:t>
            </a:r>
            <a:r>
              <a:rPr lang="en-US" sz="2000" dirty="0" err="1" smtClean="0">
                <a:solidFill>
                  <a:srgbClr val="FF0000"/>
                </a:solidFill>
                <a:latin typeface="Times New Roman"/>
                <a:ea typeface="Times New Roman"/>
              </a:rPr>
              <a:t>promyelocytic</a:t>
            </a:r>
            <a:r>
              <a:rPr lang="en-US" sz="2000" dirty="0" smtClean="0">
                <a:solidFill>
                  <a:srgbClr val="FF0000"/>
                </a:solidFill>
                <a:latin typeface="Times New Roman"/>
                <a:ea typeface="Times New Roman"/>
              </a:rPr>
              <a:t> maturation)</a:t>
            </a:r>
          </a:p>
          <a:p>
            <a:r>
              <a:rPr lang="en-US" sz="2000" dirty="0" smtClean="0">
                <a:solidFill>
                  <a:srgbClr val="FF0000"/>
                </a:solidFill>
                <a:latin typeface="Times New Roman"/>
                <a:ea typeface="Times New Roman"/>
              </a:rPr>
              <a:t>	M4:    Acute </a:t>
            </a:r>
            <a:r>
              <a:rPr lang="en-US" sz="2000" dirty="0" err="1" smtClean="0">
                <a:solidFill>
                  <a:srgbClr val="FF0000"/>
                </a:solidFill>
                <a:latin typeface="Times New Roman"/>
                <a:ea typeface="Times New Roman"/>
              </a:rPr>
              <a:t>Myelomonocytic</a:t>
            </a:r>
            <a:r>
              <a:rPr lang="en-US" sz="2000" dirty="0" smtClean="0">
                <a:solidFill>
                  <a:srgbClr val="FF0000"/>
                </a:solidFill>
                <a:latin typeface="Times New Roman"/>
                <a:ea typeface="Times New Roman"/>
              </a:rPr>
              <a:t> leukemia</a:t>
            </a:r>
          </a:p>
          <a:p>
            <a:r>
              <a:rPr lang="en-US" sz="2000" dirty="0" smtClean="0">
                <a:solidFill>
                  <a:srgbClr val="FF0000"/>
                </a:solidFill>
                <a:latin typeface="Times New Roman"/>
                <a:ea typeface="Times New Roman"/>
              </a:rPr>
              <a:t>	M5:    Acute </a:t>
            </a:r>
            <a:r>
              <a:rPr lang="en-US" sz="2000" dirty="0" err="1" smtClean="0">
                <a:solidFill>
                  <a:srgbClr val="FF0000"/>
                </a:solidFill>
                <a:latin typeface="Times New Roman"/>
                <a:ea typeface="Times New Roman"/>
              </a:rPr>
              <a:t>Monocytic</a:t>
            </a:r>
            <a:r>
              <a:rPr lang="en-US" sz="2000" dirty="0" smtClean="0">
                <a:solidFill>
                  <a:srgbClr val="FF0000"/>
                </a:solidFill>
                <a:latin typeface="Times New Roman"/>
                <a:ea typeface="Times New Roman"/>
              </a:rPr>
              <a:t> leukemia</a:t>
            </a:r>
          </a:p>
          <a:p>
            <a:r>
              <a:rPr lang="en-US" sz="2000" dirty="0" smtClean="0">
                <a:solidFill>
                  <a:srgbClr val="FF0000"/>
                </a:solidFill>
                <a:latin typeface="Times New Roman"/>
                <a:ea typeface="Times New Roman"/>
              </a:rPr>
              <a:t>	M6:    </a:t>
            </a:r>
            <a:r>
              <a:rPr lang="en-US" sz="2000" dirty="0" err="1" smtClean="0">
                <a:solidFill>
                  <a:srgbClr val="FF0000"/>
                </a:solidFill>
                <a:latin typeface="Times New Roman"/>
                <a:ea typeface="Times New Roman"/>
              </a:rPr>
              <a:t>Erythroleukemia</a:t>
            </a:r>
            <a:endParaRPr lang="en-US" sz="2000" dirty="0" smtClean="0">
              <a:solidFill>
                <a:srgbClr val="FF0000"/>
              </a:solidFill>
              <a:latin typeface="Times New Roman"/>
              <a:ea typeface="Times New Roman"/>
            </a:endParaRPr>
          </a:p>
          <a:p>
            <a:r>
              <a:rPr lang="en-US" sz="2000" dirty="0" smtClean="0">
                <a:solidFill>
                  <a:srgbClr val="FF0000"/>
                </a:solidFill>
                <a:latin typeface="Times New Roman"/>
                <a:ea typeface="Times New Roman"/>
              </a:rPr>
              <a:t>	M7:    Acute Megakaryocytic leukemia</a:t>
            </a:r>
            <a:endParaRPr lang="en-US" sz="2000" dirty="0">
              <a:solidFill>
                <a:srgbClr val="FF0000"/>
              </a:solidFill>
              <a:latin typeface="Times New Roman"/>
              <a:ea typeface="Times New Roman"/>
            </a:endParaRPr>
          </a:p>
        </p:txBody>
      </p:sp>
      <p:sp>
        <p:nvSpPr>
          <p:cNvPr id="5" name="Rectangle 4"/>
          <p:cNvSpPr/>
          <p:nvPr/>
        </p:nvSpPr>
        <p:spPr>
          <a:xfrm>
            <a:off x="914400" y="1066800"/>
            <a:ext cx="7239000" cy="830997"/>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ctr"/>
            <a:r>
              <a:rPr lang="en-US" sz="2400" dirty="0" smtClean="0">
                <a:latin typeface="Times New Roman"/>
                <a:ea typeface="Times New Roman"/>
              </a:rPr>
              <a:t>Classification of AML is based on the degree of differentiation or maturation of the </a:t>
            </a:r>
            <a:r>
              <a:rPr lang="en-US" sz="2400" dirty="0" err="1" smtClean="0">
                <a:latin typeface="Times New Roman"/>
                <a:ea typeface="Times New Roman"/>
              </a:rPr>
              <a:t>neoplastic</a:t>
            </a:r>
            <a:r>
              <a:rPr lang="en-US" sz="2400" dirty="0" smtClean="0">
                <a:latin typeface="Times New Roman"/>
                <a:ea typeface="Times New Roman"/>
              </a:rPr>
              <a:t> cells</a:t>
            </a:r>
          </a:p>
        </p:txBody>
      </p:sp>
    </p:spTree>
  </p:cSld>
  <p:clrMapOvr>
    <a:masterClrMapping/>
  </p:clrMapOvr>
  <p:transition spd="slow">
    <p:wipe dir="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dmin\Desktop\white-blood-cells-5-63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16296"/>
            <a:ext cx="4800599" cy="449390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4172948" y="6183868"/>
            <a:ext cx="1846852" cy="369332"/>
          </a:xfrm>
          <a:prstGeom prst="rect">
            <a:avLst/>
          </a:prstGeom>
          <a:noFill/>
        </p:spPr>
        <p:txBody>
          <a:bodyPr wrap="none" rtlCol="0">
            <a:spAutoFit/>
          </a:bodyPr>
          <a:lstStyle/>
          <a:p>
            <a:r>
              <a:rPr lang="en-US" b="1" dirty="0" smtClean="0"/>
              <a:t>Fig: </a:t>
            </a:r>
            <a:r>
              <a:rPr lang="en-US" b="1" dirty="0" err="1" smtClean="0"/>
              <a:t>Leukopoiesis</a:t>
            </a:r>
            <a:r>
              <a:rPr lang="en-US" b="1" dirty="0" smtClean="0"/>
              <a:t> </a:t>
            </a:r>
            <a:endParaRPr lang="en-US" b="1" dirty="0"/>
          </a:p>
        </p:txBody>
      </p:sp>
      <p:pic>
        <p:nvPicPr>
          <p:cNvPr id="1027" name="Picture 3" descr="C:\Users\Admin\Desktop\white-blood-cells-wbc-36-63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805934"/>
            <a:ext cx="5334000" cy="4528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4177066"/>
      </p:ext>
    </p:extLst>
  </p:cSld>
  <p:clrMapOvr>
    <a:masterClrMapping/>
  </p:clrMapOvr>
  <p:transition spd="slow">
    <p:wipe dir="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dmin\Desktop\white-blood-cells-7-63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4450" y="638246"/>
            <a:ext cx="6076950" cy="530535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4172948" y="6183868"/>
            <a:ext cx="1846852" cy="369332"/>
          </a:xfrm>
          <a:prstGeom prst="rect">
            <a:avLst/>
          </a:prstGeom>
          <a:noFill/>
        </p:spPr>
        <p:txBody>
          <a:bodyPr wrap="none" rtlCol="0">
            <a:spAutoFit/>
          </a:bodyPr>
          <a:lstStyle/>
          <a:p>
            <a:r>
              <a:rPr lang="en-US" b="1" dirty="0" smtClean="0"/>
              <a:t>Fig: </a:t>
            </a:r>
            <a:r>
              <a:rPr lang="en-US" b="1" dirty="0" err="1" smtClean="0"/>
              <a:t>Leukopoiesis</a:t>
            </a:r>
            <a:r>
              <a:rPr lang="en-US" b="1" dirty="0" smtClean="0"/>
              <a:t> </a:t>
            </a:r>
            <a:endParaRPr lang="en-US" b="1" dirty="0"/>
          </a:p>
        </p:txBody>
      </p:sp>
    </p:spTree>
    <p:extLst>
      <p:ext uri="{BB962C8B-B14F-4D97-AF65-F5344CB8AC3E}">
        <p14:creationId xmlns:p14="http://schemas.microsoft.com/office/powerpoint/2010/main" val="3112485022"/>
      </p:ext>
    </p:extLst>
  </p:cSld>
  <p:clrMapOvr>
    <a:masterClrMapping/>
  </p:clrMapOvr>
  <p:transition spd="slow">
    <p:wipe dir="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descr="Image8"/>
          <p:cNvPicPr>
            <a:picLocks noChangeAspect="1" noChangeArrowheads="1"/>
          </p:cNvPicPr>
          <p:nvPr/>
        </p:nvPicPr>
        <p:blipFill>
          <a:blip r:embed="rId2"/>
          <a:srcRect/>
          <a:stretch>
            <a:fillRect/>
          </a:stretch>
        </p:blipFill>
        <p:spPr bwMode="auto">
          <a:xfrm>
            <a:off x="381000" y="1905000"/>
            <a:ext cx="3666711" cy="2895600"/>
          </a:xfrm>
          <a:prstGeom prst="rect">
            <a:avLst/>
          </a:prstGeom>
          <a:noFill/>
        </p:spPr>
      </p:pic>
      <p:pic>
        <p:nvPicPr>
          <p:cNvPr id="4" name="Picture 3" descr="Image10"/>
          <p:cNvPicPr>
            <a:picLocks noChangeAspect="1" noChangeArrowheads="1"/>
          </p:cNvPicPr>
          <p:nvPr/>
        </p:nvPicPr>
        <p:blipFill>
          <a:blip r:embed="rId3"/>
          <a:srcRect/>
          <a:stretch>
            <a:fillRect/>
          </a:stretch>
        </p:blipFill>
        <p:spPr bwMode="auto">
          <a:xfrm>
            <a:off x="4343400" y="1905000"/>
            <a:ext cx="4175462" cy="2971800"/>
          </a:xfrm>
          <a:prstGeom prst="rect">
            <a:avLst/>
          </a:prstGeom>
          <a:noFill/>
        </p:spPr>
      </p:pic>
      <p:sp>
        <p:nvSpPr>
          <p:cNvPr id="5" name="TextBox 4"/>
          <p:cNvSpPr txBox="1"/>
          <p:nvPr/>
        </p:nvSpPr>
        <p:spPr>
          <a:xfrm>
            <a:off x="4953000" y="5334000"/>
            <a:ext cx="518091" cy="338554"/>
          </a:xfrm>
          <a:prstGeom prst="rect">
            <a:avLst/>
          </a:prstGeom>
          <a:noFill/>
        </p:spPr>
        <p:txBody>
          <a:bodyPr wrap="none" rtlCol="0">
            <a:spAutoFit/>
          </a:bodyPr>
          <a:lstStyle/>
          <a:p>
            <a:r>
              <a:rPr lang="en-US" sz="1600" dirty="0" smtClean="0"/>
              <a:t>RBC</a:t>
            </a:r>
            <a:endParaRPr lang="en-US" sz="1600" dirty="0"/>
          </a:p>
        </p:txBody>
      </p:sp>
      <p:cxnSp>
        <p:nvCxnSpPr>
          <p:cNvPr id="7" name="Straight Arrow Connector 6"/>
          <p:cNvCxnSpPr/>
          <p:nvPr/>
        </p:nvCxnSpPr>
        <p:spPr>
          <a:xfrm rot="5400000" flipH="1" flipV="1">
            <a:off x="4709177" y="4130023"/>
            <a:ext cx="1676400" cy="7315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16200000" flipV="1">
            <a:off x="7124698" y="4533898"/>
            <a:ext cx="1447801" cy="3048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467600" y="5410200"/>
            <a:ext cx="1099019" cy="369332"/>
          </a:xfrm>
          <a:prstGeom prst="rect">
            <a:avLst/>
          </a:prstGeom>
          <a:noFill/>
        </p:spPr>
        <p:txBody>
          <a:bodyPr wrap="none" rtlCol="0">
            <a:spAutoFit/>
          </a:bodyPr>
          <a:lstStyle/>
          <a:p>
            <a:r>
              <a:rPr lang="en-US" dirty="0" smtClean="0"/>
              <a:t>Blast cells</a:t>
            </a:r>
            <a:endParaRPr lang="en-US" dirty="0"/>
          </a:p>
        </p:txBody>
      </p:sp>
    </p:spTree>
  </p:cSld>
  <p:clrMapOvr>
    <a:masterClrMapping/>
  </p:clrMapOvr>
  <p:transition spd="slow">
    <p:wipe dir="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descr="Large confetti"/>
          <p:cNvSpPr>
            <a:spLocks noGrp="1" noChangeArrowheads="1"/>
          </p:cNvSpPr>
          <p:nvPr>
            <p:ph type="title"/>
          </p:nvPr>
        </p:nvSpPr>
        <p:spPr>
          <a:xfrm>
            <a:off x="1219200" y="685800"/>
            <a:ext cx="6705600" cy="782638"/>
          </a:xfrm>
        </p:spPr>
        <p:style>
          <a:lnRef idx="3">
            <a:schemeClr val="lt1"/>
          </a:lnRef>
          <a:fillRef idx="1">
            <a:schemeClr val="accent2"/>
          </a:fillRef>
          <a:effectRef idx="1">
            <a:schemeClr val="accent2"/>
          </a:effectRef>
          <a:fontRef idx="minor">
            <a:schemeClr val="lt1"/>
          </a:fontRef>
        </p:style>
        <p:txBody>
          <a:bodyPr>
            <a:normAutofit fontScale="90000"/>
          </a:bodyPr>
          <a:lstStyle/>
          <a:p>
            <a:r>
              <a:rPr lang="en-US" sz="3600" dirty="0">
                <a:latin typeface="Times New Roman" pitchFamily="18" charset="0"/>
                <a:cs typeface="Times New Roman" pitchFamily="18" charset="0"/>
              </a:rPr>
              <a:t>ALL-Acute Lymphocytic </a:t>
            </a:r>
            <a:r>
              <a:rPr lang="en-US" sz="3600" dirty="0" smtClean="0">
                <a:latin typeface="Times New Roman" pitchFamily="18" charset="0"/>
                <a:cs typeface="Times New Roman" pitchFamily="18" charset="0"/>
              </a:rPr>
              <a:t>Leukemia</a:t>
            </a:r>
            <a:r>
              <a:rPr lang="en-US" sz="3600" dirty="0" smtClean="0"/>
              <a:t>.</a:t>
            </a:r>
            <a:endParaRPr lang="en-US" sz="3600" dirty="0"/>
          </a:p>
        </p:txBody>
      </p:sp>
      <p:sp>
        <p:nvSpPr>
          <p:cNvPr id="108547" name="Rectangle 3"/>
          <p:cNvSpPr>
            <a:spLocks noGrp="1" noChangeArrowheads="1"/>
          </p:cNvSpPr>
          <p:nvPr>
            <p:ph type="body" idx="1"/>
          </p:nvPr>
        </p:nvSpPr>
        <p:spPr>
          <a:xfrm>
            <a:off x="457200" y="1981200"/>
            <a:ext cx="8229600" cy="4114800"/>
          </a:xfrm>
        </p:spPr>
        <p:txBody>
          <a:bodyPr>
            <a:normAutofit/>
          </a:bodyPr>
          <a:lstStyle/>
          <a:p>
            <a:pPr>
              <a:buFont typeface="Wingdings" pitchFamily="2" charset="2"/>
              <a:buChar char="v"/>
            </a:pPr>
            <a:r>
              <a:rPr lang="en-US" sz="2800" dirty="0">
                <a:latin typeface="Times New Roman" pitchFamily="18" charset="0"/>
                <a:cs typeface="Times New Roman" pitchFamily="18" charset="0"/>
              </a:rPr>
              <a:t>Common in </a:t>
            </a:r>
            <a:r>
              <a:rPr lang="en-US" sz="2800" dirty="0" smtClean="0">
                <a:latin typeface="Times New Roman" pitchFamily="18" charset="0"/>
                <a:cs typeface="Times New Roman" pitchFamily="18" charset="0"/>
              </a:rPr>
              <a:t>Children.</a:t>
            </a:r>
          </a:p>
          <a:p>
            <a:pPr>
              <a:buFont typeface="Wingdings" pitchFamily="2" charset="2"/>
              <a:buChar char="v"/>
            </a:pPr>
            <a:r>
              <a:rPr lang="en-US" sz="2800" dirty="0" smtClean="0">
                <a:latin typeface="Times New Roman" pitchFamily="18" charset="0"/>
                <a:cs typeface="Times New Roman" pitchFamily="18" charset="0"/>
              </a:rPr>
              <a:t>Classification </a:t>
            </a:r>
            <a:r>
              <a:rPr lang="en-US" sz="2800" dirty="0">
                <a:latin typeface="Times New Roman" pitchFamily="18" charset="0"/>
                <a:cs typeface="Times New Roman" pitchFamily="18" charset="0"/>
              </a:rPr>
              <a:t>L1, L2 &amp; </a:t>
            </a:r>
            <a:r>
              <a:rPr lang="en-US" sz="2800" dirty="0" smtClean="0">
                <a:latin typeface="Times New Roman" pitchFamily="18" charset="0"/>
                <a:cs typeface="Times New Roman" pitchFamily="18" charset="0"/>
              </a:rPr>
              <a:t>L3</a:t>
            </a:r>
            <a:endParaRPr lang="en-US" sz="2800" dirty="0">
              <a:latin typeface="Times New Roman" pitchFamily="18" charset="0"/>
              <a:cs typeface="Times New Roman" pitchFamily="18" charset="0"/>
            </a:endParaRPr>
          </a:p>
          <a:p>
            <a:pPr>
              <a:buFont typeface="Wingdings" pitchFamily="2" charset="2"/>
              <a:buChar char="v"/>
            </a:pPr>
            <a:r>
              <a:rPr lang="en-US" sz="2800" dirty="0">
                <a:latin typeface="Times New Roman" pitchFamily="18" charset="0"/>
                <a:cs typeface="Times New Roman" pitchFamily="18" charset="0"/>
              </a:rPr>
              <a:t>Growth failure, Fever, </a:t>
            </a:r>
            <a:r>
              <a:rPr lang="en-US" sz="2800" dirty="0" smtClean="0">
                <a:latin typeface="Times New Roman" pitchFamily="18" charset="0"/>
                <a:cs typeface="Times New Roman" pitchFamily="18" charset="0"/>
              </a:rPr>
              <a:t>Anemia, </a:t>
            </a:r>
            <a:r>
              <a:rPr lang="en-US" sz="2800" dirty="0" err="1" smtClean="0">
                <a:solidFill>
                  <a:srgbClr val="660033"/>
                </a:solidFill>
                <a:latin typeface="Times New Roman" pitchFamily="18" charset="0"/>
                <a:cs typeface="Times New Roman" pitchFamily="18" charset="0"/>
              </a:rPr>
              <a:t>Lymphadenopathy</a:t>
            </a:r>
            <a:r>
              <a:rPr lang="en-US" sz="2800" dirty="0">
                <a:latin typeface="Times New Roman" pitchFamily="18" charset="0"/>
                <a:cs typeface="Times New Roman" pitchFamily="18" charset="0"/>
              </a:rPr>
              <a:t>, bleeding.</a:t>
            </a:r>
          </a:p>
          <a:p>
            <a:pPr>
              <a:buFont typeface="Wingdings" pitchFamily="2" charset="2"/>
              <a:buChar char="v"/>
            </a:pPr>
            <a:r>
              <a:rPr lang="en-US" sz="2800" dirty="0">
                <a:latin typeface="Times New Roman" pitchFamily="18" charset="0"/>
                <a:cs typeface="Times New Roman" pitchFamily="18" charset="0"/>
              </a:rPr>
              <a:t>Moderate </a:t>
            </a:r>
            <a:r>
              <a:rPr lang="en-US" sz="2800" dirty="0" err="1">
                <a:latin typeface="Times New Roman" pitchFamily="18" charset="0"/>
                <a:cs typeface="Times New Roman" pitchFamily="18" charset="0"/>
              </a:rPr>
              <a:t>Hepatosplenomegaly</a:t>
            </a:r>
            <a:endParaRPr lang="en-US" sz="2800" dirty="0">
              <a:latin typeface="Times New Roman" pitchFamily="18" charset="0"/>
              <a:cs typeface="Times New Roman" pitchFamily="18" charset="0"/>
            </a:endParaRPr>
          </a:p>
          <a:p>
            <a:pPr lvl="1">
              <a:buFont typeface="Wingdings" pitchFamily="2" charset="2"/>
              <a:buChar char="v"/>
            </a:pPr>
            <a:endParaRPr lang="en-US" dirty="0">
              <a:latin typeface="Times New Roman" pitchFamily="18" charset="0"/>
              <a:cs typeface="Times New Roman" pitchFamily="18" charset="0"/>
            </a:endParaRPr>
          </a:p>
        </p:txBody>
      </p:sp>
    </p:spTree>
  </p:cSld>
  <p:clrMapOvr>
    <a:masterClrMapping/>
  </p:clrMapOvr>
  <p:transition>
    <p:pull dir="l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493" y="2571690"/>
            <a:ext cx="3200107" cy="400110"/>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US" sz="2000" b="1" dirty="0" smtClean="0"/>
              <a:t>Iron deficiency anemia (IDA)</a:t>
            </a:r>
            <a:endParaRPr lang="en-US" sz="2000" b="1" dirty="0"/>
          </a:p>
        </p:txBody>
      </p:sp>
      <p:sp>
        <p:nvSpPr>
          <p:cNvPr id="3" name="TextBox 2"/>
          <p:cNvSpPr txBox="1"/>
          <p:nvPr/>
        </p:nvSpPr>
        <p:spPr>
          <a:xfrm>
            <a:off x="3200400" y="76200"/>
            <a:ext cx="2133600" cy="52322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US" sz="2800" b="1" dirty="0" smtClean="0"/>
              <a:t>Anemia</a:t>
            </a:r>
            <a:endParaRPr lang="en-US" sz="2800" b="1" dirty="0"/>
          </a:p>
        </p:txBody>
      </p:sp>
    </p:spTree>
  </p:cSld>
  <p:clrMapOvr>
    <a:masterClrMapping/>
  </p:clrMapOvr>
  <p:transition spd="slow">
    <p:wipe dir="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04800"/>
            <a:ext cx="6629400" cy="461665"/>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sz="2400" dirty="0" smtClean="0">
                <a:latin typeface="Times New Roman" pitchFamily="18" charset="0"/>
                <a:ea typeface="Times New Roman" pitchFamily="18" charset="0"/>
                <a:cs typeface="Times New Roman" pitchFamily="18" charset="0"/>
              </a:rPr>
              <a:t>Classification of ALL may be based on morphology</a:t>
            </a:r>
            <a:endParaRPr lang="en-US" sz="2400" dirty="0">
              <a:latin typeface="Times New Roman" pitchFamily="18" charset="0"/>
              <a:cs typeface="Times New Roman" pitchFamily="18" charset="0"/>
            </a:endParaRPr>
          </a:p>
        </p:txBody>
      </p:sp>
      <p:sp>
        <p:nvSpPr>
          <p:cNvPr id="4" name="Rectangle 3"/>
          <p:cNvSpPr/>
          <p:nvPr/>
        </p:nvSpPr>
        <p:spPr>
          <a:xfrm>
            <a:off x="228600" y="990600"/>
            <a:ext cx="2933816" cy="400110"/>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US" sz="2000" dirty="0" smtClean="0">
                <a:solidFill>
                  <a:srgbClr val="FF0000"/>
                </a:solidFill>
                <a:latin typeface="Times New Roman" pitchFamily="18" charset="0"/>
                <a:ea typeface="Times New Roman" pitchFamily="18" charset="0"/>
                <a:cs typeface="Times New Roman" pitchFamily="18" charset="0"/>
              </a:rPr>
              <a:t>Morphologic classification</a:t>
            </a:r>
            <a:endParaRPr lang="en-US" sz="2000" dirty="0">
              <a:solidFill>
                <a:srgbClr val="FF0000"/>
              </a:solidFill>
              <a:latin typeface="Times New Roman" pitchFamily="18" charset="0"/>
              <a:cs typeface="Times New Roman" pitchFamily="18" charset="0"/>
            </a:endParaRPr>
          </a:p>
        </p:txBody>
      </p:sp>
      <p:sp>
        <p:nvSpPr>
          <p:cNvPr id="5" name="Rectangle 4"/>
          <p:cNvSpPr/>
          <p:nvPr/>
        </p:nvSpPr>
        <p:spPr>
          <a:xfrm>
            <a:off x="685800" y="1676400"/>
            <a:ext cx="7848600" cy="1631216"/>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lvl="0" eaLnBrk="0" fontAlgn="base" hangingPunct="0">
              <a:spcBef>
                <a:spcPct val="0"/>
              </a:spcBef>
              <a:spcAft>
                <a:spcPct val="0"/>
              </a:spcAft>
            </a:pPr>
            <a:r>
              <a:rPr lang="en-US" sz="2000" dirty="0" smtClean="0">
                <a:latin typeface="Times New Roman" pitchFamily="18" charset="0"/>
                <a:ea typeface="Times New Roman" pitchFamily="18" charset="0"/>
                <a:cs typeface="Times New Roman" pitchFamily="18" charset="0"/>
              </a:rPr>
              <a:t>L1:  Blasts are homogenous, small, with scant nucleoli</a:t>
            </a:r>
          </a:p>
          <a:p>
            <a:pPr lvl="0" eaLnBrk="0" fontAlgn="base" hangingPunct="0">
              <a:spcBef>
                <a:spcPct val="0"/>
              </a:spcBef>
              <a:spcAft>
                <a:spcPct val="0"/>
              </a:spcAft>
            </a:pPr>
            <a:endParaRPr lang="en-US" sz="2000" dirty="0" smtClean="0">
              <a:latin typeface="Times New Roman" pitchFamily="18" charset="0"/>
              <a:cs typeface="Times New Roman" pitchFamily="18" charset="0"/>
            </a:endParaRPr>
          </a:p>
          <a:p>
            <a:pPr lvl="0" eaLnBrk="0" fontAlgn="base" hangingPunct="0">
              <a:spcBef>
                <a:spcPct val="0"/>
              </a:spcBef>
              <a:spcAft>
                <a:spcPct val="0"/>
              </a:spcAft>
            </a:pPr>
            <a:r>
              <a:rPr lang="en-US" sz="2000" dirty="0" smtClean="0">
                <a:latin typeface="Times New Roman" pitchFamily="18" charset="0"/>
                <a:ea typeface="Times New Roman" pitchFamily="18" charset="0"/>
                <a:cs typeface="Times New Roman" pitchFamily="18" charset="0"/>
              </a:rPr>
              <a:t>L2 : Blasts are larger, heterogeneous with prominent nucleoli</a:t>
            </a:r>
          </a:p>
          <a:p>
            <a:pPr lvl="0" eaLnBrk="0" fontAlgn="base" hangingPunct="0">
              <a:spcBef>
                <a:spcPct val="0"/>
              </a:spcBef>
              <a:spcAft>
                <a:spcPct val="0"/>
              </a:spcAft>
            </a:pPr>
            <a:endParaRPr lang="en-US" sz="2000" dirty="0" smtClean="0">
              <a:latin typeface="Times New Roman" pitchFamily="18" charset="0"/>
              <a:cs typeface="Times New Roman" pitchFamily="18" charset="0"/>
            </a:endParaRPr>
          </a:p>
          <a:p>
            <a:pPr lvl="0" eaLnBrk="0" fontAlgn="base" hangingPunct="0">
              <a:spcBef>
                <a:spcPct val="0"/>
              </a:spcBef>
              <a:spcAft>
                <a:spcPct val="0"/>
              </a:spcAft>
            </a:pPr>
            <a:r>
              <a:rPr lang="en-US" sz="2000" dirty="0" smtClean="0">
                <a:latin typeface="Times New Roman" pitchFamily="18" charset="0"/>
                <a:ea typeface="Times New Roman" pitchFamily="18" charset="0"/>
                <a:cs typeface="Times New Roman" pitchFamily="18" charset="0"/>
              </a:rPr>
              <a:t>L3:   Blasts are large with basophilic cytoplasm and </a:t>
            </a:r>
            <a:r>
              <a:rPr lang="en-US" sz="2000" dirty="0" err="1" smtClean="0">
                <a:latin typeface="Times New Roman" pitchFamily="18" charset="0"/>
                <a:ea typeface="Times New Roman" pitchFamily="18" charset="0"/>
                <a:cs typeface="Times New Roman" pitchFamily="18" charset="0"/>
              </a:rPr>
              <a:t>cytoplasmic</a:t>
            </a:r>
            <a:r>
              <a:rPr lang="en-US" sz="2000" dirty="0" smtClean="0">
                <a:latin typeface="Times New Roman" pitchFamily="18" charset="0"/>
                <a:ea typeface="Times New Roman" pitchFamily="18" charset="0"/>
                <a:cs typeface="Times New Roman" pitchFamily="18" charset="0"/>
              </a:rPr>
              <a:t> vacuoles</a:t>
            </a:r>
            <a:endParaRPr lang="en-US" sz="2000" dirty="0" smtClean="0">
              <a:latin typeface="Times New Roman" pitchFamily="18" charset="0"/>
              <a:cs typeface="Times New Roman" pitchFamily="18" charset="0"/>
            </a:endParaRPr>
          </a:p>
        </p:txBody>
      </p:sp>
      <p:pic>
        <p:nvPicPr>
          <p:cNvPr id="8" name="Picture 3" descr="Image5"/>
          <p:cNvPicPr>
            <a:picLocks noChangeAspect="1" noChangeArrowheads="1"/>
          </p:cNvPicPr>
          <p:nvPr/>
        </p:nvPicPr>
        <p:blipFill>
          <a:blip r:embed="rId2"/>
          <a:srcRect/>
          <a:stretch>
            <a:fillRect/>
          </a:stretch>
        </p:blipFill>
        <p:spPr bwMode="auto">
          <a:xfrm>
            <a:off x="76200" y="3676650"/>
            <a:ext cx="2667000" cy="2266950"/>
          </a:xfrm>
          <a:prstGeom prst="rect">
            <a:avLst/>
          </a:prstGeom>
        </p:spPr>
        <p:style>
          <a:lnRef idx="2">
            <a:schemeClr val="accent1">
              <a:shade val="50000"/>
            </a:schemeClr>
          </a:lnRef>
          <a:fillRef idx="1">
            <a:schemeClr val="accent1"/>
          </a:fillRef>
          <a:effectRef idx="0">
            <a:schemeClr val="accent1"/>
          </a:effectRef>
          <a:fontRef idx="minor">
            <a:schemeClr val="lt1"/>
          </a:fontRef>
        </p:style>
      </p:pic>
      <p:pic>
        <p:nvPicPr>
          <p:cNvPr id="9" name="Picture 8" descr="all l2"/>
          <p:cNvPicPr>
            <a:picLocks noChangeAspect="1" noChangeArrowheads="1"/>
          </p:cNvPicPr>
          <p:nvPr/>
        </p:nvPicPr>
        <p:blipFill>
          <a:blip r:embed="rId3">
            <a:lum contrast="6000"/>
          </a:blip>
          <a:srcRect/>
          <a:stretch>
            <a:fillRect/>
          </a:stretch>
        </p:blipFill>
        <p:spPr bwMode="auto">
          <a:xfrm>
            <a:off x="2895600" y="3694538"/>
            <a:ext cx="2926871" cy="2172861"/>
          </a:xfrm>
          <a:prstGeom prst="rect">
            <a:avLst/>
          </a:prstGeom>
        </p:spPr>
        <p:style>
          <a:lnRef idx="2">
            <a:schemeClr val="accent1">
              <a:shade val="50000"/>
            </a:schemeClr>
          </a:lnRef>
          <a:fillRef idx="1">
            <a:schemeClr val="accent1"/>
          </a:fillRef>
          <a:effectRef idx="0">
            <a:schemeClr val="accent1"/>
          </a:effectRef>
          <a:fontRef idx="minor">
            <a:schemeClr val="lt1"/>
          </a:fontRef>
        </p:style>
      </p:pic>
      <p:sp>
        <p:nvSpPr>
          <p:cNvPr id="10" name="Rectangle 9"/>
          <p:cNvSpPr/>
          <p:nvPr/>
        </p:nvSpPr>
        <p:spPr>
          <a:xfrm>
            <a:off x="3505200" y="6000690"/>
            <a:ext cx="1055097" cy="400110"/>
          </a:xfrm>
          <a:prstGeom prst="rect">
            <a:avLst/>
          </a:prstGeom>
        </p:spPr>
        <p:txBody>
          <a:bodyPr wrap="none">
            <a:spAutoFit/>
          </a:bodyPr>
          <a:lstStyle/>
          <a:p>
            <a:r>
              <a:rPr lang="en-US" sz="2000" dirty="0" smtClean="0">
                <a:latin typeface="Times New Roman" pitchFamily="18" charset="0"/>
                <a:cs typeface="Times New Roman" pitchFamily="18" charset="0"/>
              </a:rPr>
              <a:t>ALL-L2</a:t>
            </a:r>
            <a:endParaRPr lang="en-US" sz="2000" dirty="0">
              <a:latin typeface="Times New Roman" pitchFamily="18" charset="0"/>
              <a:cs typeface="Times New Roman" pitchFamily="18" charset="0"/>
            </a:endParaRPr>
          </a:p>
        </p:txBody>
      </p:sp>
      <p:sp>
        <p:nvSpPr>
          <p:cNvPr id="11" name="Rectangle 10"/>
          <p:cNvSpPr/>
          <p:nvPr/>
        </p:nvSpPr>
        <p:spPr>
          <a:xfrm>
            <a:off x="468903" y="6019800"/>
            <a:ext cx="1055097" cy="400110"/>
          </a:xfrm>
          <a:prstGeom prst="rect">
            <a:avLst/>
          </a:prstGeom>
        </p:spPr>
        <p:txBody>
          <a:bodyPr wrap="none">
            <a:spAutoFit/>
          </a:bodyPr>
          <a:lstStyle/>
          <a:p>
            <a:r>
              <a:rPr lang="en-US" sz="2000" dirty="0" smtClean="0">
                <a:latin typeface="Times New Roman" pitchFamily="18" charset="0"/>
                <a:cs typeface="Times New Roman" pitchFamily="18" charset="0"/>
              </a:rPr>
              <a:t>ALL-L1</a:t>
            </a:r>
            <a:endParaRPr lang="en-US" sz="2000" dirty="0"/>
          </a:p>
        </p:txBody>
      </p:sp>
      <p:pic>
        <p:nvPicPr>
          <p:cNvPr id="12" name="Picture 3" descr="Image7"/>
          <p:cNvPicPr>
            <a:picLocks noChangeAspect="1" noChangeArrowheads="1"/>
          </p:cNvPicPr>
          <p:nvPr/>
        </p:nvPicPr>
        <p:blipFill>
          <a:blip r:embed="rId4"/>
          <a:srcRect/>
          <a:stretch>
            <a:fillRect/>
          </a:stretch>
        </p:blipFill>
        <p:spPr bwMode="auto">
          <a:xfrm>
            <a:off x="6038610" y="3683000"/>
            <a:ext cx="3105390" cy="2184400"/>
          </a:xfrm>
          <a:prstGeom prst="rect">
            <a:avLst/>
          </a:prstGeom>
        </p:spPr>
        <p:style>
          <a:lnRef idx="2">
            <a:schemeClr val="accent1">
              <a:shade val="50000"/>
            </a:schemeClr>
          </a:lnRef>
          <a:fillRef idx="1">
            <a:schemeClr val="accent1"/>
          </a:fillRef>
          <a:effectRef idx="0">
            <a:schemeClr val="accent1"/>
          </a:effectRef>
          <a:fontRef idx="minor">
            <a:schemeClr val="lt1"/>
          </a:fontRef>
        </p:style>
      </p:pic>
      <p:sp>
        <p:nvSpPr>
          <p:cNvPr id="13" name="Rectangle 12"/>
          <p:cNvSpPr/>
          <p:nvPr/>
        </p:nvSpPr>
        <p:spPr>
          <a:xfrm>
            <a:off x="6564903" y="6019800"/>
            <a:ext cx="1055097" cy="400110"/>
          </a:xfrm>
          <a:prstGeom prst="rect">
            <a:avLst/>
          </a:prstGeom>
        </p:spPr>
        <p:txBody>
          <a:bodyPr wrap="none">
            <a:spAutoFit/>
          </a:bodyPr>
          <a:lstStyle/>
          <a:p>
            <a:r>
              <a:rPr lang="en-US" sz="2000" dirty="0" smtClean="0">
                <a:latin typeface="Times New Roman" pitchFamily="18" charset="0"/>
                <a:cs typeface="Times New Roman" pitchFamily="18" charset="0"/>
              </a:rPr>
              <a:t>ALL-L3</a:t>
            </a:r>
            <a:endParaRPr lang="en-US" sz="2000" dirty="0">
              <a:latin typeface="Times New Roman" pitchFamily="18" charset="0"/>
              <a:cs typeface="Times New Roman" pitchFamily="18" charset="0"/>
            </a:endParaRPr>
          </a:p>
        </p:txBody>
      </p:sp>
    </p:spTree>
  </p:cSld>
  <p:clrMapOvr>
    <a:masterClrMapping/>
  </p:clrMapOvr>
  <p:transition spd="slow">
    <p:wipe dir="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95600" y="381000"/>
            <a:ext cx="3249608" cy="646331"/>
          </a:xfrm>
          <a:prstGeom prst="rect">
            <a:avLst/>
          </a:prstGeom>
        </p:spPr>
        <p:style>
          <a:lnRef idx="3">
            <a:schemeClr val="lt1"/>
          </a:lnRef>
          <a:fillRef idx="1">
            <a:schemeClr val="accent4"/>
          </a:fillRef>
          <a:effectRef idx="1">
            <a:schemeClr val="accent4"/>
          </a:effectRef>
          <a:fontRef idx="minor">
            <a:schemeClr val="lt1"/>
          </a:fontRef>
        </p:style>
        <p:txBody>
          <a:bodyPr wrap="none" rtlCol="0">
            <a:spAutoFit/>
          </a:bodyPr>
          <a:lstStyle/>
          <a:p>
            <a:r>
              <a:rPr lang="en-US" sz="3600" dirty="0" smtClean="0">
                <a:latin typeface="Times New Roman" pitchFamily="18" charset="0"/>
                <a:cs typeface="Times New Roman" pitchFamily="18" charset="0"/>
              </a:rPr>
              <a:t>Acute Leukemia</a:t>
            </a:r>
            <a:endParaRPr lang="en-US" sz="3600" dirty="0">
              <a:latin typeface="Times New Roman" pitchFamily="18" charset="0"/>
              <a:cs typeface="Times New Roman" pitchFamily="18" charset="0"/>
            </a:endParaRPr>
          </a:p>
        </p:txBody>
      </p:sp>
      <p:sp>
        <p:nvSpPr>
          <p:cNvPr id="4" name="Rectangle 3"/>
          <p:cNvSpPr/>
          <p:nvPr/>
        </p:nvSpPr>
        <p:spPr>
          <a:xfrm>
            <a:off x="228600" y="1447800"/>
            <a:ext cx="2124299" cy="461665"/>
          </a:xfrm>
          <a:prstGeom prst="rect">
            <a:avLst/>
          </a:prstGeom>
        </p:spPr>
        <p:style>
          <a:lnRef idx="2">
            <a:schemeClr val="accent3"/>
          </a:lnRef>
          <a:fillRef idx="1">
            <a:schemeClr val="lt1"/>
          </a:fillRef>
          <a:effectRef idx="0">
            <a:schemeClr val="accent3"/>
          </a:effectRef>
          <a:fontRef idx="minor">
            <a:schemeClr val="dk1"/>
          </a:fontRef>
        </p:style>
        <p:txBody>
          <a:bodyPr wrap="none">
            <a:spAutoFit/>
          </a:bodyPr>
          <a:lstStyle/>
          <a:p>
            <a:r>
              <a:rPr lang="en-US" sz="2400" dirty="0" smtClean="0">
                <a:latin typeface="Times New Roman" pitchFamily="18" charset="0"/>
                <a:cs typeface="Times New Roman" pitchFamily="18" charset="0"/>
              </a:rPr>
              <a:t>Lab. Diagnosis </a:t>
            </a:r>
            <a:endParaRPr lang="en-US" sz="2400" dirty="0"/>
          </a:p>
        </p:txBody>
      </p:sp>
      <p:sp>
        <p:nvSpPr>
          <p:cNvPr id="5" name="TextBox 4"/>
          <p:cNvSpPr txBox="1"/>
          <p:nvPr/>
        </p:nvSpPr>
        <p:spPr>
          <a:xfrm>
            <a:off x="838200" y="2286000"/>
            <a:ext cx="7924800" cy="3785652"/>
          </a:xfrm>
          <a:prstGeom prst="rect">
            <a:avLst/>
          </a:prstGeom>
          <a:noFill/>
        </p:spPr>
        <p:txBody>
          <a:bodyPr wrap="square" rtlCol="0">
            <a:spAutoFit/>
          </a:bodyPr>
          <a:lstStyle/>
          <a:p>
            <a:pPr>
              <a:lnSpc>
                <a:spcPct val="150000"/>
              </a:lnSpc>
              <a:buFont typeface="Wingdings" pitchFamily="2" charset="2"/>
              <a:buChar char="v"/>
            </a:pPr>
            <a:r>
              <a:rPr lang="en-US" sz="2000" dirty="0" err="1" smtClean="0">
                <a:cs typeface="Times New Roman" pitchFamily="18" charset="0"/>
              </a:rPr>
              <a:t>Normochromic</a:t>
            </a:r>
            <a:r>
              <a:rPr lang="en-US" sz="2000" dirty="0" smtClean="0">
                <a:cs typeface="Times New Roman" pitchFamily="18" charset="0"/>
              </a:rPr>
              <a:t> </a:t>
            </a:r>
            <a:r>
              <a:rPr lang="en-US" sz="2000" dirty="0" err="1" smtClean="0">
                <a:cs typeface="Times New Roman" pitchFamily="18" charset="0"/>
              </a:rPr>
              <a:t>Normocytic</a:t>
            </a:r>
            <a:r>
              <a:rPr lang="en-US" sz="2000" dirty="0" smtClean="0">
                <a:cs typeface="Times New Roman" pitchFamily="18" charset="0"/>
              </a:rPr>
              <a:t> anemia</a:t>
            </a:r>
          </a:p>
          <a:p>
            <a:pPr>
              <a:lnSpc>
                <a:spcPct val="150000"/>
              </a:lnSpc>
              <a:buFont typeface="Wingdings" pitchFamily="2" charset="2"/>
              <a:buChar char="v"/>
            </a:pPr>
            <a:r>
              <a:rPr lang="en-US" sz="2000" dirty="0" smtClean="0">
                <a:cs typeface="Times New Roman" pitchFamily="18" charset="0"/>
              </a:rPr>
              <a:t>Decreased Platelet count</a:t>
            </a:r>
          </a:p>
          <a:p>
            <a:pPr>
              <a:lnSpc>
                <a:spcPct val="150000"/>
              </a:lnSpc>
              <a:buFont typeface="Wingdings" pitchFamily="2" charset="2"/>
              <a:buChar char="v"/>
            </a:pPr>
            <a:r>
              <a:rPr lang="en-US" sz="2000" dirty="0" smtClean="0">
                <a:cs typeface="Times New Roman" pitchFamily="18" charset="0"/>
              </a:rPr>
              <a:t>Prolonged bleeding time, Poor clot retraction time</a:t>
            </a:r>
          </a:p>
          <a:p>
            <a:pPr>
              <a:lnSpc>
                <a:spcPct val="150000"/>
              </a:lnSpc>
              <a:buFont typeface="Wingdings" pitchFamily="2" charset="2"/>
              <a:buChar char="v"/>
            </a:pPr>
            <a:r>
              <a:rPr lang="en-US" sz="2000" dirty="0" smtClean="0">
                <a:cs typeface="Times New Roman" pitchFamily="18" charset="0"/>
              </a:rPr>
              <a:t> </a:t>
            </a:r>
            <a:r>
              <a:rPr lang="en-US" sz="2000" b="1" dirty="0" smtClean="0">
                <a:cs typeface="Times New Roman" pitchFamily="18" charset="0"/>
              </a:rPr>
              <a:t>Increased WBC </a:t>
            </a:r>
            <a:r>
              <a:rPr lang="en-US" sz="2000" dirty="0" smtClean="0">
                <a:cs typeface="Times New Roman" pitchFamily="18" charset="0"/>
              </a:rPr>
              <a:t>count 50,000-1,00,000 per </a:t>
            </a:r>
            <a:r>
              <a:rPr lang="en-US" sz="2000" dirty="0" err="1" smtClean="0">
                <a:cs typeface="Times New Roman" pitchFamily="18" charset="0"/>
              </a:rPr>
              <a:t>cumm</a:t>
            </a:r>
            <a:r>
              <a:rPr lang="en-US" sz="2000" dirty="0" smtClean="0">
                <a:cs typeface="Times New Roman" pitchFamily="18" charset="0"/>
              </a:rPr>
              <a:t>.</a:t>
            </a:r>
          </a:p>
          <a:p>
            <a:pPr lvl="0">
              <a:lnSpc>
                <a:spcPct val="150000"/>
              </a:lnSpc>
              <a:buFont typeface="Wingdings" pitchFamily="2" charset="2"/>
              <a:buChar char="v"/>
            </a:pPr>
            <a:r>
              <a:rPr lang="en-US" sz="2000" dirty="0" smtClean="0">
                <a:cs typeface="Times New Roman" pitchFamily="18" charset="0"/>
              </a:rPr>
              <a:t>Presence of </a:t>
            </a:r>
            <a:r>
              <a:rPr lang="en-US" sz="2000" b="1" dirty="0" smtClean="0">
                <a:cs typeface="Times New Roman" pitchFamily="18" charset="0"/>
              </a:rPr>
              <a:t>immature and blast cells </a:t>
            </a:r>
            <a:r>
              <a:rPr lang="en-US" sz="2000" dirty="0" smtClean="0">
                <a:cs typeface="Times New Roman" pitchFamily="18" charset="0"/>
              </a:rPr>
              <a:t>in peripheral blood </a:t>
            </a:r>
          </a:p>
          <a:p>
            <a:pPr>
              <a:lnSpc>
                <a:spcPct val="150000"/>
              </a:lnSpc>
              <a:buFont typeface="Wingdings" pitchFamily="2" charset="2"/>
              <a:buChar char="v"/>
            </a:pPr>
            <a:r>
              <a:rPr lang="en-US" sz="2000" dirty="0" smtClean="0">
                <a:cs typeface="Times New Roman" pitchFamily="18" charset="0"/>
              </a:rPr>
              <a:t>At least </a:t>
            </a:r>
            <a:r>
              <a:rPr lang="en-US" sz="2000" b="1" dirty="0" smtClean="0">
                <a:cs typeface="Times New Roman" pitchFamily="18" charset="0"/>
              </a:rPr>
              <a:t>30% blasts </a:t>
            </a:r>
            <a:r>
              <a:rPr lang="en-US" sz="2000" dirty="0" smtClean="0">
                <a:cs typeface="Times New Roman" pitchFamily="18" charset="0"/>
              </a:rPr>
              <a:t>in bone marrow aspirate </a:t>
            </a:r>
          </a:p>
          <a:p>
            <a:pPr>
              <a:lnSpc>
                <a:spcPct val="150000"/>
              </a:lnSpc>
              <a:buFont typeface="Wingdings" pitchFamily="2" charset="2"/>
              <a:buChar char="v"/>
            </a:pPr>
            <a:r>
              <a:rPr lang="en-US" sz="2000" dirty="0" smtClean="0">
                <a:cs typeface="Times New Roman" pitchFamily="18" charset="0"/>
              </a:rPr>
              <a:t>AML and ALL are differentiated by morphological appearance </a:t>
            </a:r>
          </a:p>
          <a:p>
            <a:pPr lvl="0">
              <a:lnSpc>
                <a:spcPct val="150000"/>
              </a:lnSpc>
              <a:buFont typeface="Wingdings" pitchFamily="2" charset="2"/>
              <a:buChar char="v"/>
            </a:pPr>
            <a:r>
              <a:rPr lang="en-US" sz="2000" dirty="0" err="1" smtClean="0">
                <a:cs typeface="Times New Roman" pitchFamily="18" charset="0"/>
              </a:rPr>
              <a:t>Cytochemical</a:t>
            </a:r>
            <a:r>
              <a:rPr lang="en-US" sz="2000" dirty="0" smtClean="0">
                <a:cs typeface="Times New Roman" pitchFamily="18" charset="0"/>
              </a:rPr>
              <a:t> stains – </a:t>
            </a:r>
            <a:r>
              <a:rPr lang="en-US" sz="2000" dirty="0" err="1" smtClean="0">
                <a:cs typeface="Times New Roman" pitchFamily="18" charset="0"/>
              </a:rPr>
              <a:t>myeloperoxidase</a:t>
            </a:r>
            <a:r>
              <a:rPr lang="en-US" sz="2000" dirty="0" smtClean="0">
                <a:cs typeface="Times New Roman" pitchFamily="18" charset="0"/>
              </a:rPr>
              <a:t> +ve for AML and </a:t>
            </a:r>
            <a:r>
              <a:rPr lang="en-US" sz="2000" dirty="0" err="1" smtClean="0">
                <a:cs typeface="Times New Roman" pitchFamily="18" charset="0"/>
              </a:rPr>
              <a:t>PAS+ve</a:t>
            </a:r>
            <a:r>
              <a:rPr lang="en-US" sz="2000" dirty="0" smtClean="0">
                <a:cs typeface="Times New Roman" pitchFamily="18" charset="0"/>
              </a:rPr>
              <a:t> for ALL</a:t>
            </a:r>
          </a:p>
        </p:txBody>
      </p:sp>
    </p:spTree>
  </p:cSld>
  <p:clrMapOvr>
    <a:masterClrMapping/>
  </p:clrMapOvr>
  <p:transition spd="slow">
    <p:wipe dir="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Rectangle 3"/>
          <p:cNvSpPr>
            <a:spLocks noGrp="1" noChangeArrowheads="1"/>
          </p:cNvSpPr>
          <p:nvPr>
            <p:ph type="body" idx="1"/>
          </p:nvPr>
        </p:nvSpPr>
        <p:spPr>
          <a:xfrm>
            <a:off x="685800" y="1295400"/>
            <a:ext cx="8153400" cy="2286000"/>
          </a:xfrm>
        </p:spPr>
        <p:txBody>
          <a:bodyPr>
            <a:normAutofit/>
          </a:bodyPr>
          <a:lstStyle/>
          <a:p>
            <a:r>
              <a:rPr lang="en-US" sz="2800" dirty="0">
                <a:latin typeface="Times New Roman" pitchFamily="18" charset="0"/>
                <a:cs typeface="Times New Roman" pitchFamily="18" charset="0"/>
              </a:rPr>
              <a:t>Middle age </a:t>
            </a:r>
            <a:r>
              <a:rPr lang="en-US" sz="2800" dirty="0" smtClean="0">
                <a:latin typeface="Times New Roman" pitchFamily="18" charset="0"/>
                <a:cs typeface="Times New Roman" pitchFamily="18" charset="0"/>
              </a:rPr>
              <a:t>40-60 yrs</a:t>
            </a:r>
            <a:endParaRPr lang="en-US" sz="2800" dirty="0">
              <a:latin typeface="Times New Roman" pitchFamily="18" charset="0"/>
              <a:cs typeface="Times New Roman" pitchFamily="18" charset="0"/>
            </a:endParaRPr>
          </a:p>
          <a:p>
            <a:r>
              <a:rPr lang="en-US" sz="2800" dirty="0" smtClean="0">
                <a:latin typeface="Times New Roman" pitchFamily="18" charset="0"/>
                <a:cs typeface="Times New Roman" pitchFamily="18" charset="0"/>
              </a:rPr>
              <a:t>Anemia</a:t>
            </a:r>
            <a:r>
              <a:rPr lang="en-US" sz="2800" dirty="0">
                <a:latin typeface="Times New Roman" pitchFamily="18" charset="0"/>
                <a:cs typeface="Times New Roman" pitchFamily="18" charset="0"/>
              </a:rPr>
              <a:t>, Fever &amp; Bleeding</a:t>
            </a:r>
          </a:p>
          <a:p>
            <a:r>
              <a:rPr lang="en-US" sz="2800" dirty="0">
                <a:latin typeface="Times New Roman" pitchFamily="18" charset="0"/>
                <a:cs typeface="Times New Roman" pitchFamily="18" charset="0"/>
              </a:rPr>
              <a:t>Marked </a:t>
            </a:r>
            <a:r>
              <a:rPr lang="en-US" sz="2800" dirty="0" smtClean="0">
                <a:latin typeface="Times New Roman" pitchFamily="18" charset="0"/>
                <a:cs typeface="Times New Roman" pitchFamily="18" charset="0"/>
              </a:rPr>
              <a:t>leucocytosis -  </a:t>
            </a:r>
            <a:r>
              <a:rPr lang="en-US" sz="2800" dirty="0">
                <a:latin typeface="Times New Roman" pitchFamily="18" charset="0"/>
                <a:cs typeface="Times New Roman" pitchFamily="18" charset="0"/>
              </a:rPr>
              <a:t>&gt;50,000 (abnormal)</a:t>
            </a:r>
          </a:p>
          <a:p>
            <a:r>
              <a:rPr lang="en-US" sz="2800" dirty="0">
                <a:latin typeface="Times New Roman" pitchFamily="18" charset="0"/>
                <a:cs typeface="Times New Roman" pitchFamily="18" charset="0"/>
              </a:rPr>
              <a:t>Marked splenomegaly, </a:t>
            </a:r>
            <a:r>
              <a:rPr lang="en-US" sz="2800" dirty="0" err="1">
                <a:latin typeface="Times New Roman" pitchFamily="18" charset="0"/>
                <a:cs typeface="Times New Roman" pitchFamily="18" charset="0"/>
              </a:rPr>
              <a:t>Hepatomegaly</a:t>
            </a:r>
            <a:endParaRPr lang="en-US" sz="2800" dirty="0">
              <a:latin typeface="Times New Roman" pitchFamily="18" charset="0"/>
              <a:cs typeface="Times New Roman" pitchFamily="18" charset="0"/>
            </a:endParaRPr>
          </a:p>
        </p:txBody>
      </p:sp>
      <p:sp>
        <p:nvSpPr>
          <p:cNvPr id="5" name="Rectangle 4"/>
          <p:cNvSpPr/>
          <p:nvPr/>
        </p:nvSpPr>
        <p:spPr>
          <a:xfrm>
            <a:off x="2438400" y="381000"/>
            <a:ext cx="5010282" cy="584775"/>
          </a:xfrm>
          <a:prstGeom prst="rect">
            <a:avLst/>
          </a:prstGeom>
        </p:spPr>
        <p:style>
          <a:lnRef idx="3">
            <a:schemeClr val="lt1"/>
          </a:lnRef>
          <a:fillRef idx="1">
            <a:schemeClr val="accent6"/>
          </a:fillRef>
          <a:effectRef idx="1">
            <a:schemeClr val="accent6"/>
          </a:effectRef>
          <a:fontRef idx="minor">
            <a:schemeClr val="lt1"/>
          </a:fontRef>
        </p:style>
        <p:txBody>
          <a:bodyPr wrap="none">
            <a:spAutoFit/>
          </a:bodyPr>
          <a:lstStyle/>
          <a:p>
            <a:pPr lvl="0" fontAlgn="base">
              <a:spcBef>
                <a:spcPct val="0"/>
              </a:spcBef>
              <a:spcAft>
                <a:spcPct val="0"/>
              </a:spcAft>
            </a:pPr>
            <a:r>
              <a:rPr lang="en-US" sz="3200" b="1" dirty="0" smtClean="0">
                <a:latin typeface="Times New Roman" pitchFamily="18" charset="0"/>
                <a:cs typeface="Times New Roman" pitchFamily="18" charset="0"/>
              </a:rPr>
              <a:t>Chronic Myeloid Leukemia</a:t>
            </a:r>
          </a:p>
        </p:txBody>
      </p:sp>
      <p:sp>
        <p:nvSpPr>
          <p:cNvPr id="4" name="Rectangle 3"/>
          <p:cNvSpPr/>
          <p:nvPr/>
        </p:nvSpPr>
        <p:spPr>
          <a:xfrm>
            <a:off x="304800" y="4038600"/>
            <a:ext cx="3127779" cy="461665"/>
          </a:xfrm>
          <a:prstGeom prst="rect">
            <a:avLst/>
          </a:prstGeom>
        </p:spPr>
        <p:style>
          <a:lnRef idx="2">
            <a:schemeClr val="accent3"/>
          </a:lnRef>
          <a:fillRef idx="1">
            <a:schemeClr val="lt1"/>
          </a:fillRef>
          <a:effectRef idx="0">
            <a:schemeClr val="accent3"/>
          </a:effectRef>
          <a:fontRef idx="minor">
            <a:schemeClr val="dk1"/>
          </a:fontRef>
        </p:style>
        <p:txBody>
          <a:bodyPr wrap="none">
            <a:spAutoFit/>
          </a:bodyPr>
          <a:lstStyle/>
          <a:p>
            <a:r>
              <a:rPr lang="en-US" sz="2400" dirty="0" smtClean="0">
                <a:latin typeface="Times New Roman" pitchFamily="18" charset="0"/>
                <a:cs typeface="Times New Roman" pitchFamily="18" charset="0"/>
              </a:rPr>
              <a:t>Hematological features:</a:t>
            </a:r>
          </a:p>
        </p:txBody>
      </p:sp>
      <p:sp>
        <p:nvSpPr>
          <p:cNvPr id="6" name="Rectangle 5"/>
          <p:cNvSpPr/>
          <p:nvPr/>
        </p:nvSpPr>
        <p:spPr>
          <a:xfrm>
            <a:off x="609600" y="4495800"/>
            <a:ext cx="6858000" cy="1754326"/>
          </a:xfrm>
          <a:prstGeom prst="rect">
            <a:avLst/>
          </a:prstGeom>
        </p:spPr>
        <p:txBody>
          <a:bodyPr wrap="square">
            <a:spAutoFit/>
          </a:bodyPr>
          <a:lstStyle/>
          <a:p>
            <a:pPr lvl="0">
              <a:lnSpc>
                <a:spcPct val="150000"/>
              </a:lnSpc>
              <a:buFont typeface="Wingdings" pitchFamily="2" charset="2"/>
              <a:buChar char="v"/>
            </a:pPr>
            <a:r>
              <a:rPr lang="en-US" sz="2400" dirty="0" err="1" smtClean="0">
                <a:latin typeface="Times New Roman" pitchFamily="18" charset="0"/>
                <a:cs typeface="Times New Roman" pitchFamily="18" charset="0"/>
              </a:rPr>
              <a:t>Leucocytosis</a:t>
            </a:r>
            <a:endParaRPr lang="en-US" sz="2400" dirty="0" smtClean="0">
              <a:latin typeface="Times New Roman" pitchFamily="18" charset="0"/>
              <a:cs typeface="Times New Roman" pitchFamily="18" charset="0"/>
            </a:endParaRPr>
          </a:p>
          <a:p>
            <a:pPr lvl="0">
              <a:lnSpc>
                <a:spcPct val="150000"/>
              </a:lnSpc>
              <a:buFont typeface="Wingdings" pitchFamily="2" charset="2"/>
              <a:buChar char="v"/>
            </a:pPr>
            <a:r>
              <a:rPr lang="en-US" sz="2400" dirty="0" smtClean="0">
                <a:latin typeface="Times New Roman" pitchFamily="18" charset="0"/>
                <a:cs typeface="Times New Roman" pitchFamily="18" charset="0"/>
              </a:rPr>
              <a:t>Increased </a:t>
            </a:r>
            <a:r>
              <a:rPr lang="en-US" sz="2400" dirty="0" err="1" smtClean="0">
                <a:latin typeface="Times New Roman" pitchFamily="18" charset="0"/>
                <a:cs typeface="Times New Roman" pitchFamily="18" charset="0"/>
              </a:rPr>
              <a:t>myelocyte</a:t>
            </a:r>
            <a:r>
              <a:rPr lang="en-US" sz="2400" dirty="0" smtClean="0">
                <a:latin typeface="Times New Roman" pitchFamily="18" charset="0"/>
                <a:cs typeface="Times New Roman" pitchFamily="18" charset="0"/>
              </a:rPr>
              <a:t> and mature neutrophil</a:t>
            </a:r>
          </a:p>
          <a:p>
            <a:pPr lvl="0">
              <a:lnSpc>
                <a:spcPct val="150000"/>
              </a:lnSpc>
              <a:buFont typeface="Wingdings" pitchFamily="2" charset="2"/>
              <a:buChar char="v"/>
            </a:pPr>
            <a:r>
              <a:rPr lang="en-US" sz="2400" dirty="0" err="1" smtClean="0">
                <a:latin typeface="Times New Roman" pitchFamily="18" charset="0"/>
                <a:cs typeface="Times New Roman" pitchFamily="18" charset="0"/>
              </a:rPr>
              <a:t>Eosinophilia</a:t>
            </a:r>
            <a:r>
              <a:rPr lang="en-US" sz="2400" dirty="0" smtClean="0">
                <a:latin typeface="Times New Roman" pitchFamily="18" charset="0"/>
                <a:cs typeface="Times New Roman" pitchFamily="18" charset="0"/>
              </a:rPr>
              <a:t> and </a:t>
            </a:r>
            <a:r>
              <a:rPr lang="en-US" sz="2400" dirty="0" err="1" smtClean="0">
                <a:latin typeface="Times New Roman" pitchFamily="18" charset="0"/>
                <a:cs typeface="Times New Roman" pitchFamily="18" charset="0"/>
              </a:rPr>
              <a:t>basophilia</a:t>
            </a:r>
            <a:endParaRPr lang="en-US" sz="2400" dirty="0">
              <a:latin typeface="Times New Roman" pitchFamily="18" charset="0"/>
              <a:cs typeface="Times New Roman" pitchFamily="18" charset="0"/>
            </a:endParaRPr>
          </a:p>
        </p:txBody>
      </p:sp>
    </p:spTree>
  </p:cSld>
  <p:clrMapOvr>
    <a:masterClrMapping/>
  </p:clrMapOvr>
  <p:transition spd="slow">
    <p:wipe dir="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ChangeArrowheads="1"/>
          </p:cNvSpPr>
          <p:nvPr/>
        </p:nvSpPr>
        <p:spPr bwMode="auto">
          <a:xfrm>
            <a:off x="152400" y="1371600"/>
            <a:ext cx="3657600" cy="461665"/>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ea typeface="Times New Roman" pitchFamily="18" charset="0"/>
                <a:cs typeface="Times New Roman" pitchFamily="18" charset="0"/>
              </a:rPr>
              <a:t>Natural Evolution of CML</a:t>
            </a:r>
            <a:endParaRPr kumimoji="0" lang="en-US" sz="2400" b="0" i="0" u="none" strike="noStrike" cap="none" normalizeH="0" baseline="0" dirty="0" smtClean="0">
              <a:ln>
                <a:noFill/>
              </a:ln>
              <a:solidFill>
                <a:schemeClr val="tx1"/>
              </a:solidFill>
              <a:effectLst/>
              <a:cs typeface="Times New Roman" pitchFamily="18" charset="0"/>
            </a:endParaRPr>
          </a:p>
        </p:txBody>
      </p:sp>
      <p:sp>
        <p:nvSpPr>
          <p:cNvPr id="4" name="Rectangle 3"/>
          <p:cNvSpPr/>
          <p:nvPr/>
        </p:nvSpPr>
        <p:spPr>
          <a:xfrm>
            <a:off x="381000" y="2133600"/>
            <a:ext cx="8610600" cy="4093428"/>
          </a:xfrm>
          <a:prstGeom prst="rect">
            <a:avLst/>
          </a:prstGeom>
        </p:spPr>
        <p:txBody>
          <a:bodyPr wrap="square">
            <a:spAutoFit/>
          </a:bodyPr>
          <a:lstStyle/>
          <a:p>
            <a:pPr marL="457200" lvl="0" indent="-457200" algn="just">
              <a:buFont typeface="Wingdings" pitchFamily="2" charset="2"/>
              <a:buChar char="v"/>
            </a:pPr>
            <a:r>
              <a:rPr lang="en-US" sz="2000" b="1" dirty="0" smtClean="0">
                <a:solidFill>
                  <a:srgbClr val="7030A0"/>
                </a:solidFill>
                <a:cs typeface="Times New Roman" pitchFamily="18" charset="0"/>
              </a:rPr>
              <a:t>Chronic phase</a:t>
            </a:r>
            <a:r>
              <a:rPr lang="en-US" sz="2000" dirty="0" smtClean="0">
                <a:solidFill>
                  <a:srgbClr val="7030A0"/>
                </a:solidFill>
                <a:cs typeface="Times New Roman" pitchFamily="18" charset="0"/>
              </a:rPr>
              <a:t>: usually presents in this phase, with progressive </a:t>
            </a:r>
            <a:r>
              <a:rPr lang="en-US" sz="2000" b="1" dirty="0" smtClean="0">
                <a:solidFill>
                  <a:srgbClr val="7030A0"/>
                </a:solidFill>
                <a:cs typeface="Times New Roman" pitchFamily="18" charset="0"/>
              </a:rPr>
              <a:t>leucocytosis</a:t>
            </a:r>
            <a:r>
              <a:rPr lang="en-US" sz="2000" dirty="0" smtClean="0">
                <a:solidFill>
                  <a:srgbClr val="7030A0"/>
                </a:solidFill>
                <a:cs typeface="Times New Roman" pitchFamily="18" charset="0"/>
              </a:rPr>
              <a:t> and </a:t>
            </a:r>
            <a:r>
              <a:rPr lang="en-US" sz="2000" b="1" dirty="0" smtClean="0">
                <a:solidFill>
                  <a:srgbClr val="7030A0"/>
                </a:solidFill>
                <a:cs typeface="Times New Roman" pitchFamily="18" charset="0"/>
              </a:rPr>
              <a:t>splenomegaly</a:t>
            </a:r>
            <a:r>
              <a:rPr lang="en-US" sz="2000" dirty="0" smtClean="0">
                <a:solidFill>
                  <a:srgbClr val="7030A0"/>
                </a:solidFill>
                <a:cs typeface="Times New Roman" pitchFamily="18" charset="0"/>
              </a:rPr>
              <a:t>. </a:t>
            </a:r>
          </a:p>
          <a:p>
            <a:pPr marL="457200" lvl="0" indent="-457200" algn="just">
              <a:buFont typeface="Wingdings" pitchFamily="2" charset="2"/>
              <a:buChar char="v"/>
            </a:pPr>
            <a:endParaRPr lang="en-US" sz="2000" dirty="0" smtClean="0">
              <a:solidFill>
                <a:srgbClr val="7030A0"/>
              </a:solidFill>
              <a:cs typeface="Times New Roman" pitchFamily="18" charset="0"/>
            </a:endParaRPr>
          </a:p>
          <a:p>
            <a:pPr marL="457200" lvl="0" indent="-457200" algn="just">
              <a:buFont typeface="Wingdings" pitchFamily="2" charset="2"/>
              <a:buChar char="v"/>
            </a:pPr>
            <a:r>
              <a:rPr lang="en-US" sz="2000" b="1" dirty="0" smtClean="0">
                <a:solidFill>
                  <a:srgbClr val="7030A0"/>
                </a:solidFill>
                <a:cs typeface="Times New Roman" pitchFamily="18" charset="0"/>
              </a:rPr>
              <a:t>Accelerated phase</a:t>
            </a:r>
            <a:r>
              <a:rPr lang="en-US" sz="2000" dirty="0" smtClean="0">
                <a:solidFill>
                  <a:srgbClr val="7030A0"/>
                </a:solidFill>
                <a:cs typeface="Times New Roman" pitchFamily="18" charset="0"/>
              </a:rPr>
              <a:t>: Symptoms are </a:t>
            </a:r>
            <a:r>
              <a:rPr lang="en-US" sz="2000" b="1" dirty="0" smtClean="0">
                <a:solidFill>
                  <a:srgbClr val="7030A0"/>
                </a:solidFill>
                <a:cs typeface="Times New Roman" pitchFamily="18" charset="0"/>
              </a:rPr>
              <a:t>worse</a:t>
            </a:r>
            <a:r>
              <a:rPr lang="en-US" sz="2000" dirty="0" smtClean="0">
                <a:solidFill>
                  <a:srgbClr val="7030A0"/>
                </a:solidFill>
                <a:cs typeface="Times New Roman" pitchFamily="18" charset="0"/>
              </a:rPr>
              <a:t>, with night sweats, bone pain, splenomegaly, less responsive to therapy. Peripheral blood shows increasing numbers  of </a:t>
            </a:r>
            <a:r>
              <a:rPr lang="en-US" sz="2000" b="1" dirty="0" smtClean="0">
                <a:solidFill>
                  <a:srgbClr val="7030A0"/>
                </a:solidFill>
                <a:cs typeface="Times New Roman" pitchFamily="18" charset="0"/>
              </a:rPr>
              <a:t>basophilic</a:t>
            </a:r>
            <a:r>
              <a:rPr lang="en-US" sz="2000" dirty="0" smtClean="0">
                <a:solidFill>
                  <a:srgbClr val="7030A0"/>
                </a:solidFill>
                <a:cs typeface="Times New Roman" pitchFamily="18" charset="0"/>
              </a:rPr>
              <a:t>, </a:t>
            </a:r>
            <a:r>
              <a:rPr lang="en-US" sz="2000" b="1" dirty="0" smtClean="0">
                <a:solidFill>
                  <a:srgbClr val="7030A0"/>
                </a:solidFill>
                <a:cs typeface="Times New Roman" pitchFamily="18" charset="0"/>
              </a:rPr>
              <a:t>blasts</a:t>
            </a:r>
            <a:r>
              <a:rPr lang="en-US" sz="2000" dirty="0" smtClean="0">
                <a:solidFill>
                  <a:srgbClr val="7030A0"/>
                </a:solidFill>
                <a:cs typeface="Times New Roman" pitchFamily="18" charset="0"/>
              </a:rPr>
              <a:t> and </a:t>
            </a:r>
            <a:r>
              <a:rPr lang="en-US" sz="2000" b="1" dirty="0" err="1" smtClean="0">
                <a:solidFill>
                  <a:srgbClr val="7030A0"/>
                </a:solidFill>
                <a:cs typeface="Times New Roman" pitchFamily="18" charset="0"/>
              </a:rPr>
              <a:t>promyelocytes</a:t>
            </a:r>
            <a:r>
              <a:rPr lang="en-US" sz="2000" dirty="0" smtClean="0">
                <a:solidFill>
                  <a:srgbClr val="7030A0"/>
                </a:solidFill>
                <a:cs typeface="Times New Roman" pitchFamily="18" charset="0"/>
              </a:rPr>
              <a:t>. Disease is difficult to control.</a:t>
            </a:r>
          </a:p>
          <a:p>
            <a:pPr marL="457200" lvl="0" indent="-457200" algn="just">
              <a:buFont typeface="Wingdings" pitchFamily="2" charset="2"/>
              <a:buChar char="v"/>
            </a:pPr>
            <a:endParaRPr lang="en-US" sz="2000" dirty="0" smtClean="0">
              <a:solidFill>
                <a:srgbClr val="7030A0"/>
              </a:solidFill>
              <a:cs typeface="Times New Roman" pitchFamily="18" charset="0"/>
            </a:endParaRPr>
          </a:p>
          <a:p>
            <a:pPr marL="457200" lvl="0" indent="-457200" algn="just">
              <a:buFont typeface="Wingdings" pitchFamily="2" charset="2"/>
              <a:buChar char="v"/>
            </a:pPr>
            <a:r>
              <a:rPr lang="en-US" sz="2000" b="1" dirty="0" err="1" smtClean="0">
                <a:solidFill>
                  <a:srgbClr val="7030A0"/>
                </a:solidFill>
                <a:cs typeface="Times New Roman" pitchFamily="18" charset="0"/>
              </a:rPr>
              <a:t>Blastic</a:t>
            </a:r>
            <a:r>
              <a:rPr lang="en-US" sz="2000" b="1" dirty="0" smtClean="0">
                <a:solidFill>
                  <a:srgbClr val="7030A0"/>
                </a:solidFill>
                <a:cs typeface="Times New Roman" pitchFamily="18" charset="0"/>
              </a:rPr>
              <a:t> phase</a:t>
            </a:r>
            <a:r>
              <a:rPr lang="en-US" sz="2000" dirty="0" smtClean="0">
                <a:solidFill>
                  <a:srgbClr val="7030A0"/>
                </a:solidFill>
                <a:cs typeface="Times New Roman" pitchFamily="18" charset="0"/>
              </a:rPr>
              <a:t>: symptoms progress, </a:t>
            </a:r>
            <a:r>
              <a:rPr lang="en-US" sz="2000" dirty="0" err="1" smtClean="0">
                <a:solidFill>
                  <a:srgbClr val="7030A0"/>
                </a:solidFill>
                <a:cs typeface="Times New Roman" pitchFamily="18" charset="0"/>
              </a:rPr>
              <a:t>extramedullary</a:t>
            </a:r>
            <a:r>
              <a:rPr lang="en-US" sz="2000" dirty="0" smtClean="0">
                <a:solidFill>
                  <a:srgbClr val="7030A0"/>
                </a:solidFill>
                <a:cs typeface="Times New Roman" pitchFamily="18" charset="0"/>
              </a:rPr>
              <a:t> deposits (</a:t>
            </a:r>
            <a:r>
              <a:rPr lang="en-US" sz="2000" b="1" dirty="0" err="1" smtClean="0">
                <a:solidFill>
                  <a:srgbClr val="7030A0"/>
                </a:solidFill>
                <a:cs typeface="Times New Roman" pitchFamily="18" charset="0"/>
              </a:rPr>
              <a:t>chloromas</a:t>
            </a:r>
            <a:r>
              <a:rPr lang="en-US" sz="2000" dirty="0" smtClean="0">
                <a:solidFill>
                  <a:srgbClr val="7030A0"/>
                </a:solidFill>
                <a:cs typeface="Times New Roman" pitchFamily="18" charset="0"/>
              </a:rPr>
              <a:t>; </a:t>
            </a:r>
            <a:r>
              <a:rPr lang="en-US" sz="2000" dirty="0" smtClean="0">
                <a:solidFill>
                  <a:srgbClr val="0070C0"/>
                </a:solidFill>
              </a:rPr>
              <a:t>greenish growths appear under the skin or </a:t>
            </a:r>
            <a:r>
              <a:rPr lang="en-US" sz="2000" b="1" dirty="0" smtClean="0">
                <a:solidFill>
                  <a:srgbClr val="0070C0"/>
                </a:solidFill>
              </a:rPr>
              <a:t>green cancer</a:t>
            </a:r>
            <a:r>
              <a:rPr lang="en-US" sz="2000" dirty="0" smtClean="0">
                <a:solidFill>
                  <a:srgbClr val="7030A0"/>
                </a:solidFill>
                <a:cs typeface="Times New Roman" pitchFamily="18" charset="0"/>
              </a:rPr>
              <a:t>) appear,  </a:t>
            </a:r>
            <a:r>
              <a:rPr lang="en-US" sz="2000" b="1" dirty="0" smtClean="0">
                <a:solidFill>
                  <a:srgbClr val="7030A0"/>
                </a:solidFill>
                <a:cs typeface="Times New Roman" pitchFamily="18" charset="0"/>
              </a:rPr>
              <a:t>&gt; 30% blasts</a:t>
            </a:r>
            <a:r>
              <a:rPr lang="en-US" sz="2000" dirty="0" smtClean="0">
                <a:solidFill>
                  <a:srgbClr val="7030A0"/>
                </a:solidFill>
                <a:cs typeface="Times New Roman" pitchFamily="18" charset="0"/>
              </a:rPr>
              <a:t> in blood or bone marrow.  </a:t>
            </a:r>
          </a:p>
          <a:p>
            <a:pPr marL="457200" lvl="0" indent="-457200" algn="just">
              <a:buFont typeface="Wingdings" pitchFamily="2" charset="2"/>
              <a:buChar char="v"/>
            </a:pPr>
            <a:endParaRPr lang="en-US" sz="2000" dirty="0" smtClean="0">
              <a:solidFill>
                <a:srgbClr val="7030A0"/>
              </a:solidFill>
              <a:cs typeface="Times New Roman" pitchFamily="18" charset="0"/>
            </a:endParaRPr>
          </a:p>
          <a:p>
            <a:pPr marL="457200" indent="-457200" algn="just">
              <a:buFont typeface="Wingdings" pitchFamily="2" charset="2"/>
              <a:buChar char="v"/>
            </a:pPr>
            <a:r>
              <a:rPr lang="en-US" sz="2000" dirty="0" smtClean="0">
                <a:solidFill>
                  <a:srgbClr val="7030A0"/>
                </a:solidFill>
                <a:cs typeface="Times New Roman" pitchFamily="18" charset="0"/>
              </a:rPr>
              <a:t>Blast transformation may be lymphoid (15%) or myeloid (85%)</a:t>
            </a:r>
            <a:endParaRPr lang="en-US" sz="2000" dirty="0">
              <a:solidFill>
                <a:srgbClr val="7030A0"/>
              </a:solidFill>
              <a:cs typeface="Times New Roman" pitchFamily="18" charset="0"/>
            </a:endParaRPr>
          </a:p>
        </p:txBody>
      </p:sp>
      <p:sp>
        <p:nvSpPr>
          <p:cNvPr id="5" name="Rectangle 4"/>
          <p:cNvSpPr/>
          <p:nvPr/>
        </p:nvSpPr>
        <p:spPr>
          <a:xfrm>
            <a:off x="2438400" y="381000"/>
            <a:ext cx="5010282" cy="584775"/>
          </a:xfrm>
          <a:prstGeom prst="rect">
            <a:avLst/>
          </a:prstGeom>
        </p:spPr>
        <p:style>
          <a:lnRef idx="3">
            <a:schemeClr val="lt1"/>
          </a:lnRef>
          <a:fillRef idx="1">
            <a:schemeClr val="accent6"/>
          </a:fillRef>
          <a:effectRef idx="1">
            <a:schemeClr val="accent6"/>
          </a:effectRef>
          <a:fontRef idx="minor">
            <a:schemeClr val="lt1"/>
          </a:fontRef>
        </p:style>
        <p:txBody>
          <a:bodyPr wrap="none">
            <a:spAutoFit/>
          </a:bodyPr>
          <a:lstStyle/>
          <a:p>
            <a:pPr lvl="0" fontAlgn="base">
              <a:spcBef>
                <a:spcPct val="0"/>
              </a:spcBef>
              <a:spcAft>
                <a:spcPct val="0"/>
              </a:spcAft>
            </a:pPr>
            <a:r>
              <a:rPr lang="en-US" sz="3200" b="1" dirty="0" smtClean="0">
                <a:latin typeface="Times New Roman" pitchFamily="18" charset="0"/>
                <a:cs typeface="Times New Roman" pitchFamily="18" charset="0"/>
              </a:rPr>
              <a:t>Chronic Myeloid Leukemia</a:t>
            </a:r>
          </a:p>
        </p:txBody>
      </p:sp>
    </p:spTree>
  </p:cSld>
  <p:clrMapOvr>
    <a:masterClrMapping/>
  </p:clrMapOvr>
  <p:transition spd="slow">
    <p:wipe dir="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787" name="Picture 3" descr="bm cml"/>
          <p:cNvPicPr>
            <a:picLocks noChangeAspect="1" noChangeArrowheads="1"/>
          </p:cNvPicPr>
          <p:nvPr/>
        </p:nvPicPr>
        <p:blipFill>
          <a:blip r:embed="rId2"/>
          <a:srcRect/>
          <a:stretch>
            <a:fillRect/>
          </a:stretch>
        </p:blipFill>
        <p:spPr bwMode="auto">
          <a:xfrm>
            <a:off x="1143000" y="1752600"/>
            <a:ext cx="6477000" cy="4313827"/>
          </a:xfrm>
          <a:prstGeom prst="rect">
            <a:avLst/>
          </a:prstGeom>
          <a:noFill/>
          <a:ln w="57150" cmpd="thinThick">
            <a:solidFill>
              <a:srgbClr val="000000"/>
            </a:solidFill>
            <a:miter lim="800000"/>
            <a:headEnd/>
            <a:tailEnd/>
          </a:ln>
        </p:spPr>
      </p:pic>
      <p:sp>
        <p:nvSpPr>
          <p:cNvPr id="118788" name="AutoShape 4"/>
          <p:cNvSpPr>
            <a:spLocks noChangeArrowheads="1"/>
          </p:cNvSpPr>
          <p:nvPr/>
        </p:nvSpPr>
        <p:spPr bwMode="auto">
          <a:xfrm>
            <a:off x="1219200" y="3505200"/>
            <a:ext cx="762000" cy="457200"/>
          </a:xfrm>
          <a:prstGeom prst="rightArrow">
            <a:avLst>
              <a:gd name="adj1" fmla="val 50000"/>
              <a:gd name="adj2" fmla="val 41667"/>
            </a:avLst>
          </a:prstGeom>
          <a:solidFill>
            <a:schemeClr val="accent1"/>
          </a:solidFill>
          <a:ln w="9525">
            <a:solidFill>
              <a:schemeClr val="tx1"/>
            </a:solidFill>
            <a:miter lim="800000"/>
            <a:headEnd/>
            <a:tailEnd/>
          </a:ln>
          <a:effectLst/>
        </p:spPr>
        <p:txBody>
          <a:bodyPr wrap="none" anchor="ctr"/>
          <a:lstStyle/>
          <a:p>
            <a:endParaRPr lang="en-US"/>
          </a:p>
        </p:txBody>
      </p:sp>
      <p:sp>
        <p:nvSpPr>
          <p:cNvPr id="6" name="Rectangle 5"/>
          <p:cNvSpPr/>
          <p:nvPr/>
        </p:nvSpPr>
        <p:spPr>
          <a:xfrm>
            <a:off x="2438400" y="381000"/>
            <a:ext cx="5010282" cy="584775"/>
          </a:xfrm>
          <a:prstGeom prst="rect">
            <a:avLst/>
          </a:prstGeom>
        </p:spPr>
        <p:style>
          <a:lnRef idx="3">
            <a:schemeClr val="lt1"/>
          </a:lnRef>
          <a:fillRef idx="1">
            <a:schemeClr val="accent6"/>
          </a:fillRef>
          <a:effectRef idx="1">
            <a:schemeClr val="accent6"/>
          </a:effectRef>
          <a:fontRef idx="minor">
            <a:schemeClr val="lt1"/>
          </a:fontRef>
        </p:style>
        <p:txBody>
          <a:bodyPr wrap="none">
            <a:spAutoFit/>
          </a:bodyPr>
          <a:lstStyle/>
          <a:p>
            <a:pPr lvl="0" fontAlgn="base">
              <a:spcBef>
                <a:spcPct val="0"/>
              </a:spcBef>
              <a:spcAft>
                <a:spcPct val="0"/>
              </a:spcAft>
            </a:pPr>
            <a:r>
              <a:rPr lang="en-US" sz="3200" b="1" dirty="0" smtClean="0">
                <a:latin typeface="Times New Roman" pitchFamily="18" charset="0"/>
                <a:cs typeface="Times New Roman" pitchFamily="18" charset="0"/>
              </a:rPr>
              <a:t>Chronic Myeloid Leukemia</a:t>
            </a:r>
          </a:p>
        </p:txBody>
      </p:sp>
    </p:spTree>
  </p:cSld>
  <p:clrMapOvr>
    <a:masterClrMapping/>
  </p:clrMapOvr>
  <p:transition>
    <p:pull dir="lu"/>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descr="Large confetti"/>
          <p:cNvSpPr>
            <a:spLocks noGrp="1" noChangeArrowheads="1"/>
          </p:cNvSpPr>
          <p:nvPr>
            <p:ph type="title"/>
          </p:nvPr>
        </p:nvSpPr>
        <p:spPr>
          <a:xfrm>
            <a:off x="1447800" y="381000"/>
            <a:ext cx="5943600" cy="762000"/>
          </a:xfrm>
        </p:spPr>
        <p:style>
          <a:lnRef idx="3">
            <a:schemeClr val="lt1"/>
          </a:lnRef>
          <a:fillRef idx="1">
            <a:schemeClr val="accent3"/>
          </a:fillRef>
          <a:effectRef idx="1">
            <a:schemeClr val="accent3"/>
          </a:effectRef>
          <a:fontRef idx="minor">
            <a:schemeClr val="lt1"/>
          </a:fontRef>
        </p:style>
        <p:txBody>
          <a:bodyPr>
            <a:normAutofit/>
          </a:bodyPr>
          <a:lstStyle/>
          <a:p>
            <a:r>
              <a:rPr lang="en-US" sz="3200" dirty="0">
                <a:latin typeface="Times New Roman" pitchFamily="18" charset="0"/>
                <a:cs typeface="Times New Roman" pitchFamily="18" charset="0"/>
              </a:rPr>
              <a:t>Chronic Lymphocytic Leukemia</a:t>
            </a:r>
          </a:p>
        </p:txBody>
      </p:sp>
      <p:sp>
        <p:nvSpPr>
          <p:cNvPr id="120835" name="Rectangle 3"/>
          <p:cNvSpPr>
            <a:spLocks noGrp="1" noChangeArrowheads="1"/>
          </p:cNvSpPr>
          <p:nvPr>
            <p:ph type="body" idx="1"/>
          </p:nvPr>
        </p:nvSpPr>
        <p:spPr>
          <a:xfrm>
            <a:off x="609600" y="1600200"/>
            <a:ext cx="8153400" cy="4114800"/>
          </a:xfrm>
        </p:spPr>
        <p:txBody>
          <a:bodyPr/>
          <a:lstStyle/>
          <a:p>
            <a:r>
              <a:rPr lang="en-US" dirty="0">
                <a:latin typeface="Times New Roman" pitchFamily="18" charset="0"/>
                <a:cs typeface="Times New Roman" pitchFamily="18" charset="0"/>
              </a:rPr>
              <a:t>Elderly age</a:t>
            </a:r>
          </a:p>
          <a:p>
            <a:r>
              <a:rPr lang="en-US" dirty="0">
                <a:latin typeface="Times New Roman" pitchFamily="18" charset="0"/>
                <a:cs typeface="Times New Roman" pitchFamily="18" charset="0"/>
              </a:rPr>
              <a:t>Anemia, fever &amp; bleeding – slow over years.</a:t>
            </a:r>
          </a:p>
          <a:p>
            <a:r>
              <a:rPr lang="en-US" dirty="0" err="1">
                <a:latin typeface="Times New Roman" pitchFamily="18" charset="0"/>
                <a:cs typeface="Times New Roman" pitchFamily="18" charset="0"/>
              </a:rPr>
              <a:t>Lymphocytosis</a:t>
            </a:r>
            <a:r>
              <a:rPr lang="en-US" dirty="0">
                <a:latin typeface="Times New Roman" pitchFamily="18" charset="0"/>
                <a:cs typeface="Times New Roman" pitchFamily="18" charset="0"/>
              </a:rPr>
              <a:t> &amp; </a:t>
            </a:r>
            <a:r>
              <a:rPr lang="en-US" dirty="0" err="1">
                <a:latin typeface="Times New Roman" pitchFamily="18" charset="0"/>
                <a:cs typeface="Times New Roman" pitchFamily="18" charset="0"/>
              </a:rPr>
              <a:t>Lymphadenopathy</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Spleen, &amp; liver </a:t>
            </a:r>
            <a:r>
              <a:rPr lang="en-US" dirty="0" smtClean="0">
                <a:latin typeface="Times New Roman" pitchFamily="18" charset="0"/>
                <a:cs typeface="Times New Roman" pitchFamily="18" charset="0"/>
              </a:rPr>
              <a:t>enlargement</a:t>
            </a:r>
            <a:endParaRPr lang="en-US" dirty="0">
              <a:latin typeface="Times New Roman" pitchFamily="18" charset="0"/>
              <a:cs typeface="Times New Roman" pitchFamily="18" charset="0"/>
            </a:endParaRPr>
          </a:p>
        </p:txBody>
      </p:sp>
    </p:spTree>
  </p:cSld>
  <p:clrMapOvr>
    <a:masterClrMapping/>
  </p:clrMapOvr>
  <p:transition spd="slow">
    <p:wipe dir="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1859" name="Picture 3" descr="cll"/>
          <p:cNvPicPr>
            <a:picLocks noChangeAspect="1" noChangeArrowheads="1"/>
          </p:cNvPicPr>
          <p:nvPr/>
        </p:nvPicPr>
        <p:blipFill>
          <a:blip r:embed="rId2">
            <a:lum contrast="6000"/>
          </a:blip>
          <a:srcRect/>
          <a:stretch>
            <a:fillRect/>
          </a:stretch>
        </p:blipFill>
        <p:spPr bwMode="auto">
          <a:xfrm>
            <a:off x="1752600" y="1415414"/>
            <a:ext cx="5867400" cy="5036185"/>
          </a:xfrm>
          <a:prstGeom prst="rect">
            <a:avLst/>
          </a:prstGeom>
          <a:noFill/>
        </p:spPr>
      </p:pic>
      <p:sp>
        <p:nvSpPr>
          <p:cNvPr id="5" name="Rectangle 2" descr="Large confetti"/>
          <p:cNvSpPr>
            <a:spLocks noGrp="1" noChangeArrowheads="1"/>
          </p:cNvSpPr>
          <p:nvPr>
            <p:ph type="title"/>
          </p:nvPr>
        </p:nvSpPr>
        <p:spPr>
          <a:xfrm>
            <a:off x="457200" y="228600"/>
            <a:ext cx="8229600" cy="1143000"/>
          </a:xfrm>
        </p:spPr>
        <p:txBody>
          <a:bodyPr>
            <a:normAutofit/>
          </a:bodyPr>
          <a:lstStyle/>
          <a:p>
            <a:r>
              <a:rPr lang="en-US" sz="4000" dirty="0">
                <a:latin typeface="Times New Roman" pitchFamily="18" charset="0"/>
                <a:cs typeface="Times New Roman" pitchFamily="18" charset="0"/>
              </a:rPr>
              <a:t>CLL – Blood Film</a:t>
            </a:r>
          </a:p>
        </p:txBody>
      </p:sp>
    </p:spTree>
  </p:cSld>
  <p:clrMapOvr>
    <a:masterClrMapping/>
  </p:clrMapOvr>
  <p:transition>
    <p:pull dir="lu"/>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descr="Large confetti"/>
          <p:cNvSpPr>
            <a:spLocks noGrp="1" noChangeArrowheads="1"/>
          </p:cNvSpPr>
          <p:nvPr>
            <p:ph type="title"/>
          </p:nvPr>
        </p:nvSpPr>
        <p:spPr>
          <a:xfrm>
            <a:off x="457200" y="228600"/>
            <a:ext cx="8229600" cy="1143000"/>
          </a:xfrm>
        </p:spPr>
        <p:txBody>
          <a:bodyPr>
            <a:normAutofit/>
          </a:bodyPr>
          <a:lstStyle/>
          <a:p>
            <a:r>
              <a:rPr lang="en-US" sz="4000" dirty="0">
                <a:latin typeface="Times New Roman" pitchFamily="18" charset="0"/>
                <a:cs typeface="Times New Roman" pitchFamily="18" charset="0"/>
              </a:rPr>
              <a:t>CLL – Blood Film</a:t>
            </a:r>
          </a:p>
        </p:txBody>
      </p:sp>
      <p:pic>
        <p:nvPicPr>
          <p:cNvPr id="122883" name="Picture 3" descr="ps cll"/>
          <p:cNvPicPr>
            <a:picLocks noChangeAspect="1" noChangeArrowheads="1"/>
          </p:cNvPicPr>
          <p:nvPr/>
        </p:nvPicPr>
        <p:blipFill>
          <a:blip r:embed="rId2">
            <a:lum contrast="12000"/>
          </a:blip>
          <a:srcRect/>
          <a:stretch>
            <a:fillRect/>
          </a:stretch>
        </p:blipFill>
        <p:spPr bwMode="auto">
          <a:xfrm>
            <a:off x="685800" y="1371600"/>
            <a:ext cx="7848600" cy="5183188"/>
          </a:xfrm>
          <a:prstGeom prst="rect">
            <a:avLst/>
          </a:prstGeom>
          <a:noFill/>
        </p:spPr>
      </p:pic>
    </p:spTree>
  </p:cSld>
  <p:clrMapOvr>
    <a:masterClrMapping/>
  </p:clrMapOvr>
  <p:transition>
    <p:pull dir="lu"/>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3124200" y="762000"/>
            <a:ext cx="2895600" cy="609600"/>
          </a:xfrm>
        </p:spPr>
        <p:style>
          <a:lnRef idx="1">
            <a:schemeClr val="accent2"/>
          </a:lnRef>
          <a:fillRef idx="2">
            <a:schemeClr val="accent2"/>
          </a:fillRef>
          <a:effectRef idx="1">
            <a:schemeClr val="accent2"/>
          </a:effectRef>
          <a:fontRef idx="minor">
            <a:schemeClr val="dk1"/>
          </a:fontRef>
        </p:style>
        <p:txBody>
          <a:bodyPr>
            <a:normAutofit fontScale="90000"/>
          </a:bodyPr>
          <a:lstStyle/>
          <a:p>
            <a:r>
              <a:rPr lang="en-US" dirty="0">
                <a:latin typeface="Times New Roman" pitchFamily="18" charset="0"/>
                <a:cs typeface="Times New Roman" pitchFamily="18" charset="0"/>
              </a:rPr>
              <a:t>Treatment</a:t>
            </a:r>
          </a:p>
        </p:txBody>
      </p:sp>
      <p:sp>
        <p:nvSpPr>
          <p:cNvPr id="23555" name="Rectangle 3"/>
          <p:cNvSpPr>
            <a:spLocks noGrp="1" noChangeArrowheads="1"/>
          </p:cNvSpPr>
          <p:nvPr>
            <p:ph type="body" idx="1"/>
          </p:nvPr>
        </p:nvSpPr>
        <p:spPr>
          <a:xfrm>
            <a:off x="1828800" y="1905000"/>
            <a:ext cx="5105400" cy="3048000"/>
          </a:xfrm>
        </p:spPr>
        <p:txBody>
          <a:bodyPr/>
          <a:lstStyle/>
          <a:p>
            <a:pPr>
              <a:spcBef>
                <a:spcPct val="50000"/>
              </a:spcBef>
              <a:buFont typeface="Wingdings" pitchFamily="2" charset="2"/>
              <a:buChar char="v"/>
            </a:pPr>
            <a:r>
              <a:rPr lang="en-US" dirty="0" smtClean="0">
                <a:solidFill>
                  <a:srgbClr val="7030A0"/>
                </a:solidFill>
                <a:latin typeface="Times New Roman" pitchFamily="18" charset="0"/>
                <a:cs typeface="Times New Roman" pitchFamily="18" charset="0"/>
              </a:rPr>
              <a:t> Chemotherapy</a:t>
            </a:r>
            <a:endParaRPr lang="en-US" dirty="0">
              <a:solidFill>
                <a:srgbClr val="7030A0"/>
              </a:solidFill>
              <a:latin typeface="Times New Roman" pitchFamily="18" charset="0"/>
              <a:cs typeface="Times New Roman" pitchFamily="18" charset="0"/>
            </a:endParaRPr>
          </a:p>
          <a:p>
            <a:pPr>
              <a:spcBef>
                <a:spcPct val="50000"/>
              </a:spcBef>
              <a:buFont typeface="Wingdings" pitchFamily="2" charset="2"/>
              <a:buChar char="v"/>
            </a:pPr>
            <a:r>
              <a:rPr lang="en-US" dirty="0" smtClean="0">
                <a:solidFill>
                  <a:srgbClr val="7030A0"/>
                </a:solidFill>
                <a:latin typeface="Times New Roman" pitchFamily="18" charset="0"/>
                <a:cs typeface="Times New Roman" pitchFamily="18" charset="0"/>
              </a:rPr>
              <a:t> Immunotherapy</a:t>
            </a:r>
            <a:endParaRPr lang="en-US" dirty="0">
              <a:solidFill>
                <a:srgbClr val="7030A0"/>
              </a:solidFill>
              <a:latin typeface="Times New Roman" pitchFamily="18" charset="0"/>
              <a:cs typeface="Times New Roman" pitchFamily="18" charset="0"/>
            </a:endParaRPr>
          </a:p>
          <a:p>
            <a:pPr>
              <a:spcBef>
                <a:spcPct val="50000"/>
              </a:spcBef>
              <a:buFont typeface="Wingdings" pitchFamily="2" charset="2"/>
              <a:buChar char="v"/>
            </a:pPr>
            <a:r>
              <a:rPr lang="en-US" dirty="0" smtClean="0">
                <a:solidFill>
                  <a:srgbClr val="7030A0"/>
                </a:solidFill>
                <a:latin typeface="Times New Roman" pitchFamily="18" charset="0"/>
                <a:cs typeface="Times New Roman" pitchFamily="18" charset="0"/>
              </a:rPr>
              <a:t> Radiation</a:t>
            </a:r>
            <a:endParaRPr lang="en-US" dirty="0">
              <a:solidFill>
                <a:srgbClr val="7030A0"/>
              </a:solidFill>
              <a:latin typeface="Times New Roman" pitchFamily="18" charset="0"/>
              <a:cs typeface="Times New Roman" pitchFamily="18" charset="0"/>
            </a:endParaRPr>
          </a:p>
          <a:p>
            <a:pPr>
              <a:spcBef>
                <a:spcPct val="50000"/>
              </a:spcBef>
              <a:buFont typeface="Wingdings" pitchFamily="2" charset="2"/>
              <a:buChar char="v"/>
            </a:pPr>
            <a:r>
              <a:rPr lang="en-US" dirty="0" smtClean="0">
                <a:solidFill>
                  <a:srgbClr val="7030A0"/>
                </a:solidFill>
                <a:latin typeface="Times New Roman" pitchFamily="18" charset="0"/>
                <a:cs typeface="Times New Roman" pitchFamily="18" charset="0"/>
              </a:rPr>
              <a:t> Bone </a:t>
            </a:r>
            <a:r>
              <a:rPr lang="en-US" dirty="0">
                <a:solidFill>
                  <a:srgbClr val="7030A0"/>
                </a:solidFill>
                <a:latin typeface="Times New Roman" pitchFamily="18" charset="0"/>
                <a:cs typeface="Times New Roman" pitchFamily="18" charset="0"/>
              </a:rPr>
              <a:t>marrow transplant</a:t>
            </a:r>
          </a:p>
        </p:txBody>
      </p:sp>
    </p:spTree>
  </p:cSld>
  <p:clrMapOvr>
    <a:masterClrMapping/>
  </p:clrMapOvr>
  <p:transition spd="slow">
    <p:wipe dir="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45904" y="2362200"/>
            <a:ext cx="6597896" cy="2062103"/>
          </a:xfrm>
          <a:prstGeom prst="rect">
            <a:avLst/>
          </a:prstGeom>
          <a:noFill/>
        </p:spPr>
        <p:txBody>
          <a:bodyPr wrap="none" rtlCol="0">
            <a:spAutoFit/>
          </a:bodyPr>
          <a:lstStyle/>
          <a:p>
            <a:pPr algn="ctr"/>
            <a:r>
              <a:rPr lang="en-US" sz="3200" b="1" dirty="0" smtClean="0"/>
              <a:t>End of Unit…</a:t>
            </a:r>
          </a:p>
          <a:p>
            <a:pPr algn="ctr"/>
            <a:endParaRPr lang="en-US" sz="3200" b="1" dirty="0" smtClean="0"/>
          </a:p>
          <a:p>
            <a:pPr algn="ctr"/>
            <a:endParaRPr lang="en-US" sz="3200" b="1" dirty="0" smtClean="0"/>
          </a:p>
          <a:p>
            <a:pPr algn="ctr"/>
            <a:r>
              <a:rPr lang="en-US" sz="3200" b="1" dirty="0" smtClean="0"/>
              <a:t>Thank you for your kind attention…!!!</a:t>
            </a:r>
            <a:endParaRPr lang="en-US" sz="3200" b="1" dirty="0"/>
          </a:p>
        </p:txBody>
      </p:sp>
    </p:spTree>
  </p:cSld>
  <p:clrMapOvr>
    <a:masterClrMapping/>
  </p:clrMapOvr>
  <p:transition spd="slow">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742890"/>
            <a:ext cx="3200107" cy="400110"/>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US" sz="2000" b="1" dirty="0" smtClean="0"/>
              <a:t>Iron deficiency anemia (IDA)</a:t>
            </a:r>
            <a:endParaRPr lang="en-US" sz="2000" b="1" dirty="0"/>
          </a:p>
        </p:txBody>
      </p:sp>
      <p:sp>
        <p:nvSpPr>
          <p:cNvPr id="3" name="TextBox 2"/>
          <p:cNvSpPr txBox="1"/>
          <p:nvPr/>
        </p:nvSpPr>
        <p:spPr>
          <a:xfrm>
            <a:off x="3200400" y="76200"/>
            <a:ext cx="2133600" cy="52322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US" sz="2800" b="1" dirty="0" smtClean="0"/>
              <a:t>Anemia</a:t>
            </a:r>
            <a:endParaRPr lang="en-US" sz="2800" b="1" dirty="0"/>
          </a:p>
        </p:txBody>
      </p:sp>
      <p:sp>
        <p:nvSpPr>
          <p:cNvPr id="4" name="TextBox 3"/>
          <p:cNvSpPr txBox="1"/>
          <p:nvPr/>
        </p:nvSpPr>
        <p:spPr>
          <a:xfrm>
            <a:off x="0" y="1524000"/>
            <a:ext cx="9144000" cy="5170646"/>
          </a:xfrm>
          <a:prstGeom prst="rect">
            <a:avLst/>
          </a:prstGeom>
          <a:noFill/>
        </p:spPr>
        <p:txBody>
          <a:bodyPr wrap="square" rtlCol="0">
            <a:spAutoFit/>
          </a:bodyPr>
          <a:lstStyle/>
          <a:p>
            <a:pPr marL="457200" indent="-457200" algn="just">
              <a:buFont typeface="Arial" pitchFamily="34" charset="0"/>
              <a:buChar char="•"/>
            </a:pPr>
            <a:r>
              <a:rPr lang="en-US" sz="2200" dirty="0" smtClean="0"/>
              <a:t>The condition in which there is anemia and clear evidence of iron deficiency.</a:t>
            </a:r>
          </a:p>
          <a:p>
            <a:pPr marL="457200" indent="-457200" algn="just">
              <a:buFont typeface="Arial" pitchFamily="34" charset="0"/>
              <a:buChar char="•"/>
            </a:pPr>
            <a:endParaRPr lang="en-US" sz="2200" dirty="0" smtClean="0"/>
          </a:p>
          <a:p>
            <a:pPr marL="457200" indent="-457200" algn="just">
              <a:buFont typeface="Arial" pitchFamily="34" charset="0"/>
              <a:buChar char="•"/>
            </a:pPr>
            <a:r>
              <a:rPr lang="en-US" sz="2200" dirty="0" smtClean="0"/>
              <a:t>Deficiency of iron is probably the most common nutritional disorder in the world.</a:t>
            </a:r>
          </a:p>
          <a:p>
            <a:pPr marL="457200" indent="-457200" algn="just">
              <a:buFont typeface="Arial" pitchFamily="34" charset="0"/>
              <a:buChar char="•"/>
            </a:pPr>
            <a:endParaRPr lang="en-US" sz="2200" dirty="0" smtClean="0"/>
          </a:p>
          <a:p>
            <a:pPr marL="457200" indent="-457200" algn="just">
              <a:buFont typeface="Arial" pitchFamily="34" charset="0"/>
              <a:buChar char="•"/>
            </a:pPr>
            <a:r>
              <a:rPr lang="en-US" sz="2200" dirty="0" smtClean="0"/>
              <a:t>The prevalence of IDA is higher in the developing countries in toddlers, adolescent girls, and women of childbearing age.</a:t>
            </a:r>
          </a:p>
          <a:p>
            <a:pPr marL="457200" indent="-457200" algn="just">
              <a:buFont typeface="Arial" pitchFamily="34" charset="0"/>
              <a:buChar char="•"/>
            </a:pPr>
            <a:endParaRPr lang="en-US" sz="2200" dirty="0" smtClean="0"/>
          </a:p>
          <a:p>
            <a:pPr marL="457200" indent="-457200" algn="just">
              <a:buFont typeface="Arial" pitchFamily="34" charset="0"/>
              <a:buChar char="•"/>
            </a:pPr>
            <a:r>
              <a:rPr lang="en-US" sz="2200" dirty="0" smtClean="0"/>
              <a:t>It typically results when the intake of dietary iron is inadequate for hemoglobin synthesis.</a:t>
            </a:r>
          </a:p>
          <a:p>
            <a:pPr marL="457200" indent="-457200" algn="just">
              <a:buFont typeface="Arial" pitchFamily="34" charset="0"/>
              <a:buChar char="•"/>
            </a:pPr>
            <a:endParaRPr lang="en-US" sz="2200" dirty="0" smtClean="0"/>
          </a:p>
          <a:p>
            <a:pPr marL="457200" indent="-457200" algn="just">
              <a:buFont typeface="Arial" pitchFamily="34" charset="0"/>
              <a:buChar char="•"/>
            </a:pPr>
            <a:r>
              <a:rPr lang="en-US" sz="2200" dirty="0" smtClean="0"/>
              <a:t>The most common cause of this anemia in men and postmenopausal women is bleeding from ulcers, gastritis, inflammatory bowel disease or GI tumor.</a:t>
            </a:r>
            <a:endParaRPr lang="en-US" sz="2200" dirty="0"/>
          </a:p>
        </p:txBody>
      </p:sp>
    </p:spTree>
  </p:cSld>
  <p:clrMapOvr>
    <a:masterClrMapping/>
  </p:clrMapOvr>
  <p:transition spd="slow">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742890"/>
            <a:ext cx="3200107" cy="400110"/>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US" sz="2000" b="1" dirty="0" smtClean="0"/>
              <a:t>Iron deficiency anemia (IDA)</a:t>
            </a:r>
            <a:endParaRPr lang="en-US" sz="2000" b="1" dirty="0"/>
          </a:p>
        </p:txBody>
      </p:sp>
      <p:sp>
        <p:nvSpPr>
          <p:cNvPr id="3" name="TextBox 2"/>
          <p:cNvSpPr txBox="1"/>
          <p:nvPr/>
        </p:nvSpPr>
        <p:spPr>
          <a:xfrm>
            <a:off x="3200400" y="76200"/>
            <a:ext cx="2133600" cy="52322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US" sz="2800" b="1" dirty="0" smtClean="0"/>
              <a:t>Anemia</a:t>
            </a:r>
            <a:endParaRPr lang="en-US" sz="2800" b="1" dirty="0"/>
          </a:p>
        </p:txBody>
      </p:sp>
      <p:sp>
        <p:nvSpPr>
          <p:cNvPr id="4" name="TextBox 3"/>
          <p:cNvSpPr txBox="1"/>
          <p:nvPr/>
        </p:nvSpPr>
        <p:spPr>
          <a:xfrm>
            <a:off x="152400" y="1447800"/>
            <a:ext cx="2006318" cy="400110"/>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sz="2000" b="1" dirty="0" smtClean="0"/>
              <a:t>Iron metabolism:</a:t>
            </a:r>
            <a:endParaRPr lang="en-US" sz="2000" b="1" dirty="0"/>
          </a:p>
        </p:txBody>
      </p:sp>
      <p:sp>
        <p:nvSpPr>
          <p:cNvPr id="5" name="TextBox 4"/>
          <p:cNvSpPr txBox="1"/>
          <p:nvPr/>
        </p:nvSpPr>
        <p:spPr>
          <a:xfrm>
            <a:off x="0" y="2209800"/>
            <a:ext cx="9144000" cy="3816429"/>
          </a:xfrm>
          <a:prstGeom prst="rect">
            <a:avLst/>
          </a:prstGeom>
          <a:noFill/>
        </p:spPr>
        <p:txBody>
          <a:bodyPr wrap="square" rtlCol="0">
            <a:spAutoFit/>
          </a:bodyPr>
          <a:lstStyle/>
          <a:p>
            <a:pPr marL="457200" indent="-457200" algn="just">
              <a:buFont typeface="Arial" pitchFamily="34" charset="0"/>
              <a:buChar char="•"/>
            </a:pPr>
            <a:r>
              <a:rPr lang="en-US" sz="2200" dirty="0" smtClean="0"/>
              <a:t>The total body iron content is normally in the range of 2 gm in women and up to 6 gm in men.</a:t>
            </a:r>
          </a:p>
          <a:p>
            <a:pPr marL="457200" indent="-457200" algn="just">
              <a:buFont typeface="Arial" pitchFamily="34" charset="0"/>
              <a:buChar char="•"/>
            </a:pPr>
            <a:endParaRPr lang="en-US" sz="2200" dirty="0" smtClean="0"/>
          </a:p>
          <a:p>
            <a:pPr marL="457200" indent="-457200" algn="just">
              <a:buFont typeface="Arial" pitchFamily="34" charset="0"/>
              <a:buChar char="•"/>
            </a:pPr>
            <a:r>
              <a:rPr lang="en-US" sz="2200" dirty="0" smtClean="0"/>
              <a:t>It is divided into function and storage compartments. Approximately 80% of the functional iron is found in hemoglobin, myoglobin and iron containing enzymes.</a:t>
            </a:r>
          </a:p>
          <a:p>
            <a:pPr marL="457200" indent="-457200" algn="just">
              <a:buFont typeface="Arial" pitchFamily="34" charset="0"/>
              <a:buChar char="•"/>
            </a:pPr>
            <a:endParaRPr lang="en-US" sz="2200" dirty="0" smtClean="0"/>
          </a:p>
          <a:p>
            <a:pPr marL="457200" indent="-457200" algn="just">
              <a:buFont typeface="Arial" pitchFamily="34" charset="0"/>
              <a:buChar char="•"/>
            </a:pPr>
            <a:r>
              <a:rPr lang="en-US" sz="2200" dirty="0" smtClean="0"/>
              <a:t>Storage of iron is represented by </a:t>
            </a:r>
            <a:r>
              <a:rPr lang="en-US" sz="2200" dirty="0" err="1" smtClean="0"/>
              <a:t>Ferritin</a:t>
            </a:r>
            <a:r>
              <a:rPr lang="en-US" sz="2200" dirty="0" smtClean="0"/>
              <a:t> and </a:t>
            </a:r>
            <a:r>
              <a:rPr lang="en-US" sz="2200" dirty="0" err="1" smtClean="0"/>
              <a:t>Homosiderin</a:t>
            </a:r>
            <a:r>
              <a:rPr lang="en-US" sz="2200" dirty="0" smtClean="0"/>
              <a:t>. </a:t>
            </a:r>
          </a:p>
          <a:p>
            <a:pPr marL="457200" indent="-457200" algn="just">
              <a:buFont typeface="Arial" pitchFamily="34" charset="0"/>
              <a:buChar char="•"/>
            </a:pPr>
            <a:endParaRPr lang="en-US" sz="2200" dirty="0" smtClean="0"/>
          </a:p>
          <a:p>
            <a:pPr marL="457200" indent="-457200" algn="just">
              <a:buFont typeface="Arial" pitchFamily="34" charset="0"/>
              <a:buChar char="•"/>
            </a:pPr>
            <a:r>
              <a:rPr lang="en-US" sz="2200" dirty="0" err="1" smtClean="0"/>
              <a:t>Ferritin</a:t>
            </a:r>
            <a:r>
              <a:rPr lang="en-US" sz="2200" dirty="0" smtClean="0"/>
              <a:t> is essentially a protein-iron complex that can be found in all tissues but particularly in liver, spleen, bone marrow and skeletal muscles.</a:t>
            </a:r>
          </a:p>
        </p:txBody>
      </p:sp>
    </p:spTree>
  </p:cSld>
  <p:clrMapOvr>
    <a:masterClrMapping/>
  </p:clrMapOvr>
  <p:transition spd="slow">
    <p:wipe dir="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3559</TotalTime>
  <Words>3915</Words>
  <Application>Microsoft Office PowerPoint</Application>
  <PresentationFormat>On-screen Show (4:3)</PresentationFormat>
  <Paragraphs>616</Paragraphs>
  <Slides>79</Slides>
  <Notes>4</Notes>
  <HiddenSlides>0</HiddenSlides>
  <MMClips>0</MMClips>
  <ScaleCrop>false</ScaleCrop>
  <HeadingPairs>
    <vt:vector size="4" baseType="variant">
      <vt:variant>
        <vt:lpstr>Theme</vt:lpstr>
      </vt:variant>
      <vt:variant>
        <vt:i4>1</vt:i4>
      </vt:variant>
      <vt:variant>
        <vt:lpstr>Slide Titles</vt:lpstr>
      </vt:variant>
      <vt:variant>
        <vt:i4>79</vt:i4>
      </vt:variant>
    </vt:vector>
  </HeadingPairs>
  <TitlesOfParts>
    <vt:vector size="80" baseType="lpstr">
      <vt:lpstr>Office Theme</vt:lpstr>
      <vt:lpstr>Blood, Lymphatics and Immune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Causes</vt:lpstr>
      <vt:lpstr>Pictures Of Blood</vt:lpstr>
      <vt:lpstr>Development of Leukemia in the Bloodstream</vt:lpstr>
      <vt:lpstr>PowerPoint Presentation</vt:lpstr>
      <vt:lpstr>Effects On the Body</vt:lpstr>
      <vt:lpstr>Types of Leukemia</vt:lpstr>
      <vt:lpstr>PowerPoint Presentation</vt:lpstr>
      <vt:lpstr>AML-Acute Myeloid Leukemia.</vt:lpstr>
      <vt:lpstr>PowerPoint Presentation</vt:lpstr>
      <vt:lpstr>PowerPoint Presentation</vt:lpstr>
      <vt:lpstr>PowerPoint Presentation</vt:lpstr>
      <vt:lpstr>PowerPoint Presentation</vt:lpstr>
      <vt:lpstr>ALL-Acute Lymphocytic Leukemia.</vt:lpstr>
      <vt:lpstr>PowerPoint Presentation</vt:lpstr>
      <vt:lpstr>PowerPoint Presentation</vt:lpstr>
      <vt:lpstr>PowerPoint Presentation</vt:lpstr>
      <vt:lpstr>PowerPoint Presentation</vt:lpstr>
      <vt:lpstr>PowerPoint Presentation</vt:lpstr>
      <vt:lpstr>Chronic Lymphocytic Leukemia</vt:lpstr>
      <vt:lpstr>CLL – Blood Film</vt:lpstr>
      <vt:lpstr>CLL – Blood Film</vt:lpstr>
      <vt:lpstr>Treatment</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Musculoskeletal System</dc:title>
  <dc:creator>KRISH</dc:creator>
  <cp:lastModifiedBy>Admin</cp:lastModifiedBy>
  <cp:revision>448</cp:revision>
  <dcterms:created xsi:type="dcterms:W3CDTF">2006-08-16T00:00:00Z</dcterms:created>
  <dcterms:modified xsi:type="dcterms:W3CDTF">2020-06-26T02:39:08Z</dcterms:modified>
</cp:coreProperties>
</file>