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4" r:id="rId4"/>
    <p:sldId id="265" r:id="rId5"/>
    <p:sldId id="267" r:id="rId6"/>
    <p:sldId id="268" r:id="rId7"/>
    <p:sldId id="270" r:id="rId8"/>
    <p:sldId id="297" r:id="rId9"/>
    <p:sldId id="274" r:id="rId10"/>
    <p:sldId id="272" r:id="rId11"/>
    <p:sldId id="273" r:id="rId12"/>
    <p:sldId id="276" r:id="rId13"/>
    <p:sldId id="277" r:id="rId14"/>
    <p:sldId id="278" r:id="rId15"/>
    <p:sldId id="281" r:id="rId16"/>
    <p:sldId id="285" r:id="rId17"/>
    <p:sldId id="282" r:id="rId18"/>
    <p:sldId id="286" r:id="rId19"/>
    <p:sldId id="290" r:id="rId20"/>
    <p:sldId id="310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6A6D9-10B7-4F60-988F-3E34B54E5B70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297A4-BACE-416F-9D38-7FB4849016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3524F-C435-47D4-B3B8-8CF1533B6B8C}" type="slidenum">
              <a:rPr lang="en-US"/>
              <a:pPr/>
              <a:t>21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548E-2F27-4502-9ADC-D772FBEFDF84}" type="datetimeFigureOut">
              <a:rPr lang="en-US" smtClean="0"/>
              <a:pPr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CB8B-78D4-40AD-AE92-71E7180B7A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ea typeface="Geneva" pitchFamily="48" charset="-128"/>
              </a:rPr>
              <a:t>Cells, Cell Organelles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499" r="27000" b="13187"/>
          <a:stretch>
            <a:fillRect/>
          </a:stretch>
        </p:blipFill>
        <p:spPr bwMode="auto">
          <a:xfrm>
            <a:off x="5143504" y="0"/>
            <a:ext cx="2631400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17999" r="27000" b="3796"/>
          <a:stretch>
            <a:fillRect/>
          </a:stretch>
        </p:blipFill>
        <p:spPr bwMode="auto">
          <a:xfrm>
            <a:off x="1071538" y="4071942"/>
            <a:ext cx="21082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500034" y="2000240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573058" y="3071016"/>
            <a:ext cx="171371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2910" y="4000504"/>
            <a:ext cx="57864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-428660" y="300037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0694" y="4572008"/>
            <a:ext cx="3087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Rajeev Mukhia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Nucleus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08"/>
            <a:ext cx="8229600" cy="6000792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More or less spherical mass, situated within the cytoplasm near the centre of the cell.</a:t>
            </a:r>
          </a:p>
          <a:p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largest structure within the cell contains genetic materials deoxyribonucleic acid (DNA) and proteins (</a:t>
            </a:r>
            <a:r>
              <a:rPr lang="en-US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histones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Control center of cellular activities.</a:t>
            </a:r>
          </a:p>
          <a:p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Enclosed by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double membrane 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called the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nuclear membrane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The nuclear membrane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Contain nuclear pores that allow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entry and exit of materials between the nucleus and the cytoplasm.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  The Nucleus consist of 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Nuclear membrane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Nucleolus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Chromosome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205089"/>
            <a:ext cx="4386251" cy="222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596" y="285728"/>
            <a:ext cx="8472488" cy="58404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Nucleolus: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Highly refractile spherical body without any covering membrane, and situated close to the nuclear membrane.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It is a compressed mass of a mixture of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RNA(ribosome) granules &amp; protein</a:t>
            </a: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region of intensive ribosomal RNA synthesis</a:t>
            </a:r>
            <a:endParaRPr lang="en-US" sz="28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876"/>
            <a:ext cx="60293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034" y="78579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Chromosome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FF6600"/>
              </a:buClr>
              <a:buFont typeface="Symbol" pitchFamily="48" charset="2"/>
              <a:buChar char="·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During cell division the chromatin replicates and becomes more tightly coiled forming chromosomes. 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FF6600"/>
              </a:buClr>
              <a:buFont typeface="Symbol" pitchFamily="48" charset="2"/>
              <a:buChar char="·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functional subunits of chromosomes are called genes. 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FF6600"/>
              </a:buClr>
              <a:buFont typeface="Symbol" pitchFamily="48" charset="2"/>
              <a:buChar char="·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Composed of DNA and protein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FF6600"/>
              </a:buClr>
              <a:buFont typeface="Symbol" pitchFamily="48" charset="2"/>
              <a:buChar char="·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Scattered throughout the nucleus</a:t>
            </a:r>
          </a:p>
          <a:p>
            <a:pPr>
              <a:lnSpc>
                <a:spcPct val="90000"/>
              </a:lnSpc>
              <a:spcAft>
                <a:spcPct val="50000"/>
              </a:spcAft>
              <a:buClr>
                <a:srgbClr val="FF6600"/>
              </a:buClr>
              <a:buFont typeface="Symbol" pitchFamily="48" charset="2"/>
              <a:buChar char="·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Cytoplasm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9293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part between the cell membrane &amp; the nuclear membrane.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 2-parts;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Organelles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/ active elements: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Inclusions/ paraplasms: glycogen, fat globules, pigment.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786190"/>
            <a:ext cx="3810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92867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Cytoplasmic Organelles</a:t>
            </a:r>
            <a:br>
              <a:rPr 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Mitochondria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57216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Arial" charset="0"/>
              </a:rPr>
              <a:t>Sausage shaped organelles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Arial" charset="0"/>
              </a:rPr>
              <a:t>“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Powerhouses”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cell</a:t>
            </a:r>
          </a:p>
          <a:p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Made up of double membrane;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     outer membrane: lipid synthesis, fatty acid metabolism.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      Inner membrane: ATP production</a:t>
            </a:r>
            <a:r>
              <a:rPr lang="en-US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Inner membrane is folded to form incomplete partitions known 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cristae</a:t>
            </a: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in Liver and muscle cell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071942"/>
            <a:ext cx="40005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Ribosomal granules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Tiny electron dense granules composed of  RNA and protein.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 in nucleolus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appears in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cytoplasm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nuclear pores.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of 2 types;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 ribosomes: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synthesize proteins from amino acids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are utilized for the metabolism of the cell &amp; its own growth.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Attached ribosomes: attached to the ER making their surface rough</a:t>
            </a:r>
            <a:r>
              <a:rPr lang="en-US" dirty="0" smtClean="0"/>
              <a:t>.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7686" y="2071678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5786" y="2571744"/>
            <a:ext cx="1000132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56483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05_19"/>
          <p:cNvPicPr>
            <a:picLocks noChangeAspect="1" noChangeArrowheads="1"/>
          </p:cNvPicPr>
          <p:nvPr/>
        </p:nvPicPr>
        <p:blipFill>
          <a:blip r:embed="rId3"/>
          <a:srcRect t="11667" b="14999"/>
          <a:stretch>
            <a:fillRect/>
          </a:stretch>
        </p:blipFill>
        <p:spPr bwMode="auto">
          <a:xfrm>
            <a:off x="4000496" y="3857628"/>
            <a:ext cx="4648200" cy="2557463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flipV="1">
            <a:off x="2071670" y="3571876"/>
            <a:ext cx="52864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Endoplasmic reticulum(ER)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429716" cy="5500726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It is a series of interconnecting membranous tubules/canals, which may extend from the nuclear membrane to the cell membrane.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  Two types;</a:t>
            </a:r>
          </a:p>
          <a:p>
            <a:pPr marL="571500" indent="-571500">
              <a:buNone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Rough Endoplasmic reticulum(</a:t>
            </a: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rER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Ribosome granules are attached to its surface.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Helps in protein synthesis &amp; its storage.</a:t>
            </a:r>
          </a:p>
          <a:p>
            <a:pPr marL="571500" indent="-57150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571500" indent="-571500">
              <a:buFont typeface="+mj-lt"/>
              <a:buAutoNum type="romanUcPeriod"/>
            </a:pPr>
            <a:endParaRPr lang="en-US" sz="4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Smooth Endoplasmic reticulum(</a:t>
            </a: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 attached ribosomes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help in the synthesis of lipid, glycogen</a:t>
            </a:r>
          </a:p>
          <a:p>
            <a:pPr marL="571500" indent="-57150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and steroid hormones.</a:t>
            </a:r>
          </a:p>
          <a:p>
            <a:pPr marL="571500" indent="-57150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Also associated with the detoxification of drugs.</a:t>
            </a:r>
            <a:endParaRPr lang="en-US" sz="3000" dirty="0" smtClean="0">
              <a:latin typeface="Arial" charset="0"/>
            </a:endParaRPr>
          </a:p>
          <a:p>
            <a:pPr marL="687388" lvl="1" indent="-230188" defTabSz="685800">
              <a:lnSpc>
                <a:spcPct val="80000"/>
              </a:lnSpc>
              <a:spcAft>
                <a:spcPct val="50000"/>
              </a:spcAft>
              <a:buClr>
                <a:srgbClr val="FF6600"/>
              </a:buClr>
              <a:buNone/>
            </a:pPr>
            <a:r>
              <a:rPr lang="en-US" sz="2800" dirty="0" smtClean="0">
                <a:latin typeface="Arial" charset="0"/>
              </a:rPr>
              <a:t> </a:t>
            </a:r>
          </a:p>
          <a:p>
            <a:pPr marL="1373188" lvl="2" indent="-571500" defTabSz="685800">
              <a:lnSpc>
                <a:spcPct val="80000"/>
              </a:lnSpc>
              <a:spcAft>
                <a:spcPct val="50000"/>
              </a:spcAft>
              <a:buClr>
                <a:srgbClr val="FF6600"/>
              </a:buClr>
              <a:buNone/>
            </a:pPr>
            <a:endParaRPr lang="en-US" sz="2800" dirty="0" smtClean="0">
              <a:latin typeface="Arial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429000"/>
            <a:ext cx="282771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Golgi apparatus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Golgi apparatus consists of a stack of curved/folded saccules.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 receives protein and lipid-filled vesicles from the ER,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processes, packages, and distributes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them within the cell.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324350"/>
            <a:ext cx="4191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4397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Lysosomes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56436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thick-walled membrane bound vesicles which contain hydrolytic enzymes, namely lipases, proteases &amp; acid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phosphatase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seen in macrophages,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neutrophlilic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leukocyte.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Function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Digestion of waste and harmful materials that enter cell by endocytosis.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 worn-out or damaged organelles &amp; cellular component.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Self destruction: digest the remains(autolysis) after cellular death, 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suicidal bags of the cell.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636"/>
            <a:ext cx="435771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714884"/>
            <a:ext cx="1933579" cy="194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20" y="285728"/>
            <a:ext cx="8658228" cy="607223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Cell  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Robert Hooke-1665)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structural and functional units </a:t>
            </a:r>
            <a:r>
              <a:rPr lang="en-US" sz="26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of all living organisms.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building blocks </a:t>
            </a:r>
            <a:r>
              <a:rPr lang="en-US" sz="26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of the human body. </a:t>
            </a:r>
          </a:p>
          <a:p>
            <a:pPr lvl="1"/>
            <a:r>
              <a:rPr lang="en-US" sz="26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adult human body contains ~ 75 trillion cells.</a:t>
            </a:r>
          </a:p>
          <a:p>
            <a:pPr lvl="1" algn="just"/>
            <a:endParaRPr lang="en-US" sz="2600" dirty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Tissue: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consists of cells and intercellular substance.</a:t>
            </a:r>
          </a:p>
          <a:p>
            <a:pPr algn="just">
              <a:buNone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Organ: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consists of different tissues which have related    function.</a:t>
            </a:r>
          </a:p>
          <a:p>
            <a:pPr algn="just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System: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consists of different organs which have related function.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b="1" dirty="0" smtClean="0">
                <a:solidFill>
                  <a:schemeClr val="tx2"/>
                </a:solidFill>
              </a:rPr>
              <a:t>Cells </a:t>
            </a:r>
            <a:r>
              <a:rPr lang="en-US" sz="2400" b="1" dirty="0" smtClean="0">
                <a:solidFill>
                  <a:schemeClr val="tx2"/>
                </a:solidFill>
                <a:sym typeface="Symbol" pitchFamily="48" charset="2"/>
              </a:rPr>
              <a:t> Tissues  Organs    System  </a:t>
            </a:r>
            <a:r>
              <a:rPr lang="en-US" sz="2400" b="1" dirty="0" smtClean="0">
                <a:solidFill>
                  <a:schemeClr val="tx2"/>
                </a:solidFill>
              </a:rPr>
              <a:t>Bodies</a:t>
            </a:r>
            <a:endParaRPr lang="en-US" sz="2400" b="1" dirty="0" smtClean="0">
              <a:solidFill>
                <a:schemeClr val="tx2"/>
              </a:solidFill>
              <a:sym typeface="Symbol" pitchFamily="48" charset="2"/>
            </a:endParaRPr>
          </a:p>
          <a:p>
            <a:pPr lvl="1"/>
            <a:endParaRPr lang="en-US" sz="2400" dirty="0" smtClean="0">
              <a:ea typeface="MS Mincho" pitchFamily="49" charset="-128"/>
            </a:endParaRPr>
          </a:p>
          <a:p>
            <a:endParaRPr lang="en-IN" dirty="0"/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0" name="Picture 2" descr="AnimalCellforPPT"/>
          <p:cNvPicPr>
            <a:picLocks noChangeAspect="1" noChangeArrowheads="1"/>
          </p:cNvPicPr>
          <p:nvPr/>
        </p:nvPicPr>
        <p:blipFill>
          <a:blip r:embed="rId2" cstate="print"/>
          <a:srcRect l="11818" t="29411" r="17273" b="16470"/>
          <a:stretch>
            <a:fillRect/>
          </a:stretch>
        </p:blipFill>
        <p:spPr bwMode="auto">
          <a:xfrm>
            <a:off x="1004888" y="1712913"/>
            <a:ext cx="71374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8650" name="Picture 42" descr="AnimalCell-centrioles"/>
          <p:cNvPicPr>
            <a:picLocks noChangeAspect="1" noChangeArrowheads="1"/>
          </p:cNvPicPr>
          <p:nvPr/>
        </p:nvPicPr>
        <p:blipFill>
          <a:blip r:embed="rId3" cstate="print"/>
          <a:srcRect l="11818" t="29411" r="17273" b="16470"/>
          <a:stretch>
            <a:fillRect/>
          </a:stretch>
        </p:blipFill>
        <p:spPr bwMode="auto">
          <a:xfrm>
            <a:off x="1008063" y="1712913"/>
            <a:ext cx="7134225" cy="4206875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" y="5197475"/>
            <a:ext cx="3673475" cy="1547813"/>
            <a:chOff x="56" y="3274"/>
            <a:chExt cx="2314" cy="975"/>
          </a:xfrm>
        </p:grpSpPr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 flipH="1">
              <a:off x="1590" y="3345"/>
              <a:ext cx="780" cy="23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16" name="Text Box 8"/>
            <p:cNvSpPr txBox="1">
              <a:spLocks noChangeArrowheads="1"/>
            </p:cNvSpPr>
            <p:nvPr/>
          </p:nvSpPr>
          <p:spPr bwMode="auto">
            <a:xfrm>
              <a:off x="56" y="3274"/>
              <a:ext cx="1780" cy="97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cell membrane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cell boundary</a:t>
              </a:r>
              <a:endParaRPr lang="en-US" sz="2000" b="1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controls movement</a:t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/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of materials in &amp; out</a:t>
              </a:r>
              <a:endParaRPr lang="en-US" sz="2000" b="1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</a:t>
              </a:r>
              <a:r>
                <a:rPr lang="en-US" sz="2000" b="1">
                  <a:solidFill>
                    <a:srgbClr val="0F116A"/>
                  </a:solidFill>
                </a:rPr>
                <a:t>recognizes signals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4348" y="642918"/>
            <a:ext cx="3548063" cy="1912938"/>
            <a:chOff x="36" y="48"/>
            <a:chExt cx="2235" cy="1289"/>
          </a:xfrm>
        </p:grpSpPr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 flipH="1" flipV="1">
              <a:off x="1962" y="352"/>
              <a:ext cx="130" cy="98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19" name="Text Box 11"/>
            <p:cNvSpPr txBox="1">
              <a:spLocks noChangeArrowheads="1"/>
            </p:cNvSpPr>
            <p:nvPr/>
          </p:nvSpPr>
          <p:spPr bwMode="auto">
            <a:xfrm>
              <a:off x="36" y="48"/>
              <a:ext cx="2235" cy="63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 dirty="0">
                  <a:solidFill>
                    <a:srgbClr val="CC0000"/>
                  </a:solidFill>
                </a:rPr>
                <a:t>cytoplasm</a:t>
              </a:r>
              <a:endParaRPr lang="en-US" sz="2000" b="1" u="sng" dirty="0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>jelly-like material holding </a:t>
              </a:r>
              <a:b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/>
              </a:r>
              <a:b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>organelles in place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1600" y="4052888"/>
            <a:ext cx="2609850" cy="1011237"/>
            <a:chOff x="64" y="2553"/>
            <a:chExt cx="1652" cy="637"/>
          </a:xfrm>
        </p:grpSpPr>
        <p:sp>
          <p:nvSpPr>
            <p:cNvPr id="708622" name="Line 14"/>
            <p:cNvSpPr>
              <a:spLocks noChangeShapeType="1"/>
            </p:cNvSpPr>
            <p:nvPr/>
          </p:nvSpPr>
          <p:spPr bwMode="auto">
            <a:xfrm flipV="1">
              <a:off x="1532" y="2553"/>
              <a:ext cx="184" cy="51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23" name="Text Box 15"/>
            <p:cNvSpPr txBox="1">
              <a:spLocks noChangeArrowheads="1"/>
            </p:cNvSpPr>
            <p:nvPr/>
          </p:nvSpPr>
          <p:spPr bwMode="auto">
            <a:xfrm>
              <a:off x="64" y="2599"/>
              <a:ext cx="1523" cy="59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mitochondria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make ATP energy </a:t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/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from sugar + O</a:t>
              </a:r>
              <a:r>
                <a:rPr lang="en-US" sz="2000" b="1" baseline="-25000">
                  <a:solidFill>
                    <a:srgbClr val="0F116A"/>
                  </a:solidFill>
                  <a:sym typeface="Wingdings" pitchFamily="48" charset="2"/>
                </a:rPr>
                <a:t>2</a:t>
              </a:r>
              <a:endParaRPr lang="en-US" sz="2000" b="1">
                <a:solidFill>
                  <a:srgbClr val="0F116A"/>
                </a:solidFill>
                <a:sym typeface="Wingdings" pitchFamily="48" charset="2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53163" y="1504950"/>
            <a:ext cx="2795587" cy="1184275"/>
            <a:chOff x="3931" y="948"/>
            <a:chExt cx="1761" cy="746"/>
          </a:xfrm>
        </p:grpSpPr>
        <p:sp>
          <p:nvSpPr>
            <p:cNvPr id="708625" name="Line 17"/>
            <p:cNvSpPr>
              <a:spLocks noChangeShapeType="1"/>
            </p:cNvSpPr>
            <p:nvPr/>
          </p:nvSpPr>
          <p:spPr bwMode="auto">
            <a:xfrm flipV="1">
              <a:off x="3931" y="1149"/>
              <a:ext cx="606" cy="54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26" name="Text Box 18"/>
            <p:cNvSpPr txBox="1">
              <a:spLocks noChangeArrowheads="1"/>
            </p:cNvSpPr>
            <p:nvPr/>
          </p:nvSpPr>
          <p:spPr bwMode="auto">
            <a:xfrm>
              <a:off x="4439" y="948"/>
              <a:ext cx="1253" cy="59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nucleus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protects DNA</a:t>
              </a: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controls cell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80225" y="3179763"/>
            <a:ext cx="2174875" cy="1208087"/>
            <a:chOff x="4326" y="2003"/>
            <a:chExt cx="1370" cy="761"/>
          </a:xfrm>
        </p:grpSpPr>
        <p:sp>
          <p:nvSpPr>
            <p:cNvPr id="708628" name="Line 20"/>
            <p:cNvSpPr>
              <a:spLocks noChangeShapeType="1"/>
            </p:cNvSpPr>
            <p:nvPr/>
          </p:nvSpPr>
          <p:spPr bwMode="auto">
            <a:xfrm flipH="1" flipV="1">
              <a:off x="4723" y="2003"/>
              <a:ext cx="102" cy="52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29" name="Line 21"/>
            <p:cNvSpPr>
              <a:spLocks noChangeShapeType="1"/>
            </p:cNvSpPr>
            <p:nvPr/>
          </p:nvSpPr>
          <p:spPr bwMode="auto">
            <a:xfrm flipH="1" flipV="1">
              <a:off x="4373" y="2178"/>
              <a:ext cx="419" cy="27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30" name="Text Box 22"/>
            <p:cNvSpPr txBox="1">
              <a:spLocks noChangeArrowheads="1"/>
            </p:cNvSpPr>
            <p:nvPr/>
          </p:nvSpPr>
          <p:spPr bwMode="auto">
            <a:xfrm>
              <a:off x="4326" y="2365"/>
              <a:ext cx="1370" cy="399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ribosomes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builds proteins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560763" y="3868738"/>
            <a:ext cx="2755900" cy="2557462"/>
            <a:chOff x="2235" y="2437"/>
            <a:chExt cx="1736" cy="1611"/>
          </a:xfrm>
        </p:grpSpPr>
        <p:sp>
          <p:nvSpPr>
            <p:cNvPr id="708632" name="Line 24"/>
            <p:cNvSpPr>
              <a:spLocks noChangeShapeType="1"/>
            </p:cNvSpPr>
            <p:nvPr/>
          </p:nvSpPr>
          <p:spPr bwMode="auto">
            <a:xfrm flipV="1">
              <a:off x="2692" y="2437"/>
              <a:ext cx="464" cy="111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33" name="Line 25"/>
            <p:cNvSpPr>
              <a:spLocks noChangeShapeType="1"/>
            </p:cNvSpPr>
            <p:nvPr/>
          </p:nvSpPr>
          <p:spPr bwMode="auto">
            <a:xfrm flipH="1" flipV="1">
              <a:off x="2373" y="2645"/>
              <a:ext cx="269" cy="87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34" name="Text Box 26"/>
            <p:cNvSpPr txBox="1">
              <a:spLocks noChangeArrowheads="1"/>
            </p:cNvSpPr>
            <p:nvPr/>
          </p:nvSpPr>
          <p:spPr bwMode="auto">
            <a:xfrm>
              <a:off x="2235" y="3457"/>
              <a:ext cx="1736" cy="59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ER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helps finish proteins</a:t>
              </a: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makes membranes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853113" y="4330700"/>
            <a:ext cx="3189287" cy="1447800"/>
            <a:chOff x="3679" y="2728"/>
            <a:chExt cx="2009" cy="912"/>
          </a:xfrm>
        </p:grpSpPr>
        <p:sp>
          <p:nvSpPr>
            <p:cNvPr id="708636" name="Line 28"/>
            <p:cNvSpPr>
              <a:spLocks noChangeShapeType="1"/>
            </p:cNvSpPr>
            <p:nvPr/>
          </p:nvSpPr>
          <p:spPr bwMode="auto">
            <a:xfrm flipH="1" flipV="1">
              <a:off x="3679" y="2728"/>
              <a:ext cx="443" cy="56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37" name="Text Box 29"/>
            <p:cNvSpPr txBox="1">
              <a:spLocks noChangeArrowheads="1"/>
            </p:cNvSpPr>
            <p:nvPr/>
          </p:nvSpPr>
          <p:spPr bwMode="auto">
            <a:xfrm>
              <a:off x="4071" y="3049"/>
              <a:ext cx="1617" cy="59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Golgi apparatus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finishes, packages </a:t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/>
              </a:r>
              <a:b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&amp; ships proteins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643470" y="214313"/>
            <a:ext cx="2682875" cy="1778000"/>
            <a:chOff x="2923" y="150"/>
            <a:chExt cx="1965" cy="1120"/>
          </a:xfrm>
        </p:grpSpPr>
        <p:sp>
          <p:nvSpPr>
            <p:cNvPr id="708639" name="Line 31"/>
            <p:cNvSpPr>
              <a:spLocks noChangeShapeType="1"/>
            </p:cNvSpPr>
            <p:nvPr/>
          </p:nvSpPr>
          <p:spPr bwMode="auto">
            <a:xfrm flipV="1">
              <a:off x="3062" y="678"/>
              <a:ext cx="905" cy="5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40" name="Text Box 32"/>
            <p:cNvSpPr txBox="1">
              <a:spLocks noChangeArrowheads="1"/>
            </p:cNvSpPr>
            <p:nvPr/>
          </p:nvSpPr>
          <p:spPr bwMode="auto">
            <a:xfrm>
              <a:off x="2923" y="150"/>
              <a:ext cx="1965" cy="783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tIns="9144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 dirty="0" err="1">
                  <a:solidFill>
                    <a:srgbClr val="CC0000"/>
                  </a:solidFill>
                </a:rPr>
                <a:t>lysosome</a:t>
              </a:r>
              <a:endParaRPr lang="en-US" sz="2000" b="1" u="sng" dirty="0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>food digestion</a:t>
              </a:r>
              <a:endParaRPr lang="en-US" sz="2000" b="1" dirty="0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>garbage disposal &amp;</a:t>
              </a:r>
              <a:b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/>
              </a:r>
              <a:b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</a:br>
              <a:r>
                <a:rPr lang="en-US" sz="2000" b="1" dirty="0">
                  <a:solidFill>
                    <a:srgbClr val="0F116A"/>
                  </a:solidFill>
                  <a:sym typeface="Wingdings" pitchFamily="48" charset="2"/>
                </a:rPr>
                <a:t>recycling</a:t>
              </a: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42844" y="2857496"/>
            <a:ext cx="3389313" cy="681037"/>
            <a:chOff x="64" y="1727"/>
            <a:chExt cx="2135" cy="429"/>
          </a:xfrm>
        </p:grpSpPr>
        <p:sp>
          <p:nvSpPr>
            <p:cNvPr id="708646" name="Line 38"/>
            <p:cNvSpPr>
              <a:spLocks noChangeShapeType="1"/>
            </p:cNvSpPr>
            <p:nvPr/>
          </p:nvSpPr>
          <p:spPr bwMode="auto">
            <a:xfrm flipV="1">
              <a:off x="1140" y="1727"/>
              <a:ext cx="1059" cy="33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647" name="Text Box 39"/>
            <p:cNvSpPr txBox="1">
              <a:spLocks noChangeArrowheads="1"/>
            </p:cNvSpPr>
            <p:nvPr/>
          </p:nvSpPr>
          <p:spPr bwMode="auto">
            <a:xfrm>
              <a:off x="64" y="1757"/>
              <a:ext cx="1139" cy="399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tIns="91440" rIns="0">
              <a:spAutoFit/>
            </a:bodyPr>
            <a:lstStyle/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 u="sng">
                  <a:solidFill>
                    <a:srgbClr val="CC0000"/>
                  </a:solidFill>
                </a:rPr>
                <a:t>centrioles</a:t>
              </a:r>
              <a:endParaRPr lang="en-US" sz="2000" b="1" u="sng">
                <a:solidFill>
                  <a:srgbClr val="0F116A"/>
                </a:solidFill>
              </a:endParaRPr>
            </a:p>
            <a:p>
              <a:pPr marL="119063" indent="-119063" algn="l">
                <a:lnSpc>
                  <a:spcPct val="50000"/>
                </a:lnSpc>
                <a:spcBef>
                  <a:spcPct val="50000"/>
                </a:spcBef>
                <a:tabLst>
                  <a:tab pos="225425" algn="l"/>
                </a:tabLst>
              </a:pPr>
              <a:r>
                <a:rPr lang="en-US" sz="2000" b="1">
                  <a:solidFill>
                    <a:srgbClr val="0F116A"/>
                  </a:solidFill>
                  <a:sym typeface="Wingdings" pitchFamily="48" charset="2"/>
                </a:rPr>
                <a:t>cell division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5918" y="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5357826"/>
            <a:ext cx="3895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7412" name="Picture 4"/>
          <p:cNvPicPr>
            <a:picLocks noChangeAspect="1" noChangeArrowheads="1"/>
          </p:cNvPicPr>
          <p:nvPr/>
        </p:nvPicPr>
        <p:blipFill>
          <a:blip r:embed="rId4"/>
          <a:srcRect l="13499" r="27000" b="13187"/>
          <a:stretch>
            <a:fillRect/>
          </a:stretch>
        </p:blipFill>
        <p:spPr bwMode="auto">
          <a:xfrm>
            <a:off x="6215074" y="428604"/>
            <a:ext cx="266700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7413" name="AutoShape 5"/>
          <p:cNvSpPr>
            <a:spLocks/>
          </p:cNvSpPr>
          <p:nvPr/>
        </p:nvSpPr>
        <p:spPr bwMode="auto">
          <a:xfrm>
            <a:off x="0" y="2500306"/>
            <a:ext cx="6924675" cy="2911475"/>
          </a:xfrm>
          <a:prstGeom prst="wedgeEllipseCallout">
            <a:avLst>
              <a:gd name="adj1" fmla="val 38537"/>
              <a:gd name="adj2" fmla="val -83097"/>
            </a:avLst>
          </a:prstGeom>
          <a:solidFill>
            <a:srgbClr val="FFCC00"/>
          </a:solidFill>
          <a:ln w="57150">
            <a:solidFill>
              <a:srgbClr val="CC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9688" eaLnBrk="1" hangingPunct="1">
              <a:spcBef>
                <a:spcPts val="1400"/>
              </a:spcBef>
            </a:pPr>
            <a:r>
              <a:rPr lang="en-US" sz="3600" b="1" dirty="0" smtClean="0">
                <a:solidFill>
                  <a:schemeClr val="tx2"/>
                </a:solidFill>
              </a:rPr>
              <a:t>That’s all </a:t>
            </a:r>
            <a:r>
              <a:rPr lang="en-US" sz="3600" b="1" dirty="0">
                <a:solidFill>
                  <a:schemeClr val="tx2"/>
                </a:solidFill>
              </a:rPr>
              <a:t>my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cellular story…</a:t>
            </a:r>
          </a:p>
          <a:p>
            <a:pPr marL="39688" eaLnBrk="1" hangingPunct="1">
              <a:spcBef>
                <a:spcPts val="1400"/>
              </a:spcBef>
            </a:pPr>
            <a:endParaRPr lang="en-US" sz="36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5786" y="1428736"/>
            <a:ext cx="45720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86512" y="3929066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00100" y="5929330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92" name="Rectangle 12"/>
          <p:cNvSpPr>
            <a:spLocks noChangeArrowheads="1"/>
          </p:cNvSpPr>
          <p:nvPr/>
        </p:nvSpPr>
        <p:spPr bwMode="auto">
          <a:xfrm>
            <a:off x="5054600" y="471488"/>
            <a:ext cx="1547813" cy="946150"/>
          </a:xfrm>
          <a:prstGeom prst="rect">
            <a:avLst/>
          </a:prstGeom>
          <a:solidFill>
            <a:srgbClr val="FFEA18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bacteria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2800" b="1" dirty="0">
                <a:solidFill>
                  <a:srgbClr val="000000"/>
                </a:solidFill>
              </a:rPr>
              <a:t>cells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57354" y="357166"/>
            <a:ext cx="7772400" cy="762000"/>
          </a:xfrm>
        </p:spPr>
        <p:txBody>
          <a:bodyPr/>
          <a:lstStyle/>
          <a:p>
            <a:r>
              <a:rPr lang="en-US" dirty="0"/>
              <a:t>Types of cells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1143000" y="5791200"/>
            <a:ext cx="2776538" cy="641350"/>
          </a:xfrm>
          <a:prstGeom prst="rect">
            <a:avLst/>
          </a:prstGeom>
          <a:solidFill>
            <a:srgbClr val="FFEA18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</a:rPr>
              <a:t>animal cells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5626100" y="5791200"/>
            <a:ext cx="2420938" cy="641350"/>
          </a:xfrm>
          <a:prstGeom prst="rect">
            <a:avLst/>
          </a:prstGeom>
          <a:solidFill>
            <a:srgbClr val="FFEA18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3600" b="1">
                <a:solidFill>
                  <a:srgbClr val="0E6616"/>
                </a:solidFill>
              </a:rPr>
              <a:t>plant cells</a:t>
            </a:r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6629400" y="1828800"/>
            <a:ext cx="228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66048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99" r="27000" b="3796"/>
          <a:stretch>
            <a:fillRect/>
          </a:stretch>
        </p:blipFill>
        <p:spPr bwMode="auto">
          <a:xfrm>
            <a:off x="4670425" y="1600200"/>
            <a:ext cx="3492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11925" y="363538"/>
            <a:ext cx="2632075" cy="2184400"/>
            <a:chOff x="4102" y="288"/>
            <a:chExt cx="1658" cy="1376"/>
          </a:xfrm>
        </p:grpSpPr>
        <p:pic>
          <p:nvPicPr>
            <p:cNvPr id="660495" name="Picture 15" descr="07-04-ProkaryoticCell-NL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4000"/>
            </a:blip>
            <a:srcRect r="31224" b="4286"/>
            <a:stretch>
              <a:fillRect/>
            </a:stretch>
          </p:blipFill>
          <p:spPr bwMode="auto">
            <a:xfrm rot="10800000">
              <a:off x="4222" y="288"/>
              <a:ext cx="1538" cy="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0496" name="Rectangle 16"/>
            <p:cNvSpPr>
              <a:spLocks noChangeArrowheads="1"/>
            </p:cNvSpPr>
            <p:nvPr/>
          </p:nvSpPr>
          <p:spPr bwMode="auto">
            <a:xfrm>
              <a:off x="4102" y="1216"/>
              <a:ext cx="298" cy="2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6323013" y="1465263"/>
            <a:ext cx="18097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ea typeface="Geneva" pitchFamily="48" charset="-128"/>
              </a:rPr>
              <a:t>Prokaryote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ea typeface="Geneva" pitchFamily="48" charset="-128"/>
              </a:rPr>
              <a:t>- no organelles</a:t>
            </a:r>
          </a:p>
        </p:txBody>
      </p:sp>
      <p:pic>
        <p:nvPicPr>
          <p:cNvPr id="660500" name="Picture 20"/>
          <p:cNvPicPr>
            <a:picLocks noChangeAspect="1" noChangeArrowheads="1"/>
          </p:cNvPicPr>
          <p:nvPr/>
        </p:nvPicPr>
        <p:blipFill>
          <a:blip r:embed="rId4"/>
          <a:srcRect l="27000" r="27000" b="14999"/>
          <a:stretch>
            <a:fillRect/>
          </a:stretch>
        </p:blipFill>
        <p:spPr bwMode="auto">
          <a:xfrm>
            <a:off x="1008063" y="1784350"/>
            <a:ext cx="2589212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3873500" y="4946650"/>
            <a:ext cx="15541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  <a:ea typeface="Geneva" pitchFamily="48" charset="-128"/>
              </a:rPr>
              <a:t>Eukaryotes</a:t>
            </a:r>
          </a:p>
          <a:p>
            <a:pPr algn="l"/>
            <a:r>
              <a:rPr lang="en-US" sz="1800" b="1">
                <a:solidFill>
                  <a:srgbClr val="CC0000"/>
                </a:solidFill>
                <a:ea typeface="Geneva" pitchFamily="48" charset="-128"/>
              </a:rPr>
              <a:t>- organelles</a:t>
            </a: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/>
              <a:t>Cell size comparison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2910" y="1071546"/>
            <a:ext cx="5697538" cy="5286375"/>
            <a:chOff x="442" y="817"/>
            <a:chExt cx="3589" cy="3330"/>
          </a:xfrm>
        </p:grpSpPr>
        <p:pic>
          <p:nvPicPr>
            <p:cNvPr id="664580" name="Picture 4"/>
            <p:cNvPicPr>
              <a:picLocks noChangeAspect="1" noChangeArrowheads="1"/>
            </p:cNvPicPr>
            <p:nvPr/>
          </p:nvPicPr>
          <p:blipFill>
            <a:blip r:embed="rId2"/>
            <a:srcRect l="1151" t="1199" r="1726" b="4800"/>
            <a:stretch>
              <a:fillRect/>
            </a:stretch>
          </p:blipFill>
          <p:spPr bwMode="auto">
            <a:xfrm>
              <a:off x="442" y="817"/>
              <a:ext cx="3589" cy="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664581" name="Rectangle 5"/>
            <p:cNvSpPr>
              <a:spLocks noChangeArrowheads="1"/>
            </p:cNvSpPr>
            <p:nvPr/>
          </p:nvSpPr>
          <p:spPr bwMode="auto">
            <a:xfrm>
              <a:off x="2593" y="1416"/>
              <a:ext cx="1104" cy="192"/>
            </a:xfrm>
            <a:prstGeom prst="rect">
              <a:avLst/>
            </a:prstGeom>
            <a:solidFill>
              <a:srgbClr val="8FD8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Bacterial cell</a:t>
              </a:r>
            </a:p>
          </p:txBody>
        </p:sp>
        <p:sp>
          <p:nvSpPr>
            <p:cNvPr id="664582" name="Rectangle 6"/>
            <p:cNvSpPr>
              <a:spLocks noChangeArrowheads="1"/>
            </p:cNvSpPr>
            <p:nvPr/>
          </p:nvSpPr>
          <p:spPr bwMode="auto">
            <a:xfrm>
              <a:off x="1617" y="1152"/>
              <a:ext cx="1152" cy="192"/>
            </a:xfrm>
            <a:prstGeom prst="rect">
              <a:avLst/>
            </a:prstGeom>
            <a:solidFill>
              <a:srgbClr val="9FD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Animal cell</a:t>
              </a:r>
            </a:p>
          </p:txBody>
        </p:sp>
      </p:grp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2786050" y="6156325"/>
            <a:ext cx="5322887" cy="701675"/>
          </a:xfrm>
          <a:prstGeom prst="rect">
            <a:avLst/>
          </a:prstGeom>
          <a:solidFill>
            <a:srgbClr val="FFEA1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25425" indent="-22542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48" charset="2"/>
              <a:buChar char="§"/>
            </a:pPr>
            <a:r>
              <a:rPr lang="en-US" sz="2000" b="1" dirty="0">
                <a:solidFill>
                  <a:srgbClr val="0F116A"/>
                </a:solidFill>
              </a:rPr>
              <a:t>micron = micrometer = 1/1,000,000 meter</a:t>
            </a:r>
          </a:p>
          <a:p>
            <a:pPr marL="225425" indent="-22542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48" charset="2"/>
              <a:buChar char="§"/>
            </a:pPr>
            <a:r>
              <a:rPr lang="en-US" sz="2000" b="1" dirty="0">
                <a:solidFill>
                  <a:srgbClr val="0F116A"/>
                </a:solidFill>
              </a:rPr>
              <a:t>diameter of human hair = ~20 microns</a:t>
            </a: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6429388" y="1571612"/>
            <a:ext cx="29511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48" charset="2"/>
              <a:buNone/>
            </a:pPr>
            <a:r>
              <a:rPr lang="en-US" sz="2800" b="1" dirty="0"/>
              <a:t>most bacteria</a:t>
            </a:r>
          </a:p>
          <a:p>
            <a:pPr marL="396875" lvl="1" indent="-225425" algn="l" eaLnBrk="1" hangingPunct="1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48" charset="2"/>
              <a:buChar char="§"/>
            </a:pPr>
            <a:r>
              <a:rPr lang="en-US" b="1" dirty="0">
                <a:solidFill>
                  <a:srgbClr val="0F116A"/>
                </a:solidFill>
              </a:rPr>
              <a:t>1-10 microns</a:t>
            </a:r>
            <a:endParaRPr lang="en-US" sz="3000" b="1" dirty="0">
              <a:solidFill>
                <a:srgbClr val="0F116A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48" charset="2"/>
              <a:buNone/>
            </a:pPr>
            <a:r>
              <a:rPr lang="en-US" sz="2800" b="1" dirty="0"/>
              <a:t>eukaryotic cells </a:t>
            </a:r>
          </a:p>
          <a:p>
            <a:pPr marL="396875" lvl="1" indent="-225425" algn="l" eaLnBrk="1" hangingPunct="1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48" charset="2"/>
              <a:buChar char="§"/>
            </a:pPr>
            <a:r>
              <a:rPr lang="en-US" b="1" dirty="0">
                <a:solidFill>
                  <a:srgbClr val="0F116A"/>
                </a:solidFill>
              </a:rPr>
              <a:t>10-100 microns</a:t>
            </a: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8572528" cy="557214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lvl="1"/>
            <a:r>
              <a:rPr lang="en-US" u="sng" dirty="0" smtClean="0">
                <a:solidFill>
                  <a:srgbClr val="CC0000"/>
                </a:solidFill>
              </a:rPr>
              <a:t>making </a:t>
            </a:r>
            <a:r>
              <a:rPr lang="en-US" u="sng" dirty="0">
                <a:solidFill>
                  <a:srgbClr val="CC0000"/>
                </a:solidFill>
              </a:rPr>
              <a:t>energy</a:t>
            </a:r>
            <a:endParaRPr lang="en-US" dirty="0"/>
          </a:p>
          <a:p>
            <a:pPr lvl="2"/>
            <a:r>
              <a:rPr lang="en-US" sz="2800" dirty="0"/>
              <a:t>need energy for all </a:t>
            </a:r>
            <a:r>
              <a:rPr lang="en-US" sz="2800" dirty="0" smtClean="0"/>
              <a:t>activities</a:t>
            </a:r>
          </a:p>
          <a:p>
            <a:pPr lvl="2">
              <a:buNone/>
            </a:pPr>
            <a:endParaRPr lang="en-US" sz="2800" dirty="0" smtClean="0"/>
          </a:p>
          <a:p>
            <a:pPr lvl="1"/>
            <a:r>
              <a:rPr lang="en-US" u="sng" dirty="0" smtClean="0">
                <a:solidFill>
                  <a:srgbClr val="CC0000"/>
                </a:solidFill>
              </a:rPr>
              <a:t>making </a:t>
            </a:r>
            <a:r>
              <a:rPr lang="en-US" u="sng" dirty="0">
                <a:solidFill>
                  <a:srgbClr val="CC0000"/>
                </a:solidFill>
              </a:rPr>
              <a:t>proteins</a:t>
            </a:r>
            <a:endParaRPr lang="en-US" dirty="0"/>
          </a:p>
          <a:p>
            <a:pPr lvl="2"/>
            <a:r>
              <a:rPr lang="en-US" sz="2800" dirty="0"/>
              <a:t>proteins do all the work in a cell, </a:t>
            </a:r>
            <a:br>
              <a:rPr lang="en-US" sz="2800" dirty="0"/>
            </a:br>
            <a:r>
              <a:rPr lang="en-US" sz="2800" dirty="0"/>
              <a:t>so we need lots of </a:t>
            </a:r>
            <a:r>
              <a:rPr lang="en-US" sz="2800" dirty="0" smtClean="0"/>
              <a:t>them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-571536" y="357166"/>
            <a:ext cx="8229600" cy="1143000"/>
          </a:xfrm>
        </p:spPr>
        <p:txBody>
          <a:bodyPr/>
          <a:lstStyle/>
          <a:p>
            <a:r>
              <a:rPr lang="en-US" dirty="0" smtClean="0"/>
              <a:t>Function  </a:t>
            </a:r>
            <a:r>
              <a:rPr lang="en-US" dirty="0"/>
              <a:t>of Cells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99" r="27000" b="3796"/>
          <a:stretch>
            <a:fillRect/>
          </a:stretch>
        </p:blipFill>
        <p:spPr bwMode="auto">
          <a:xfrm>
            <a:off x="7143768" y="1785926"/>
            <a:ext cx="2259012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626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00" r="27000" b="14999"/>
          <a:stretch>
            <a:fillRect/>
          </a:stretch>
        </p:blipFill>
        <p:spPr bwMode="auto">
          <a:xfrm>
            <a:off x="6143636" y="214290"/>
            <a:ext cx="1674813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3" name="AutoShape 7"/>
          <p:cNvSpPr>
            <a:spLocks noChangeArrowheads="1"/>
          </p:cNvSpPr>
          <p:nvPr/>
        </p:nvSpPr>
        <p:spPr bwMode="auto">
          <a:xfrm>
            <a:off x="428596" y="2500306"/>
            <a:ext cx="1255713" cy="822325"/>
          </a:xfrm>
          <a:prstGeom prst="irregularSeal1">
            <a:avLst/>
          </a:prstGeom>
          <a:solidFill>
            <a:srgbClr val="CC0000"/>
          </a:solidFill>
          <a:ln w="57150">
            <a:solidFill>
              <a:srgbClr val="FF640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FFEA18"/>
                </a:solidFill>
              </a:rPr>
              <a:t>ATP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36266" name="Picture 10" descr="pepsin-pepsinoge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b="51970"/>
          <a:stretch>
            <a:fillRect/>
          </a:stretch>
        </p:blipFill>
        <p:spPr bwMode="auto">
          <a:xfrm>
            <a:off x="500034" y="4214818"/>
            <a:ext cx="1449388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20" y="1000108"/>
            <a:ext cx="8229600" cy="4525963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 nutrients and other materials from its surrounding fluids.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Fuel molecules, 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minerals, etc</a:t>
            </a:r>
          </a:p>
          <a:p>
            <a:pPr lvl="2" algn="just"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Dispose of wastes products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Urea (from nitrogen), CO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metabolic waste </a:t>
            </a:r>
          </a:p>
          <a:p>
            <a:pPr lvl="2"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shape and integrity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Size and shape are related to function   </a:t>
            </a:r>
          </a:p>
          <a:p>
            <a:endParaRPr lang="en-IN" dirty="0"/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857232"/>
            <a:ext cx="8356600" cy="5486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Fluid mosaic model – Singer &amp; Nicholson 1972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the outer limiting barrier of the cell.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separates the internal  contents of the cell from external materials.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Structure: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 layer of phospholipids with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embedded proteins.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Integral protein: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structural channel for ions.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tx2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00098" y="214290"/>
            <a:ext cx="8229600" cy="571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Plasma (Cell) Membrane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5853" name="Picture 77" descr="cell_membran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383"/>
          <a:stretch>
            <a:fillRect/>
          </a:stretch>
        </p:blipFill>
        <p:spPr bwMode="auto">
          <a:xfrm>
            <a:off x="5059363" y="3979863"/>
            <a:ext cx="40370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58" y="428604"/>
            <a:ext cx="8229600" cy="56261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Peripheral protein: </a:t>
            </a:r>
          </a:p>
          <a:p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situated inner side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function as enzymes.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hydrophilic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("water-loving") at their phosphate head and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hydrophobic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("water-fearing") along their lipid tail regions.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00438"/>
            <a:ext cx="4562489" cy="290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643702" y="214290"/>
            <a:ext cx="1374775" cy="912812"/>
            <a:chOff x="3646" y="287"/>
            <a:chExt cx="866" cy="575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835" y="287"/>
              <a:ext cx="185" cy="575"/>
              <a:chOff x="4841" y="333"/>
              <a:chExt cx="542" cy="1700"/>
            </a:xfrm>
          </p:grpSpPr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006" y="287"/>
              <a:ext cx="185" cy="575"/>
              <a:chOff x="4841" y="333"/>
              <a:chExt cx="542" cy="1700"/>
            </a:xfrm>
          </p:grpSpPr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177" y="287"/>
              <a:ext cx="185" cy="575"/>
              <a:chOff x="4841" y="333"/>
              <a:chExt cx="542" cy="1700"/>
            </a:xfrm>
          </p:grpSpPr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347" y="287"/>
              <a:ext cx="185" cy="575"/>
              <a:chOff x="4841" y="333"/>
              <a:chExt cx="542" cy="1700"/>
            </a:xfrm>
          </p:grpSpPr>
          <p:sp>
            <p:nvSpPr>
              <p:cNvPr id="14" name="Freeform 26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Freeform 27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Oval 28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3664" y="287"/>
              <a:ext cx="185" cy="575"/>
              <a:chOff x="4841" y="333"/>
              <a:chExt cx="542" cy="1700"/>
            </a:xfrm>
          </p:grpSpPr>
          <p:sp>
            <p:nvSpPr>
              <p:cNvPr id="11" name="Freeform 30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Oval 32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6" name="Group 55"/>
          <p:cNvGrpSpPr>
            <a:grpSpLocks/>
          </p:cNvGrpSpPr>
          <p:nvPr/>
        </p:nvGrpSpPr>
        <p:grpSpPr bwMode="auto">
          <a:xfrm flipV="1">
            <a:off x="6643702" y="1071546"/>
            <a:ext cx="1374775" cy="912813"/>
            <a:chOff x="3646" y="287"/>
            <a:chExt cx="866" cy="575"/>
          </a:xfrm>
        </p:grpSpPr>
        <p:grpSp>
          <p:nvGrpSpPr>
            <p:cNvPr id="27" name="Group 56"/>
            <p:cNvGrpSpPr>
              <a:grpSpLocks/>
            </p:cNvGrpSpPr>
            <p:nvPr/>
          </p:nvGrpSpPr>
          <p:grpSpPr bwMode="auto">
            <a:xfrm>
              <a:off x="3835" y="287"/>
              <a:ext cx="185" cy="575"/>
              <a:chOff x="4841" y="333"/>
              <a:chExt cx="542" cy="1700"/>
            </a:xfrm>
          </p:grpSpPr>
          <p:sp>
            <p:nvSpPr>
              <p:cNvPr id="44" name="Freeform 57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Freeform 58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Oval 59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60"/>
            <p:cNvGrpSpPr>
              <a:grpSpLocks/>
            </p:cNvGrpSpPr>
            <p:nvPr/>
          </p:nvGrpSpPr>
          <p:grpSpPr bwMode="auto">
            <a:xfrm>
              <a:off x="4006" y="287"/>
              <a:ext cx="185" cy="575"/>
              <a:chOff x="4841" y="333"/>
              <a:chExt cx="542" cy="1700"/>
            </a:xfrm>
          </p:grpSpPr>
          <p:sp>
            <p:nvSpPr>
              <p:cNvPr id="41" name="Freeform 61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Freeform 62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Oval 63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64"/>
            <p:cNvGrpSpPr>
              <a:grpSpLocks/>
            </p:cNvGrpSpPr>
            <p:nvPr/>
          </p:nvGrpSpPr>
          <p:grpSpPr bwMode="auto">
            <a:xfrm>
              <a:off x="4177" y="287"/>
              <a:ext cx="185" cy="575"/>
              <a:chOff x="4841" y="333"/>
              <a:chExt cx="542" cy="1700"/>
            </a:xfrm>
          </p:grpSpPr>
          <p:sp>
            <p:nvSpPr>
              <p:cNvPr id="38" name="Freeform 65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Oval 67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68"/>
            <p:cNvGrpSpPr>
              <a:grpSpLocks/>
            </p:cNvGrpSpPr>
            <p:nvPr/>
          </p:nvGrpSpPr>
          <p:grpSpPr bwMode="auto">
            <a:xfrm>
              <a:off x="4347" y="287"/>
              <a:ext cx="185" cy="575"/>
              <a:chOff x="4841" y="333"/>
              <a:chExt cx="542" cy="1700"/>
            </a:xfrm>
          </p:grpSpPr>
          <p:sp>
            <p:nvSpPr>
              <p:cNvPr id="35" name="Freeform 69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Freeform 70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Oval 71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3664" y="287"/>
              <a:ext cx="185" cy="575"/>
              <a:chOff x="4841" y="333"/>
              <a:chExt cx="542" cy="1700"/>
            </a:xfrm>
          </p:grpSpPr>
          <p:sp>
            <p:nvSpPr>
              <p:cNvPr id="32" name="Freeform 73"/>
              <p:cNvSpPr>
                <a:spLocks/>
              </p:cNvSpPr>
              <p:nvPr/>
            </p:nvSpPr>
            <p:spPr bwMode="auto">
              <a:xfrm>
                <a:off x="5004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" name="Freeform 74"/>
              <p:cNvSpPr>
                <a:spLocks/>
              </p:cNvSpPr>
              <p:nvPr/>
            </p:nvSpPr>
            <p:spPr bwMode="auto">
              <a:xfrm>
                <a:off x="5171" y="850"/>
                <a:ext cx="150" cy="118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" y="233"/>
                  </a:cxn>
                  <a:cxn ang="0">
                    <a:pos x="121" y="400"/>
                  </a:cxn>
                  <a:cxn ang="0">
                    <a:pos x="96" y="600"/>
                  </a:cxn>
                  <a:cxn ang="0">
                    <a:pos x="46" y="800"/>
                  </a:cxn>
                  <a:cxn ang="0">
                    <a:pos x="146" y="975"/>
                  </a:cxn>
                  <a:cxn ang="0">
                    <a:pos x="71" y="1183"/>
                  </a:cxn>
                </a:cxnLst>
                <a:rect l="0" t="0" r="r" b="b"/>
                <a:pathLst>
                  <a:path w="150" h="1183">
                    <a:moveTo>
                      <a:pt x="46" y="0"/>
                    </a:moveTo>
                    <a:cubicBezTo>
                      <a:pt x="23" y="83"/>
                      <a:pt x="0" y="166"/>
                      <a:pt x="12" y="233"/>
                    </a:cubicBezTo>
                    <a:cubicBezTo>
                      <a:pt x="24" y="300"/>
                      <a:pt x="107" y="339"/>
                      <a:pt x="121" y="400"/>
                    </a:cubicBezTo>
                    <a:cubicBezTo>
                      <a:pt x="135" y="461"/>
                      <a:pt x="108" y="533"/>
                      <a:pt x="96" y="600"/>
                    </a:cubicBezTo>
                    <a:cubicBezTo>
                      <a:pt x="84" y="667"/>
                      <a:pt x="38" y="738"/>
                      <a:pt x="46" y="800"/>
                    </a:cubicBezTo>
                    <a:cubicBezTo>
                      <a:pt x="54" y="862"/>
                      <a:pt x="142" y="911"/>
                      <a:pt x="146" y="975"/>
                    </a:cubicBezTo>
                    <a:cubicBezTo>
                      <a:pt x="150" y="1039"/>
                      <a:pt x="83" y="1148"/>
                      <a:pt x="71" y="118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Oval 75"/>
              <p:cNvSpPr>
                <a:spLocks noChangeArrowheads="1"/>
              </p:cNvSpPr>
              <p:nvPr/>
            </p:nvSpPr>
            <p:spPr bwMode="auto">
              <a:xfrm>
                <a:off x="4841" y="333"/>
                <a:ext cx="542" cy="542"/>
              </a:xfrm>
              <a:prstGeom prst="ellipse">
                <a:avLst/>
              </a:prstGeom>
              <a:solidFill>
                <a:srgbClr val="FFEA18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7572396" y="3786190"/>
            <a:ext cx="860425" cy="2698750"/>
            <a:chOff x="4841" y="333"/>
            <a:chExt cx="542" cy="1700"/>
          </a:xfrm>
        </p:grpSpPr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5004" y="850"/>
              <a:ext cx="150" cy="118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12" y="233"/>
                </a:cxn>
                <a:cxn ang="0">
                  <a:pos x="121" y="400"/>
                </a:cxn>
                <a:cxn ang="0">
                  <a:pos x="96" y="600"/>
                </a:cxn>
                <a:cxn ang="0">
                  <a:pos x="46" y="800"/>
                </a:cxn>
                <a:cxn ang="0">
                  <a:pos x="146" y="975"/>
                </a:cxn>
                <a:cxn ang="0">
                  <a:pos x="71" y="1183"/>
                </a:cxn>
              </a:cxnLst>
              <a:rect l="0" t="0" r="r" b="b"/>
              <a:pathLst>
                <a:path w="150" h="1183">
                  <a:moveTo>
                    <a:pt x="46" y="0"/>
                  </a:moveTo>
                  <a:cubicBezTo>
                    <a:pt x="23" y="83"/>
                    <a:pt x="0" y="166"/>
                    <a:pt x="12" y="233"/>
                  </a:cubicBezTo>
                  <a:cubicBezTo>
                    <a:pt x="24" y="300"/>
                    <a:pt x="107" y="339"/>
                    <a:pt x="121" y="400"/>
                  </a:cubicBezTo>
                  <a:cubicBezTo>
                    <a:pt x="135" y="461"/>
                    <a:pt x="108" y="533"/>
                    <a:pt x="96" y="600"/>
                  </a:cubicBezTo>
                  <a:cubicBezTo>
                    <a:pt x="84" y="667"/>
                    <a:pt x="38" y="738"/>
                    <a:pt x="46" y="800"/>
                  </a:cubicBezTo>
                  <a:cubicBezTo>
                    <a:pt x="54" y="862"/>
                    <a:pt x="142" y="911"/>
                    <a:pt x="146" y="975"/>
                  </a:cubicBezTo>
                  <a:cubicBezTo>
                    <a:pt x="150" y="1039"/>
                    <a:pt x="83" y="1148"/>
                    <a:pt x="71" y="1183"/>
                  </a:cubicBez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5171" y="850"/>
              <a:ext cx="150" cy="118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12" y="233"/>
                </a:cxn>
                <a:cxn ang="0">
                  <a:pos x="121" y="400"/>
                </a:cxn>
                <a:cxn ang="0">
                  <a:pos x="96" y="600"/>
                </a:cxn>
                <a:cxn ang="0">
                  <a:pos x="46" y="800"/>
                </a:cxn>
                <a:cxn ang="0">
                  <a:pos x="146" y="975"/>
                </a:cxn>
                <a:cxn ang="0">
                  <a:pos x="71" y="1183"/>
                </a:cxn>
              </a:cxnLst>
              <a:rect l="0" t="0" r="r" b="b"/>
              <a:pathLst>
                <a:path w="150" h="1183">
                  <a:moveTo>
                    <a:pt x="46" y="0"/>
                  </a:moveTo>
                  <a:cubicBezTo>
                    <a:pt x="23" y="83"/>
                    <a:pt x="0" y="166"/>
                    <a:pt x="12" y="233"/>
                  </a:cubicBezTo>
                  <a:cubicBezTo>
                    <a:pt x="24" y="300"/>
                    <a:pt x="107" y="339"/>
                    <a:pt x="121" y="400"/>
                  </a:cubicBezTo>
                  <a:cubicBezTo>
                    <a:pt x="135" y="461"/>
                    <a:pt x="108" y="533"/>
                    <a:pt x="96" y="600"/>
                  </a:cubicBezTo>
                  <a:cubicBezTo>
                    <a:pt x="84" y="667"/>
                    <a:pt x="38" y="738"/>
                    <a:pt x="46" y="800"/>
                  </a:cubicBezTo>
                  <a:cubicBezTo>
                    <a:pt x="54" y="862"/>
                    <a:pt x="142" y="911"/>
                    <a:pt x="146" y="975"/>
                  </a:cubicBezTo>
                  <a:cubicBezTo>
                    <a:pt x="150" y="1039"/>
                    <a:pt x="83" y="1148"/>
                    <a:pt x="71" y="1183"/>
                  </a:cubicBez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4841" y="333"/>
              <a:ext cx="542" cy="542"/>
            </a:xfrm>
            <a:prstGeom prst="ellipse">
              <a:avLst/>
            </a:prstGeom>
            <a:solidFill>
              <a:srgbClr val="FFEA18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072330" y="3714752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phosphate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“head</a:t>
            </a:r>
            <a:endParaRPr lang="en-IN" dirty="0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7000892" y="6072206"/>
            <a:ext cx="1497013" cy="406400"/>
          </a:xfrm>
          <a:prstGeom prst="roundRect">
            <a:avLst>
              <a:gd name="adj" fmla="val 16667"/>
            </a:avLst>
          </a:prstGeom>
          <a:solidFill>
            <a:srgbClr val="FFEA18"/>
          </a:solidFill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lipid “tail”</a:t>
            </a:r>
            <a:endParaRPr lang="en-US" b="1" dirty="0">
              <a:solidFill>
                <a:srgbClr val="FF0322"/>
              </a:solidFill>
            </a:endParaRP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58" y="357166"/>
            <a:ext cx="8229600" cy="6000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Function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Separates cell from outside.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 the shape of the cell and provide micro-environment for cell function.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allows free passage of water and gases like 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Impermeable to water soluble substances like ions, glucose, urea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Recognizes signals from other cells allows communication between cells.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of them act as enzymes.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sndAc>
      <p:endSnd/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873</Words>
  <Application>Microsoft Office PowerPoint</Application>
  <PresentationFormat>On-screen Show (4:3)</PresentationFormat>
  <Paragraphs>155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Cells, Cell Organelles</vt:lpstr>
      <vt:lpstr>Slide 2</vt:lpstr>
      <vt:lpstr>Types of cells</vt:lpstr>
      <vt:lpstr>Cell size comparison</vt:lpstr>
      <vt:lpstr>Function  of Cells</vt:lpstr>
      <vt:lpstr>Slide 6</vt:lpstr>
      <vt:lpstr>Plasma (Cell) Membrane</vt:lpstr>
      <vt:lpstr>Slide 8</vt:lpstr>
      <vt:lpstr>Slide 9</vt:lpstr>
      <vt:lpstr>The Nucleus</vt:lpstr>
      <vt:lpstr>Slide 11</vt:lpstr>
      <vt:lpstr>Slide 12</vt:lpstr>
      <vt:lpstr>Cytoplasm</vt:lpstr>
      <vt:lpstr>Cytoplasmic Organelles Mitochondria </vt:lpstr>
      <vt:lpstr>Ribosomal granules</vt:lpstr>
      <vt:lpstr>Slide 16</vt:lpstr>
      <vt:lpstr>Endoplasmic reticulum(ER)</vt:lpstr>
      <vt:lpstr>Golgi apparatus</vt:lpstr>
      <vt:lpstr>Lysosomes</vt:lpstr>
      <vt:lpstr>Slide 20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 &amp; Cell Organelles </dc:title>
  <dc:creator>POOJA</dc:creator>
  <cp:lastModifiedBy>RAJEEV</cp:lastModifiedBy>
  <cp:revision>50</cp:revision>
  <dcterms:created xsi:type="dcterms:W3CDTF">2013-09-22T04:16:46Z</dcterms:created>
  <dcterms:modified xsi:type="dcterms:W3CDTF">2022-09-11T15:04:03Z</dcterms:modified>
</cp:coreProperties>
</file>