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9C9A-D2D9-493B-BC8A-48B28C83893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984D-7139-4229-9384-8D2B1C2597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4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Fuzziness in electron microscopy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04B8-F889-47F6-A26B-CCD9DAA895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8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004B8-F889-47F6-A26B-CCD9DAA8959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91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4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9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2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41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01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7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7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3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5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88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03AA-5C89-42A6-A034-C77212EB1316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073B-5995-4932-84B2-32B94FA66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40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59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Human Cell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tock-vector-the-structure-of-an-animal-cell-with-labeled-parts-biology-vector-illustration-7699984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1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228600"/>
            <a:ext cx="8915399" cy="6248400"/>
          </a:xfrm>
        </p:spPr>
      </p:pic>
    </p:spTree>
    <p:extLst>
      <p:ext uri="{BB962C8B-B14F-4D97-AF65-F5344CB8AC3E}">
        <p14:creationId xmlns:p14="http://schemas.microsoft.com/office/powerpoint/2010/main" xmlns="" val="23252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Fluid Mosaic Model of cell membrane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Singer and Nicolson: 1972</a:t>
            </a:r>
          </a:p>
          <a:p>
            <a:r>
              <a:rPr lang="en-US" dirty="0" smtClean="0"/>
              <a:t>Most accepted model of cell membrane</a:t>
            </a:r>
          </a:p>
          <a:p>
            <a:r>
              <a:rPr lang="en-US" dirty="0" smtClean="0"/>
              <a:t>Consists of 4 components: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</a:t>
            </a:r>
            <a:r>
              <a:rPr lang="en-US" u="sng" dirty="0" smtClean="0"/>
              <a:t>hospholipid; </a:t>
            </a:r>
            <a:r>
              <a:rPr lang="en-US" u="sng" dirty="0" smtClean="0">
                <a:solidFill>
                  <a:srgbClr val="FF0000"/>
                </a:solidFill>
              </a:rPr>
              <a:t>P</a:t>
            </a:r>
            <a:r>
              <a:rPr lang="en-US" u="sng" dirty="0" smtClean="0"/>
              <a:t>rotein; </a:t>
            </a:r>
            <a:r>
              <a:rPr lang="en-US" u="sng" dirty="0" smtClean="0">
                <a:solidFill>
                  <a:srgbClr val="FF0000"/>
                </a:solidFill>
              </a:rPr>
              <a:t>C</a:t>
            </a:r>
            <a:r>
              <a:rPr lang="en-US" u="sng" dirty="0" smtClean="0"/>
              <a:t>arbohydrate; </a:t>
            </a:r>
            <a:r>
              <a:rPr lang="en-US" u="sng" dirty="0" smtClean="0">
                <a:solidFill>
                  <a:srgbClr val="FF0000"/>
                </a:solidFill>
              </a:rPr>
              <a:t>C</a:t>
            </a:r>
            <a:r>
              <a:rPr lang="en-US" u="sng" dirty="0" smtClean="0"/>
              <a:t>holesterol</a:t>
            </a:r>
          </a:p>
          <a:p>
            <a:pPr>
              <a:buNone/>
            </a:pPr>
            <a:r>
              <a:rPr lang="en-US" dirty="0" smtClean="0"/>
              <a:t>Fluid: Phospholipid  bilayer is viscous and individual of them can move</a:t>
            </a:r>
          </a:p>
          <a:p>
            <a:pPr>
              <a:buNone/>
            </a:pPr>
            <a:r>
              <a:rPr lang="en-US" dirty="0" smtClean="0"/>
              <a:t>Mosaic: Insertion of proteins in phospholipid bilayer giving mosaic appearance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01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Phospholipid in cell membrane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51816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Globular head-Phosphate</a:t>
            </a:r>
          </a:p>
          <a:p>
            <a:pPr marL="514350" indent="-514350">
              <a:buNone/>
            </a:pPr>
            <a:r>
              <a:rPr lang="en-US" b="1" dirty="0" smtClean="0"/>
              <a:t>Tail end-Lipid</a:t>
            </a:r>
          </a:p>
          <a:p>
            <a:pPr>
              <a:buNone/>
            </a:pPr>
            <a:r>
              <a:rPr lang="en-US" dirty="0" smtClean="0"/>
              <a:t>Can be</a:t>
            </a:r>
          </a:p>
          <a:p>
            <a:r>
              <a:rPr lang="en-US" dirty="0" err="1" smtClean="0"/>
              <a:t>Phosphotidylcholine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Sphingomyelin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[makes outer layer]</a:t>
            </a:r>
          </a:p>
          <a:p>
            <a:r>
              <a:rPr lang="en-US" dirty="0" err="1" smtClean="0"/>
              <a:t>Phosphotidylserine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Phosphotidylethanolamine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[makes inner layer]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hospholipid-structure_m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71600"/>
            <a:ext cx="3848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51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Permeable to lipid soluble substances ; impermeable to water soluble substances</a:t>
            </a:r>
          </a:p>
          <a:p>
            <a:endParaRPr lang="en-US" dirty="0" smtClean="0"/>
          </a:p>
          <a:p>
            <a:r>
              <a:rPr lang="en-US" dirty="0" smtClean="0"/>
              <a:t>Property of selective permeability to ions and organic molecules- </a:t>
            </a:r>
          </a:p>
          <a:p>
            <a:pPr>
              <a:buNone/>
            </a:pPr>
            <a:r>
              <a:rPr lang="en-US" dirty="0" smtClean="0"/>
              <a:t>1. Maintains intracellular constant environment</a:t>
            </a:r>
          </a:p>
          <a:p>
            <a:pPr>
              <a:buNone/>
            </a:pPr>
            <a:r>
              <a:rPr lang="en-US" dirty="0" smtClean="0"/>
              <a:t>2. Difference in extracellular and intracellular composition - electrical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619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Proteins in cell membrane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1"/>
            <a:ext cx="89154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Integral protein</a:t>
            </a:r>
            <a:r>
              <a:rPr lang="en-US" dirty="0" smtClean="0"/>
              <a:t>: inserts through out the cell membrane [transmembrane protein]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 descr="main-qimg-b7892c1beb93d946203f09c7ed48e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65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Peripheral proteins</a:t>
            </a:r>
            <a:r>
              <a:rPr lang="en-US" dirty="0" smtClean="0"/>
              <a:t>: associated either inside or outside the cell membrane [Extrinsic-receptors and Intrinsic-enzymes]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embrane-prote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8305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0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Carbohydrate in cell membrane</a:t>
            </a:r>
            <a:endParaRPr lang="en-US" b="1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417638"/>
            <a:ext cx="8763000" cy="3459162"/>
          </a:xfrm>
        </p:spPr>
      </p:pic>
      <p:sp>
        <p:nvSpPr>
          <p:cNvPr id="6" name="TextBox 5"/>
          <p:cNvSpPr txBox="1"/>
          <p:nvPr/>
        </p:nvSpPr>
        <p:spPr>
          <a:xfrm>
            <a:off x="1752600" y="51054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Glycolipids- attached to phospholipid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Glycoproteins- attached to proteins</a:t>
            </a:r>
          </a:p>
        </p:txBody>
      </p:sp>
    </p:spTree>
    <p:extLst>
      <p:ext uri="{BB962C8B-B14F-4D97-AF65-F5344CB8AC3E}">
        <p14:creationId xmlns:p14="http://schemas.microsoft.com/office/powerpoint/2010/main" xmlns="" val="97760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Glycocalyx</a:t>
            </a:r>
            <a:r>
              <a:rPr lang="en-US" dirty="0" smtClean="0"/>
              <a:t>- sugary coat: protection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Attachment of some cells to extra cellular components/ cell-cell  recognition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Receptor for antigen and enzyme in cell surface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00400"/>
            <a:ext cx="807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676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68363"/>
          </a:xfrm>
        </p:spPr>
        <p:txBody>
          <a:bodyPr/>
          <a:lstStyle/>
          <a:p>
            <a:r>
              <a:rPr lang="en-US" b="1" dirty="0" smtClean="0"/>
              <a:t>Cholesterol in cell membrane</a:t>
            </a:r>
            <a:endParaRPr lang="en-US" b="1" dirty="0"/>
          </a:p>
        </p:txBody>
      </p:sp>
      <p:pic>
        <p:nvPicPr>
          <p:cNvPr id="4" name="Content Placeholder 3" descr="main-qimg-7f2ed7d3e13e517b3cf72a8a90e107e3-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1"/>
            <a:ext cx="8382000" cy="2133600"/>
          </a:xfrm>
        </p:spPr>
      </p:pic>
      <p:pic>
        <p:nvPicPr>
          <p:cNvPr id="5" name="Picture 4" descr="cholesterolfluid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76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74638"/>
            <a:ext cx="5562600" cy="71596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HOMEOSTASIS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</a:t>
            </a:r>
            <a:r>
              <a:rPr lang="en-US" b="1" dirty="0"/>
              <a:t>W. B. </a:t>
            </a:r>
            <a:r>
              <a:rPr lang="en-US" b="1" dirty="0" smtClean="0"/>
              <a:t>Cannon</a:t>
            </a:r>
          </a:p>
          <a:p>
            <a:r>
              <a:rPr lang="en-US" dirty="0"/>
              <a:t>the mechanism by which the </a:t>
            </a:r>
            <a:r>
              <a:rPr lang="en-US" b="1" dirty="0"/>
              <a:t>constancy of the internal </a:t>
            </a:r>
            <a:r>
              <a:rPr lang="en-US" b="1" dirty="0" smtClean="0"/>
              <a:t>environment is </a:t>
            </a:r>
            <a:r>
              <a:rPr lang="en-US" b="1" dirty="0"/>
              <a:t>maintained and ensured</a:t>
            </a:r>
            <a:r>
              <a:rPr lang="en-US" dirty="0" smtClean="0"/>
              <a:t>.</a:t>
            </a:r>
          </a:p>
          <a:p>
            <a:r>
              <a:rPr lang="en-US" dirty="0"/>
              <a:t>The factors involved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Transport of </a:t>
            </a:r>
            <a:r>
              <a:rPr lang="en-US" dirty="0" err="1"/>
              <a:t>ECF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Maintenance of pH of </a:t>
            </a:r>
            <a:r>
              <a:rPr lang="en-US" dirty="0" err="1"/>
              <a:t>ECF</a:t>
            </a:r>
            <a:r>
              <a:rPr lang="en-US" dirty="0"/>
              <a:t> (acid–base balance),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Regulation </a:t>
            </a:r>
            <a:r>
              <a:rPr lang="en-US" dirty="0"/>
              <a:t>of temperature,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Maintenance of water and electrolyte balance,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Supply of nutrients, oxygen, enzymes and hormones,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Removal of metabolic and other waste products, 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515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of cell membrane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Protection of cellular organelles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 of phospholipid bilayer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Functions of protein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Functions of carbohydrate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Functions of cholesterol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900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Cell organelles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Mitochondria</a:t>
            </a:r>
          </a:p>
          <a:p>
            <a:pPr marL="514350" indent="-514350">
              <a:buAutoNum type="arabicPeriod"/>
            </a:pPr>
            <a:r>
              <a:rPr lang="en-US" dirty="0" smtClean="0"/>
              <a:t>Endoplasmic Reticulum [Smooth and Rough]</a:t>
            </a:r>
          </a:p>
          <a:p>
            <a:pPr marL="514350" indent="-514350">
              <a:buAutoNum type="arabicPeriod"/>
            </a:pPr>
            <a:r>
              <a:rPr lang="en-US" dirty="0" smtClean="0"/>
              <a:t>Golgi Apparatus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Lysosomes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Ribosomes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Peroxisomes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Centrosome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Nuclues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58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Cytoskeleton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Intracellular system of fibers to maintain structural integrity and appropriate cell shape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Microtubule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Intermediate filament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Microfilament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98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Mitochondria</a:t>
            </a:r>
            <a:endParaRPr lang="en-US" b="1" dirty="0"/>
          </a:p>
        </p:txBody>
      </p:sp>
      <p:pic>
        <p:nvPicPr>
          <p:cNvPr id="4" name="Content Placeholder 3" descr="howtoedityo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7391400" cy="4876800"/>
          </a:xfrm>
        </p:spPr>
      </p:pic>
    </p:spTree>
    <p:extLst>
      <p:ext uri="{BB962C8B-B14F-4D97-AF65-F5344CB8AC3E}">
        <p14:creationId xmlns:p14="http://schemas.microsoft.com/office/powerpoint/2010/main" xmlns="" val="19985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1"/>
            <a:ext cx="8763000" cy="5364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Sausage shaped with outer membrane, </a:t>
            </a:r>
            <a:r>
              <a:rPr lang="en-US" dirty="0" err="1" smtClean="0"/>
              <a:t>intermembrane</a:t>
            </a:r>
            <a:r>
              <a:rPr lang="en-US" dirty="0" smtClean="0"/>
              <a:t> space and inner membrane-[folded into shelves-</a:t>
            </a:r>
            <a:r>
              <a:rPr lang="en-US" dirty="0" err="1" smtClean="0"/>
              <a:t>cristae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Powerhouse of cell-Production of ATP by oxidative </a:t>
            </a:r>
            <a:r>
              <a:rPr lang="en-US" dirty="0" err="1" smtClean="0"/>
              <a:t>phosphorylation</a:t>
            </a:r>
            <a:endParaRPr lang="en-US" dirty="0" smtClean="0"/>
          </a:p>
          <a:p>
            <a:r>
              <a:rPr lang="en-US" dirty="0" smtClean="0"/>
              <a:t>Also regulate apoptosis [programmed cell death]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10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Labelled</a:t>
            </a:r>
            <a:r>
              <a:rPr lang="en-US" b="1" dirty="0" smtClean="0"/>
              <a:t> Diagram of Mitochondria</a:t>
            </a:r>
            <a:endParaRPr lang="en-US" b="1" dirty="0"/>
          </a:p>
        </p:txBody>
      </p:sp>
      <p:pic>
        <p:nvPicPr>
          <p:cNvPr id="4" name="Content Placeholder 3" descr="Animal-mitochondrion-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002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xmlns="" val="3159516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Endoplasmic Reticulum</a:t>
            </a:r>
            <a:endParaRPr lang="en-US" dirty="0"/>
          </a:p>
        </p:txBody>
      </p:sp>
      <p:pic>
        <p:nvPicPr>
          <p:cNvPr id="4" name="Content Placeholder 3" descr="images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4191000" cy="5029200"/>
          </a:xfrm>
        </p:spPr>
      </p:pic>
      <p:pic>
        <p:nvPicPr>
          <p:cNvPr id="5" name="Picture 4" descr="0312_Animal_Cell_and_Compon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00200"/>
            <a:ext cx="426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865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 dirty="0" smtClean="0"/>
              <a:t>Network of anastomosing tubules</a:t>
            </a:r>
          </a:p>
          <a:p>
            <a:r>
              <a:rPr lang="en-US" dirty="0" smtClean="0"/>
              <a:t>Membranes continuous with outer membrane of nucleus</a:t>
            </a:r>
          </a:p>
          <a:p>
            <a:pPr>
              <a:buNone/>
            </a:pPr>
            <a:r>
              <a:rPr lang="en-US" dirty="0" smtClean="0"/>
              <a:t>2 types</a:t>
            </a:r>
          </a:p>
          <a:p>
            <a:pPr marL="514350" indent="-514350">
              <a:buAutoNum type="arabicPeriod"/>
            </a:pPr>
            <a:r>
              <a:rPr lang="en-US" dirty="0" smtClean="0"/>
              <a:t>Rough ER- embedded with ribosomes</a:t>
            </a:r>
          </a:p>
          <a:p>
            <a:pPr marL="514350" indent="-514350">
              <a:buAutoNum type="arabicPeriod"/>
            </a:pPr>
            <a:r>
              <a:rPr lang="en-US" dirty="0" smtClean="0"/>
              <a:t>Smooth ER- no ribosomes on surface of ER [agranular/ smooth 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61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"/>
            <a:ext cx="8915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Rough ER: </a:t>
            </a:r>
          </a:p>
          <a:p>
            <a:pPr>
              <a:buNone/>
            </a:pPr>
            <a:r>
              <a:rPr lang="en-US" dirty="0" smtClean="0"/>
              <a:t>Protein synthesis [more in endocrine cells]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Smooth ER:</a:t>
            </a:r>
          </a:p>
          <a:p>
            <a:pPr>
              <a:buNone/>
            </a:pPr>
            <a:r>
              <a:rPr lang="en-US" dirty="0" smtClean="0"/>
              <a:t>Lipid synthesis [more in cells synthesizing steroid hormones; cholesterol]</a:t>
            </a:r>
          </a:p>
          <a:p>
            <a:pPr>
              <a:buNone/>
            </a:pPr>
            <a:r>
              <a:rPr lang="en-US" dirty="0" smtClean="0"/>
              <a:t>In muscles- </a:t>
            </a:r>
            <a:r>
              <a:rPr lang="en-US" dirty="0" err="1" smtClean="0"/>
              <a:t>sarcoplasmic</a:t>
            </a:r>
            <a:r>
              <a:rPr lang="en-US" dirty="0" smtClean="0"/>
              <a:t> reticulum—storage of calcium for muscular contraction</a:t>
            </a:r>
          </a:p>
          <a:p>
            <a:pPr>
              <a:buNone/>
            </a:pPr>
            <a:r>
              <a:rPr lang="en-US" dirty="0" err="1" smtClean="0"/>
              <a:t>Continous</a:t>
            </a:r>
            <a:r>
              <a:rPr lang="en-US" dirty="0" smtClean="0"/>
              <a:t> with Rough ER and Golgi apparatus so part of intracellular transport system</a:t>
            </a:r>
          </a:p>
          <a:p>
            <a:pPr>
              <a:buNone/>
            </a:pPr>
            <a:r>
              <a:rPr lang="en-US" dirty="0" smtClean="0"/>
              <a:t>Site for detoxification/ neutralization of </a:t>
            </a:r>
            <a:r>
              <a:rPr lang="en-US" dirty="0" err="1" smtClean="0"/>
              <a:t>hormoes</a:t>
            </a:r>
            <a:r>
              <a:rPr lang="en-US" dirty="0" smtClean="0"/>
              <a:t>/ toxic substances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992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3. Golgi Apparatus [</a:t>
            </a:r>
            <a:r>
              <a:rPr lang="en-US" b="1" dirty="0" err="1" smtClean="0"/>
              <a:t>Dctyosome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vesicles, dilated peripherally and stacked together in bunch</a:t>
            </a:r>
          </a:p>
          <a:p>
            <a:r>
              <a:rPr lang="en-US" dirty="0" smtClean="0"/>
              <a:t>Anatomically and functionally associated with ER </a:t>
            </a:r>
            <a:endParaRPr lang="en-US" dirty="0"/>
          </a:p>
        </p:txBody>
      </p:sp>
      <p:pic>
        <p:nvPicPr>
          <p:cNvPr id="4" name="Picture 3" descr="golgi-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8991600" cy="29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4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types of Feedback: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the negative feedback mechanism 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positive feedback </a:t>
            </a:r>
            <a:r>
              <a:rPr lang="en-US" dirty="0"/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xmlns="" val="11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Site of packing </a:t>
            </a:r>
            <a:r>
              <a:rPr lang="en-US" dirty="0" err="1" smtClean="0"/>
              <a:t>secretory</a:t>
            </a:r>
            <a:r>
              <a:rPr lang="en-US" dirty="0" smtClean="0"/>
              <a:t> products into </a:t>
            </a:r>
            <a:r>
              <a:rPr lang="en-US" dirty="0" err="1" smtClean="0"/>
              <a:t>secretory</a:t>
            </a:r>
            <a:r>
              <a:rPr lang="en-US" dirty="0" smtClean="0"/>
              <a:t> granules</a:t>
            </a:r>
          </a:p>
          <a:p>
            <a:pPr marL="514350" indent="-514350">
              <a:buAutoNum type="arabicPeriod"/>
            </a:pPr>
            <a:r>
              <a:rPr lang="en-US" dirty="0" smtClean="0"/>
              <a:t>Site of formation of glycoprotein along with RER</a:t>
            </a:r>
          </a:p>
          <a:p>
            <a:pPr marL="514350" indent="-514350">
              <a:buAutoNum type="arabicPeriod"/>
            </a:pPr>
            <a:r>
              <a:rPr lang="en-US" dirty="0" smtClean="0"/>
              <a:t>Site of formation of </a:t>
            </a:r>
            <a:r>
              <a:rPr lang="en-US" dirty="0" err="1" smtClean="0"/>
              <a:t>lysosomal</a:t>
            </a:r>
            <a:r>
              <a:rPr lang="en-US" dirty="0" smtClean="0"/>
              <a:t> enzymes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8992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Lysosomes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</a:t>
            </a:r>
            <a:r>
              <a:rPr lang="en-US" dirty="0" err="1" smtClean="0"/>
              <a:t>mebrane</a:t>
            </a:r>
            <a:r>
              <a:rPr lang="en-US" dirty="0" smtClean="0"/>
              <a:t> bound irregular structure</a:t>
            </a:r>
          </a:p>
          <a:p>
            <a:r>
              <a:rPr lang="en-US" dirty="0" smtClean="0"/>
              <a:t>Rich in hydrolytic enzymes formed by </a:t>
            </a:r>
            <a:r>
              <a:rPr lang="en-US" dirty="0" err="1" smtClean="0"/>
              <a:t>golgi</a:t>
            </a:r>
            <a:r>
              <a:rPr lang="en-US" dirty="0" smtClean="0"/>
              <a:t> apparatus</a:t>
            </a:r>
          </a:p>
          <a:p>
            <a:r>
              <a:rPr lang="en-US" dirty="0" err="1" smtClean="0"/>
              <a:t>Lyse</a:t>
            </a:r>
            <a:r>
              <a:rPr lang="en-US" dirty="0" smtClean="0"/>
              <a:t>- to break down</a:t>
            </a:r>
          </a:p>
          <a:p>
            <a:r>
              <a:rPr lang="en-US" dirty="0" smtClean="0"/>
              <a:t>Some-body or structure [lipids, proteins, </a:t>
            </a:r>
            <a:r>
              <a:rPr lang="en-US" dirty="0" err="1" smtClean="0"/>
              <a:t>endocytosed</a:t>
            </a:r>
            <a:r>
              <a:rPr lang="en-US" dirty="0" smtClean="0"/>
              <a:t> bacteria, worn out cell component]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223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2201888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381000"/>
            <a:ext cx="5334000" cy="5943600"/>
          </a:xfrm>
        </p:spPr>
      </p:pic>
      <p:sp>
        <p:nvSpPr>
          <p:cNvPr id="5" name="TextBox 4"/>
          <p:cNvSpPr txBox="1"/>
          <p:nvPr/>
        </p:nvSpPr>
        <p:spPr>
          <a:xfrm>
            <a:off x="7162801" y="685800"/>
            <a:ext cx="3505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 of hydrolytic enzymes</a:t>
            </a:r>
          </a:p>
          <a:p>
            <a:pPr marL="342900" indent="-342900">
              <a:buAutoNum type="arabicPeriod"/>
            </a:pPr>
            <a:r>
              <a:rPr lang="en-US" sz="2800" dirty="0" err="1"/>
              <a:t>Ribonuclease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/>
              <a:t>Deoxyribonuclease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/>
              <a:t>Phosphatase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/>
              <a:t>Glycosidases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/>
              <a:t>Collagenase</a:t>
            </a:r>
            <a:endParaRPr lang="en-US" sz="2800" dirty="0"/>
          </a:p>
          <a:p>
            <a:pPr marL="342900" indent="-342900"/>
            <a:r>
              <a:rPr lang="en-US" sz="2800" dirty="0"/>
              <a:t>Active in acidic environment</a:t>
            </a:r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b="1" dirty="0"/>
              <a:t>Hydrogen </a:t>
            </a:r>
            <a:r>
              <a:rPr lang="en-US" sz="2800" b="1" dirty="0" err="1"/>
              <a:t>ATPase</a:t>
            </a:r>
            <a:r>
              <a:rPr lang="en-US" sz="2800" b="1" dirty="0"/>
              <a:t>/ proton pump—pH inside </a:t>
            </a:r>
            <a:r>
              <a:rPr lang="en-US" sz="2800" b="1" dirty="0" err="1"/>
              <a:t>lysosome</a:t>
            </a:r>
            <a:r>
              <a:rPr lang="en-US" sz="2800" b="1" dirty="0"/>
              <a:t> 5</a:t>
            </a:r>
          </a:p>
          <a:p>
            <a:pPr marL="342900" indent="-3429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187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ell-parts-4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"/>
            <a:ext cx="84582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1905000" y="6248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-Prevent cellular digestion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8535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Lysosomal</a:t>
            </a:r>
            <a:r>
              <a:rPr lang="en-US" b="1" dirty="0" smtClean="0"/>
              <a:t> Storage </a:t>
            </a:r>
            <a:r>
              <a:rPr lang="en-US" b="1" dirty="0" err="1" smtClean="0"/>
              <a:t>diseaes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Lysosomal</a:t>
            </a:r>
            <a:r>
              <a:rPr lang="en-US" dirty="0" smtClean="0"/>
              <a:t> enzymes congenitally absent</a:t>
            </a:r>
          </a:p>
          <a:p>
            <a:r>
              <a:rPr lang="en-US" dirty="0" smtClean="0"/>
              <a:t>Engorgement of the material inside </a:t>
            </a:r>
            <a:r>
              <a:rPr lang="en-US" dirty="0" err="1" smtClean="0"/>
              <a:t>Lysosome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- </a:t>
            </a:r>
            <a:r>
              <a:rPr lang="en-US" dirty="0" err="1" smtClean="0"/>
              <a:t>Fabry</a:t>
            </a:r>
            <a:r>
              <a:rPr lang="en-US" dirty="0" smtClean="0"/>
              <a:t> disease, </a:t>
            </a:r>
            <a:r>
              <a:rPr lang="en-US" dirty="0" err="1" smtClean="0"/>
              <a:t>Gaucher</a:t>
            </a:r>
            <a:r>
              <a:rPr lang="en-US" dirty="0" smtClean="0"/>
              <a:t> disease, </a:t>
            </a:r>
            <a:r>
              <a:rPr lang="en-US" dirty="0" err="1" smtClean="0"/>
              <a:t>Tay</a:t>
            </a:r>
            <a:r>
              <a:rPr lang="en-US" dirty="0" smtClean="0"/>
              <a:t>-Sachs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7033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Perioxisomes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Membrane bound spherical organelle </a:t>
            </a:r>
          </a:p>
          <a:p>
            <a:r>
              <a:rPr lang="en-US" dirty="0" smtClean="0"/>
              <a:t>Formed by division of smooth ER</a:t>
            </a:r>
          </a:p>
          <a:p>
            <a:r>
              <a:rPr lang="en-US" dirty="0" smtClean="0"/>
              <a:t>Have enzyme –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Oxidases</a:t>
            </a:r>
            <a:r>
              <a:rPr lang="en-US" dirty="0" smtClean="0"/>
              <a:t> [ promote oxidation of lipids forming acetyl </a:t>
            </a:r>
            <a:r>
              <a:rPr lang="en-US" dirty="0" err="1" smtClean="0"/>
              <a:t>CoA</a:t>
            </a:r>
            <a:r>
              <a:rPr lang="en-US" dirty="0" smtClean="0"/>
              <a:t> or H2O2]</a:t>
            </a:r>
          </a:p>
          <a:p>
            <a:pPr marL="514350" indent="-514350">
              <a:buAutoNum type="arabicPeriod"/>
            </a:pPr>
            <a:r>
              <a:rPr lang="en-US" dirty="0" smtClean="0"/>
              <a:t>Catalases [liberate oxygen from H2O2]-hence protect cell [oxidative stress]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Proliferation of </a:t>
            </a:r>
            <a:r>
              <a:rPr lang="en-US" dirty="0" err="1" smtClean="0"/>
              <a:t>perioxisome</a:t>
            </a:r>
            <a:r>
              <a:rPr lang="en-US" dirty="0" smtClean="0"/>
              <a:t> by action of synthetic products on receptors of nuclei [</a:t>
            </a:r>
            <a:r>
              <a:rPr lang="en-US" dirty="0" err="1" smtClean="0"/>
              <a:t>PPARs-Perioxisome</a:t>
            </a:r>
            <a:r>
              <a:rPr lang="en-US" dirty="0" smtClean="0"/>
              <a:t> proliferation activated receptors]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2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0312_Animal_Cell_and_Compon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457200"/>
            <a:ext cx="8001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4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</a:t>
            </a:r>
            <a:r>
              <a:rPr lang="en-US" b="1" dirty="0" err="1" smtClean="0"/>
              <a:t>Centrosome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to nucleus</a:t>
            </a:r>
          </a:p>
          <a:p>
            <a:r>
              <a:rPr lang="en-US" dirty="0" smtClean="0"/>
              <a:t>Formed by 2 centrioles placed at right angle within </a:t>
            </a:r>
            <a:r>
              <a:rPr lang="en-US" dirty="0" err="1" smtClean="0"/>
              <a:t>pericentriolar</a:t>
            </a:r>
            <a:r>
              <a:rPr lang="en-US" dirty="0" smtClean="0"/>
              <a:t> material</a:t>
            </a:r>
          </a:p>
          <a:p>
            <a:r>
              <a:rPr lang="en-US" dirty="0" smtClean="0"/>
              <a:t>Centrioles: short cylindrical structure made up of microtubule longitudinally </a:t>
            </a:r>
          </a:p>
          <a:p>
            <a:r>
              <a:rPr lang="en-US" dirty="0" smtClean="0"/>
              <a:t>Regulates chromosome movement during cell division[monitors cell division]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80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Negative feedback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r>
              <a:rPr lang="en-US" dirty="0"/>
              <a:t>Most control systems of the body act by the negative feedback.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/>
              <a:t>if the activity of a particular </a:t>
            </a:r>
            <a:r>
              <a:rPr lang="en-US" dirty="0" smtClean="0"/>
              <a:t>system is </a:t>
            </a:r>
            <a:r>
              <a:rPr lang="en-US" dirty="0"/>
              <a:t>increased or decreased, a control system initiates a </a:t>
            </a:r>
            <a:r>
              <a:rPr lang="en-US" dirty="0" smtClean="0"/>
              <a:t>negative feedback</a:t>
            </a:r>
            <a:r>
              <a:rPr lang="en-US" dirty="0"/>
              <a:t>, which consists of a series of changes </a:t>
            </a:r>
            <a:r>
              <a:rPr lang="en-US" dirty="0" smtClean="0"/>
              <a:t>that return </a:t>
            </a:r>
            <a:r>
              <a:rPr lang="en-US" dirty="0"/>
              <a:t>the activity toward normal.</a:t>
            </a:r>
          </a:p>
        </p:txBody>
      </p:sp>
    </p:spTree>
    <p:extLst>
      <p:ext uri="{BB962C8B-B14F-4D97-AF65-F5344CB8AC3E}">
        <p14:creationId xmlns:p14="http://schemas.microsoft.com/office/powerpoint/2010/main" xmlns="" val="32054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24936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blood pressure suddenly rises or lowers, it </a:t>
            </a:r>
            <a:r>
              <a:rPr lang="en-US" dirty="0" smtClean="0"/>
              <a:t>initiates a </a:t>
            </a:r>
            <a:r>
              <a:rPr lang="en-US" dirty="0"/>
              <a:t>series of reactions that tries to bring the </a:t>
            </a:r>
            <a:r>
              <a:rPr lang="en-US" dirty="0" smtClean="0"/>
              <a:t>blood pressure </a:t>
            </a:r>
            <a:r>
              <a:rPr lang="en-US" dirty="0"/>
              <a:t>to normal levels.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/>
              <a:t>thyroxine</a:t>
            </a:r>
            <a:r>
              <a:rPr lang="en-US" dirty="0"/>
              <a:t> secretion is more, it inhibits the </a:t>
            </a:r>
            <a:r>
              <a:rPr lang="en-US" dirty="0" smtClean="0"/>
              <a:t>secretion of </a:t>
            </a:r>
            <a:r>
              <a:rPr lang="en-US" dirty="0"/>
              <a:t>thyroid stimulating hormone from pituitary </a:t>
            </a:r>
            <a:r>
              <a:rPr lang="en-US" dirty="0" smtClean="0"/>
              <a:t>so that</a:t>
            </a:r>
            <a:r>
              <a:rPr lang="en-US" dirty="0"/>
              <a:t>, </a:t>
            </a:r>
            <a:r>
              <a:rPr lang="en-US" dirty="0" err="1"/>
              <a:t>thyroxine</a:t>
            </a:r>
            <a:r>
              <a:rPr lang="en-US" dirty="0"/>
              <a:t> is not secreted from the thyroid </a:t>
            </a:r>
            <a:r>
              <a:rPr lang="en-US" dirty="0" smtClean="0"/>
              <a:t>gland.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5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Positive feedback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3036"/>
            <a:ext cx="8229600" cy="4493964"/>
          </a:xfrm>
        </p:spPr>
        <p:txBody>
          <a:bodyPr/>
          <a:lstStyle/>
          <a:p>
            <a:r>
              <a:rPr lang="en-US" dirty="0"/>
              <a:t>a vicious </a:t>
            </a:r>
            <a:r>
              <a:rPr lang="en-US" dirty="0" smtClean="0"/>
              <a:t>circle</a:t>
            </a:r>
          </a:p>
          <a:p>
            <a:r>
              <a:rPr lang="en-US" dirty="0" smtClean="0"/>
              <a:t>Usually it </a:t>
            </a:r>
            <a:r>
              <a:rPr lang="en-US" dirty="0"/>
              <a:t>is harmful and in some instances even death can </a:t>
            </a:r>
            <a:r>
              <a:rPr lang="en-US" dirty="0" smtClean="0"/>
              <a:t>occur.</a:t>
            </a:r>
          </a:p>
          <a:p>
            <a:r>
              <a:rPr lang="en-US" dirty="0" smtClean="0"/>
              <a:t>sometimes </a:t>
            </a:r>
            <a:r>
              <a:rPr lang="en-US" dirty="0"/>
              <a:t>can serve </a:t>
            </a:r>
            <a:r>
              <a:rPr lang="en-US" dirty="0" smtClean="0"/>
              <a:t>useful purposes</a:t>
            </a:r>
            <a:r>
              <a:rPr lang="en-US" dirty="0"/>
              <a:t>, e.g. under following </a:t>
            </a:r>
            <a:r>
              <a:rPr lang="en-US" dirty="0" smtClean="0"/>
              <a:t>circumstances:</a:t>
            </a:r>
          </a:p>
          <a:p>
            <a:pPr lvl="1"/>
            <a:r>
              <a:rPr lang="en-US" dirty="0" err="1" smtClean="0"/>
              <a:t>hemostasis</a:t>
            </a:r>
            <a:endParaRPr lang="en-US" dirty="0" smtClean="0"/>
          </a:p>
          <a:p>
            <a:pPr lvl="1"/>
            <a:r>
              <a:rPr lang="en-US" dirty="0" err="1" smtClean="0"/>
              <a:t>parturation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of nerve signals</a:t>
            </a:r>
          </a:p>
        </p:txBody>
      </p:sp>
    </p:spTree>
    <p:extLst>
      <p:ext uri="{BB962C8B-B14F-4D97-AF65-F5344CB8AC3E}">
        <p14:creationId xmlns:p14="http://schemas.microsoft.com/office/powerpoint/2010/main" xmlns="" val="9805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3400" y="838200"/>
            <a:ext cx="381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Bleeding (2 L blood)</a:t>
            </a:r>
          </a:p>
        </p:txBody>
      </p:sp>
      <p:sp>
        <p:nvSpPr>
          <p:cNvPr id="5" name="Down Arrow 4"/>
          <p:cNvSpPr/>
          <p:nvPr/>
        </p:nvSpPr>
        <p:spPr>
          <a:xfrm>
            <a:off x="6143625" y="1447800"/>
            <a:ext cx="10477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1999" y="1993899"/>
            <a:ext cx="3352800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Decreased blood pressure</a:t>
            </a:r>
          </a:p>
        </p:txBody>
      </p:sp>
      <p:sp>
        <p:nvSpPr>
          <p:cNvPr id="7" name="Down Arrow 6"/>
          <p:cNvSpPr/>
          <p:nvPr/>
        </p:nvSpPr>
        <p:spPr>
          <a:xfrm>
            <a:off x="6105525" y="2590799"/>
            <a:ext cx="142875" cy="49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9999" y="3094434"/>
            <a:ext cx="4876800" cy="527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Decreased flow of blood to heart muscles</a:t>
            </a:r>
          </a:p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105524" y="3627834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199" y="4272756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Weakening of the heart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172199" y="469463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1" y="5075634"/>
            <a:ext cx="4267199" cy="56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Decreased pumping power of the heart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4800" y="2133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030016"/>
            <a:ext cx="1219200" cy="3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Death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267076" y="5357217"/>
            <a:ext cx="771525" cy="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76600" y="2286001"/>
            <a:ext cx="0" cy="307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76600" y="22860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800" y="6400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Flow chart - Positive feedback mechanism can cause death.</a:t>
            </a:r>
          </a:p>
        </p:txBody>
      </p:sp>
    </p:spTree>
    <p:extLst>
      <p:ext uri="{BB962C8B-B14F-4D97-AF65-F5344CB8AC3E}">
        <p14:creationId xmlns:p14="http://schemas.microsoft.com/office/powerpoint/2010/main" xmlns="" val="27441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33528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structural, functional and biological unit of life</a:t>
            </a:r>
          </a:p>
          <a:p>
            <a:r>
              <a:rPr lang="en-US" dirty="0" smtClean="0"/>
              <a:t>Developed by Robert Hook in 1665</a:t>
            </a:r>
          </a:p>
          <a:p>
            <a:r>
              <a:rPr lang="en-US" dirty="0" smtClean="0"/>
              <a:t>Types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Prokaryotic  cell (bacteria and </a:t>
            </a:r>
            <a:r>
              <a:rPr lang="en-US" dirty="0" err="1" smtClean="0"/>
              <a:t>archae</a:t>
            </a:r>
            <a:r>
              <a:rPr lang="en-US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Eukaryotic cell (plants and animals-human)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Human : &gt;10 trillion cells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14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ukaryotic-cell-vs-prokaryotic-cell-810x4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229600" cy="5668962"/>
          </a:xfrm>
        </p:spPr>
      </p:pic>
    </p:spTree>
    <p:extLst>
      <p:ext uri="{BB962C8B-B14F-4D97-AF65-F5344CB8AC3E}">
        <p14:creationId xmlns:p14="http://schemas.microsoft.com/office/powerpoint/2010/main" xmlns="" val="32869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925</Words>
  <Application>Microsoft Office PowerPoint</Application>
  <PresentationFormat>Custom</PresentationFormat>
  <Paragraphs>165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HOMEOSTASIS</vt:lpstr>
      <vt:lpstr>Slide 3</vt:lpstr>
      <vt:lpstr>Negative feedback mechanism</vt:lpstr>
      <vt:lpstr>Examples</vt:lpstr>
      <vt:lpstr>Positive feedback mechanism</vt:lpstr>
      <vt:lpstr>Slide 7</vt:lpstr>
      <vt:lpstr>Cell</vt:lpstr>
      <vt:lpstr>Slide 9</vt:lpstr>
      <vt:lpstr>Human Cell</vt:lpstr>
      <vt:lpstr>Slide 11</vt:lpstr>
      <vt:lpstr>Fluid Mosaic Model of cell membrane</vt:lpstr>
      <vt:lpstr>1. Phospholipid in cell membrane</vt:lpstr>
      <vt:lpstr>Slide 14</vt:lpstr>
      <vt:lpstr>Proteins in cell membrane</vt:lpstr>
      <vt:lpstr>Slide 16</vt:lpstr>
      <vt:lpstr>Carbohydrate in cell membrane</vt:lpstr>
      <vt:lpstr>Slide 18</vt:lpstr>
      <vt:lpstr>Cholesterol in cell membrane</vt:lpstr>
      <vt:lpstr>Functions of cell membrane</vt:lpstr>
      <vt:lpstr>Cell organelles</vt:lpstr>
      <vt:lpstr>Cytoskeleton</vt:lpstr>
      <vt:lpstr>1. Mitochondria</vt:lpstr>
      <vt:lpstr>Slide 24</vt:lpstr>
      <vt:lpstr>Labelled Diagram of Mitochondria</vt:lpstr>
      <vt:lpstr>2. Endoplasmic Reticulum</vt:lpstr>
      <vt:lpstr>Slide 27</vt:lpstr>
      <vt:lpstr>Slide 28</vt:lpstr>
      <vt:lpstr>3. Golgi Apparatus [Dctyosome]</vt:lpstr>
      <vt:lpstr>Functions</vt:lpstr>
      <vt:lpstr>4. Lysosomes</vt:lpstr>
      <vt:lpstr>Slide 32</vt:lpstr>
      <vt:lpstr>Slide 33</vt:lpstr>
      <vt:lpstr>Lysosomal Storage diseaes</vt:lpstr>
      <vt:lpstr>5. Perioxisomes</vt:lpstr>
      <vt:lpstr>Slide 36</vt:lpstr>
      <vt:lpstr>6. Centrosome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Rajesh</cp:lastModifiedBy>
  <cp:revision>2</cp:revision>
  <dcterms:created xsi:type="dcterms:W3CDTF">2022-11-08T08:33:39Z</dcterms:created>
  <dcterms:modified xsi:type="dcterms:W3CDTF">2022-11-08T09:45:11Z</dcterms:modified>
</cp:coreProperties>
</file>