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8" r:id="rId3"/>
    <p:sldId id="259" r:id="rId4"/>
    <p:sldId id="262" r:id="rId5"/>
    <p:sldId id="260" r:id="rId6"/>
    <p:sldId id="264" r:id="rId7"/>
    <p:sldId id="263" r:id="rId8"/>
    <p:sldId id="269" r:id="rId9"/>
    <p:sldId id="270" r:id="rId10"/>
    <p:sldId id="271" r:id="rId11"/>
    <p:sldId id="267" r:id="rId12"/>
    <p:sldId id="268" r:id="rId13"/>
    <p:sldId id="265" r:id="rId14"/>
    <p:sldId id="272" r:id="rId15"/>
    <p:sldId id="27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6127A76-7C4E-4DC9-A80D-5AE2A6062698}">
          <p14:sldIdLst>
            <p14:sldId id="256"/>
            <p14:sldId id="258"/>
            <p14:sldId id="259"/>
            <p14:sldId id="262"/>
            <p14:sldId id="260"/>
            <p14:sldId id="264"/>
            <p14:sldId id="263"/>
            <p14:sldId id="269"/>
            <p14:sldId id="270"/>
            <p14:sldId id="271"/>
            <p14:sldId id="267"/>
            <p14:sldId id="268"/>
            <p14:sldId id="265"/>
            <p14:sldId id="272"/>
            <p14:sldId id="273"/>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128484-4875-4542-9D08-A3FBCB18AD43}" type="datetimeFigureOut">
              <a:rPr lang="en-US" smtClean="0"/>
              <a:t>12/3/2023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3786E6D-D834-40AF-8D41-A6AEC9407175}"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292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28484-4875-4542-9D08-A3FBCB18AD4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86E6D-D834-40AF-8D41-A6AEC9407175}"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855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28484-4875-4542-9D08-A3FBCB18AD4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86E6D-D834-40AF-8D41-A6AEC9407175}"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6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128484-4875-4542-9D08-A3FBCB18AD4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86E6D-D834-40AF-8D41-A6AEC9407175}"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427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128484-4875-4542-9D08-A3FBCB18AD4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86E6D-D834-40AF-8D41-A6AEC9407175}"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1301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128484-4875-4542-9D08-A3FBCB18AD43}"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86E6D-D834-40AF-8D41-A6AEC9407175}"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8701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128484-4875-4542-9D08-A3FBCB18AD43}"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86E6D-D834-40AF-8D41-A6AEC9407175}"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309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128484-4875-4542-9D08-A3FBCB18AD43}"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86E6D-D834-40AF-8D41-A6AEC9407175}"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60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128484-4875-4542-9D08-A3FBCB18AD43}"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86E6D-D834-40AF-8D41-A6AEC9407175}" type="slidenum">
              <a:rPr lang="en-US" smtClean="0"/>
              <a:t>‹#›</a:t>
            </a:fld>
            <a:endParaRPr lang="en-US"/>
          </a:p>
        </p:txBody>
      </p:sp>
    </p:spTree>
    <p:extLst>
      <p:ext uri="{BB962C8B-B14F-4D97-AF65-F5344CB8AC3E}">
        <p14:creationId xmlns:p14="http://schemas.microsoft.com/office/powerpoint/2010/main" val="91974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128484-4875-4542-9D08-A3FBCB18AD43}"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86E6D-D834-40AF-8D41-A6AEC9407175}"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251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D128484-4875-4542-9D08-A3FBCB18AD43}" type="datetimeFigureOut">
              <a:rPr lang="en-US" smtClean="0"/>
              <a:t>12/3/2023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3786E6D-D834-40AF-8D41-A6AEC9407175}"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706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128484-4875-4542-9D08-A3FBCB18AD43}" type="datetimeFigureOut">
              <a:rPr lang="en-US" smtClean="0"/>
              <a:t>12/3/2023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786E6D-D834-40AF-8D41-A6AEC9407175}"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39732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xainano/handwrittenmathsymbo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043F94-3A86-42E3-878A-2AFCB9758011}"/>
              </a:ext>
            </a:extLst>
          </p:cNvPr>
          <p:cNvPicPr>
            <a:picLocks noChangeAspect="1"/>
          </p:cNvPicPr>
          <p:nvPr/>
        </p:nvPicPr>
        <p:blipFill>
          <a:blip r:embed="rId2"/>
          <a:stretch>
            <a:fillRect/>
          </a:stretch>
        </p:blipFill>
        <p:spPr>
          <a:xfrm>
            <a:off x="0" y="0"/>
            <a:ext cx="12192000" cy="3543300"/>
          </a:xfrm>
          <a:prstGeom prst="rect">
            <a:avLst/>
          </a:prstGeom>
        </p:spPr>
      </p:pic>
      <p:sp>
        <p:nvSpPr>
          <p:cNvPr id="5" name="TextBox 4">
            <a:extLst>
              <a:ext uri="{FF2B5EF4-FFF2-40B4-BE49-F238E27FC236}">
                <a16:creationId xmlns:a16="http://schemas.microsoft.com/office/drawing/2014/main" id="{9EFCF360-3D08-4C67-8ECB-A5A5ED944DA2}"/>
              </a:ext>
            </a:extLst>
          </p:cNvPr>
          <p:cNvSpPr txBox="1"/>
          <p:nvPr/>
        </p:nvSpPr>
        <p:spPr>
          <a:xfrm>
            <a:off x="352425" y="3962400"/>
            <a:ext cx="11210925" cy="1631216"/>
          </a:xfrm>
          <a:prstGeom prst="rect">
            <a:avLst/>
          </a:prstGeom>
          <a:noFill/>
        </p:spPr>
        <p:txBody>
          <a:bodyPr wrap="square" rtlCol="0">
            <a:spAutoFit/>
          </a:bodyPr>
          <a:lstStyle/>
          <a:p>
            <a:pPr algn="ctr"/>
            <a:r>
              <a:rPr lang="en-US" sz="2800" b="1" dirty="0">
                <a:latin typeface="Arial Black" panose="020B0A04020102020204" pitchFamily="34" charset="0"/>
              </a:rPr>
              <a:t>HANDWRITTEN EQUATION SOLVER USING CNN</a:t>
            </a:r>
          </a:p>
          <a:p>
            <a:endParaRPr lang="en-US" dirty="0"/>
          </a:p>
          <a:p>
            <a:endParaRPr lang="en-US" dirty="0"/>
          </a:p>
          <a:p>
            <a:endParaRPr lang="en-US" dirty="0"/>
          </a:p>
          <a:p>
            <a:r>
              <a:rPr lang="en-US" b="1" dirty="0"/>
              <a:t>NAME – </a:t>
            </a:r>
            <a:r>
              <a:rPr lang="en-US" b="1" smtClean="0"/>
              <a:t>PRAJWAL </a:t>
            </a:r>
            <a:r>
              <a:rPr lang="en-US" b="1" smtClean="0"/>
              <a:t>J</a:t>
            </a:r>
            <a:endParaRPr lang="en-US" b="1" dirty="0" smtClean="0"/>
          </a:p>
        </p:txBody>
      </p:sp>
    </p:spTree>
    <p:extLst>
      <p:ext uri="{BB962C8B-B14F-4D97-AF65-F5344CB8AC3E}">
        <p14:creationId xmlns:p14="http://schemas.microsoft.com/office/powerpoint/2010/main" val="43472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231A-8BDA-4B01-B8D9-9D03832C04F7}"/>
              </a:ext>
            </a:extLst>
          </p:cNvPr>
          <p:cNvSpPr>
            <a:spLocks noGrp="1"/>
          </p:cNvSpPr>
          <p:nvPr>
            <p:ph type="title"/>
          </p:nvPr>
        </p:nvSpPr>
        <p:spPr/>
        <p:txBody>
          <a:bodyPr/>
          <a:lstStyle/>
          <a:p>
            <a:r>
              <a:rPr lang="en-US" b="1" dirty="0"/>
              <a:t>Layers of CNN</a:t>
            </a:r>
            <a:br>
              <a:rPr lang="en-US" b="1" dirty="0"/>
            </a:br>
            <a:endParaRPr lang="en-US" b="1" dirty="0"/>
          </a:p>
        </p:txBody>
      </p:sp>
      <p:sp>
        <p:nvSpPr>
          <p:cNvPr id="3" name="Content Placeholder 2">
            <a:extLst>
              <a:ext uri="{FF2B5EF4-FFF2-40B4-BE49-F238E27FC236}">
                <a16:creationId xmlns:a16="http://schemas.microsoft.com/office/drawing/2014/main" id="{0A2B49B3-227F-48E8-8562-65AF7E477EA7}"/>
              </a:ext>
            </a:extLst>
          </p:cNvPr>
          <p:cNvSpPr>
            <a:spLocks noGrp="1"/>
          </p:cNvSpPr>
          <p:nvPr>
            <p:ph idx="1"/>
          </p:nvPr>
        </p:nvSpPr>
        <p:spPr>
          <a:xfrm>
            <a:off x="1451579" y="2015732"/>
            <a:ext cx="9711721" cy="3746893"/>
          </a:xfrm>
        </p:spPr>
        <p:txBody>
          <a:bodyPr>
            <a:normAutofit/>
          </a:bodyPr>
          <a:lstStyle/>
          <a:p>
            <a:pPr>
              <a:buFont typeface="Wingdings" panose="05000000000000000000" pitchFamily="2" charset="2"/>
              <a:buChar char="Ø"/>
            </a:pPr>
            <a:r>
              <a:rPr lang="en-US" dirty="0"/>
              <a:t>Convolutional Layer</a:t>
            </a:r>
            <a:br>
              <a:rPr lang="en-US" dirty="0"/>
            </a:br>
            <a:r>
              <a:rPr lang="en-US" dirty="0"/>
              <a:t>This layer gets the effects of the neuron layer that is linked to the enter regions. The wide variety of filters to be used in this layer is described here. Each filter may additionally be a 5x5 window that slider over the input records and receives the pixel with the most intensity as the output.</a:t>
            </a:r>
          </a:p>
          <a:p>
            <a:pPr>
              <a:buFont typeface="Wingdings" panose="05000000000000000000" pitchFamily="2" charset="2"/>
              <a:buChar char="Ø"/>
            </a:pPr>
            <a:r>
              <a:rPr lang="en-US" smtClean="0"/>
              <a:t>Pooling </a:t>
            </a:r>
            <a:r>
              <a:rPr lang="en-US" dirty="0"/>
              <a:t>Layer</a:t>
            </a:r>
            <a:br>
              <a:rPr lang="en-US" dirty="0"/>
            </a:br>
            <a:r>
              <a:rPr lang="en-US" dirty="0"/>
              <a:t>Down-sampling operation along the spatial dimensions (width, height), resulting in volume is utilized in this layer.</a:t>
            </a:r>
          </a:p>
        </p:txBody>
      </p:sp>
    </p:spTree>
    <p:extLst>
      <p:ext uri="{BB962C8B-B14F-4D97-AF65-F5344CB8AC3E}">
        <p14:creationId xmlns:p14="http://schemas.microsoft.com/office/powerpoint/2010/main" val="27017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61C986-7F23-47CE-AE87-2A19B3D33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19" y="899161"/>
            <a:ext cx="9919063" cy="4704806"/>
          </a:xfrm>
          <a:prstGeom prst="rect">
            <a:avLst/>
          </a:prstGeom>
        </p:spPr>
      </p:pic>
      <p:sp>
        <p:nvSpPr>
          <p:cNvPr id="4" name="TextBox 3">
            <a:extLst>
              <a:ext uri="{FF2B5EF4-FFF2-40B4-BE49-F238E27FC236}">
                <a16:creationId xmlns:a16="http://schemas.microsoft.com/office/drawing/2014/main" id="{7B9D5470-ACB3-43C3-9CEB-43E9FAEE95DC}"/>
              </a:ext>
            </a:extLst>
          </p:cNvPr>
          <p:cNvSpPr txBox="1"/>
          <p:nvPr/>
        </p:nvSpPr>
        <p:spPr>
          <a:xfrm>
            <a:off x="1447800" y="180975"/>
            <a:ext cx="8753475" cy="461665"/>
          </a:xfrm>
          <a:prstGeom prst="rect">
            <a:avLst/>
          </a:prstGeom>
          <a:noFill/>
        </p:spPr>
        <p:txBody>
          <a:bodyPr wrap="square" rtlCol="0">
            <a:spAutoFit/>
          </a:bodyPr>
          <a:lstStyle/>
          <a:p>
            <a:pPr algn="ctr"/>
            <a:r>
              <a:rPr lang="en-US" sz="2400" b="1" dirty="0"/>
              <a:t>TRAIN FLOWCHART</a:t>
            </a:r>
          </a:p>
        </p:txBody>
      </p:sp>
    </p:spTree>
    <p:extLst>
      <p:ext uri="{BB962C8B-B14F-4D97-AF65-F5344CB8AC3E}">
        <p14:creationId xmlns:p14="http://schemas.microsoft.com/office/powerpoint/2010/main" val="117463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6774DC-D6AD-404C-8D01-034A44401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7" y="993867"/>
            <a:ext cx="10424160" cy="4790300"/>
          </a:xfrm>
          <a:prstGeom prst="rect">
            <a:avLst/>
          </a:prstGeom>
        </p:spPr>
      </p:pic>
      <p:sp>
        <p:nvSpPr>
          <p:cNvPr id="6" name="TextBox 5">
            <a:extLst>
              <a:ext uri="{FF2B5EF4-FFF2-40B4-BE49-F238E27FC236}">
                <a16:creationId xmlns:a16="http://schemas.microsoft.com/office/drawing/2014/main" id="{A06444E6-314D-40E0-929E-A9D33557DEF2}"/>
              </a:ext>
            </a:extLst>
          </p:cNvPr>
          <p:cNvSpPr txBox="1"/>
          <p:nvPr/>
        </p:nvSpPr>
        <p:spPr>
          <a:xfrm>
            <a:off x="1981200" y="295275"/>
            <a:ext cx="8067675" cy="461665"/>
          </a:xfrm>
          <a:prstGeom prst="rect">
            <a:avLst/>
          </a:prstGeom>
          <a:noFill/>
        </p:spPr>
        <p:txBody>
          <a:bodyPr wrap="square" rtlCol="0">
            <a:spAutoFit/>
          </a:bodyPr>
          <a:lstStyle/>
          <a:p>
            <a:pPr algn="ctr"/>
            <a:r>
              <a:rPr lang="en-US" sz="2400" b="1" dirty="0"/>
              <a:t>CNN FLOWCHART</a:t>
            </a:r>
          </a:p>
        </p:txBody>
      </p:sp>
    </p:spTree>
    <p:extLst>
      <p:ext uri="{BB962C8B-B14F-4D97-AF65-F5344CB8AC3E}">
        <p14:creationId xmlns:p14="http://schemas.microsoft.com/office/powerpoint/2010/main" val="310749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37D02E-6494-4999-8DAA-8DF77649C88E}"/>
              </a:ext>
            </a:extLst>
          </p:cNvPr>
          <p:cNvPicPr>
            <a:picLocks noChangeAspect="1"/>
          </p:cNvPicPr>
          <p:nvPr/>
        </p:nvPicPr>
        <p:blipFill>
          <a:blip r:embed="rId2"/>
          <a:stretch>
            <a:fillRect/>
          </a:stretch>
        </p:blipFill>
        <p:spPr>
          <a:xfrm>
            <a:off x="1045029" y="552510"/>
            <a:ext cx="10202091" cy="5524500"/>
          </a:xfrm>
          <a:prstGeom prst="rect">
            <a:avLst/>
          </a:prstGeom>
        </p:spPr>
      </p:pic>
      <p:sp>
        <p:nvSpPr>
          <p:cNvPr id="6" name="TextBox 5">
            <a:extLst>
              <a:ext uri="{FF2B5EF4-FFF2-40B4-BE49-F238E27FC236}">
                <a16:creationId xmlns:a16="http://schemas.microsoft.com/office/drawing/2014/main" id="{433133B8-1179-4C03-A319-46BE6159E6F9}"/>
              </a:ext>
            </a:extLst>
          </p:cNvPr>
          <p:cNvSpPr txBox="1"/>
          <p:nvPr/>
        </p:nvSpPr>
        <p:spPr>
          <a:xfrm>
            <a:off x="1371600" y="152400"/>
            <a:ext cx="7839075" cy="400110"/>
          </a:xfrm>
          <a:prstGeom prst="rect">
            <a:avLst/>
          </a:prstGeom>
          <a:noFill/>
        </p:spPr>
        <p:txBody>
          <a:bodyPr wrap="square" rtlCol="0">
            <a:spAutoFit/>
          </a:bodyPr>
          <a:lstStyle/>
          <a:p>
            <a:pPr algn="ctr"/>
            <a:r>
              <a:rPr lang="en-US" sz="2000" b="1" dirty="0"/>
              <a:t>MODEL SUMMARY</a:t>
            </a:r>
          </a:p>
        </p:txBody>
      </p:sp>
    </p:spTree>
    <p:extLst>
      <p:ext uri="{BB962C8B-B14F-4D97-AF65-F5344CB8AC3E}">
        <p14:creationId xmlns:p14="http://schemas.microsoft.com/office/powerpoint/2010/main" val="2967639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25B36-8DB5-459D-AABE-FFB410D461ED}"/>
              </a:ext>
            </a:extLst>
          </p:cNvPr>
          <p:cNvSpPr>
            <a:spLocks noGrp="1"/>
          </p:cNvSpPr>
          <p:nvPr>
            <p:ph type="title"/>
          </p:nvPr>
        </p:nvSpPr>
        <p:spPr/>
        <p:txBody>
          <a:bodyPr/>
          <a:lstStyle/>
          <a:p>
            <a:r>
              <a:rPr lang="en-US" b="1" dirty="0"/>
              <a:t>Results</a:t>
            </a:r>
          </a:p>
        </p:txBody>
      </p:sp>
      <p:sp>
        <p:nvSpPr>
          <p:cNvPr id="3" name="Content Placeholder 2"/>
          <p:cNvSpPr>
            <a:spLocks noGrp="1"/>
          </p:cNvSpPr>
          <p:nvPr>
            <p:ph idx="1"/>
          </p:nvPr>
        </p:nvSpPr>
        <p:spPr/>
        <p:txBody>
          <a:bodyPr/>
          <a:lstStyle/>
          <a:p>
            <a:r>
              <a:rPr lang="en-IN" dirty="0" smtClean="0"/>
              <a:t>Training Evaluation:</a:t>
            </a:r>
          </a:p>
          <a:p>
            <a:pPr marL="0" indent="0">
              <a:buNone/>
            </a:pP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589" y="2666182"/>
            <a:ext cx="9384696" cy="1657623"/>
          </a:xfrm>
          <a:prstGeom prst="rect">
            <a:avLst/>
          </a:prstGeom>
        </p:spPr>
      </p:pic>
    </p:spTree>
    <p:extLst>
      <p:ext uri="{BB962C8B-B14F-4D97-AF65-F5344CB8AC3E}">
        <p14:creationId xmlns:p14="http://schemas.microsoft.com/office/powerpoint/2010/main" val="74721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Results</a:t>
            </a:r>
            <a:endParaRPr lang="en-IN" dirty="0"/>
          </a:p>
        </p:txBody>
      </p:sp>
      <p:sp>
        <p:nvSpPr>
          <p:cNvPr id="5" name="Content Placeholder 4"/>
          <p:cNvSpPr>
            <a:spLocks noGrp="1"/>
          </p:cNvSpPr>
          <p:nvPr>
            <p:ph idx="1"/>
          </p:nvPr>
        </p:nvSpPr>
        <p:spPr>
          <a:xfrm>
            <a:off x="4976949" y="798974"/>
            <a:ext cx="6079235" cy="4658826"/>
          </a:xfrm>
        </p:spPr>
        <p:txBody>
          <a:bodyPr/>
          <a:lstStyle/>
          <a:p>
            <a:pPr marL="0" indent="0">
              <a:buNone/>
            </a:pPr>
            <a:endParaRPr lang="en-IN" dirty="0" smtClean="0"/>
          </a:p>
          <a:p>
            <a:endParaRPr lang="en-IN" dirty="0"/>
          </a:p>
        </p:txBody>
      </p:sp>
      <p:sp>
        <p:nvSpPr>
          <p:cNvPr id="6" name="Text Placeholder 5"/>
          <p:cNvSpPr>
            <a:spLocks noGrp="1"/>
          </p:cNvSpPr>
          <p:nvPr>
            <p:ph type="body" sz="half" idx="2"/>
          </p:nvPr>
        </p:nvSpPr>
        <p:spPr/>
        <p:txBody>
          <a:bodyPr/>
          <a:lstStyle/>
          <a:p>
            <a:r>
              <a:rPr lang="en-IN" dirty="0" smtClean="0"/>
              <a:t>Example 1</a:t>
            </a:r>
            <a:endParaRPr lang="en-IN"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8439" t="11086" r="3739" b="26866"/>
          <a:stretch/>
        </p:blipFill>
        <p:spPr>
          <a:xfrm>
            <a:off x="6505302" y="548640"/>
            <a:ext cx="3579223" cy="1267098"/>
          </a:xfrm>
          <a:prstGeom prst="rect">
            <a:avLst/>
          </a:prstGeom>
        </p:spPr>
      </p:pic>
      <p:pic>
        <p:nvPicPr>
          <p:cNvPr id="9" name="Picture 8"/>
          <p:cNvPicPr>
            <a:picLocks noChangeAspect="1"/>
          </p:cNvPicPr>
          <p:nvPr/>
        </p:nvPicPr>
        <p:blipFill>
          <a:blip r:embed="rId3"/>
          <a:stretch>
            <a:fillRect/>
          </a:stretch>
        </p:blipFill>
        <p:spPr>
          <a:xfrm>
            <a:off x="6505301" y="2066071"/>
            <a:ext cx="548641" cy="548641"/>
          </a:xfrm>
          <a:prstGeom prst="rect">
            <a:avLst/>
          </a:prstGeom>
        </p:spPr>
      </p:pic>
      <p:pic>
        <p:nvPicPr>
          <p:cNvPr id="10" name="Picture 9"/>
          <p:cNvPicPr>
            <a:picLocks noChangeAspect="1"/>
          </p:cNvPicPr>
          <p:nvPr/>
        </p:nvPicPr>
        <p:blipFill>
          <a:blip r:embed="rId4"/>
          <a:stretch>
            <a:fillRect/>
          </a:stretch>
        </p:blipFill>
        <p:spPr>
          <a:xfrm>
            <a:off x="7193641" y="2066071"/>
            <a:ext cx="591822" cy="574913"/>
          </a:xfrm>
          <a:prstGeom prst="rect">
            <a:avLst/>
          </a:prstGeom>
        </p:spPr>
      </p:pic>
      <p:pic>
        <p:nvPicPr>
          <p:cNvPr id="11" name="Picture 10"/>
          <p:cNvPicPr>
            <a:picLocks noChangeAspect="1"/>
          </p:cNvPicPr>
          <p:nvPr/>
        </p:nvPicPr>
        <p:blipFill>
          <a:blip r:embed="rId5"/>
          <a:stretch>
            <a:fillRect/>
          </a:stretch>
        </p:blipFill>
        <p:spPr>
          <a:xfrm>
            <a:off x="7925161" y="2067776"/>
            <a:ext cx="583397" cy="546935"/>
          </a:xfrm>
          <a:prstGeom prst="rect">
            <a:avLst/>
          </a:prstGeom>
        </p:spPr>
      </p:pic>
      <p:pic>
        <p:nvPicPr>
          <p:cNvPr id="12" name="Picture 11"/>
          <p:cNvPicPr>
            <a:picLocks noChangeAspect="1"/>
          </p:cNvPicPr>
          <p:nvPr/>
        </p:nvPicPr>
        <p:blipFill rotWithShape="1">
          <a:blip r:embed="rId6"/>
          <a:srcRect r="3131" b="11151"/>
          <a:stretch/>
        </p:blipFill>
        <p:spPr>
          <a:xfrm>
            <a:off x="8648256" y="2066071"/>
            <a:ext cx="563988" cy="548640"/>
          </a:xfrm>
          <a:prstGeom prst="rect">
            <a:avLst/>
          </a:prstGeom>
        </p:spPr>
      </p:pic>
      <p:pic>
        <p:nvPicPr>
          <p:cNvPr id="13" name="Picture 12"/>
          <p:cNvPicPr>
            <a:picLocks noChangeAspect="1"/>
          </p:cNvPicPr>
          <p:nvPr/>
        </p:nvPicPr>
        <p:blipFill>
          <a:blip r:embed="rId7"/>
          <a:stretch>
            <a:fillRect/>
          </a:stretch>
        </p:blipFill>
        <p:spPr>
          <a:xfrm>
            <a:off x="9351942" y="2066071"/>
            <a:ext cx="548640" cy="548640"/>
          </a:xfrm>
          <a:prstGeom prst="rect">
            <a:avLst/>
          </a:prstGeom>
        </p:spPr>
      </p:pic>
      <p:pic>
        <p:nvPicPr>
          <p:cNvPr id="15" name="Picture 14"/>
          <p:cNvPicPr>
            <a:picLocks noChangeAspect="1"/>
          </p:cNvPicPr>
          <p:nvPr/>
        </p:nvPicPr>
        <p:blipFill>
          <a:blip r:embed="rId8"/>
          <a:stretch>
            <a:fillRect/>
          </a:stretch>
        </p:blipFill>
        <p:spPr>
          <a:xfrm>
            <a:off x="7813424" y="3917639"/>
            <a:ext cx="962976" cy="586159"/>
          </a:xfrm>
          <a:prstGeom prst="rect">
            <a:avLst/>
          </a:prstGeom>
        </p:spPr>
      </p:pic>
      <p:pic>
        <p:nvPicPr>
          <p:cNvPr id="16" name="Picture 15"/>
          <p:cNvPicPr>
            <a:picLocks noChangeAspect="1"/>
          </p:cNvPicPr>
          <p:nvPr/>
        </p:nvPicPr>
        <p:blipFill>
          <a:blip r:embed="rId9"/>
          <a:stretch>
            <a:fillRect/>
          </a:stretch>
        </p:blipFill>
        <p:spPr>
          <a:xfrm>
            <a:off x="7665922" y="2996608"/>
            <a:ext cx="1257980" cy="539134"/>
          </a:xfrm>
          <a:prstGeom prst="rect">
            <a:avLst/>
          </a:prstGeom>
        </p:spPr>
      </p:pic>
    </p:spTree>
    <p:extLst>
      <p:ext uri="{BB962C8B-B14F-4D97-AF65-F5344CB8AC3E}">
        <p14:creationId xmlns:p14="http://schemas.microsoft.com/office/powerpoint/2010/main" val="390786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Results</a:t>
            </a:r>
            <a:endParaRPr lang="en-IN" dirty="0"/>
          </a:p>
        </p:txBody>
      </p:sp>
      <p:sp>
        <p:nvSpPr>
          <p:cNvPr id="5" name="Content Placeholder 4"/>
          <p:cNvSpPr>
            <a:spLocks noGrp="1"/>
          </p:cNvSpPr>
          <p:nvPr>
            <p:ph idx="1"/>
          </p:nvPr>
        </p:nvSpPr>
        <p:spPr>
          <a:xfrm>
            <a:off x="4976949" y="798974"/>
            <a:ext cx="6079235" cy="4658826"/>
          </a:xfrm>
        </p:spPr>
        <p:txBody>
          <a:bodyPr/>
          <a:lstStyle/>
          <a:p>
            <a:pPr marL="0" indent="0">
              <a:buNone/>
            </a:pPr>
            <a:endParaRPr lang="en-IN" dirty="0" smtClean="0"/>
          </a:p>
          <a:p>
            <a:endParaRPr lang="en-IN" dirty="0"/>
          </a:p>
        </p:txBody>
      </p:sp>
      <p:sp>
        <p:nvSpPr>
          <p:cNvPr id="6" name="Text Placeholder 5"/>
          <p:cNvSpPr>
            <a:spLocks noGrp="1"/>
          </p:cNvSpPr>
          <p:nvPr>
            <p:ph type="body" sz="half" idx="2"/>
          </p:nvPr>
        </p:nvSpPr>
        <p:spPr/>
        <p:txBody>
          <a:bodyPr/>
          <a:lstStyle/>
          <a:p>
            <a:r>
              <a:rPr lang="en-IN" dirty="0" smtClean="0"/>
              <a:t>Example 2</a:t>
            </a:r>
            <a:endParaRPr lang="en-IN" dirty="0"/>
          </a:p>
        </p:txBody>
      </p:sp>
      <p:pic>
        <p:nvPicPr>
          <p:cNvPr id="2" name="Picture 1"/>
          <p:cNvPicPr>
            <a:picLocks noChangeAspect="1"/>
          </p:cNvPicPr>
          <p:nvPr/>
        </p:nvPicPr>
        <p:blipFill>
          <a:blip r:embed="rId2"/>
          <a:stretch>
            <a:fillRect/>
          </a:stretch>
        </p:blipFill>
        <p:spPr>
          <a:xfrm>
            <a:off x="6307212" y="291703"/>
            <a:ext cx="3923154" cy="1000460"/>
          </a:xfrm>
          <a:prstGeom prst="rect">
            <a:avLst/>
          </a:prstGeom>
        </p:spPr>
      </p:pic>
      <p:pic>
        <p:nvPicPr>
          <p:cNvPr id="3" name="Picture 2"/>
          <p:cNvPicPr>
            <a:picLocks noChangeAspect="1"/>
          </p:cNvPicPr>
          <p:nvPr/>
        </p:nvPicPr>
        <p:blipFill>
          <a:blip r:embed="rId3"/>
          <a:stretch>
            <a:fillRect/>
          </a:stretch>
        </p:blipFill>
        <p:spPr>
          <a:xfrm>
            <a:off x="6100354" y="1646374"/>
            <a:ext cx="561703" cy="579256"/>
          </a:xfrm>
          <a:prstGeom prst="rect">
            <a:avLst/>
          </a:prstGeom>
        </p:spPr>
      </p:pic>
      <p:pic>
        <p:nvPicPr>
          <p:cNvPr id="7" name="Picture 6"/>
          <p:cNvPicPr>
            <a:picLocks noChangeAspect="1"/>
          </p:cNvPicPr>
          <p:nvPr/>
        </p:nvPicPr>
        <p:blipFill>
          <a:blip r:embed="rId4"/>
          <a:stretch>
            <a:fillRect/>
          </a:stretch>
        </p:blipFill>
        <p:spPr>
          <a:xfrm>
            <a:off x="6839576" y="1646374"/>
            <a:ext cx="596809" cy="579256"/>
          </a:xfrm>
          <a:prstGeom prst="rect">
            <a:avLst/>
          </a:prstGeom>
        </p:spPr>
      </p:pic>
      <p:pic>
        <p:nvPicPr>
          <p:cNvPr id="14" name="Picture 13"/>
          <p:cNvPicPr>
            <a:picLocks noChangeAspect="1"/>
          </p:cNvPicPr>
          <p:nvPr/>
        </p:nvPicPr>
        <p:blipFill rotWithShape="1">
          <a:blip r:embed="rId5"/>
          <a:srcRect t="1" r="8914" b="5506"/>
          <a:stretch/>
        </p:blipFill>
        <p:spPr>
          <a:xfrm>
            <a:off x="7613904" y="1661321"/>
            <a:ext cx="602633" cy="533239"/>
          </a:xfrm>
          <a:prstGeom prst="rect">
            <a:avLst/>
          </a:prstGeom>
        </p:spPr>
      </p:pic>
      <p:pic>
        <p:nvPicPr>
          <p:cNvPr id="17" name="Picture 16"/>
          <p:cNvPicPr>
            <a:picLocks noChangeAspect="1"/>
          </p:cNvPicPr>
          <p:nvPr/>
        </p:nvPicPr>
        <p:blipFill>
          <a:blip r:embed="rId6"/>
          <a:stretch>
            <a:fillRect/>
          </a:stretch>
        </p:blipFill>
        <p:spPr>
          <a:xfrm>
            <a:off x="8394056" y="1661320"/>
            <a:ext cx="549903" cy="533239"/>
          </a:xfrm>
          <a:prstGeom prst="rect">
            <a:avLst/>
          </a:prstGeom>
        </p:spPr>
      </p:pic>
      <p:pic>
        <p:nvPicPr>
          <p:cNvPr id="18" name="Picture 17"/>
          <p:cNvPicPr>
            <a:picLocks noChangeAspect="1"/>
          </p:cNvPicPr>
          <p:nvPr/>
        </p:nvPicPr>
        <p:blipFill rotWithShape="1">
          <a:blip r:embed="rId7"/>
          <a:srcRect l="2297" t="1" r="10012" b="2449"/>
          <a:stretch/>
        </p:blipFill>
        <p:spPr>
          <a:xfrm>
            <a:off x="9150943" y="1661320"/>
            <a:ext cx="498773" cy="520178"/>
          </a:xfrm>
          <a:prstGeom prst="rect">
            <a:avLst/>
          </a:prstGeom>
        </p:spPr>
      </p:pic>
      <p:pic>
        <p:nvPicPr>
          <p:cNvPr id="19" name="Picture 18"/>
          <p:cNvPicPr>
            <a:picLocks noChangeAspect="1"/>
          </p:cNvPicPr>
          <p:nvPr/>
        </p:nvPicPr>
        <p:blipFill>
          <a:blip r:embed="rId8"/>
          <a:stretch>
            <a:fillRect/>
          </a:stretch>
        </p:blipFill>
        <p:spPr>
          <a:xfrm>
            <a:off x="9856700" y="1650252"/>
            <a:ext cx="580594" cy="544307"/>
          </a:xfrm>
          <a:prstGeom prst="rect">
            <a:avLst/>
          </a:prstGeom>
        </p:spPr>
      </p:pic>
      <p:pic>
        <p:nvPicPr>
          <p:cNvPr id="20" name="Picture 19"/>
          <p:cNvPicPr>
            <a:picLocks noChangeAspect="1"/>
          </p:cNvPicPr>
          <p:nvPr/>
        </p:nvPicPr>
        <p:blipFill rotWithShape="1">
          <a:blip r:embed="rId9"/>
          <a:srcRect b="16187"/>
          <a:stretch/>
        </p:blipFill>
        <p:spPr>
          <a:xfrm>
            <a:off x="7705345" y="2755408"/>
            <a:ext cx="1465898" cy="536432"/>
          </a:xfrm>
          <a:prstGeom prst="rect">
            <a:avLst/>
          </a:prstGeom>
        </p:spPr>
      </p:pic>
      <p:pic>
        <p:nvPicPr>
          <p:cNvPr id="21" name="Picture 20"/>
          <p:cNvPicPr>
            <a:picLocks noChangeAspect="1"/>
          </p:cNvPicPr>
          <p:nvPr/>
        </p:nvPicPr>
        <p:blipFill rotWithShape="1">
          <a:blip r:embed="rId10"/>
          <a:srcRect l="14562" t="12826" r="16938" b="17224"/>
          <a:stretch/>
        </p:blipFill>
        <p:spPr>
          <a:xfrm>
            <a:off x="8216225" y="3799111"/>
            <a:ext cx="444137" cy="365760"/>
          </a:xfrm>
          <a:prstGeom prst="rect">
            <a:avLst/>
          </a:prstGeom>
        </p:spPr>
      </p:pic>
    </p:spTree>
    <p:extLst>
      <p:ext uri="{BB962C8B-B14F-4D97-AF65-F5344CB8AC3E}">
        <p14:creationId xmlns:p14="http://schemas.microsoft.com/office/powerpoint/2010/main" val="38355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18D5-0BBD-41F3-89CF-69D61BE8C7D1}"/>
              </a:ext>
            </a:extLst>
          </p:cNvPr>
          <p:cNvSpPr>
            <a:spLocks noGrp="1"/>
          </p:cNvSpPr>
          <p:nvPr>
            <p:ph type="title"/>
          </p:nvPr>
        </p:nvSpPr>
        <p:spPr/>
        <p:txBody>
          <a:bodyPr/>
          <a:lstStyle/>
          <a:p>
            <a:r>
              <a:rPr lang="en-US" b="1" dirty="0"/>
              <a:t>OUTLINE</a:t>
            </a:r>
            <a:br>
              <a:rPr lang="en-US" b="1" dirty="0"/>
            </a:br>
            <a:endParaRPr lang="en-US" b="1" dirty="0"/>
          </a:p>
        </p:txBody>
      </p:sp>
      <p:sp>
        <p:nvSpPr>
          <p:cNvPr id="3" name="Content Placeholder 2">
            <a:extLst>
              <a:ext uri="{FF2B5EF4-FFF2-40B4-BE49-F238E27FC236}">
                <a16:creationId xmlns:a16="http://schemas.microsoft.com/office/drawing/2014/main" id="{58DD4F54-3A70-4E50-A7B2-04E7617D576B}"/>
              </a:ext>
            </a:extLst>
          </p:cNvPr>
          <p:cNvSpPr>
            <a:spLocks noGrp="1"/>
          </p:cNvSpPr>
          <p:nvPr>
            <p:ph idx="1"/>
          </p:nvPr>
        </p:nvSpPr>
        <p:spPr/>
        <p:txBody>
          <a:bodyPr>
            <a:normAutofit/>
          </a:bodyPr>
          <a:lstStyle/>
          <a:p>
            <a:pPr>
              <a:buFont typeface="Wingdings" panose="05000000000000000000" pitchFamily="2" charset="2"/>
              <a:buChar char="Ø"/>
            </a:pPr>
            <a:r>
              <a:rPr lang="en-US" dirty="0">
                <a:latin typeface="+mj-lt"/>
              </a:rPr>
              <a:t>INTRODUCTION</a:t>
            </a:r>
          </a:p>
          <a:p>
            <a:pPr>
              <a:buFont typeface="Wingdings" panose="05000000000000000000" pitchFamily="2" charset="2"/>
              <a:buChar char="Ø"/>
            </a:pPr>
            <a:r>
              <a:rPr lang="en-US" dirty="0">
                <a:latin typeface="+mj-lt"/>
              </a:rPr>
              <a:t>OBJECTIVE</a:t>
            </a:r>
          </a:p>
          <a:p>
            <a:pPr>
              <a:buFont typeface="Wingdings" panose="05000000000000000000" pitchFamily="2" charset="2"/>
              <a:buChar char="Ø"/>
            </a:pPr>
            <a:r>
              <a:rPr lang="en-US" dirty="0">
                <a:latin typeface="+mj-lt"/>
              </a:rPr>
              <a:t>METHODOLOGY</a:t>
            </a:r>
            <a:endParaRPr lang="en-US" dirty="0">
              <a:latin typeface="+mj-lt"/>
              <a:cs typeface="Calibri" panose="020F0502020204030204" pitchFamily="34" charset="0"/>
            </a:endParaRPr>
          </a:p>
          <a:p>
            <a:pPr>
              <a:buFont typeface="Wingdings" panose="05000000000000000000" pitchFamily="2" charset="2"/>
              <a:buChar char="Ø"/>
            </a:pPr>
            <a:r>
              <a:rPr lang="en-US" dirty="0">
                <a:latin typeface="+mj-lt"/>
                <a:cs typeface="Calibri" panose="020F0502020204030204" pitchFamily="34" charset="0"/>
              </a:rPr>
              <a:t>WORK DONE </a:t>
            </a:r>
          </a:p>
          <a:p>
            <a:pPr>
              <a:buFont typeface="Wingdings" panose="05000000000000000000" pitchFamily="2" charset="2"/>
              <a:buChar char="Ø"/>
            </a:pPr>
            <a:r>
              <a:rPr lang="en-US" dirty="0">
                <a:latin typeface="+mj-lt"/>
                <a:cs typeface="Calibri" panose="020F0502020204030204" pitchFamily="34" charset="0"/>
              </a:rPr>
              <a:t>WORK REMAINING</a:t>
            </a:r>
          </a:p>
          <a:p>
            <a:pPr>
              <a:buFont typeface="Wingdings" panose="05000000000000000000" pitchFamily="2" charset="2"/>
              <a:buChar char="Ø"/>
            </a:pPr>
            <a:r>
              <a:rPr lang="en-US" dirty="0">
                <a:latin typeface="+mj-lt"/>
                <a:cs typeface="Calibri" panose="020F0502020204030204" pitchFamily="34" charset="0"/>
              </a:rPr>
              <a:t>RESULTS</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5531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A659-8AE0-424F-AB2E-CC139ADD307A}"/>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B4367B91-A438-47EA-B50B-09CDEA6627D4}"/>
              </a:ext>
            </a:extLst>
          </p:cNvPr>
          <p:cNvSpPr>
            <a:spLocks noGrp="1"/>
          </p:cNvSpPr>
          <p:nvPr>
            <p:ph idx="1"/>
          </p:nvPr>
        </p:nvSpPr>
        <p:spPr/>
        <p:txBody>
          <a:bodyPr>
            <a:normAutofit/>
          </a:bodyPr>
          <a:lstStyle/>
          <a:p>
            <a:r>
              <a:rPr lang="en-IN" dirty="0"/>
              <a:t>We come across mathematical equations in almost all streams of science and engineering and also in some streams of commerce.</a:t>
            </a:r>
          </a:p>
          <a:p>
            <a:r>
              <a:rPr lang="en-IN" dirty="0"/>
              <a:t>Inputting mathematical equations to electronic gadgets is very difficult and time consuming because a mathematical expression may contain special symbols, Latin or Greek letters and different operators along with numbers.</a:t>
            </a:r>
          </a:p>
          <a:p>
            <a:r>
              <a:rPr lang="en-IN" dirty="0"/>
              <a:t>In this project we develop a system that recognizes a mathematical expression from handwriting and solves them.</a:t>
            </a:r>
          </a:p>
        </p:txBody>
      </p:sp>
    </p:spTree>
    <p:extLst>
      <p:ext uri="{BB962C8B-B14F-4D97-AF65-F5344CB8AC3E}">
        <p14:creationId xmlns:p14="http://schemas.microsoft.com/office/powerpoint/2010/main" val="176809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8263-82E5-4C84-B19C-82C9D04E9B39}"/>
              </a:ext>
            </a:extLst>
          </p:cNvPr>
          <p:cNvSpPr>
            <a:spLocks noGrp="1"/>
          </p:cNvSpPr>
          <p:nvPr>
            <p:ph type="title"/>
          </p:nvPr>
        </p:nvSpPr>
        <p:spPr/>
        <p:txBody>
          <a:bodyPr/>
          <a:lstStyle/>
          <a:p>
            <a:r>
              <a:rPr lang="en-US" b="1" dirty="0"/>
              <a:t>DATASET</a:t>
            </a:r>
            <a:br>
              <a:rPr lang="en-US" b="1" dirty="0"/>
            </a:br>
            <a:endParaRPr lang="en-US" b="1" dirty="0"/>
          </a:p>
        </p:txBody>
      </p:sp>
      <p:sp>
        <p:nvSpPr>
          <p:cNvPr id="3" name="Content Placeholder 2">
            <a:extLst>
              <a:ext uri="{FF2B5EF4-FFF2-40B4-BE49-F238E27FC236}">
                <a16:creationId xmlns:a16="http://schemas.microsoft.com/office/drawing/2014/main" id="{3734941C-6B0D-435C-85D6-1C915F8C4893}"/>
              </a:ext>
            </a:extLst>
          </p:cNvPr>
          <p:cNvSpPr>
            <a:spLocks noGrp="1"/>
          </p:cNvSpPr>
          <p:nvPr>
            <p:ph idx="1"/>
          </p:nvPr>
        </p:nvSpPr>
        <p:spPr/>
        <p:txBody>
          <a:bodyPr/>
          <a:lstStyle/>
          <a:p>
            <a:r>
              <a:rPr lang="en-US" dirty="0">
                <a:hlinkClick r:id="rId2"/>
              </a:rPr>
              <a:t>https://www.kaggle.com/xainano/handwrittenmathsymbols</a:t>
            </a:r>
            <a:endParaRPr lang="en-US" dirty="0"/>
          </a:p>
          <a:p>
            <a:r>
              <a:rPr lang="en-US" dirty="0"/>
              <a:t>Data set is extracted from here</a:t>
            </a:r>
          </a:p>
          <a:p>
            <a:endParaRPr lang="en-US" dirty="0"/>
          </a:p>
        </p:txBody>
      </p:sp>
    </p:spTree>
    <p:extLst>
      <p:ext uri="{BB962C8B-B14F-4D97-AF65-F5344CB8AC3E}">
        <p14:creationId xmlns:p14="http://schemas.microsoft.com/office/powerpoint/2010/main" val="201453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43F5-8075-48F8-976A-1E7C21C2A46B}"/>
              </a:ext>
            </a:extLst>
          </p:cNvPr>
          <p:cNvSpPr>
            <a:spLocks noGrp="1"/>
          </p:cNvSpPr>
          <p:nvPr>
            <p:ph type="title"/>
          </p:nvPr>
        </p:nvSpPr>
        <p:spPr/>
        <p:txBody>
          <a:bodyPr/>
          <a:lstStyle/>
          <a:p>
            <a:r>
              <a:rPr lang="en-US" b="1" dirty="0"/>
              <a:t>OBJECTIVE</a:t>
            </a:r>
            <a:r>
              <a:rPr lang="en-US" dirty="0"/>
              <a:t/>
            </a:r>
            <a:br>
              <a:rPr lang="en-US" dirty="0"/>
            </a:br>
            <a:endParaRPr lang="en-US" dirty="0"/>
          </a:p>
        </p:txBody>
      </p:sp>
      <p:sp>
        <p:nvSpPr>
          <p:cNvPr id="3" name="Content Placeholder 2">
            <a:extLst>
              <a:ext uri="{FF2B5EF4-FFF2-40B4-BE49-F238E27FC236}">
                <a16:creationId xmlns:a16="http://schemas.microsoft.com/office/drawing/2014/main" id="{6015D123-5D4F-4EAA-89BD-9B65AD7E6694}"/>
              </a:ext>
            </a:extLst>
          </p:cNvPr>
          <p:cNvSpPr>
            <a:spLocks noGrp="1"/>
          </p:cNvSpPr>
          <p:nvPr>
            <p:ph idx="1"/>
          </p:nvPr>
        </p:nvSpPr>
        <p:spPr/>
        <p:txBody>
          <a:bodyPr>
            <a:normAutofit fontScale="62500" lnSpcReduction="20000"/>
          </a:bodyPr>
          <a:lstStyle/>
          <a:p>
            <a:r>
              <a:rPr lang="en-IN" sz="3200" dirty="0"/>
              <a:t>Training:</a:t>
            </a:r>
          </a:p>
          <a:p>
            <a:pPr lvl="1"/>
            <a:r>
              <a:rPr lang="en-IN" sz="3200" dirty="0"/>
              <a:t>Generate a CNN model</a:t>
            </a:r>
          </a:p>
          <a:p>
            <a:pPr lvl="1"/>
            <a:r>
              <a:rPr lang="en-IN" sz="3200" dirty="0"/>
              <a:t>Train the model with the Dataset</a:t>
            </a:r>
          </a:p>
          <a:p>
            <a:pPr lvl="1"/>
            <a:r>
              <a:rPr lang="en-IN" sz="3200" dirty="0"/>
              <a:t>Evaluate and Save the model  into a file</a:t>
            </a:r>
          </a:p>
          <a:p>
            <a:r>
              <a:rPr lang="en-IN" sz="3200" dirty="0"/>
              <a:t>Testing</a:t>
            </a:r>
          </a:p>
          <a:p>
            <a:pPr lvl="1"/>
            <a:r>
              <a:rPr lang="en-IN" sz="3200" dirty="0"/>
              <a:t>Open the saved model and the test image</a:t>
            </a:r>
          </a:p>
          <a:p>
            <a:pPr lvl="1"/>
            <a:r>
              <a:rPr lang="en-IN" sz="3200" dirty="0"/>
              <a:t>Identify the parts in the image that comprises the equation</a:t>
            </a:r>
          </a:p>
          <a:p>
            <a:pPr lvl="1"/>
            <a:r>
              <a:rPr lang="en-IN" sz="3200" dirty="0"/>
              <a:t>Convert the equation in the image into the string form</a:t>
            </a:r>
          </a:p>
          <a:p>
            <a:pPr lvl="1"/>
            <a:r>
              <a:rPr lang="en-IN" sz="3200" dirty="0"/>
              <a:t>Evaluate the equation in string format and output the result.</a:t>
            </a:r>
          </a:p>
          <a:p>
            <a:pPr lvl="1"/>
            <a:endParaRPr lang="en-IN" dirty="0"/>
          </a:p>
        </p:txBody>
      </p:sp>
    </p:spTree>
    <p:extLst>
      <p:ext uri="{BB962C8B-B14F-4D97-AF65-F5344CB8AC3E}">
        <p14:creationId xmlns:p14="http://schemas.microsoft.com/office/powerpoint/2010/main" val="990785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0866-7A3F-4A23-9AE0-A7D63E55C1A8}"/>
              </a:ext>
            </a:extLst>
          </p:cNvPr>
          <p:cNvSpPr>
            <a:spLocks noGrp="1"/>
          </p:cNvSpPr>
          <p:nvPr>
            <p:ph type="title"/>
          </p:nvPr>
        </p:nvSpPr>
        <p:spPr/>
        <p:txBody>
          <a:bodyPr/>
          <a:lstStyle/>
          <a:p>
            <a:r>
              <a:rPr lang="en-US" dirty="0"/>
              <a:t>What is neural network?</a:t>
            </a:r>
          </a:p>
        </p:txBody>
      </p:sp>
      <p:sp>
        <p:nvSpPr>
          <p:cNvPr id="3" name="Content Placeholder 2">
            <a:extLst>
              <a:ext uri="{FF2B5EF4-FFF2-40B4-BE49-F238E27FC236}">
                <a16:creationId xmlns:a16="http://schemas.microsoft.com/office/drawing/2014/main" id="{C1D88E17-59BD-4E4A-8220-42A6113F7D8B}"/>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CNN is a supervised deep learning method. The origin of the applications of deep learning to object recognition tasks can be traced to the convolutional neural networks (CNNs) in the early 90s. </a:t>
            </a:r>
          </a:p>
          <a:p>
            <a:pPr>
              <a:buFont typeface="Wingdings" panose="05000000000000000000" pitchFamily="2" charset="2"/>
              <a:buChar char="Ø"/>
            </a:pPr>
            <a:r>
              <a:rPr lang="en-US" dirty="0"/>
              <a:t>The CNN based architectures have captured intense interest in computer vision since October 2012 shortly after the ImageNet competition results were released.</a:t>
            </a:r>
          </a:p>
          <a:p>
            <a:pPr>
              <a:buFont typeface="Wingdings" panose="05000000000000000000" pitchFamily="2" charset="2"/>
              <a:buChar char="Ø"/>
            </a:pPr>
            <a:r>
              <a:rPr lang="en-US" dirty="0"/>
              <a:t>They are made up of neurons that have learnable weights and biases. </a:t>
            </a:r>
          </a:p>
          <a:p>
            <a:pPr>
              <a:buFont typeface="Wingdings" panose="05000000000000000000" pitchFamily="2" charset="2"/>
              <a:buChar char="Ø"/>
            </a:pPr>
            <a:r>
              <a:rPr lang="en-US" dirty="0"/>
              <a:t>Each neuron receives some inputs, performs a dot product and optionally follows it with a nonlinearity. </a:t>
            </a:r>
          </a:p>
          <a:p>
            <a:pPr>
              <a:buFont typeface="Wingdings" panose="05000000000000000000" pitchFamily="2" charset="2"/>
              <a:buChar char="Ø"/>
            </a:pPr>
            <a:r>
              <a:rPr lang="en-US" dirty="0"/>
              <a:t>Their connectivity is now restricted to be local spatially.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31626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57D38-6242-4241-893B-051CD79A3BB7}"/>
              </a:ext>
            </a:extLst>
          </p:cNvPr>
          <p:cNvPicPr>
            <a:picLocks noChangeAspect="1"/>
          </p:cNvPicPr>
          <p:nvPr/>
        </p:nvPicPr>
        <p:blipFill>
          <a:blip r:embed="rId2"/>
          <a:stretch>
            <a:fillRect/>
          </a:stretch>
        </p:blipFill>
        <p:spPr>
          <a:xfrm>
            <a:off x="1314450" y="0"/>
            <a:ext cx="9334500" cy="4210050"/>
          </a:xfrm>
          <a:prstGeom prst="rect">
            <a:avLst/>
          </a:prstGeom>
        </p:spPr>
      </p:pic>
      <p:sp>
        <p:nvSpPr>
          <p:cNvPr id="5" name="TextBox 4">
            <a:extLst>
              <a:ext uri="{FF2B5EF4-FFF2-40B4-BE49-F238E27FC236}">
                <a16:creationId xmlns:a16="http://schemas.microsoft.com/office/drawing/2014/main" id="{EDC26833-870D-4179-A8D9-67598C85B5ED}"/>
              </a:ext>
            </a:extLst>
          </p:cNvPr>
          <p:cNvSpPr txBox="1"/>
          <p:nvPr/>
        </p:nvSpPr>
        <p:spPr>
          <a:xfrm>
            <a:off x="581025" y="4686300"/>
            <a:ext cx="11144250"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The leftmost layer in this network is called input layers and the neurons within the layer is called input neurons</a:t>
            </a:r>
          </a:p>
          <a:p>
            <a:pPr marL="285750" indent="-285750">
              <a:buFont typeface="Wingdings" panose="05000000000000000000" pitchFamily="2" charset="2"/>
              <a:buChar char="Ø"/>
            </a:pPr>
            <a:r>
              <a:rPr lang="en-US" dirty="0"/>
              <a:t>The middle layer is called the hidden layer and the rightmost part in this network is called the output layer and the neurons within the layer is called output neurons.</a:t>
            </a:r>
          </a:p>
        </p:txBody>
      </p:sp>
    </p:spTree>
    <p:extLst>
      <p:ext uri="{BB962C8B-B14F-4D97-AF65-F5344CB8AC3E}">
        <p14:creationId xmlns:p14="http://schemas.microsoft.com/office/powerpoint/2010/main" val="425593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F69F6B-2A66-4D89-8B0E-F6464F28D37B}"/>
              </a:ext>
            </a:extLst>
          </p:cNvPr>
          <p:cNvPicPr>
            <a:picLocks noChangeAspect="1"/>
          </p:cNvPicPr>
          <p:nvPr/>
        </p:nvPicPr>
        <p:blipFill>
          <a:blip r:embed="rId2"/>
          <a:stretch>
            <a:fillRect/>
          </a:stretch>
        </p:blipFill>
        <p:spPr>
          <a:xfrm>
            <a:off x="3100387" y="879565"/>
            <a:ext cx="4424363" cy="4902110"/>
          </a:xfrm>
          <a:prstGeom prst="rect">
            <a:avLst/>
          </a:prstGeom>
        </p:spPr>
      </p:pic>
      <p:sp>
        <p:nvSpPr>
          <p:cNvPr id="3" name="TextBox 2">
            <a:extLst>
              <a:ext uri="{FF2B5EF4-FFF2-40B4-BE49-F238E27FC236}">
                <a16:creationId xmlns:a16="http://schemas.microsoft.com/office/drawing/2014/main" id="{2FE42A58-3BD3-403A-8FCB-0EAD6DBAE6D6}"/>
              </a:ext>
            </a:extLst>
          </p:cNvPr>
          <p:cNvSpPr txBox="1"/>
          <p:nvPr/>
        </p:nvSpPr>
        <p:spPr>
          <a:xfrm>
            <a:off x="3524250" y="215325"/>
            <a:ext cx="10868025" cy="584775"/>
          </a:xfrm>
          <a:prstGeom prst="rect">
            <a:avLst/>
          </a:prstGeom>
          <a:noFill/>
        </p:spPr>
        <p:txBody>
          <a:bodyPr wrap="square" rtlCol="0">
            <a:spAutoFit/>
          </a:bodyPr>
          <a:lstStyle/>
          <a:p>
            <a:r>
              <a:rPr lang="en-US" sz="3200" b="1" dirty="0"/>
              <a:t>METHODOLOGY</a:t>
            </a:r>
          </a:p>
        </p:txBody>
      </p:sp>
    </p:spTree>
    <p:extLst>
      <p:ext uri="{BB962C8B-B14F-4D97-AF65-F5344CB8AC3E}">
        <p14:creationId xmlns:p14="http://schemas.microsoft.com/office/powerpoint/2010/main" val="377344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71CE-2942-4537-B32F-0E26A5D4B7C1}"/>
              </a:ext>
            </a:extLst>
          </p:cNvPr>
          <p:cNvSpPr>
            <a:spLocks noGrp="1"/>
          </p:cNvSpPr>
          <p:nvPr>
            <p:ph type="title"/>
          </p:nvPr>
        </p:nvSpPr>
        <p:spPr/>
        <p:txBody>
          <a:bodyPr/>
          <a:lstStyle/>
          <a:p>
            <a:r>
              <a:rPr lang="en-US" b="1" dirty="0"/>
              <a:t>CNN ARCHITECTURE</a:t>
            </a:r>
          </a:p>
        </p:txBody>
      </p:sp>
      <p:pic>
        <p:nvPicPr>
          <p:cNvPr id="4" name="Content Placeholder 3">
            <a:extLst>
              <a:ext uri="{FF2B5EF4-FFF2-40B4-BE49-F238E27FC236}">
                <a16:creationId xmlns:a16="http://schemas.microsoft.com/office/drawing/2014/main" id="{31C5C149-0686-4C20-9541-E85E4B8A40C9}"/>
              </a:ext>
            </a:extLst>
          </p:cNvPr>
          <p:cNvPicPr>
            <a:picLocks noGrp="1" noChangeAspect="1"/>
          </p:cNvPicPr>
          <p:nvPr>
            <p:ph idx="1"/>
          </p:nvPr>
        </p:nvPicPr>
        <p:blipFill>
          <a:blip r:embed="rId2"/>
          <a:stretch>
            <a:fillRect/>
          </a:stretch>
        </p:blipFill>
        <p:spPr>
          <a:xfrm>
            <a:off x="1026367" y="2216648"/>
            <a:ext cx="10139266" cy="2717301"/>
          </a:xfrm>
          <a:prstGeom prst="rect">
            <a:avLst/>
          </a:prstGeom>
        </p:spPr>
      </p:pic>
    </p:spTree>
    <p:extLst>
      <p:ext uri="{BB962C8B-B14F-4D97-AF65-F5344CB8AC3E}">
        <p14:creationId xmlns:p14="http://schemas.microsoft.com/office/powerpoint/2010/main" val="16882303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526</TotalTime>
  <Words>341</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Gill Sans MT</vt:lpstr>
      <vt:lpstr>Wingdings</vt:lpstr>
      <vt:lpstr>Gallery</vt:lpstr>
      <vt:lpstr>PowerPoint Presentation</vt:lpstr>
      <vt:lpstr>OUTLINE </vt:lpstr>
      <vt:lpstr>INTRODUCTION</vt:lpstr>
      <vt:lpstr>DATASET </vt:lpstr>
      <vt:lpstr>OBJECTIVE </vt:lpstr>
      <vt:lpstr>What is neural network?</vt:lpstr>
      <vt:lpstr>PowerPoint Presentation</vt:lpstr>
      <vt:lpstr>PowerPoint Presentation</vt:lpstr>
      <vt:lpstr>CNN ARCHITECTURE</vt:lpstr>
      <vt:lpstr>Layers of CNN </vt:lpstr>
      <vt:lpstr>PowerPoint Presentation</vt:lpstr>
      <vt:lpstr>PowerPoint Presentation</vt:lpstr>
      <vt:lpstr>PowerPoint Presentation</vt:lpstr>
      <vt:lpstr>Results</vt:lpstr>
      <vt:lpstr>Results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Rizzz Ahmed</dc:creator>
  <cp:lastModifiedBy>MAHE</cp:lastModifiedBy>
  <cp:revision>36</cp:revision>
  <dcterms:created xsi:type="dcterms:W3CDTF">2021-05-07T15:46:52Z</dcterms:created>
  <dcterms:modified xsi:type="dcterms:W3CDTF">2023-12-03T14:36:55Z</dcterms:modified>
</cp:coreProperties>
</file>