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687"/>
  </p:normalViewPr>
  <p:slideViewPr>
    <p:cSldViewPr snapToGrid="0" snapToObjects="1">
      <p:cViewPr varScale="1">
        <p:scale>
          <a:sx n="104" d="100"/>
          <a:sy n="104" d="100"/>
        </p:scale>
        <p:origin x="65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6F7A3138-ACD0-4552-8C92-0C505E2A51D6}" type="doc">
      <dgm:prSet loTypeId="urn:microsoft.com/office/officeart/2005/8/layout/vList2" loCatId="list" qsTypeId="urn:microsoft.com/office/officeart/2005/8/quickstyle/simple3" qsCatId="simple" csTypeId="urn:microsoft.com/office/officeart/2005/8/colors/colorful2" csCatId="colorful"/>
      <dgm:spPr/>
      <dgm:t>
        <a:bodyPr/>
        <a:lstStyle/>
        <a:p>
          <a:endParaRPr lang="en-US"/>
        </a:p>
      </dgm:t>
    </dgm:pt>
    <dgm:pt modelId="{A5574E62-E13F-4B83-A01B-99388717612C}">
      <dgm:prSet/>
      <dgm:spPr/>
      <dgm:t>
        <a:bodyPr/>
        <a:lstStyle/>
        <a:p>
          <a:r>
            <a:rPr lang="en-US" baseline="0"/>
            <a:t>Two  business flow of any ERP software are:</a:t>
          </a:r>
          <a:endParaRPr lang="en-US"/>
        </a:p>
      </dgm:t>
    </dgm:pt>
    <dgm:pt modelId="{057B134D-6D55-4C13-AD23-8D87A877AC61}" type="parTrans" cxnId="{94185455-7AD6-49E8-BCB2-EE930862E4F3}">
      <dgm:prSet/>
      <dgm:spPr/>
      <dgm:t>
        <a:bodyPr/>
        <a:lstStyle/>
        <a:p>
          <a:endParaRPr lang="en-US"/>
        </a:p>
      </dgm:t>
    </dgm:pt>
    <dgm:pt modelId="{07D7ED3E-1D94-49B0-8C4E-E7128CB89149}" type="sibTrans" cxnId="{94185455-7AD6-49E8-BCB2-EE930862E4F3}">
      <dgm:prSet/>
      <dgm:spPr/>
      <dgm:t>
        <a:bodyPr/>
        <a:lstStyle/>
        <a:p>
          <a:endParaRPr lang="en-US"/>
        </a:p>
      </dgm:t>
    </dgm:pt>
    <dgm:pt modelId="{76BFE674-380D-48D3-9287-A584F9B5A176}">
      <dgm:prSet/>
      <dgm:spPr/>
      <dgm:t>
        <a:bodyPr/>
        <a:lstStyle/>
        <a:p>
          <a:r>
            <a:rPr lang="en-US" baseline="0"/>
            <a:t>1) </a:t>
          </a:r>
          <a:r>
            <a:rPr lang="en-US" b="1" baseline="0"/>
            <a:t>Procure to pay:</a:t>
          </a:r>
          <a:endParaRPr lang="en-US"/>
        </a:p>
      </dgm:t>
    </dgm:pt>
    <dgm:pt modelId="{87D7C68E-9F1F-42A1-B144-7E970A43FBA0}" type="parTrans" cxnId="{21C36044-174A-4CFF-A44E-D4B8E83C5C2B}">
      <dgm:prSet/>
      <dgm:spPr/>
      <dgm:t>
        <a:bodyPr/>
        <a:lstStyle/>
        <a:p>
          <a:endParaRPr lang="en-US"/>
        </a:p>
      </dgm:t>
    </dgm:pt>
    <dgm:pt modelId="{33933870-F0F4-444F-8BDB-B0DEBE38E6EE}" type="sibTrans" cxnId="{21C36044-174A-4CFF-A44E-D4B8E83C5C2B}">
      <dgm:prSet/>
      <dgm:spPr/>
      <dgm:t>
        <a:bodyPr/>
        <a:lstStyle/>
        <a:p>
          <a:endParaRPr lang="en-US"/>
        </a:p>
      </dgm:t>
    </dgm:pt>
    <dgm:pt modelId="{9434D8D7-F58C-42A9-88E8-C9A7246CAB1D}">
      <dgm:prSet/>
      <dgm:spPr/>
      <dgm:t>
        <a:bodyPr/>
        <a:lstStyle/>
        <a:p>
          <a:r>
            <a:rPr lang="en-US" b="1" baseline="0"/>
            <a:t>2) Quote to Cash:</a:t>
          </a:r>
          <a:r>
            <a:rPr lang="en-US" baseline="0"/>
            <a:t> </a:t>
          </a:r>
          <a:endParaRPr lang="en-US"/>
        </a:p>
      </dgm:t>
    </dgm:pt>
    <dgm:pt modelId="{79B288C4-A9AB-41B7-98C9-3D0A9E3F66DE}" type="parTrans" cxnId="{F83B479B-BF6A-4130-B627-3C349A3610FB}">
      <dgm:prSet/>
      <dgm:spPr/>
      <dgm:t>
        <a:bodyPr/>
        <a:lstStyle/>
        <a:p>
          <a:endParaRPr lang="en-US"/>
        </a:p>
      </dgm:t>
    </dgm:pt>
    <dgm:pt modelId="{9BB85921-FF00-4BED-9C51-1961C1E631B4}" type="sibTrans" cxnId="{F83B479B-BF6A-4130-B627-3C349A3610FB}">
      <dgm:prSet/>
      <dgm:spPr/>
      <dgm:t>
        <a:bodyPr/>
        <a:lstStyle/>
        <a:p>
          <a:endParaRPr lang="en-US"/>
        </a:p>
      </dgm:t>
    </dgm:pt>
    <dgm:pt modelId="{73468D6C-2939-6C45-B380-48FD8A09EE44}" type="pres">
      <dgm:prSet presAssocID="{6F7A3138-ACD0-4552-8C92-0C505E2A51D6}" presName="linear" presStyleCnt="0">
        <dgm:presLayoutVars>
          <dgm:animLvl val="lvl"/>
          <dgm:resizeHandles val="exact"/>
        </dgm:presLayoutVars>
      </dgm:prSet>
      <dgm:spPr/>
    </dgm:pt>
    <dgm:pt modelId="{F153715E-FA34-0F4B-BA04-DB3015BBA88E}" type="pres">
      <dgm:prSet presAssocID="{A5574E62-E13F-4B83-A01B-99388717612C}" presName="parentText" presStyleLbl="node1" presStyleIdx="0" presStyleCnt="3">
        <dgm:presLayoutVars>
          <dgm:chMax val="0"/>
          <dgm:bulletEnabled val="1"/>
        </dgm:presLayoutVars>
      </dgm:prSet>
      <dgm:spPr/>
    </dgm:pt>
    <dgm:pt modelId="{FC73EC0D-EEF0-354F-A883-F90FA20BBB42}" type="pres">
      <dgm:prSet presAssocID="{07D7ED3E-1D94-49B0-8C4E-E7128CB89149}" presName="spacer" presStyleCnt="0"/>
      <dgm:spPr/>
    </dgm:pt>
    <dgm:pt modelId="{6F661821-7D2D-D544-83A0-A804D325DA10}" type="pres">
      <dgm:prSet presAssocID="{76BFE674-380D-48D3-9287-A584F9B5A176}" presName="parentText" presStyleLbl="node1" presStyleIdx="1" presStyleCnt="3">
        <dgm:presLayoutVars>
          <dgm:chMax val="0"/>
          <dgm:bulletEnabled val="1"/>
        </dgm:presLayoutVars>
      </dgm:prSet>
      <dgm:spPr/>
    </dgm:pt>
    <dgm:pt modelId="{1DD57850-E76C-B046-BC4D-AD9AC6621C6B}" type="pres">
      <dgm:prSet presAssocID="{33933870-F0F4-444F-8BDB-B0DEBE38E6EE}" presName="spacer" presStyleCnt="0"/>
      <dgm:spPr/>
    </dgm:pt>
    <dgm:pt modelId="{6B9DF54C-69BA-894F-AF06-99383F76467D}" type="pres">
      <dgm:prSet presAssocID="{9434D8D7-F58C-42A9-88E8-C9A7246CAB1D}" presName="parentText" presStyleLbl="node1" presStyleIdx="2" presStyleCnt="3">
        <dgm:presLayoutVars>
          <dgm:chMax val="0"/>
          <dgm:bulletEnabled val="1"/>
        </dgm:presLayoutVars>
      </dgm:prSet>
      <dgm:spPr/>
    </dgm:pt>
  </dgm:ptLst>
  <dgm:cxnLst>
    <dgm:cxn modelId="{5A685109-E619-174D-8DDF-A7BFC0EE0E4D}" type="presOf" srcId="{A5574E62-E13F-4B83-A01B-99388717612C}" destId="{F153715E-FA34-0F4B-BA04-DB3015BBA88E}" srcOrd="0" destOrd="0" presId="urn:microsoft.com/office/officeart/2005/8/layout/vList2"/>
    <dgm:cxn modelId="{21C36044-174A-4CFF-A44E-D4B8E83C5C2B}" srcId="{6F7A3138-ACD0-4552-8C92-0C505E2A51D6}" destId="{76BFE674-380D-48D3-9287-A584F9B5A176}" srcOrd="1" destOrd="0" parTransId="{87D7C68E-9F1F-42A1-B144-7E970A43FBA0}" sibTransId="{33933870-F0F4-444F-8BDB-B0DEBE38E6EE}"/>
    <dgm:cxn modelId="{94185455-7AD6-49E8-BCB2-EE930862E4F3}" srcId="{6F7A3138-ACD0-4552-8C92-0C505E2A51D6}" destId="{A5574E62-E13F-4B83-A01B-99388717612C}" srcOrd="0" destOrd="0" parTransId="{057B134D-6D55-4C13-AD23-8D87A877AC61}" sibTransId="{07D7ED3E-1D94-49B0-8C4E-E7128CB89149}"/>
    <dgm:cxn modelId="{006CA057-015D-2846-B20A-8BFC33FC1609}" type="presOf" srcId="{76BFE674-380D-48D3-9287-A584F9B5A176}" destId="{6F661821-7D2D-D544-83A0-A804D325DA10}" srcOrd="0" destOrd="0" presId="urn:microsoft.com/office/officeart/2005/8/layout/vList2"/>
    <dgm:cxn modelId="{A0CF7B63-EBC2-A14E-8F4F-191C2C4E6279}" type="presOf" srcId="{6F7A3138-ACD0-4552-8C92-0C505E2A51D6}" destId="{73468D6C-2939-6C45-B380-48FD8A09EE44}" srcOrd="0" destOrd="0" presId="urn:microsoft.com/office/officeart/2005/8/layout/vList2"/>
    <dgm:cxn modelId="{77AE1A8E-76AA-224D-A3F9-790CF55EA5A7}" type="presOf" srcId="{9434D8D7-F58C-42A9-88E8-C9A7246CAB1D}" destId="{6B9DF54C-69BA-894F-AF06-99383F76467D}" srcOrd="0" destOrd="0" presId="urn:microsoft.com/office/officeart/2005/8/layout/vList2"/>
    <dgm:cxn modelId="{F83B479B-BF6A-4130-B627-3C349A3610FB}" srcId="{6F7A3138-ACD0-4552-8C92-0C505E2A51D6}" destId="{9434D8D7-F58C-42A9-88E8-C9A7246CAB1D}" srcOrd="2" destOrd="0" parTransId="{79B288C4-A9AB-41B7-98C9-3D0A9E3F66DE}" sibTransId="{9BB85921-FF00-4BED-9C51-1961C1E631B4}"/>
    <dgm:cxn modelId="{B6DFEC7F-31CB-1744-920C-4BFB7E8A8860}" type="presParOf" srcId="{73468D6C-2939-6C45-B380-48FD8A09EE44}" destId="{F153715E-FA34-0F4B-BA04-DB3015BBA88E}" srcOrd="0" destOrd="0" presId="urn:microsoft.com/office/officeart/2005/8/layout/vList2"/>
    <dgm:cxn modelId="{8FE24DF1-066E-E348-A0D5-0731B9125D70}" type="presParOf" srcId="{73468D6C-2939-6C45-B380-48FD8A09EE44}" destId="{FC73EC0D-EEF0-354F-A883-F90FA20BBB42}" srcOrd="1" destOrd="0" presId="urn:microsoft.com/office/officeart/2005/8/layout/vList2"/>
    <dgm:cxn modelId="{62695B0B-CAE9-1443-8EF1-576C344CD7FC}" type="presParOf" srcId="{73468D6C-2939-6C45-B380-48FD8A09EE44}" destId="{6F661821-7D2D-D544-83A0-A804D325DA10}" srcOrd="2" destOrd="0" presId="urn:microsoft.com/office/officeart/2005/8/layout/vList2"/>
    <dgm:cxn modelId="{2E085BE9-5058-DE42-9E37-7D796CC06AAA}" type="presParOf" srcId="{73468D6C-2939-6C45-B380-48FD8A09EE44}" destId="{1DD57850-E76C-B046-BC4D-AD9AC6621C6B}" srcOrd="3" destOrd="0" presId="urn:microsoft.com/office/officeart/2005/8/layout/vList2"/>
    <dgm:cxn modelId="{42958906-CB3F-564E-8CF3-4CE8C3B2E813}" type="presParOf" srcId="{73468D6C-2939-6C45-B380-48FD8A09EE44}" destId="{6B9DF54C-69BA-894F-AF06-99383F76467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BFE063-00DD-45CF-B404-773FE4E53BF2}" type="doc">
      <dgm:prSet loTypeId="urn:microsoft.com/office/officeart/2008/layout/LinedList" loCatId="list" qsTypeId="urn:microsoft.com/office/officeart/2005/8/quickstyle/simple3" qsCatId="simple" csTypeId="urn:microsoft.com/office/officeart/2005/8/colors/colorful5" csCatId="colorful"/>
      <dgm:spPr/>
      <dgm:t>
        <a:bodyPr/>
        <a:lstStyle/>
        <a:p>
          <a:endParaRPr lang="en-US"/>
        </a:p>
      </dgm:t>
    </dgm:pt>
    <dgm:pt modelId="{5973D2E8-8DA2-4203-AE02-5BCA0FF6AC0F}">
      <dgm:prSet/>
      <dgm:spPr/>
      <dgm:t>
        <a:bodyPr/>
        <a:lstStyle/>
        <a:p>
          <a:r>
            <a:rPr lang="en-US" b="1" baseline="0"/>
            <a:t>Find customer those tax is 28 and ship id is 4 </a:t>
          </a:r>
          <a:endParaRPr lang="en-US"/>
        </a:p>
      </dgm:t>
    </dgm:pt>
    <dgm:pt modelId="{80779FAD-B429-4C9E-A7C5-C7946E7CAEAA}" type="parTrans" cxnId="{56FE7C35-67E0-405B-B1FE-2B4103ADDC61}">
      <dgm:prSet/>
      <dgm:spPr/>
      <dgm:t>
        <a:bodyPr/>
        <a:lstStyle/>
        <a:p>
          <a:endParaRPr lang="en-US"/>
        </a:p>
      </dgm:t>
    </dgm:pt>
    <dgm:pt modelId="{5863D764-FEB8-4282-87D4-6C7646CA1ECF}" type="sibTrans" cxnId="{56FE7C35-67E0-405B-B1FE-2B4103ADDC61}">
      <dgm:prSet/>
      <dgm:spPr/>
      <dgm:t>
        <a:bodyPr/>
        <a:lstStyle/>
        <a:p>
          <a:endParaRPr lang="en-US"/>
        </a:p>
      </dgm:t>
    </dgm:pt>
    <dgm:pt modelId="{B3871FE8-8C42-42D9-8C86-F7C14C47EB3E}">
      <dgm:prSet/>
      <dgm:spPr/>
      <dgm:t>
        <a:bodyPr/>
        <a:lstStyle/>
        <a:p>
          <a:r>
            <a:rPr lang="en-US" b="1" baseline="0"/>
            <a:t>Find customers with total amount more than 50000</a:t>
          </a:r>
          <a:endParaRPr lang="en-US"/>
        </a:p>
      </dgm:t>
    </dgm:pt>
    <dgm:pt modelId="{85F8AE90-9484-40BC-A10C-55D1A2587E91}" type="parTrans" cxnId="{8DF4CCA9-C362-4164-8901-C8DED9EF8986}">
      <dgm:prSet/>
      <dgm:spPr/>
      <dgm:t>
        <a:bodyPr/>
        <a:lstStyle/>
        <a:p>
          <a:endParaRPr lang="en-US"/>
        </a:p>
      </dgm:t>
    </dgm:pt>
    <dgm:pt modelId="{C818B3E7-9AB3-4BB1-ACCB-D9C1357E5C6C}" type="sibTrans" cxnId="{8DF4CCA9-C362-4164-8901-C8DED9EF8986}">
      <dgm:prSet/>
      <dgm:spPr/>
      <dgm:t>
        <a:bodyPr/>
        <a:lstStyle/>
        <a:p>
          <a:endParaRPr lang="en-US"/>
        </a:p>
      </dgm:t>
    </dgm:pt>
    <dgm:pt modelId="{9ECF2D30-F733-48D4-A58B-5CCAF9912905}">
      <dgm:prSet/>
      <dgm:spPr/>
      <dgm:t>
        <a:bodyPr/>
        <a:lstStyle/>
        <a:p>
          <a:r>
            <a:rPr lang="en-US" b="1" baseline="0"/>
            <a:t>Using Aggregate function find the invoice and total amount which is sorted by total amount = 1. </a:t>
          </a:r>
          <a:endParaRPr lang="en-US"/>
        </a:p>
      </dgm:t>
    </dgm:pt>
    <dgm:pt modelId="{29E3D41B-8CCB-4B16-9FF1-E188DB4D0167}" type="parTrans" cxnId="{FFEED9DA-C780-4944-A326-CA55DFEF942E}">
      <dgm:prSet/>
      <dgm:spPr/>
      <dgm:t>
        <a:bodyPr/>
        <a:lstStyle/>
        <a:p>
          <a:endParaRPr lang="en-US"/>
        </a:p>
      </dgm:t>
    </dgm:pt>
    <dgm:pt modelId="{DE232694-F174-42B8-901E-7E7412E12B70}" type="sibTrans" cxnId="{FFEED9DA-C780-4944-A326-CA55DFEF942E}">
      <dgm:prSet/>
      <dgm:spPr/>
      <dgm:t>
        <a:bodyPr/>
        <a:lstStyle/>
        <a:p>
          <a:endParaRPr lang="en-US"/>
        </a:p>
      </dgm:t>
    </dgm:pt>
    <dgm:pt modelId="{889C028B-8E9A-6343-8183-F264DF34E9EB}" type="pres">
      <dgm:prSet presAssocID="{27BFE063-00DD-45CF-B404-773FE4E53BF2}" presName="vert0" presStyleCnt="0">
        <dgm:presLayoutVars>
          <dgm:dir/>
          <dgm:animOne val="branch"/>
          <dgm:animLvl val="lvl"/>
        </dgm:presLayoutVars>
      </dgm:prSet>
      <dgm:spPr/>
    </dgm:pt>
    <dgm:pt modelId="{7DFF9BF0-7300-C44D-AB18-1B6547F67D72}" type="pres">
      <dgm:prSet presAssocID="{5973D2E8-8DA2-4203-AE02-5BCA0FF6AC0F}" presName="thickLine" presStyleLbl="alignNode1" presStyleIdx="0" presStyleCnt="3"/>
      <dgm:spPr/>
    </dgm:pt>
    <dgm:pt modelId="{5CF7AE63-F77F-3C41-B060-AF641BAE857F}" type="pres">
      <dgm:prSet presAssocID="{5973D2E8-8DA2-4203-AE02-5BCA0FF6AC0F}" presName="horz1" presStyleCnt="0"/>
      <dgm:spPr/>
    </dgm:pt>
    <dgm:pt modelId="{33FA0325-4F1C-6147-B95D-A063D7844B4F}" type="pres">
      <dgm:prSet presAssocID="{5973D2E8-8DA2-4203-AE02-5BCA0FF6AC0F}" presName="tx1" presStyleLbl="revTx" presStyleIdx="0" presStyleCnt="3"/>
      <dgm:spPr/>
    </dgm:pt>
    <dgm:pt modelId="{DB2C6139-253A-FF45-BBB5-8FD89CE30FC9}" type="pres">
      <dgm:prSet presAssocID="{5973D2E8-8DA2-4203-AE02-5BCA0FF6AC0F}" presName="vert1" presStyleCnt="0"/>
      <dgm:spPr/>
    </dgm:pt>
    <dgm:pt modelId="{D73550B7-3187-6745-BB00-6942E2612374}" type="pres">
      <dgm:prSet presAssocID="{B3871FE8-8C42-42D9-8C86-F7C14C47EB3E}" presName="thickLine" presStyleLbl="alignNode1" presStyleIdx="1" presStyleCnt="3"/>
      <dgm:spPr/>
    </dgm:pt>
    <dgm:pt modelId="{E9A32F02-5F28-964F-9200-C84A76DDF8F8}" type="pres">
      <dgm:prSet presAssocID="{B3871FE8-8C42-42D9-8C86-F7C14C47EB3E}" presName="horz1" presStyleCnt="0"/>
      <dgm:spPr/>
    </dgm:pt>
    <dgm:pt modelId="{669BD366-F946-9E44-890B-AEC8DDA2CB94}" type="pres">
      <dgm:prSet presAssocID="{B3871FE8-8C42-42D9-8C86-F7C14C47EB3E}" presName="tx1" presStyleLbl="revTx" presStyleIdx="1" presStyleCnt="3"/>
      <dgm:spPr/>
    </dgm:pt>
    <dgm:pt modelId="{127EF3D2-9CB4-1948-986A-F2E724299D72}" type="pres">
      <dgm:prSet presAssocID="{B3871FE8-8C42-42D9-8C86-F7C14C47EB3E}" presName="vert1" presStyleCnt="0"/>
      <dgm:spPr/>
    </dgm:pt>
    <dgm:pt modelId="{6C637148-24C9-5647-A06E-DE492B1B7B50}" type="pres">
      <dgm:prSet presAssocID="{9ECF2D30-F733-48D4-A58B-5CCAF9912905}" presName="thickLine" presStyleLbl="alignNode1" presStyleIdx="2" presStyleCnt="3"/>
      <dgm:spPr/>
    </dgm:pt>
    <dgm:pt modelId="{83489308-5751-784F-95D5-873243DF7524}" type="pres">
      <dgm:prSet presAssocID="{9ECF2D30-F733-48D4-A58B-5CCAF9912905}" presName="horz1" presStyleCnt="0"/>
      <dgm:spPr/>
    </dgm:pt>
    <dgm:pt modelId="{047A73E7-FECD-064C-A971-A66874F4E88D}" type="pres">
      <dgm:prSet presAssocID="{9ECF2D30-F733-48D4-A58B-5CCAF9912905}" presName="tx1" presStyleLbl="revTx" presStyleIdx="2" presStyleCnt="3"/>
      <dgm:spPr/>
    </dgm:pt>
    <dgm:pt modelId="{D457EE3F-45C0-0947-9946-278ED54C0956}" type="pres">
      <dgm:prSet presAssocID="{9ECF2D30-F733-48D4-A58B-5CCAF9912905}" presName="vert1" presStyleCnt="0"/>
      <dgm:spPr/>
    </dgm:pt>
  </dgm:ptLst>
  <dgm:cxnLst>
    <dgm:cxn modelId="{1C6D3F05-A453-3847-9687-FE90CCFC5F4D}" type="presOf" srcId="{9ECF2D30-F733-48D4-A58B-5CCAF9912905}" destId="{047A73E7-FECD-064C-A971-A66874F4E88D}" srcOrd="0" destOrd="0" presId="urn:microsoft.com/office/officeart/2008/layout/LinedList"/>
    <dgm:cxn modelId="{56FE7C35-67E0-405B-B1FE-2B4103ADDC61}" srcId="{27BFE063-00DD-45CF-B404-773FE4E53BF2}" destId="{5973D2E8-8DA2-4203-AE02-5BCA0FF6AC0F}" srcOrd="0" destOrd="0" parTransId="{80779FAD-B429-4C9E-A7C5-C7946E7CAEAA}" sibTransId="{5863D764-FEB8-4282-87D4-6C7646CA1ECF}"/>
    <dgm:cxn modelId="{2A2E3575-2A85-B749-B59A-82E14BB86779}" type="presOf" srcId="{5973D2E8-8DA2-4203-AE02-5BCA0FF6AC0F}" destId="{33FA0325-4F1C-6147-B95D-A063D7844B4F}" srcOrd="0" destOrd="0" presId="urn:microsoft.com/office/officeart/2008/layout/LinedList"/>
    <dgm:cxn modelId="{AB759787-42EF-F746-A8E0-8DBF12074E98}" type="presOf" srcId="{27BFE063-00DD-45CF-B404-773FE4E53BF2}" destId="{889C028B-8E9A-6343-8183-F264DF34E9EB}" srcOrd="0" destOrd="0" presId="urn:microsoft.com/office/officeart/2008/layout/LinedList"/>
    <dgm:cxn modelId="{80E4FE92-2BCC-4E4E-809C-EC5E77BF540C}" type="presOf" srcId="{B3871FE8-8C42-42D9-8C86-F7C14C47EB3E}" destId="{669BD366-F946-9E44-890B-AEC8DDA2CB94}" srcOrd="0" destOrd="0" presId="urn:microsoft.com/office/officeart/2008/layout/LinedList"/>
    <dgm:cxn modelId="{8DF4CCA9-C362-4164-8901-C8DED9EF8986}" srcId="{27BFE063-00DD-45CF-B404-773FE4E53BF2}" destId="{B3871FE8-8C42-42D9-8C86-F7C14C47EB3E}" srcOrd="1" destOrd="0" parTransId="{85F8AE90-9484-40BC-A10C-55D1A2587E91}" sibTransId="{C818B3E7-9AB3-4BB1-ACCB-D9C1357E5C6C}"/>
    <dgm:cxn modelId="{FFEED9DA-C780-4944-A326-CA55DFEF942E}" srcId="{27BFE063-00DD-45CF-B404-773FE4E53BF2}" destId="{9ECF2D30-F733-48D4-A58B-5CCAF9912905}" srcOrd="2" destOrd="0" parTransId="{29E3D41B-8CCB-4B16-9FF1-E188DB4D0167}" sibTransId="{DE232694-F174-42B8-901E-7E7412E12B70}"/>
    <dgm:cxn modelId="{B89D7678-DED9-FF44-8D42-84388E9A7924}" type="presParOf" srcId="{889C028B-8E9A-6343-8183-F264DF34E9EB}" destId="{7DFF9BF0-7300-C44D-AB18-1B6547F67D72}" srcOrd="0" destOrd="0" presId="urn:microsoft.com/office/officeart/2008/layout/LinedList"/>
    <dgm:cxn modelId="{A3A02367-3364-BC44-ADA3-B3DCE4D29BFB}" type="presParOf" srcId="{889C028B-8E9A-6343-8183-F264DF34E9EB}" destId="{5CF7AE63-F77F-3C41-B060-AF641BAE857F}" srcOrd="1" destOrd="0" presId="urn:microsoft.com/office/officeart/2008/layout/LinedList"/>
    <dgm:cxn modelId="{9A94EC4B-03AE-A94D-9EBC-D62BDABCED21}" type="presParOf" srcId="{5CF7AE63-F77F-3C41-B060-AF641BAE857F}" destId="{33FA0325-4F1C-6147-B95D-A063D7844B4F}" srcOrd="0" destOrd="0" presId="urn:microsoft.com/office/officeart/2008/layout/LinedList"/>
    <dgm:cxn modelId="{4C88C4FB-B107-8F48-8385-7A80BA661F49}" type="presParOf" srcId="{5CF7AE63-F77F-3C41-B060-AF641BAE857F}" destId="{DB2C6139-253A-FF45-BBB5-8FD89CE30FC9}" srcOrd="1" destOrd="0" presId="urn:microsoft.com/office/officeart/2008/layout/LinedList"/>
    <dgm:cxn modelId="{FA24E4BD-2CA2-CC43-BE6D-953C5FB42340}" type="presParOf" srcId="{889C028B-8E9A-6343-8183-F264DF34E9EB}" destId="{D73550B7-3187-6745-BB00-6942E2612374}" srcOrd="2" destOrd="0" presId="urn:microsoft.com/office/officeart/2008/layout/LinedList"/>
    <dgm:cxn modelId="{3DD4002A-7D45-E44F-9859-22639EBB52B6}" type="presParOf" srcId="{889C028B-8E9A-6343-8183-F264DF34E9EB}" destId="{E9A32F02-5F28-964F-9200-C84A76DDF8F8}" srcOrd="3" destOrd="0" presId="urn:microsoft.com/office/officeart/2008/layout/LinedList"/>
    <dgm:cxn modelId="{F260F9E3-4BA1-5D48-A8D8-5984125B5C37}" type="presParOf" srcId="{E9A32F02-5F28-964F-9200-C84A76DDF8F8}" destId="{669BD366-F946-9E44-890B-AEC8DDA2CB94}" srcOrd="0" destOrd="0" presId="urn:microsoft.com/office/officeart/2008/layout/LinedList"/>
    <dgm:cxn modelId="{F6F32AA4-EC5F-2541-BF39-B54A35E5DA55}" type="presParOf" srcId="{E9A32F02-5F28-964F-9200-C84A76DDF8F8}" destId="{127EF3D2-9CB4-1948-986A-F2E724299D72}" srcOrd="1" destOrd="0" presId="urn:microsoft.com/office/officeart/2008/layout/LinedList"/>
    <dgm:cxn modelId="{3C358571-5CC8-1043-A619-E51DCCF29760}" type="presParOf" srcId="{889C028B-8E9A-6343-8183-F264DF34E9EB}" destId="{6C637148-24C9-5647-A06E-DE492B1B7B50}" srcOrd="4" destOrd="0" presId="urn:microsoft.com/office/officeart/2008/layout/LinedList"/>
    <dgm:cxn modelId="{066C2122-A193-0E4D-8E8D-20FA5F0740D6}" type="presParOf" srcId="{889C028B-8E9A-6343-8183-F264DF34E9EB}" destId="{83489308-5751-784F-95D5-873243DF7524}" srcOrd="5" destOrd="0" presId="urn:microsoft.com/office/officeart/2008/layout/LinedList"/>
    <dgm:cxn modelId="{631F7D81-F57C-1142-8C8C-13C4F4481D8B}" type="presParOf" srcId="{83489308-5751-784F-95D5-873243DF7524}" destId="{047A73E7-FECD-064C-A971-A66874F4E88D}" srcOrd="0" destOrd="0" presId="urn:microsoft.com/office/officeart/2008/layout/LinedList"/>
    <dgm:cxn modelId="{FEE9AA5F-9415-DB4C-8035-46AA382B6318}" type="presParOf" srcId="{83489308-5751-784F-95D5-873243DF7524}" destId="{D457EE3F-45C0-0947-9946-278ED54C095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954E3E-A8EF-4C93-8228-8B387A34638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28DBB33-6A69-4B56-AB1E-E236DC38D5F3}">
      <dgm:prSet/>
      <dgm:spPr/>
      <dgm:t>
        <a:bodyPr/>
        <a:lstStyle/>
        <a:p>
          <a:r>
            <a:rPr lang="en-US"/>
            <a:t>The focus was on a metal company but it’s a good ERP software for all the manufacture company, who are planning to start a new manufacturing plant.</a:t>
          </a:r>
        </a:p>
      </dgm:t>
    </dgm:pt>
    <dgm:pt modelId="{947B787E-8BD8-4E4A-B922-BF7D71153084}" type="parTrans" cxnId="{4F982E82-F716-449E-AB7B-BC0FDDC74024}">
      <dgm:prSet/>
      <dgm:spPr/>
      <dgm:t>
        <a:bodyPr/>
        <a:lstStyle/>
        <a:p>
          <a:endParaRPr lang="en-US"/>
        </a:p>
      </dgm:t>
    </dgm:pt>
    <dgm:pt modelId="{1D666784-ACF9-486A-8DA8-8B1C838D02D5}" type="sibTrans" cxnId="{4F982E82-F716-449E-AB7B-BC0FDDC74024}">
      <dgm:prSet/>
      <dgm:spPr/>
      <dgm:t>
        <a:bodyPr/>
        <a:lstStyle/>
        <a:p>
          <a:endParaRPr lang="en-US"/>
        </a:p>
      </dgm:t>
    </dgm:pt>
    <dgm:pt modelId="{4A9603A5-C05F-4654-8448-CC6E3A3A3A07}">
      <dgm:prSet/>
      <dgm:spPr/>
      <dgm:t>
        <a:bodyPr/>
        <a:lstStyle/>
        <a:p>
          <a:r>
            <a:rPr lang="en-US"/>
            <a:t>Adding finance module to the software which is currently not mapped but are designed in the eer and uml mode will bring a light to the software. Specially mapping the accounting system like chart of account, balance sheet, GL control and profit and loss statements etc. will enrich this ERP software can be used by any manufacturing company.  </a:t>
          </a:r>
        </a:p>
      </dgm:t>
    </dgm:pt>
    <dgm:pt modelId="{96512BA6-F686-4426-8A29-7A0A258EAACC}" type="parTrans" cxnId="{75D1DBFA-608C-4C83-ABA9-A496E61DDEE6}">
      <dgm:prSet/>
      <dgm:spPr/>
      <dgm:t>
        <a:bodyPr/>
        <a:lstStyle/>
        <a:p>
          <a:endParaRPr lang="en-US"/>
        </a:p>
      </dgm:t>
    </dgm:pt>
    <dgm:pt modelId="{B32612BF-C35F-459C-AB3E-9C3EA0B52284}" type="sibTrans" cxnId="{75D1DBFA-608C-4C83-ABA9-A496E61DDEE6}">
      <dgm:prSet/>
      <dgm:spPr/>
      <dgm:t>
        <a:bodyPr/>
        <a:lstStyle/>
        <a:p>
          <a:endParaRPr lang="en-US"/>
        </a:p>
      </dgm:t>
    </dgm:pt>
    <dgm:pt modelId="{4071AE5D-5CC2-473B-BDA4-6158AFBEF5EC}" type="pres">
      <dgm:prSet presAssocID="{67954E3E-A8EF-4C93-8228-8B387A346388}" presName="root" presStyleCnt="0">
        <dgm:presLayoutVars>
          <dgm:dir/>
          <dgm:resizeHandles val="exact"/>
        </dgm:presLayoutVars>
      </dgm:prSet>
      <dgm:spPr/>
    </dgm:pt>
    <dgm:pt modelId="{3C5CD343-20F2-4864-AABD-559024756561}" type="pres">
      <dgm:prSet presAssocID="{F28DBB33-6A69-4B56-AB1E-E236DC38D5F3}" presName="compNode" presStyleCnt="0"/>
      <dgm:spPr/>
    </dgm:pt>
    <dgm:pt modelId="{BD9112C6-7B06-4F57-88A9-82AF98CD537C}" type="pres">
      <dgm:prSet presAssocID="{F28DBB33-6A69-4B56-AB1E-E236DC38D5F3}" presName="bgRect" presStyleLbl="bgShp" presStyleIdx="0" presStyleCnt="2"/>
      <dgm:spPr/>
    </dgm:pt>
    <dgm:pt modelId="{1EA53041-6162-4588-874E-62ED5C1D26AD}" type="pres">
      <dgm:prSet presAssocID="{F28DBB33-6A69-4B56-AB1E-E236DC38D5F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actory"/>
        </a:ext>
      </dgm:extLst>
    </dgm:pt>
    <dgm:pt modelId="{83790D83-CC34-456F-BA65-E870736D9DA2}" type="pres">
      <dgm:prSet presAssocID="{F28DBB33-6A69-4B56-AB1E-E236DC38D5F3}" presName="spaceRect" presStyleCnt="0"/>
      <dgm:spPr/>
    </dgm:pt>
    <dgm:pt modelId="{760DB139-A483-4EAF-89D8-13886CC0C0B2}" type="pres">
      <dgm:prSet presAssocID="{F28DBB33-6A69-4B56-AB1E-E236DC38D5F3}" presName="parTx" presStyleLbl="revTx" presStyleIdx="0" presStyleCnt="2">
        <dgm:presLayoutVars>
          <dgm:chMax val="0"/>
          <dgm:chPref val="0"/>
        </dgm:presLayoutVars>
      </dgm:prSet>
      <dgm:spPr/>
    </dgm:pt>
    <dgm:pt modelId="{1092F543-25AE-4716-9B53-A823CC739315}" type="pres">
      <dgm:prSet presAssocID="{1D666784-ACF9-486A-8DA8-8B1C838D02D5}" presName="sibTrans" presStyleCnt="0"/>
      <dgm:spPr/>
    </dgm:pt>
    <dgm:pt modelId="{A6EC5817-1849-44B6-A862-187199DE7C29}" type="pres">
      <dgm:prSet presAssocID="{4A9603A5-C05F-4654-8448-CC6E3A3A3A07}" presName="compNode" presStyleCnt="0"/>
      <dgm:spPr/>
    </dgm:pt>
    <dgm:pt modelId="{6D22979C-A8CE-4F2E-AE91-9D25A7FC1919}" type="pres">
      <dgm:prSet presAssocID="{4A9603A5-C05F-4654-8448-CC6E3A3A3A07}" presName="bgRect" presStyleLbl="bgShp" presStyleIdx="1" presStyleCnt="2"/>
      <dgm:spPr/>
    </dgm:pt>
    <dgm:pt modelId="{BBA37BE7-87F3-4638-83CD-009ECF37EA7B}" type="pres">
      <dgm:prSet presAssocID="{4A9603A5-C05F-4654-8448-CC6E3A3A3A0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282C90CC-5713-42E1-9CE7-098EBB4B42D5}" type="pres">
      <dgm:prSet presAssocID="{4A9603A5-C05F-4654-8448-CC6E3A3A3A07}" presName="spaceRect" presStyleCnt="0"/>
      <dgm:spPr/>
    </dgm:pt>
    <dgm:pt modelId="{B467A429-D801-4CA6-A038-A75DDDE14384}" type="pres">
      <dgm:prSet presAssocID="{4A9603A5-C05F-4654-8448-CC6E3A3A3A07}" presName="parTx" presStyleLbl="revTx" presStyleIdx="1" presStyleCnt="2">
        <dgm:presLayoutVars>
          <dgm:chMax val="0"/>
          <dgm:chPref val="0"/>
        </dgm:presLayoutVars>
      </dgm:prSet>
      <dgm:spPr/>
    </dgm:pt>
  </dgm:ptLst>
  <dgm:cxnLst>
    <dgm:cxn modelId="{04CE9D00-F4D8-42FA-A010-ED62178ED119}" type="presOf" srcId="{4A9603A5-C05F-4654-8448-CC6E3A3A3A07}" destId="{B467A429-D801-4CA6-A038-A75DDDE14384}" srcOrd="0" destOrd="0" presId="urn:microsoft.com/office/officeart/2018/2/layout/IconVerticalSolidList"/>
    <dgm:cxn modelId="{759B7277-3D52-4609-B24F-51B9C63F3F4B}" type="presOf" srcId="{F28DBB33-6A69-4B56-AB1E-E236DC38D5F3}" destId="{760DB139-A483-4EAF-89D8-13886CC0C0B2}" srcOrd="0" destOrd="0" presId="urn:microsoft.com/office/officeart/2018/2/layout/IconVerticalSolidList"/>
    <dgm:cxn modelId="{4F982E82-F716-449E-AB7B-BC0FDDC74024}" srcId="{67954E3E-A8EF-4C93-8228-8B387A346388}" destId="{F28DBB33-6A69-4B56-AB1E-E236DC38D5F3}" srcOrd="0" destOrd="0" parTransId="{947B787E-8BD8-4E4A-B922-BF7D71153084}" sibTransId="{1D666784-ACF9-486A-8DA8-8B1C838D02D5}"/>
    <dgm:cxn modelId="{2DCCC1BA-A427-4AB7-A6C4-05689C27042C}" type="presOf" srcId="{67954E3E-A8EF-4C93-8228-8B387A346388}" destId="{4071AE5D-5CC2-473B-BDA4-6158AFBEF5EC}" srcOrd="0" destOrd="0" presId="urn:microsoft.com/office/officeart/2018/2/layout/IconVerticalSolidList"/>
    <dgm:cxn modelId="{75D1DBFA-608C-4C83-ABA9-A496E61DDEE6}" srcId="{67954E3E-A8EF-4C93-8228-8B387A346388}" destId="{4A9603A5-C05F-4654-8448-CC6E3A3A3A07}" srcOrd="1" destOrd="0" parTransId="{96512BA6-F686-4426-8A29-7A0A258EAACC}" sibTransId="{B32612BF-C35F-459C-AB3E-9C3EA0B52284}"/>
    <dgm:cxn modelId="{B25D1D63-C291-49C2-BBC5-28A6377E52BA}" type="presParOf" srcId="{4071AE5D-5CC2-473B-BDA4-6158AFBEF5EC}" destId="{3C5CD343-20F2-4864-AABD-559024756561}" srcOrd="0" destOrd="0" presId="urn:microsoft.com/office/officeart/2018/2/layout/IconVerticalSolidList"/>
    <dgm:cxn modelId="{0B4E28F0-2359-4A45-AFBC-6356B12DC55D}" type="presParOf" srcId="{3C5CD343-20F2-4864-AABD-559024756561}" destId="{BD9112C6-7B06-4F57-88A9-82AF98CD537C}" srcOrd="0" destOrd="0" presId="urn:microsoft.com/office/officeart/2018/2/layout/IconVerticalSolidList"/>
    <dgm:cxn modelId="{0A30DE55-4FEB-4A70-848A-737F91821145}" type="presParOf" srcId="{3C5CD343-20F2-4864-AABD-559024756561}" destId="{1EA53041-6162-4588-874E-62ED5C1D26AD}" srcOrd="1" destOrd="0" presId="urn:microsoft.com/office/officeart/2018/2/layout/IconVerticalSolidList"/>
    <dgm:cxn modelId="{B48294FB-3692-426A-ABD9-96291B79D2EC}" type="presParOf" srcId="{3C5CD343-20F2-4864-AABD-559024756561}" destId="{83790D83-CC34-456F-BA65-E870736D9DA2}" srcOrd="2" destOrd="0" presId="urn:microsoft.com/office/officeart/2018/2/layout/IconVerticalSolidList"/>
    <dgm:cxn modelId="{58627602-9BFD-49E7-B6E9-FAECD1788D0A}" type="presParOf" srcId="{3C5CD343-20F2-4864-AABD-559024756561}" destId="{760DB139-A483-4EAF-89D8-13886CC0C0B2}" srcOrd="3" destOrd="0" presId="urn:microsoft.com/office/officeart/2018/2/layout/IconVerticalSolidList"/>
    <dgm:cxn modelId="{E85AE155-BD13-4C0E-A37B-B0344E4DC2D6}" type="presParOf" srcId="{4071AE5D-5CC2-473B-BDA4-6158AFBEF5EC}" destId="{1092F543-25AE-4716-9B53-A823CC739315}" srcOrd="1" destOrd="0" presId="urn:microsoft.com/office/officeart/2018/2/layout/IconVerticalSolidList"/>
    <dgm:cxn modelId="{74E1D284-9BDD-432B-A937-D7EE359A1334}" type="presParOf" srcId="{4071AE5D-5CC2-473B-BDA4-6158AFBEF5EC}" destId="{A6EC5817-1849-44B6-A862-187199DE7C29}" srcOrd="2" destOrd="0" presId="urn:microsoft.com/office/officeart/2018/2/layout/IconVerticalSolidList"/>
    <dgm:cxn modelId="{3E2ED6EC-4A01-4CD0-A191-8A7DF8064147}" type="presParOf" srcId="{A6EC5817-1849-44B6-A862-187199DE7C29}" destId="{6D22979C-A8CE-4F2E-AE91-9D25A7FC1919}" srcOrd="0" destOrd="0" presId="urn:microsoft.com/office/officeart/2018/2/layout/IconVerticalSolidList"/>
    <dgm:cxn modelId="{D454F624-0F4F-4FD9-A641-F6C7E1370301}" type="presParOf" srcId="{A6EC5817-1849-44B6-A862-187199DE7C29}" destId="{BBA37BE7-87F3-4638-83CD-009ECF37EA7B}" srcOrd="1" destOrd="0" presId="urn:microsoft.com/office/officeart/2018/2/layout/IconVerticalSolidList"/>
    <dgm:cxn modelId="{1D9F6C9D-2B1E-40EA-AEA1-205915EFBA02}" type="presParOf" srcId="{A6EC5817-1849-44B6-A862-187199DE7C29}" destId="{282C90CC-5713-42E1-9CE7-098EBB4B42D5}" srcOrd="2" destOrd="0" presId="urn:microsoft.com/office/officeart/2018/2/layout/IconVerticalSolidList"/>
    <dgm:cxn modelId="{034D0580-0436-4863-BB76-E506F94BE878}" type="presParOf" srcId="{A6EC5817-1849-44B6-A862-187199DE7C29}" destId="{B467A429-D801-4CA6-A038-A75DDDE1438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53715E-FA34-0F4B-BA04-DB3015BBA88E}">
      <dsp:nvSpPr>
        <dsp:cNvPr id="0" name=""/>
        <dsp:cNvSpPr/>
      </dsp:nvSpPr>
      <dsp:spPr>
        <a:xfrm>
          <a:off x="0" y="10686"/>
          <a:ext cx="6900862" cy="1710540"/>
        </a:xfrm>
        <a:prstGeom prst="round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baseline="0"/>
            <a:t>Two  business flow of any ERP software are:</a:t>
          </a:r>
          <a:endParaRPr lang="en-US" sz="4300" kern="1200"/>
        </a:p>
      </dsp:txBody>
      <dsp:txXfrm>
        <a:off x="83502" y="94188"/>
        <a:ext cx="6733858" cy="1543536"/>
      </dsp:txXfrm>
    </dsp:sp>
    <dsp:sp modelId="{6F661821-7D2D-D544-83A0-A804D325DA10}">
      <dsp:nvSpPr>
        <dsp:cNvPr id="0" name=""/>
        <dsp:cNvSpPr/>
      </dsp:nvSpPr>
      <dsp:spPr>
        <a:xfrm>
          <a:off x="0" y="1845066"/>
          <a:ext cx="6900862" cy="1710540"/>
        </a:xfrm>
        <a:prstGeom prst="roundRect">
          <a:avLst/>
        </a:prstGeom>
        <a:gradFill rotWithShape="0">
          <a:gsLst>
            <a:gs pos="0">
              <a:schemeClr val="accent2">
                <a:hueOff val="3397140"/>
                <a:satOff val="-14713"/>
                <a:lumOff val="12255"/>
                <a:alphaOff val="0"/>
                <a:lumMod val="110000"/>
                <a:satMod val="105000"/>
                <a:tint val="67000"/>
              </a:schemeClr>
            </a:gs>
            <a:gs pos="50000">
              <a:schemeClr val="accent2">
                <a:hueOff val="3397140"/>
                <a:satOff val="-14713"/>
                <a:lumOff val="12255"/>
                <a:alphaOff val="0"/>
                <a:lumMod val="105000"/>
                <a:satMod val="103000"/>
                <a:tint val="73000"/>
              </a:schemeClr>
            </a:gs>
            <a:gs pos="100000">
              <a:schemeClr val="accent2">
                <a:hueOff val="3397140"/>
                <a:satOff val="-14713"/>
                <a:lumOff val="1225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baseline="0"/>
            <a:t>1) </a:t>
          </a:r>
          <a:r>
            <a:rPr lang="en-US" sz="4300" b="1" kern="1200" baseline="0"/>
            <a:t>Procure to pay:</a:t>
          </a:r>
          <a:endParaRPr lang="en-US" sz="4300" kern="1200"/>
        </a:p>
      </dsp:txBody>
      <dsp:txXfrm>
        <a:off x="83502" y="1928568"/>
        <a:ext cx="6733858" cy="1543536"/>
      </dsp:txXfrm>
    </dsp:sp>
    <dsp:sp modelId="{6B9DF54C-69BA-894F-AF06-99383F76467D}">
      <dsp:nvSpPr>
        <dsp:cNvPr id="0" name=""/>
        <dsp:cNvSpPr/>
      </dsp:nvSpPr>
      <dsp:spPr>
        <a:xfrm>
          <a:off x="0" y="3679446"/>
          <a:ext cx="6900862" cy="1710540"/>
        </a:xfrm>
        <a:prstGeom prst="roundRect">
          <a:avLst/>
        </a:prstGeom>
        <a:gradFill rotWithShape="0">
          <a:gsLst>
            <a:gs pos="0">
              <a:schemeClr val="accent2">
                <a:hueOff val="6794280"/>
                <a:satOff val="-29426"/>
                <a:lumOff val="24510"/>
                <a:alphaOff val="0"/>
                <a:lumMod val="110000"/>
                <a:satMod val="105000"/>
                <a:tint val="67000"/>
              </a:schemeClr>
            </a:gs>
            <a:gs pos="50000">
              <a:schemeClr val="accent2">
                <a:hueOff val="6794280"/>
                <a:satOff val="-29426"/>
                <a:lumOff val="24510"/>
                <a:alphaOff val="0"/>
                <a:lumMod val="105000"/>
                <a:satMod val="103000"/>
                <a:tint val="73000"/>
              </a:schemeClr>
            </a:gs>
            <a:gs pos="100000">
              <a:schemeClr val="accent2">
                <a:hueOff val="6794280"/>
                <a:satOff val="-29426"/>
                <a:lumOff val="2451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b="1" kern="1200" baseline="0"/>
            <a:t>2) Quote to Cash:</a:t>
          </a:r>
          <a:r>
            <a:rPr lang="en-US" sz="4300" kern="1200" baseline="0"/>
            <a:t> </a:t>
          </a:r>
          <a:endParaRPr lang="en-US" sz="4300" kern="1200"/>
        </a:p>
      </dsp:txBody>
      <dsp:txXfrm>
        <a:off x="83502" y="3762948"/>
        <a:ext cx="6733858" cy="15435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FF9BF0-7300-C44D-AB18-1B6547F67D72}">
      <dsp:nvSpPr>
        <dsp:cNvPr id="0" name=""/>
        <dsp:cNvSpPr/>
      </dsp:nvSpPr>
      <dsp:spPr>
        <a:xfrm>
          <a:off x="0" y="2641"/>
          <a:ext cx="6188689" cy="0"/>
        </a:xfrm>
        <a:prstGeom prst="lin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33FA0325-4F1C-6147-B95D-A063D7844B4F}">
      <dsp:nvSpPr>
        <dsp:cNvPr id="0" name=""/>
        <dsp:cNvSpPr/>
      </dsp:nvSpPr>
      <dsp:spPr>
        <a:xfrm>
          <a:off x="0" y="2641"/>
          <a:ext cx="6188689" cy="1801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baseline="0"/>
            <a:t>Find customer those tax is 28 and ship id is 4 </a:t>
          </a:r>
          <a:endParaRPr lang="en-US" sz="2800" kern="1200"/>
        </a:p>
      </dsp:txBody>
      <dsp:txXfrm>
        <a:off x="0" y="2641"/>
        <a:ext cx="6188689" cy="1801351"/>
      </dsp:txXfrm>
    </dsp:sp>
    <dsp:sp modelId="{D73550B7-3187-6745-BB00-6942E2612374}">
      <dsp:nvSpPr>
        <dsp:cNvPr id="0" name=""/>
        <dsp:cNvSpPr/>
      </dsp:nvSpPr>
      <dsp:spPr>
        <a:xfrm>
          <a:off x="0" y="1803992"/>
          <a:ext cx="6188689" cy="0"/>
        </a:xfrm>
        <a:prstGeom prst="line">
          <a:avLst/>
        </a:prstGeom>
        <a:gradFill rotWithShape="0">
          <a:gsLst>
            <a:gs pos="0">
              <a:schemeClr val="accent5">
                <a:hueOff val="-25025"/>
                <a:satOff val="-16779"/>
                <a:lumOff val="4510"/>
                <a:alphaOff val="0"/>
                <a:lumMod val="110000"/>
                <a:satMod val="105000"/>
                <a:tint val="67000"/>
              </a:schemeClr>
            </a:gs>
            <a:gs pos="50000">
              <a:schemeClr val="accent5">
                <a:hueOff val="-25025"/>
                <a:satOff val="-16779"/>
                <a:lumOff val="4510"/>
                <a:alphaOff val="0"/>
                <a:lumMod val="105000"/>
                <a:satMod val="103000"/>
                <a:tint val="73000"/>
              </a:schemeClr>
            </a:gs>
            <a:gs pos="100000">
              <a:schemeClr val="accent5">
                <a:hueOff val="-25025"/>
                <a:satOff val="-16779"/>
                <a:lumOff val="4510"/>
                <a:alphaOff val="0"/>
                <a:lumMod val="105000"/>
                <a:satMod val="109000"/>
                <a:tint val="81000"/>
              </a:schemeClr>
            </a:gs>
          </a:gsLst>
          <a:lin ang="5400000" scaled="0"/>
        </a:gradFill>
        <a:ln w="6350" cap="flat" cmpd="sng" algn="ctr">
          <a:solidFill>
            <a:schemeClr val="accent5">
              <a:hueOff val="-25025"/>
              <a:satOff val="-16779"/>
              <a:lumOff val="451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69BD366-F946-9E44-890B-AEC8DDA2CB94}">
      <dsp:nvSpPr>
        <dsp:cNvPr id="0" name=""/>
        <dsp:cNvSpPr/>
      </dsp:nvSpPr>
      <dsp:spPr>
        <a:xfrm>
          <a:off x="0" y="1803992"/>
          <a:ext cx="6188689" cy="1801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baseline="0"/>
            <a:t>Find customers with total amount more than 50000</a:t>
          </a:r>
          <a:endParaRPr lang="en-US" sz="2800" kern="1200"/>
        </a:p>
      </dsp:txBody>
      <dsp:txXfrm>
        <a:off x="0" y="1803992"/>
        <a:ext cx="6188689" cy="1801351"/>
      </dsp:txXfrm>
    </dsp:sp>
    <dsp:sp modelId="{6C637148-24C9-5647-A06E-DE492B1B7B50}">
      <dsp:nvSpPr>
        <dsp:cNvPr id="0" name=""/>
        <dsp:cNvSpPr/>
      </dsp:nvSpPr>
      <dsp:spPr>
        <a:xfrm>
          <a:off x="0" y="3605343"/>
          <a:ext cx="6188689" cy="0"/>
        </a:xfrm>
        <a:prstGeom prst="line">
          <a:avLst/>
        </a:prstGeom>
        <a:gradFill rotWithShape="0">
          <a:gsLst>
            <a:gs pos="0">
              <a:schemeClr val="accent5">
                <a:hueOff val="-50049"/>
                <a:satOff val="-33558"/>
                <a:lumOff val="9020"/>
                <a:alphaOff val="0"/>
                <a:lumMod val="110000"/>
                <a:satMod val="105000"/>
                <a:tint val="67000"/>
              </a:schemeClr>
            </a:gs>
            <a:gs pos="50000">
              <a:schemeClr val="accent5">
                <a:hueOff val="-50049"/>
                <a:satOff val="-33558"/>
                <a:lumOff val="9020"/>
                <a:alphaOff val="0"/>
                <a:lumMod val="105000"/>
                <a:satMod val="103000"/>
                <a:tint val="73000"/>
              </a:schemeClr>
            </a:gs>
            <a:gs pos="100000">
              <a:schemeClr val="accent5">
                <a:hueOff val="-50049"/>
                <a:satOff val="-33558"/>
                <a:lumOff val="9020"/>
                <a:alphaOff val="0"/>
                <a:lumMod val="105000"/>
                <a:satMod val="109000"/>
                <a:tint val="81000"/>
              </a:schemeClr>
            </a:gs>
          </a:gsLst>
          <a:lin ang="5400000" scaled="0"/>
        </a:gradFill>
        <a:ln w="6350" cap="flat" cmpd="sng" algn="ctr">
          <a:solidFill>
            <a:schemeClr val="accent5">
              <a:hueOff val="-50049"/>
              <a:satOff val="-33558"/>
              <a:lumOff val="902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047A73E7-FECD-064C-A971-A66874F4E88D}">
      <dsp:nvSpPr>
        <dsp:cNvPr id="0" name=""/>
        <dsp:cNvSpPr/>
      </dsp:nvSpPr>
      <dsp:spPr>
        <a:xfrm>
          <a:off x="0" y="3605343"/>
          <a:ext cx="6188689" cy="1801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baseline="0"/>
            <a:t>Using Aggregate function find the invoice and total amount which is sorted by total amount = 1. </a:t>
          </a:r>
          <a:endParaRPr lang="en-US" sz="2800" kern="1200"/>
        </a:p>
      </dsp:txBody>
      <dsp:txXfrm>
        <a:off x="0" y="3605343"/>
        <a:ext cx="6188689" cy="18013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9112C6-7B06-4F57-88A9-82AF98CD537C}">
      <dsp:nvSpPr>
        <dsp:cNvPr id="0" name=""/>
        <dsp:cNvSpPr/>
      </dsp:nvSpPr>
      <dsp:spPr>
        <a:xfrm>
          <a:off x="0" y="526158"/>
          <a:ext cx="6188689" cy="175631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A53041-6162-4588-874E-62ED5C1D26AD}">
      <dsp:nvSpPr>
        <dsp:cNvPr id="0" name=""/>
        <dsp:cNvSpPr/>
      </dsp:nvSpPr>
      <dsp:spPr>
        <a:xfrm>
          <a:off x="531286" y="921330"/>
          <a:ext cx="965974" cy="965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0DB139-A483-4EAF-89D8-13886CC0C0B2}">
      <dsp:nvSpPr>
        <dsp:cNvPr id="0" name=""/>
        <dsp:cNvSpPr/>
      </dsp:nvSpPr>
      <dsp:spPr>
        <a:xfrm>
          <a:off x="2028546" y="526158"/>
          <a:ext cx="4038333" cy="1975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112" tIns="209112" rIns="209112" bIns="209112" numCol="1" spcCol="1270" anchor="ctr" anchorCtr="0">
          <a:noAutofit/>
        </a:bodyPr>
        <a:lstStyle/>
        <a:p>
          <a:pPr marL="0" lvl="0" indent="0" algn="l" defTabSz="622300">
            <a:lnSpc>
              <a:spcPct val="90000"/>
            </a:lnSpc>
            <a:spcBef>
              <a:spcPct val="0"/>
            </a:spcBef>
            <a:spcAft>
              <a:spcPct val="35000"/>
            </a:spcAft>
            <a:buNone/>
          </a:pPr>
          <a:r>
            <a:rPr lang="en-US" sz="1400" kern="1200"/>
            <a:t>The focus was on a metal company but it’s a good ERP software for all the manufacture company, who are planning to start a new manufacturing plant.</a:t>
          </a:r>
        </a:p>
      </dsp:txBody>
      <dsp:txXfrm>
        <a:off x="2028546" y="526158"/>
        <a:ext cx="4038333" cy="1975857"/>
      </dsp:txXfrm>
    </dsp:sp>
    <dsp:sp modelId="{6D22979C-A8CE-4F2E-AE91-9D25A7FC1919}">
      <dsp:nvSpPr>
        <dsp:cNvPr id="0" name=""/>
        <dsp:cNvSpPr/>
      </dsp:nvSpPr>
      <dsp:spPr>
        <a:xfrm>
          <a:off x="0" y="2907320"/>
          <a:ext cx="6188689" cy="175631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A37BE7-87F3-4638-83CD-009ECF37EA7B}">
      <dsp:nvSpPr>
        <dsp:cNvPr id="0" name=""/>
        <dsp:cNvSpPr/>
      </dsp:nvSpPr>
      <dsp:spPr>
        <a:xfrm>
          <a:off x="531286" y="3302491"/>
          <a:ext cx="965974" cy="965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67A429-D801-4CA6-A038-A75DDDE14384}">
      <dsp:nvSpPr>
        <dsp:cNvPr id="0" name=""/>
        <dsp:cNvSpPr/>
      </dsp:nvSpPr>
      <dsp:spPr>
        <a:xfrm>
          <a:off x="2028546" y="2907320"/>
          <a:ext cx="4038333" cy="1975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112" tIns="209112" rIns="209112" bIns="209112" numCol="1" spcCol="1270" anchor="ctr" anchorCtr="0">
          <a:noAutofit/>
        </a:bodyPr>
        <a:lstStyle/>
        <a:p>
          <a:pPr marL="0" lvl="0" indent="0" algn="l" defTabSz="622300">
            <a:lnSpc>
              <a:spcPct val="90000"/>
            </a:lnSpc>
            <a:spcBef>
              <a:spcPct val="0"/>
            </a:spcBef>
            <a:spcAft>
              <a:spcPct val="35000"/>
            </a:spcAft>
            <a:buNone/>
          </a:pPr>
          <a:r>
            <a:rPr lang="en-US" sz="1400" kern="1200"/>
            <a:t>Adding finance module to the software which is currently not mapped but are designed in the eer and uml mode will bring a light to the software. Specially mapping the accounting system like chart of account, balance sheet, GL control and profit and loss statements etc. will enrich this ERP software can be used by any manufacturing company.  </a:t>
          </a:r>
        </a:p>
      </dsp:txBody>
      <dsp:txXfrm>
        <a:off x="2028546" y="2907320"/>
        <a:ext cx="4038333" cy="19758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Sunday, November 5,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21007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Sunday, November 5,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25412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Sunday, November 5,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22097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Sunday, November 5,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15834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Sunday, November 5,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62902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Sunday, November 5,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15136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Sunday, November 5, 2023</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256630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Sunday, November 5, 2023</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38246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Sunday, November 5, 2023</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70981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Sunday, November 5,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171584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Sunday, November 5,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02749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Sunday, November 5, 2023</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545114237"/>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74" r:id="rId6"/>
    <p:sldLayoutId id="2147483769" r:id="rId7"/>
    <p:sldLayoutId id="2147483770" r:id="rId8"/>
    <p:sldLayoutId id="2147483771" r:id="rId9"/>
    <p:sldLayoutId id="2147483773" r:id="rId10"/>
    <p:sldLayoutId id="2147483772"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15">
            <a:extLst>
              <a:ext uri="{FF2B5EF4-FFF2-40B4-BE49-F238E27FC236}">
                <a16:creationId xmlns:a16="http://schemas.microsoft.com/office/drawing/2014/main" id="{C56AE383-06A1-42D3-B1AF-CE22194F5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7">
            <a:extLst>
              <a:ext uri="{FF2B5EF4-FFF2-40B4-BE49-F238E27FC236}">
                <a16:creationId xmlns:a16="http://schemas.microsoft.com/office/drawing/2014/main" id="{3D70B90B-BED1-4715-9BFE-9622C47A2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AD2D6C-0CBD-594C-8370-98E27586381B}"/>
              </a:ext>
            </a:extLst>
          </p:cNvPr>
          <p:cNvSpPr>
            <a:spLocks noGrp="1"/>
          </p:cNvSpPr>
          <p:nvPr>
            <p:ph type="ctrTitle"/>
          </p:nvPr>
        </p:nvSpPr>
        <p:spPr>
          <a:xfrm>
            <a:off x="720000" y="728663"/>
            <a:ext cx="5015638" cy="2795738"/>
          </a:xfrm>
        </p:spPr>
        <p:txBody>
          <a:bodyPr>
            <a:normAutofit/>
          </a:bodyPr>
          <a:lstStyle/>
          <a:p>
            <a:r>
              <a:rPr lang="en-US" dirty="0">
                <a:latin typeface="Times New Roman" panose="02020603050405020304" pitchFamily="18" charset="0"/>
                <a:cs typeface="Times New Roman" panose="02020603050405020304" pitchFamily="18" charset="0"/>
              </a:rPr>
              <a:t>Data Management for Analytics</a:t>
            </a:r>
          </a:p>
        </p:txBody>
      </p:sp>
      <p:sp>
        <p:nvSpPr>
          <p:cNvPr id="3" name="Subtitle 2">
            <a:extLst>
              <a:ext uri="{FF2B5EF4-FFF2-40B4-BE49-F238E27FC236}">
                <a16:creationId xmlns:a16="http://schemas.microsoft.com/office/drawing/2014/main" id="{8E7325A3-D26E-BF44-B2E1-F1F5243A7C7B}"/>
              </a:ext>
            </a:extLst>
          </p:cNvPr>
          <p:cNvSpPr>
            <a:spLocks noGrp="1"/>
          </p:cNvSpPr>
          <p:nvPr>
            <p:ph type="subTitle" idx="1"/>
          </p:nvPr>
        </p:nvSpPr>
        <p:spPr>
          <a:xfrm>
            <a:off x="720000" y="3830398"/>
            <a:ext cx="5015638" cy="2298939"/>
          </a:xfrm>
        </p:spPr>
        <p:txBody>
          <a:bodyPr>
            <a:normAutofit/>
          </a:bodyPr>
          <a:lstStyle/>
          <a:p>
            <a:endParaRPr lang="en-US" dirty="0"/>
          </a:p>
          <a:p>
            <a:pPr marL="457200" indent="-457200">
              <a:buFont typeface="Arial" panose="020B0604020202020204" pitchFamily="34" charset="0"/>
              <a:buChar char="•"/>
            </a:pPr>
            <a:r>
              <a:rPr lang="en-US" dirty="0"/>
              <a:t>Prajwal Gowda</a:t>
            </a:r>
          </a:p>
        </p:txBody>
      </p:sp>
      <p:pic>
        <p:nvPicPr>
          <p:cNvPr id="4" name="Picture 3">
            <a:extLst>
              <a:ext uri="{FF2B5EF4-FFF2-40B4-BE49-F238E27FC236}">
                <a16:creationId xmlns:a16="http://schemas.microsoft.com/office/drawing/2014/main" id="{79193971-2D67-4F9F-9F61-B9F5861F1283}"/>
              </a:ext>
            </a:extLst>
          </p:cNvPr>
          <p:cNvPicPr>
            <a:picLocks noChangeAspect="1"/>
          </p:cNvPicPr>
          <p:nvPr/>
        </p:nvPicPr>
        <p:blipFill rotWithShape="1">
          <a:blip r:embed="rId2"/>
          <a:srcRect l="18192" r="20257"/>
          <a:stretch/>
        </p:blipFill>
        <p:spPr>
          <a:xfrm>
            <a:off x="6288276" y="10"/>
            <a:ext cx="5903725" cy="6857990"/>
          </a:xfrm>
          <a:custGeom>
            <a:avLst/>
            <a:gdLst/>
            <a:ahLst/>
            <a:cxnLst/>
            <a:rect l="l" t="t" r="r" b="b"/>
            <a:pathLst>
              <a:path w="5903725" h="6858000">
                <a:moveTo>
                  <a:pt x="17547" y="0"/>
                </a:moveTo>
                <a:lnTo>
                  <a:pt x="5903725" y="0"/>
                </a:lnTo>
                <a:lnTo>
                  <a:pt x="5903725" y="6858000"/>
                </a:lnTo>
                <a:lnTo>
                  <a:pt x="57217" y="6858000"/>
                </a:lnTo>
                <a:lnTo>
                  <a:pt x="57185" y="6699667"/>
                </a:lnTo>
                <a:cubicBezTo>
                  <a:pt x="57923" y="6526851"/>
                  <a:pt x="61039" y="6384211"/>
                  <a:pt x="67005" y="6279216"/>
                </a:cubicBezTo>
                <a:cubicBezTo>
                  <a:pt x="108514" y="5194623"/>
                  <a:pt x="-44577" y="788432"/>
                  <a:pt x="13203" y="42009"/>
                </a:cubicBezTo>
                <a:close/>
              </a:path>
            </a:pathLst>
          </a:custGeom>
        </p:spPr>
      </p:pic>
    </p:spTree>
    <p:extLst>
      <p:ext uri="{BB962C8B-B14F-4D97-AF65-F5344CB8AC3E}">
        <p14:creationId xmlns:p14="http://schemas.microsoft.com/office/powerpoint/2010/main" val="271717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6201F9-63C1-495D-8F7E-E3B99D2DA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7340AD6-FF98-450C-AE35-61F7EE4C1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B6BEB0-AEF1-C542-8E30-D2EABF140785}"/>
              </a:ext>
            </a:extLst>
          </p:cNvPr>
          <p:cNvSpPr>
            <a:spLocks noGrp="1"/>
          </p:cNvSpPr>
          <p:nvPr>
            <p:ph type="title"/>
          </p:nvPr>
        </p:nvSpPr>
        <p:spPr>
          <a:xfrm>
            <a:off x="720000" y="619200"/>
            <a:ext cx="3095626" cy="1476000"/>
          </a:xfrm>
        </p:spPr>
        <p:txBody>
          <a:bodyPr>
            <a:normAutofit/>
          </a:bodyPr>
          <a:lstStyle/>
          <a:p>
            <a:endParaRPr lang="en-US" dirty="0"/>
          </a:p>
        </p:txBody>
      </p:sp>
      <p:sp>
        <p:nvSpPr>
          <p:cNvPr id="3" name="Content Placeholder 2">
            <a:extLst>
              <a:ext uri="{FF2B5EF4-FFF2-40B4-BE49-F238E27FC236}">
                <a16:creationId xmlns:a16="http://schemas.microsoft.com/office/drawing/2014/main" id="{DEFCADD3-E788-E04C-913E-2584EA2E2BBF}"/>
              </a:ext>
            </a:extLst>
          </p:cNvPr>
          <p:cNvSpPr>
            <a:spLocks noGrp="1"/>
          </p:cNvSpPr>
          <p:nvPr>
            <p:ph idx="1"/>
          </p:nvPr>
        </p:nvSpPr>
        <p:spPr>
          <a:xfrm>
            <a:off x="4548188" y="633599"/>
            <a:ext cx="6911973" cy="1282514"/>
          </a:xfrm>
        </p:spPr>
        <p:txBody>
          <a:bodyPr>
            <a:normAutofit/>
          </a:bodyPr>
          <a:lstStyle/>
          <a:p>
            <a:endParaRPr lang="en-US"/>
          </a:p>
        </p:txBody>
      </p:sp>
      <p:pic>
        <p:nvPicPr>
          <p:cNvPr id="5" name="Picture 4" descr="Chart, bubble chart&#10;&#10;Description automatically generated">
            <a:extLst>
              <a:ext uri="{FF2B5EF4-FFF2-40B4-BE49-F238E27FC236}">
                <a16:creationId xmlns:a16="http://schemas.microsoft.com/office/drawing/2014/main" id="{A9BC28B2-1AB8-974C-B90B-B4B19440C7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14325" y="497187"/>
            <a:ext cx="4862636" cy="5863626"/>
          </a:xfrm>
          <a:custGeom>
            <a:avLst/>
            <a:gdLst/>
            <a:ahLst/>
            <a:cxnLst/>
            <a:rect l="l" t="t" r="r" b="b"/>
            <a:pathLst>
              <a:path w="5184162" h="3501162">
                <a:moveTo>
                  <a:pt x="0" y="0"/>
                </a:moveTo>
                <a:lnTo>
                  <a:pt x="5184162" y="0"/>
                </a:lnTo>
                <a:lnTo>
                  <a:pt x="5184162" y="3501162"/>
                </a:lnTo>
                <a:lnTo>
                  <a:pt x="0" y="3501162"/>
                </a:lnTo>
                <a:close/>
              </a:path>
            </a:pathLst>
          </a:custGeom>
          <a:noFill/>
        </p:spPr>
      </p:pic>
      <p:pic>
        <p:nvPicPr>
          <p:cNvPr id="4" name="Picture 3" descr="Chart, bar chart&#10;&#10;Description automatically generated">
            <a:extLst>
              <a:ext uri="{FF2B5EF4-FFF2-40B4-BE49-F238E27FC236}">
                <a16:creationId xmlns:a16="http://schemas.microsoft.com/office/drawing/2014/main" id="{F9584D58-F034-CE4D-9EBB-584672161B4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09" r="462" b="1113"/>
          <a:stretch/>
        </p:blipFill>
        <p:spPr bwMode="auto">
          <a:xfrm>
            <a:off x="5447418" y="619199"/>
            <a:ext cx="6553440" cy="4781476"/>
          </a:xfrm>
          <a:custGeom>
            <a:avLst/>
            <a:gdLst/>
            <a:ahLst/>
            <a:cxnLst/>
            <a:rect l="l" t="t" r="r" b="b"/>
            <a:pathLst>
              <a:path w="5184163" h="3501162">
                <a:moveTo>
                  <a:pt x="0" y="0"/>
                </a:moveTo>
                <a:lnTo>
                  <a:pt x="5184163" y="0"/>
                </a:lnTo>
                <a:lnTo>
                  <a:pt x="5184163" y="3501162"/>
                </a:lnTo>
                <a:lnTo>
                  <a:pt x="0" y="3501162"/>
                </a:lnTo>
                <a:close/>
              </a:path>
            </a:pathLst>
          </a:cu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1496929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8119F7-B84E-4EBF-919F-A9B0F6D92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AA17479-17CB-402A-8689-750C6F385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01519C-9AA3-0340-A6F4-A03119260ED0}"/>
              </a:ext>
            </a:extLst>
          </p:cNvPr>
          <p:cNvSpPr>
            <a:spLocks noGrp="1"/>
          </p:cNvSpPr>
          <p:nvPr>
            <p:ph type="title"/>
          </p:nvPr>
        </p:nvSpPr>
        <p:spPr>
          <a:xfrm>
            <a:off x="720000" y="619200"/>
            <a:ext cx="3107463" cy="5510138"/>
          </a:xfrm>
        </p:spPr>
        <p:txBody>
          <a:bodyPr>
            <a:normAutofit/>
          </a:bodyPr>
          <a:lstStyle/>
          <a:p>
            <a:r>
              <a:rPr lang="en-US" b="1" dirty="0">
                <a:latin typeface="Times New Roman" panose="02020603050405020304" pitchFamily="18" charset="0"/>
                <a:cs typeface="Times New Roman" panose="02020603050405020304" pitchFamily="18" charset="0"/>
              </a:rPr>
              <a:t>Recommendation</a:t>
            </a:r>
            <a:r>
              <a:rPr lang="en-US" dirty="0"/>
              <a:t> </a:t>
            </a:r>
          </a:p>
        </p:txBody>
      </p:sp>
      <p:sp useBgFill="1">
        <p:nvSpPr>
          <p:cNvPr id="13" name="Freeform: Shape 12">
            <a:extLst>
              <a:ext uri="{FF2B5EF4-FFF2-40B4-BE49-F238E27FC236}">
                <a16:creationId xmlns:a16="http://schemas.microsoft.com/office/drawing/2014/main" id="{F534AA72-89BF-4BB0-B339-DEB9FC7F1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2978" y="0"/>
            <a:ext cx="7809022" cy="6858000"/>
          </a:xfrm>
          <a:custGeom>
            <a:avLst/>
            <a:gdLst>
              <a:gd name="connsiteX0" fmla="*/ 27229 w 7809022"/>
              <a:gd name="connsiteY0" fmla="*/ 0 h 6858000"/>
              <a:gd name="connsiteX1" fmla="*/ 7809022 w 7809022"/>
              <a:gd name="connsiteY1" fmla="*/ 0 h 6858000"/>
              <a:gd name="connsiteX2" fmla="*/ 7809022 w 7809022"/>
              <a:gd name="connsiteY2" fmla="*/ 6858000 h 6858000"/>
              <a:gd name="connsiteX3" fmla="*/ 41303 w 7809022"/>
              <a:gd name="connsiteY3" fmla="*/ 6858000 h 6858000"/>
              <a:gd name="connsiteX4" fmla="*/ 41303 w 7809022"/>
              <a:gd name="connsiteY4" fmla="*/ 6822879 h 6858000"/>
              <a:gd name="connsiteX5" fmla="*/ 41303 w 7809022"/>
              <a:gd name="connsiteY5" fmla="*/ 6667752 h 6858000"/>
              <a:gd name="connsiteX6" fmla="*/ 0 w 7809022"/>
              <a:gd name="connsiteY6" fmla="*/ 3813425 h 6858000"/>
              <a:gd name="connsiteX7" fmla="*/ 41303 w 7809022"/>
              <a:gd name="connsiteY7" fmla="*/ 2572413 h 6858000"/>
              <a:gd name="connsiteX8" fmla="*/ 41303 w 7809022"/>
              <a:gd name="connsiteY8" fmla="*/ 1496869 h 6858000"/>
              <a:gd name="connsiteX9" fmla="*/ 41303 w 7809022"/>
              <a:gd name="connsiteY9" fmla="*/ 1083199 h 6858000"/>
              <a:gd name="connsiteX10" fmla="*/ 0 w 7809022"/>
              <a:gd name="connsiteY10" fmla="*/ 545427 h 6858000"/>
              <a:gd name="connsiteX11" fmla="*/ 22153 w 7809022"/>
              <a:gd name="connsiteY11" fmla="*/ 101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09022" h="6858000">
                <a:moveTo>
                  <a:pt x="27229" y="0"/>
                </a:moveTo>
                <a:lnTo>
                  <a:pt x="7809022" y="0"/>
                </a:lnTo>
                <a:lnTo>
                  <a:pt x="7809022" y="6858000"/>
                </a:lnTo>
                <a:lnTo>
                  <a:pt x="41303" y="6858000"/>
                </a:lnTo>
                <a:lnTo>
                  <a:pt x="41303" y="6822879"/>
                </a:lnTo>
                <a:cubicBezTo>
                  <a:pt x="41303" y="6760828"/>
                  <a:pt x="41303" y="6709119"/>
                  <a:pt x="41303" y="6667752"/>
                </a:cubicBezTo>
                <a:cubicBezTo>
                  <a:pt x="41303" y="6667752"/>
                  <a:pt x="41303" y="6667752"/>
                  <a:pt x="0" y="3813425"/>
                </a:cubicBezTo>
                <a:cubicBezTo>
                  <a:pt x="0" y="3813425"/>
                  <a:pt x="0" y="3813425"/>
                  <a:pt x="41303" y="2572413"/>
                </a:cubicBezTo>
                <a:cubicBezTo>
                  <a:pt x="41303" y="2572413"/>
                  <a:pt x="41303" y="2572413"/>
                  <a:pt x="41303" y="1496869"/>
                </a:cubicBezTo>
                <a:cubicBezTo>
                  <a:pt x="41303" y="1455502"/>
                  <a:pt x="41303" y="1290034"/>
                  <a:pt x="41303" y="1083199"/>
                </a:cubicBezTo>
                <a:cubicBezTo>
                  <a:pt x="41303" y="876364"/>
                  <a:pt x="0" y="710895"/>
                  <a:pt x="0" y="545427"/>
                </a:cubicBezTo>
                <a:cubicBezTo>
                  <a:pt x="0" y="545427"/>
                  <a:pt x="0" y="545427"/>
                  <a:pt x="22153" y="101661"/>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5" name="Content Placeholder 2">
            <a:extLst>
              <a:ext uri="{FF2B5EF4-FFF2-40B4-BE49-F238E27FC236}">
                <a16:creationId xmlns:a16="http://schemas.microsoft.com/office/drawing/2014/main" id="{A69679F8-BA94-411D-9176-0CDF1C2C5142}"/>
              </a:ext>
            </a:extLst>
          </p:cNvPr>
          <p:cNvGraphicFramePr>
            <a:graphicFrameLocks noGrp="1"/>
          </p:cNvGraphicFramePr>
          <p:nvPr>
            <p:ph idx="1"/>
            <p:extLst>
              <p:ext uri="{D42A27DB-BD31-4B8C-83A1-F6EECF244321}">
                <p14:modId xmlns:p14="http://schemas.microsoft.com/office/powerpoint/2010/main" val="1167242827"/>
              </p:ext>
            </p:extLst>
          </p:nvPr>
        </p:nvGraphicFramePr>
        <p:xfrm>
          <a:off x="5260361" y="728664"/>
          <a:ext cx="6188689" cy="5409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9243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7FEECB93-933C-477B-BC7D-C2F2F6271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ncil on top of a paper with a printed line graph">
            <a:extLst>
              <a:ext uri="{FF2B5EF4-FFF2-40B4-BE49-F238E27FC236}">
                <a16:creationId xmlns:a16="http://schemas.microsoft.com/office/drawing/2014/main" id="{04EFB50C-B6C3-4A6F-B5FD-EAA1FECD4A24}"/>
              </a:ext>
            </a:extLst>
          </p:cNvPr>
          <p:cNvPicPr>
            <a:picLocks noChangeAspect="1"/>
          </p:cNvPicPr>
          <p:nvPr/>
        </p:nvPicPr>
        <p:blipFill rotWithShape="1">
          <a:blip r:embed="rId2"/>
          <a:srcRect t="4776" b="10954"/>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13" name="Rectangle 12">
            <a:extLst>
              <a:ext uri="{FF2B5EF4-FFF2-40B4-BE49-F238E27FC236}">
                <a16:creationId xmlns:a16="http://schemas.microsoft.com/office/drawing/2014/main" id="{497BC505-FE0C-4637-A29D-B71DFBBBA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73E845-0352-8541-88AB-3FF1628CC4EF}"/>
              </a:ext>
            </a:extLst>
          </p:cNvPr>
          <p:cNvSpPr>
            <a:spLocks noGrp="1"/>
          </p:cNvSpPr>
          <p:nvPr>
            <p:ph type="title"/>
          </p:nvPr>
        </p:nvSpPr>
        <p:spPr>
          <a:xfrm>
            <a:off x="720000" y="1455847"/>
            <a:ext cx="5015638" cy="2068553"/>
          </a:xfrm>
        </p:spPr>
        <p:txBody>
          <a:bodyPr vert="horz" wrap="square" lIns="0" tIns="0" rIns="0" bIns="0" rtlCol="0" anchor="b" anchorCtr="0">
            <a:normAutofit/>
          </a:bodyPr>
          <a:lstStyle/>
          <a:p>
            <a:pPr algn="ctr">
              <a:lnSpc>
                <a:spcPct val="90000"/>
              </a:lnSpc>
            </a:pPr>
            <a:r>
              <a:rPr lang="en-US" sz="4800" b="1" u="heavy" spc="-100" dirty="0"/>
              <a:t>USE CASE STUDY REPORT</a:t>
            </a:r>
            <a:br>
              <a:rPr lang="en-US" sz="4800" spc="-100" dirty="0"/>
            </a:br>
            <a:endParaRPr lang="en-US" sz="4800" spc="-100" dirty="0"/>
          </a:p>
        </p:txBody>
      </p:sp>
      <p:grpSp>
        <p:nvGrpSpPr>
          <p:cNvPr id="15" name="Group 14">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65602" y="317452"/>
            <a:ext cx="2088038" cy="719230"/>
            <a:chOff x="4532666" y="505937"/>
            <a:chExt cx="2981730" cy="1027064"/>
          </a:xfrm>
        </p:grpSpPr>
        <p:sp>
          <p:nvSpPr>
            <p:cNvPr id="16"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7"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0" name="Group 19">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17356" y="5503147"/>
            <a:ext cx="2117174" cy="588806"/>
            <a:chOff x="4549904" y="5078157"/>
            <a:chExt cx="3023338" cy="840818"/>
          </a:xfrm>
        </p:grpSpPr>
        <p:sp>
          <p:nvSpPr>
            <p:cNvPr id="21"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2"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3126983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532A73-CC48-4B70-913D-D8D4400F8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7F764D-774B-6743-9128-6868A598EE6B}"/>
              </a:ext>
            </a:extLst>
          </p:cNvPr>
          <p:cNvSpPr>
            <a:spLocks noGrp="1"/>
          </p:cNvSpPr>
          <p:nvPr>
            <p:ph type="title"/>
          </p:nvPr>
        </p:nvSpPr>
        <p:spPr>
          <a:xfrm>
            <a:off x="720000" y="619200"/>
            <a:ext cx="3107463" cy="5510138"/>
          </a:xfrm>
        </p:spPr>
        <p:txBody>
          <a:bodyPr>
            <a:normAutofit/>
          </a:bodyPr>
          <a:lstStyle/>
          <a:p>
            <a:pPr>
              <a:lnSpc>
                <a:spcPct val="90000"/>
              </a:lnSpc>
            </a:pPr>
            <a:br>
              <a:rPr lang="en-US" sz="2700"/>
            </a:br>
            <a:r>
              <a:rPr lang="en-US" sz="2700"/>
              <a:t>PML is a metal company planning to open a new manufacturing plant in India. The company needs a database system to store all its master and transaction data.</a:t>
            </a:r>
            <a:br>
              <a:rPr lang="en-US" sz="2700"/>
            </a:br>
            <a:r>
              <a:rPr lang="en-US" sz="2700"/>
              <a:t> </a:t>
            </a:r>
            <a:br>
              <a:rPr lang="en-US" sz="2700"/>
            </a:br>
            <a:endParaRPr lang="en-US" sz="2700"/>
          </a:p>
        </p:txBody>
      </p:sp>
      <p:graphicFrame>
        <p:nvGraphicFramePr>
          <p:cNvPr id="7" name="Content Placeholder 2">
            <a:extLst>
              <a:ext uri="{FF2B5EF4-FFF2-40B4-BE49-F238E27FC236}">
                <a16:creationId xmlns:a16="http://schemas.microsoft.com/office/drawing/2014/main" id="{CAFD540E-A367-431B-8DC2-E4E31369D436}"/>
              </a:ext>
            </a:extLst>
          </p:cNvPr>
          <p:cNvGraphicFramePr>
            <a:graphicFrameLocks noGrp="1"/>
          </p:cNvGraphicFramePr>
          <p:nvPr>
            <p:ph idx="1"/>
            <p:extLst>
              <p:ext uri="{D42A27DB-BD31-4B8C-83A1-F6EECF244321}">
                <p14:modId xmlns:p14="http://schemas.microsoft.com/office/powerpoint/2010/main" val="443222032"/>
              </p:ext>
            </p:extLst>
          </p:nvPr>
        </p:nvGraphicFramePr>
        <p:xfrm>
          <a:off x="4548189" y="728664"/>
          <a:ext cx="6900862" cy="54006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4007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64A3E-4F77-5D41-BA28-167BFAD24F3E}"/>
              </a:ext>
            </a:extLst>
          </p:cNvPr>
          <p:cNvSpPr>
            <a:spLocks noGrp="1"/>
          </p:cNvSpPr>
          <p:nvPr>
            <p:ph type="title"/>
          </p:nvPr>
        </p:nvSpPr>
        <p:spPr>
          <a:xfrm>
            <a:off x="4934813" y="87646"/>
            <a:ext cx="10728322" cy="1477328"/>
          </a:xfrm>
        </p:spPr>
        <p:txBody>
          <a:bodyPr/>
          <a:lstStyle/>
          <a:p>
            <a:r>
              <a:rPr lang="en-US" dirty="0"/>
              <a:t>EER Diagram</a:t>
            </a:r>
          </a:p>
        </p:txBody>
      </p:sp>
      <p:pic>
        <p:nvPicPr>
          <p:cNvPr id="4" name="Content Placeholder 3" descr="Diagram, engineering drawing, schematic&#10;&#10;Description automatically generated">
            <a:extLst>
              <a:ext uri="{FF2B5EF4-FFF2-40B4-BE49-F238E27FC236}">
                <a16:creationId xmlns:a16="http://schemas.microsoft.com/office/drawing/2014/main" id="{5A244860-08B8-F54D-8BCD-3FAAAEA8313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5325" y="702850"/>
            <a:ext cx="12041350" cy="6067504"/>
          </a:xfrm>
          <a:prstGeom prst="rect">
            <a:avLst/>
          </a:prstGeom>
          <a:noFill/>
          <a:ln>
            <a:noFill/>
          </a:ln>
        </p:spPr>
      </p:pic>
    </p:spTree>
    <p:extLst>
      <p:ext uri="{BB962C8B-B14F-4D97-AF65-F5344CB8AC3E}">
        <p14:creationId xmlns:p14="http://schemas.microsoft.com/office/powerpoint/2010/main" val="1947342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5C5A9-0F4A-944A-AA16-3B92D49FA471}"/>
              </a:ext>
            </a:extLst>
          </p:cNvPr>
          <p:cNvSpPr>
            <a:spLocks noGrp="1"/>
          </p:cNvSpPr>
          <p:nvPr>
            <p:ph type="title"/>
          </p:nvPr>
        </p:nvSpPr>
        <p:spPr/>
        <p:txBody>
          <a:bodyPr/>
          <a:lstStyle/>
          <a:p>
            <a:r>
              <a:rPr lang="en-US"/>
              <a:t>UML Diagram</a:t>
            </a:r>
            <a:endParaRPr lang="en-US" dirty="0"/>
          </a:p>
        </p:txBody>
      </p:sp>
      <p:pic>
        <p:nvPicPr>
          <p:cNvPr id="4" name="Content Placeholder 3" descr="Table&#10;&#10;Description automatically generated with medium confidence">
            <a:extLst>
              <a:ext uri="{FF2B5EF4-FFF2-40B4-BE49-F238E27FC236}">
                <a16:creationId xmlns:a16="http://schemas.microsoft.com/office/drawing/2014/main" id="{39E83120-95BF-6540-A1F5-34258A98F990}"/>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2721" t="-89" r="592" b="89"/>
          <a:stretch/>
        </p:blipFill>
        <p:spPr bwMode="auto">
          <a:xfrm>
            <a:off x="4257675" y="128589"/>
            <a:ext cx="7462010" cy="638272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83712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05D1035C-3BF0-4FE0-B3A3-1062F8600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81CCCC-B811-D345-80F9-E67763D46902}"/>
              </a:ext>
            </a:extLst>
          </p:cNvPr>
          <p:cNvSpPr>
            <a:spLocks noGrp="1"/>
          </p:cNvSpPr>
          <p:nvPr>
            <p:ph type="title"/>
          </p:nvPr>
        </p:nvSpPr>
        <p:spPr>
          <a:xfrm>
            <a:off x="720000" y="619200"/>
            <a:ext cx="4991961" cy="1477328"/>
          </a:xfrm>
        </p:spPr>
        <p:txBody>
          <a:bodyPr wrap="square" anchor="ctr">
            <a:normAutofit/>
          </a:bodyPr>
          <a:lstStyle/>
          <a:p>
            <a:r>
              <a:rPr lang="en-US" dirty="0"/>
              <a:t>MYSQL Implementation</a:t>
            </a:r>
          </a:p>
        </p:txBody>
      </p:sp>
      <p:sp>
        <p:nvSpPr>
          <p:cNvPr id="3" name="Content Placeholder 2">
            <a:extLst>
              <a:ext uri="{FF2B5EF4-FFF2-40B4-BE49-F238E27FC236}">
                <a16:creationId xmlns:a16="http://schemas.microsoft.com/office/drawing/2014/main" id="{CFB8E4B9-67CD-4C4F-9868-A1207C47E4E2}"/>
              </a:ext>
            </a:extLst>
          </p:cNvPr>
          <p:cNvSpPr>
            <a:spLocks noGrp="1"/>
          </p:cNvSpPr>
          <p:nvPr>
            <p:ph idx="1"/>
          </p:nvPr>
        </p:nvSpPr>
        <p:spPr>
          <a:xfrm>
            <a:off x="257175" y="1814514"/>
            <a:ext cx="6715125" cy="3943360"/>
          </a:xfrm>
        </p:spPr>
        <p:txBody>
          <a:bodyPr>
            <a:normAutofit/>
          </a:bodyPr>
          <a:lstStyle/>
          <a:p>
            <a:pPr marL="0" indent="0">
              <a:lnSpc>
                <a:spcPct val="110000"/>
              </a:lnSpc>
              <a:buNone/>
            </a:pPr>
            <a:r>
              <a:rPr lang="en-US" sz="1800" b="1" dirty="0">
                <a:solidFill>
                  <a:srgbClr val="FFC000">
                    <a:alpha val="58000"/>
                  </a:srgbClr>
                </a:solidFill>
              </a:rPr>
              <a:t>1</a:t>
            </a:r>
            <a:r>
              <a:rPr lang="en-US" sz="1800" dirty="0"/>
              <a:t>.</a:t>
            </a:r>
            <a:r>
              <a:rPr lang="en-US" sz="1800" b="1" dirty="0"/>
              <a:t> Find sales order id, customer id, part id, ship id, invoice id and total amount with sales description whose letter or number start with “1%”.   </a:t>
            </a:r>
          </a:p>
          <a:p>
            <a:pPr marL="0" indent="0">
              <a:lnSpc>
                <a:spcPct val="110000"/>
              </a:lnSpc>
              <a:buNone/>
            </a:pPr>
            <a:r>
              <a:rPr lang="en-US" sz="1800" b="1" dirty="0">
                <a:solidFill>
                  <a:srgbClr val="FFC000">
                    <a:alpha val="58000"/>
                  </a:srgbClr>
                </a:solidFill>
              </a:rPr>
              <a:t>2</a:t>
            </a:r>
            <a:r>
              <a:rPr lang="en-US" sz="1800" b="1" dirty="0"/>
              <a:t>. Find PO ID, Part ID and Quantity using purchase order and describe the duration of quantity that should be completed in one to five days using case when</a:t>
            </a:r>
          </a:p>
          <a:p>
            <a:pPr marL="0" indent="0">
              <a:lnSpc>
                <a:spcPct val="110000"/>
              </a:lnSpc>
              <a:buNone/>
            </a:pPr>
            <a:r>
              <a:rPr lang="en-US" sz="1800" b="1" dirty="0">
                <a:solidFill>
                  <a:srgbClr val="FFC000">
                    <a:alpha val="58000"/>
                  </a:srgbClr>
                </a:solidFill>
              </a:rPr>
              <a:t>3</a:t>
            </a:r>
            <a:r>
              <a:rPr lang="en-US" sz="1800" b="1" dirty="0"/>
              <a:t>. Find supplier id, supplier name, payment type and tax whose purchase order rate is less than equal to 500</a:t>
            </a:r>
          </a:p>
          <a:p>
            <a:pPr marL="0" indent="0">
              <a:lnSpc>
                <a:spcPct val="110000"/>
              </a:lnSpc>
              <a:buNone/>
            </a:pPr>
            <a:r>
              <a:rPr lang="en-US" sz="1400" b="1" dirty="0"/>
              <a:t> </a:t>
            </a:r>
          </a:p>
        </p:txBody>
      </p:sp>
      <p:pic>
        <p:nvPicPr>
          <p:cNvPr id="5" name="Picture 4" descr="A hand holding a pen and shading circles on a sheet">
            <a:extLst>
              <a:ext uri="{FF2B5EF4-FFF2-40B4-BE49-F238E27FC236}">
                <a16:creationId xmlns:a16="http://schemas.microsoft.com/office/drawing/2014/main" id="{8FC98FB3-AC63-4D88-BD43-6D54AC4A6B1F}"/>
              </a:ext>
            </a:extLst>
          </p:cNvPr>
          <p:cNvPicPr>
            <a:picLocks noChangeAspect="1"/>
          </p:cNvPicPr>
          <p:nvPr/>
        </p:nvPicPr>
        <p:blipFill rotWithShape="1">
          <a:blip r:embed="rId2"/>
          <a:srcRect l="33278" r="18622" b="-1"/>
          <a:stretch/>
        </p:blipFill>
        <p:spPr>
          <a:xfrm>
            <a:off x="6529065" y="10"/>
            <a:ext cx="5662937" cy="6857990"/>
          </a:xfrm>
          <a:custGeom>
            <a:avLst/>
            <a:gdLst/>
            <a:ahLst/>
            <a:cxnLst/>
            <a:rect l="l" t="t" r="r" b="b"/>
            <a:pathLst>
              <a:path w="5662937" h="6858000">
                <a:moveTo>
                  <a:pt x="598332" y="0"/>
                </a:moveTo>
                <a:lnTo>
                  <a:pt x="5662937" y="0"/>
                </a:lnTo>
                <a:lnTo>
                  <a:pt x="5662937" y="6858000"/>
                </a:lnTo>
                <a:lnTo>
                  <a:pt x="0" y="6858000"/>
                </a:lnTo>
                <a:lnTo>
                  <a:pt x="78957" y="6777438"/>
                </a:lnTo>
                <a:cubicBezTo>
                  <a:pt x="291624" y="6544265"/>
                  <a:pt x="490445" y="6275955"/>
                  <a:pt x="672224" y="5969316"/>
                </a:cubicBezTo>
                <a:cubicBezTo>
                  <a:pt x="914596" y="5515036"/>
                  <a:pt x="1066079" y="5030470"/>
                  <a:pt x="1217562" y="4515619"/>
                </a:cubicBezTo>
                <a:cubicBezTo>
                  <a:pt x="1338748" y="3970483"/>
                  <a:pt x="1399341" y="3516203"/>
                  <a:pt x="1399341" y="3061922"/>
                </a:cubicBezTo>
                <a:cubicBezTo>
                  <a:pt x="1399341" y="1948936"/>
                  <a:pt x="1190579" y="1021447"/>
                  <a:pt x="773055" y="279455"/>
                </a:cubicBezTo>
                <a:close/>
              </a:path>
            </a:pathLst>
          </a:custGeom>
        </p:spPr>
      </p:pic>
    </p:spTree>
    <p:extLst>
      <p:ext uri="{BB962C8B-B14F-4D97-AF65-F5344CB8AC3E}">
        <p14:creationId xmlns:p14="http://schemas.microsoft.com/office/powerpoint/2010/main" val="2534470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8119F7-B84E-4EBF-919F-A9B0F6D92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AA17479-17CB-402A-8689-750C6F385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285266-8F70-FC4F-B977-9E6C388B4AD9}"/>
              </a:ext>
            </a:extLst>
          </p:cNvPr>
          <p:cNvSpPr>
            <a:spLocks noGrp="1"/>
          </p:cNvSpPr>
          <p:nvPr>
            <p:ph type="title"/>
          </p:nvPr>
        </p:nvSpPr>
        <p:spPr>
          <a:xfrm>
            <a:off x="720000" y="619200"/>
            <a:ext cx="3107463" cy="5510138"/>
          </a:xfrm>
        </p:spPr>
        <p:txBody>
          <a:bodyPr>
            <a:normAutofit/>
          </a:bodyPr>
          <a:lstStyle/>
          <a:p>
            <a:r>
              <a:rPr lang="en-US" sz="3000"/>
              <a:t>NOSQL Implementation</a:t>
            </a:r>
          </a:p>
        </p:txBody>
      </p:sp>
      <p:sp useBgFill="1">
        <p:nvSpPr>
          <p:cNvPr id="13" name="Freeform: Shape 12">
            <a:extLst>
              <a:ext uri="{FF2B5EF4-FFF2-40B4-BE49-F238E27FC236}">
                <a16:creationId xmlns:a16="http://schemas.microsoft.com/office/drawing/2014/main" id="{F534AA72-89BF-4BB0-B339-DEB9FC7F1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2978" y="0"/>
            <a:ext cx="7809022" cy="6858000"/>
          </a:xfrm>
          <a:custGeom>
            <a:avLst/>
            <a:gdLst>
              <a:gd name="connsiteX0" fmla="*/ 27229 w 7809022"/>
              <a:gd name="connsiteY0" fmla="*/ 0 h 6858000"/>
              <a:gd name="connsiteX1" fmla="*/ 7809022 w 7809022"/>
              <a:gd name="connsiteY1" fmla="*/ 0 h 6858000"/>
              <a:gd name="connsiteX2" fmla="*/ 7809022 w 7809022"/>
              <a:gd name="connsiteY2" fmla="*/ 6858000 h 6858000"/>
              <a:gd name="connsiteX3" fmla="*/ 41303 w 7809022"/>
              <a:gd name="connsiteY3" fmla="*/ 6858000 h 6858000"/>
              <a:gd name="connsiteX4" fmla="*/ 41303 w 7809022"/>
              <a:gd name="connsiteY4" fmla="*/ 6822879 h 6858000"/>
              <a:gd name="connsiteX5" fmla="*/ 41303 w 7809022"/>
              <a:gd name="connsiteY5" fmla="*/ 6667752 h 6858000"/>
              <a:gd name="connsiteX6" fmla="*/ 0 w 7809022"/>
              <a:gd name="connsiteY6" fmla="*/ 3813425 h 6858000"/>
              <a:gd name="connsiteX7" fmla="*/ 41303 w 7809022"/>
              <a:gd name="connsiteY7" fmla="*/ 2572413 h 6858000"/>
              <a:gd name="connsiteX8" fmla="*/ 41303 w 7809022"/>
              <a:gd name="connsiteY8" fmla="*/ 1496869 h 6858000"/>
              <a:gd name="connsiteX9" fmla="*/ 41303 w 7809022"/>
              <a:gd name="connsiteY9" fmla="*/ 1083199 h 6858000"/>
              <a:gd name="connsiteX10" fmla="*/ 0 w 7809022"/>
              <a:gd name="connsiteY10" fmla="*/ 545427 h 6858000"/>
              <a:gd name="connsiteX11" fmla="*/ 22153 w 7809022"/>
              <a:gd name="connsiteY11" fmla="*/ 101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09022" h="6858000">
                <a:moveTo>
                  <a:pt x="27229" y="0"/>
                </a:moveTo>
                <a:lnTo>
                  <a:pt x="7809022" y="0"/>
                </a:lnTo>
                <a:lnTo>
                  <a:pt x="7809022" y="6858000"/>
                </a:lnTo>
                <a:lnTo>
                  <a:pt x="41303" y="6858000"/>
                </a:lnTo>
                <a:lnTo>
                  <a:pt x="41303" y="6822879"/>
                </a:lnTo>
                <a:cubicBezTo>
                  <a:pt x="41303" y="6760828"/>
                  <a:pt x="41303" y="6709119"/>
                  <a:pt x="41303" y="6667752"/>
                </a:cubicBezTo>
                <a:cubicBezTo>
                  <a:pt x="41303" y="6667752"/>
                  <a:pt x="41303" y="6667752"/>
                  <a:pt x="0" y="3813425"/>
                </a:cubicBezTo>
                <a:cubicBezTo>
                  <a:pt x="0" y="3813425"/>
                  <a:pt x="0" y="3813425"/>
                  <a:pt x="41303" y="2572413"/>
                </a:cubicBezTo>
                <a:cubicBezTo>
                  <a:pt x="41303" y="2572413"/>
                  <a:pt x="41303" y="2572413"/>
                  <a:pt x="41303" y="1496869"/>
                </a:cubicBezTo>
                <a:cubicBezTo>
                  <a:pt x="41303" y="1455502"/>
                  <a:pt x="41303" y="1290034"/>
                  <a:pt x="41303" y="1083199"/>
                </a:cubicBezTo>
                <a:cubicBezTo>
                  <a:pt x="41303" y="876364"/>
                  <a:pt x="0" y="710895"/>
                  <a:pt x="0" y="545427"/>
                </a:cubicBezTo>
                <a:cubicBezTo>
                  <a:pt x="0" y="545427"/>
                  <a:pt x="0" y="545427"/>
                  <a:pt x="22153" y="101661"/>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5" name="Content Placeholder 2">
            <a:extLst>
              <a:ext uri="{FF2B5EF4-FFF2-40B4-BE49-F238E27FC236}">
                <a16:creationId xmlns:a16="http://schemas.microsoft.com/office/drawing/2014/main" id="{D4F3F235-07EC-41FD-AE0E-9D2C41F1AE2E}"/>
              </a:ext>
            </a:extLst>
          </p:cNvPr>
          <p:cNvGraphicFramePr>
            <a:graphicFrameLocks noGrp="1"/>
          </p:cNvGraphicFramePr>
          <p:nvPr>
            <p:ph idx="1"/>
            <p:extLst>
              <p:ext uri="{D42A27DB-BD31-4B8C-83A1-F6EECF244321}">
                <p14:modId xmlns:p14="http://schemas.microsoft.com/office/powerpoint/2010/main" val="3622713170"/>
              </p:ext>
            </p:extLst>
          </p:nvPr>
        </p:nvGraphicFramePr>
        <p:xfrm>
          <a:off x="5260361" y="728664"/>
          <a:ext cx="6188689" cy="5409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5669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4E800-1B9F-B245-AEF8-A7580D849EC3}"/>
              </a:ext>
            </a:extLst>
          </p:cNvPr>
          <p:cNvSpPr>
            <a:spLocks noGrp="1"/>
          </p:cNvSpPr>
          <p:nvPr>
            <p:ph type="title"/>
          </p:nvPr>
        </p:nvSpPr>
        <p:spPr/>
        <p:txBody>
          <a:bodyPr/>
          <a:lstStyle/>
          <a:p>
            <a:r>
              <a:rPr lang="en-US" dirty="0"/>
              <a:t>Database access Via Python</a:t>
            </a:r>
          </a:p>
        </p:txBody>
      </p:sp>
      <p:pic>
        <p:nvPicPr>
          <p:cNvPr id="4" name="Content Placeholder 3" descr="Chart, bar chart&#10;&#10;Description automatically generated">
            <a:extLst>
              <a:ext uri="{FF2B5EF4-FFF2-40B4-BE49-F238E27FC236}">
                <a16:creationId xmlns:a16="http://schemas.microsoft.com/office/drawing/2014/main" id="{2360C702-4F3A-AA42-BDAA-7AE6A57650D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715" y="2061229"/>
            <a:ext cx="5803074" cy="3858344"/>
          </a:xfrm>
          <a:prstGeom prst="rect">
            <a:avLst/>
          </a:prstGeom>
          <a:noFill/>
          <a:ln>
            <a:noFill/>
          </a:ln>
        </p:spPr>
      </p:pic>
      <p:pic>
        <p:nvPicPr>
          <p:cNvPr id="5" name="Picture 4" descr="Chart, bar chart&#10;&#10;Description automatically generated">
            <a:extLst>
              <a:ext uri="{FF2B5EF4-FFF2-40B4-BE49-F238E27FC236}">
                <a16:creationId xmlns:a16="http://schemas.microsoft.com/office/drawing/2014/main" id="{F8FE5F92-5A86-BA4A-8981-903DED5AD0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24148" y="2235660"/>
            <a:ext cx="6734182" cy="3349594"/>
          </a:xfrm>
          <a:prstGeom prst="rect">
            <a:avLst/>
          </a:prstGeom>
          <a:noFill/>
          <a:ln>
            <a:noFill/>
          </a:ln>
        </p:spPr>
      </p:pic>
      <p:sp>
        <p:nvSpPr>
          <p:cNvPr id="7" name="TextBox 6">
            <a:extLst>
              <a:ext uri="{FF2B5EF4-FFF2-40B4-BE49-F238E27FC236}">
                <a16:creationId xmlns:a16="http://schemas.microsoft.com/office/drawing/2014/main" id="{3143864D-EE85-3741-B0FE-9D682D871F05}"/>
              </a:ext>
            </a:extLst>
          </p:cNvPr>
          <p:cNvSpPr txBox="1"/>
          <p:nvPr/>
        </p:nvSpPr>
        <p:spPr>
          <a:xfrm>
            <a:off x="-720070" y="1414898"/>
            <a:ext cx="6122194" cy="646331"/>
          </a:xfrm>
          <a:prstGeom prst="rect">
            <a:avLst/>
          </a:prstGeom>
          <a:noFill/>
        </p:spPr>
        <p:txBody>
          <a:bodyPr wrap="square">
            <a:spAutoFit/>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p>
            <a:pPr marL="927100" marR="0" algn="just">
              <a:spcBef>
                <a:spcPts val="0"/>
              </a:spcBef>
              <a:spcAft>
                <a:spcPts val="0"/>
              </a:spcAft>
            </a:pPr>
            <a:r>
              <a:rPr lang="en-US" sz="1800" b="1" dirty="0">
                <a:solidFill>
                  <a:srgbClr val="FFC000"/>
                </a:solidFill>
                <a:effectLst/>
                <a:latin typeface="Times New Roman" panose="02020603050405020304" pitchFamily="18" charset="0"/>
                <a:ea typeface="Times New Roman" panose="02020603050405020304" pitchFamily="18" charset="0"/>
              </a:rPr>
              <a:t>Graph1: Employees and their Designation</a:t>
            </a:r>
          </a:p>
        </p:txBody>
      </p:sp>
      <p:sp>
        <p:nvSpPr>
          <p:cNvPr id="9" name="TextBox 8">
            <a:extLst>
              <a:ext uri="{FF2B5EF4-FFF2-40B4-BE49-F238E27FC236}">
                <a16:creationId xmlns:a16="http://schemas.microsoft.com/office/drawing/2014/main" id="{CE9459E4-9A9A-6F40-B1B3-E92DC572D54D}"/>
              </a:ext>
            </a:extLst>
          </p:cNvPr>
          <p:cNvSpPr txBox="1"/>
          <p:nvPr/>
        </p:nvSpPr>
        <p:spPr>
          <a:xfrm>
            <a:off x="5737529" y="1711750"/>
            <a:ext cx="6598508" cy="369332"/>
          </a:xfrm>
          <a:prstGeom prst="rect">
            <a:avLst/>
          </a:prstGeom>
          <a:noFill/>
        </p:spPr>
        <p:txBody>
          <a:bodyPr wrap="square">
            <a:spAutoFit/>
          </a:bodyPr>
          <a:lstStyle/>
          <a:p>
            <a:r>
              <a:rPr lang="en-US" sz="1800" b="1" dirty="0">
                <a:solidFill>
                  <a:srgbClr val="FFC000"/>
                </a:solidFill>
                <a:effectLst/>
                <a:latin typeface="Times New Roman" panose="02020603050405020304" pitchFamily="18" charset="0"/>
                <a:ea typeface="Times New Roman" panose="02020603050405020304" pitchFamily="18" charset="0"/>
              </a:rPr>
              <a:t>Graph2: Different and number of warehouses in the company</a:t>
            </a:r>
            <a:r>
              <a:rPr lang="en-US" dirty="0">
                <a:solidFill>
                  <a:srgbClr val="FFC000"/>
                </a:solidFill>
                <a:effectLst/>
              </a:rPr>
              <a:t> </a:t>
            </a:r>
            <a:endParaRPr lang="en-US" dirty="0">
              <a:solidFill>
                <a:srgbClr val="FFC000"/>
              </a:solidFill>
            </a:endParaRPr>
          </a:p>
        </p:txBody>
      </p:sp>
    </p:spTree>
    <p:extLst>
      <p:ext uri="{BB962C8B-B14F-4D97-AF65-F5344CB8AC3E}">
        <p14:creationId xmlns:p14="http://schemas.microsoft.com/office/powerpoint/2010/main" val="364893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2A1D-1F06-2B40-9378-A262F0B9513C}"/>
              </a:ext>
            </a:extLst>
          </p:cNvPr>
          <p:cNvSpPr>
            <a:spLocks noGrp="1"/>
          </p:cNvSpPr>
          <p:nvPr>
            <p:ph type="title"/>
          </p:nvPr>
        </p:nvSpPr>
        <p:spPr/>
        <p:txBody>
          <a:bodyPr/>
          <a:lstStyle/>
          <a:p>
            <a:r>
              <a:rPr lang="en-US" dirty="0"/>
              <a:t>Tableau</a:t>
            </a:r>
          </a:p>
        </p:txBody>
      </p:sp>
      <p:pic>
        <p:nvPicPr>
          <p:cNvPr id="4" name="Content Placeholder 3" descr="A picture containing graphical user interface&#10;&#10;Description automatically generated">
            <a:extLst>
              <a:ext uri="{FF2B5EF4-FFF2-40B4-BE49-F238E27FC236}">
                <a16:creationId xmlns:a16="http://schemas.microsoft.com/office/drawing/2014/main" id="{B04E3C48-C479-9942-B33C-93BBD44A678D}"/>
              </a:ext>
            </a:extLst>
          </p:cNvPr>
          <p:cNvPicPr>
            <a:picLocks noGrp="1" noChangeAspect="1"/>
          </p:cNvPicPr>
          <p:nvPr>
            <p:ph idx="1"/>
          </p:nvPr>
        </p:nvPicPr>
        <p:blipFill>
          <a:blip r:embed="rId2"/>
          <a:stretch>
            <a:fillRect/>
          </a:stretch>
        </p:blipFill>
        <p:spPr>
          <a:xfrm>
            <a:off x="349464" y="2437208"/>
            <a:ext cx="9740900" cy="2501900"/>
          </a:xfrm>
          <a:prstGeom prst="rect">
            <a:avLst/>
          </a:prstGeom>
        </p:spPr>
      </p:pic>
      <p:sp>
        <p:nvSpPr>
          <p:cNvPr id="6" name="TextBox 5">
            <a:extLst>
              <a:ext uri="{FF2B5EF4-FFF2-40B4-BE49-F238E27FC236}">
                <a16:creationId xmlns:a16="http://schemas.microsoft.com/office/drawing/2014/main" id="{F014747C-EB54-3F4B-9EDB-647387E50AEC}"/>
              </a:ext>
            </a:extLst>
          </p:cNvPr>
          <p:cNvSpPr txBox="1"/>
          <p:nvPr/>
        </p:nvSpPr>
        <p:spPr>
          <a:xfrm>
            <a:off x="-421868" y="1953624"/>
            <a:ext cx="8070699" cy="400110"/>
          </a:xfrm>
          <a:prstGeom prst="rect">
            <a:avLst/>
          </a:prstGeom>
          <a:noFill/>
        </p:spPr>
        <p:txBody>
          <a:bodyPr wrap="square">
            <a:spAutoFit/>
          </a:bodyPr>
          <a:lstStyle/>
          <a:p>
            <a:pPr marL="1007745" marR="1083945" algn="ctr">
              <a:spcBef>
                <a:spcPts val="910"/>
              </a:spcBef>
              <a:spcAft>
                <a:spcPts val="0"/>
              </a:spcAft>
            </a:pPr>
            <a:r>
              <a:rPr lang="en-US" sz="2000" dirty="0">
                <a:solidFill>
                  <a:srgbClr val="FFC000"/>
                </a:solidFill>
                <a:effectLst/>
                <a:latin typeface="Times New Roman" panose="02020603050405020304" pitchFamily="18" charset="0"/>
                <a:ea typeface="Times New Roman" panose="02020603050405020304" pitchFamily="18" charset="0"/>
              </a:rPr>
              <a:t>Connected p</a:t>
            </a:r>
            <a:r>
              <a:rPr lang="en-US" sz="1800" dirty="0">
                <a:solidFill>
                  <a:srgbClr val="FFC000"/>
                </a:solidFill>
                <a:effectLst/>
                <a:latin typeface="Times New Roman" panose="02020603050405020304" pitchFamily="18" charset="0"/>
                <a:ea typeface="Times New Roman" panose="02020603050405020304" pitchFamily="18" charset="0"/>
              </a:rPr>
              <a:t>rocure to pay that is Supplier to AP invoice.</a:t>
            </a:r>
          </a:p>
        </p:txBody>
      </p:sp>
    </p:spTree>
    <p:extLst>
      <p:ext uri="{BB962C8B-B14F-4D97-AF65-F5344CB8AC3E}">
        <p14:creationId xmlns:p14="http://schemas.microsoft.com/office/powerpoint/2010/main" val="3594574684"/>
      </p:ext>
    </p:extLst>
  </p:cSld>
  <p:clrMapOvr>
    <a:masterClrMapping/>
  </p:clrMapOvr>
</p:sld>
</file>

<file path=ppt/theme/theme1.xml><?xml version="1.0" encoding="utf-8"?>
<a:theme xmlns:a="http://schemas.openxmlformats.org/drawingml/2006/main" name="BlobVTI">
  <a:themeElements>
    <a:clrScheme name="Blob V2">
      <a:dk1>
        <a:sysClr val="windowText" lastClr="000000"/>
      </a:dk1>
      <a:lt1>
        <a:sysClr val="window" lastClr="FFFFFF"/>
      </a:lt1>
      <a:dk2>
        <a:srgbClr val="0B2827"/>
      </a:dk2>
      <a:lt2>
        <a:srgbClr val="DAE3E3"/>
      </a:lt2>
      <a:accent1>
        <a:srgbClr val="B495C2"/>
      </a:accent1>
      <a:accent2>
        <a:srgbClr val="767E37"/>
      </a:accent2>
      <a:accent3>
        <a:srgbClr val="8FA3A3"/>
      </a:accent3>
      <a:accent4>
        <a:srgbClr val="CE7F01"/>
      </a:accent4>
      <a:accent5>
        <a:srgbClr val="D15A29"/>
      </a:accent5>
      <a:accent6>
        <a:srgbClr val="B88470"/>
      </a:accent6>
      <a:hlink>
        <a:srgbClr val="B57001"/>
      </a:hlink>
      <a:folHlink>
        <a:srgbClr val="996209"/>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31</TotalTime>
  <Words>325</Words>
  <Application>Microsoft Macintosh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Avenir Next LT Pro</vt:lpstr>
      <vt:lpstr>Sagona Book</vt:lpstr>
      <vt:lpstr>The Hand Extrablack</vt:lpstr>
      <vt:lpstr>Times New Roman</vt:lpstr>
      <vt:lpstr>BlobVTI</vt:lpstr>
      <vt:lpstr>Data Management for Analytics</vt:lpstr>
      <vt:lpstr>USE CASE STUDY REPORT </vt:lpstr>
      <vt:lpstr> PML is a metal company planning to open a new manufacturing plant in India. The company needs a database system to store all its master and transaction data.   </vt:lpstr>
      <vt:lpstr>EER Diagram</vt:lpstr>
      <vt:lpstr>UML Diagram</vt:lpstr>
      <vt:lpstr>MYSQL Implementation</vt:lpstr>
      <vt:lpstr>NOSQL Implementation</vt:lpstr>
      <vt:lpstr>Database access Via Python</vt:lpstr>
      <vt:lpstr>Tableau</vt:lpstr>
      <vt:lpstr>PowerPoint Presentation</vt:lpstr>
      <vt:lpstr>Recommendation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for Analytics</dc:title>
  <dc:creator>Prajwal Jayaramu Gowda</dc:creator>
  <cp:lastModifiedBy>Prajwal Jayaramu Gowda</cp:lastModifiedBy>
  <cp:revision>2</cp:revision>
  <dcterms:created xsi:type="dcterms:W3CDTF">2021-12-12T19:47:53Z</dcterms:created>
  <dcterms:modified xsi:type="dcterms:W3CDTF">2023-11-06T04:33:30Z</dcterms:modified>
</cp:coreProperties>
</file>