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80" r:id="rId5"/>
    <p:sldId id="278" r:id="rId6"/>
    <p:sldId id="260" r:id="rId7"/>
    <p:sldId id="259" r:id="rId8"/>
    <p:sldId id="279" r:id="rId9"/>
    <p:sldId id="257" r:id="rId10"/>
    <p:sldId id="261" r:id="rId11"/>
    <p:sldId id="281" r:id="rId12"/>
    <p:sldId id="282" r:id="rId13"/>
    <p:sldId id="262" r:id="rId14"/>
    <p:sldId id="263" r:id="rId15"/>
    <p:sldId id="264" r:id="rId16"/>
    <p:sldId id="269" r:id="rId17"/>
    <p:sldId id="283" r:id="rId18"/>
    <p:sldId id="267" r:id="rId19"/>
    <p:sldId id="270" r:id="rId20"/>
    <p:sldId id="272" r:id="rId21"/>
    <p:sldId id="271" r:id="rId22"/>
    <p:sldId id="273" r:id="rId23"/>
    <p:sldId id="284"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 Patel" initials="PP" lastIdx="1" clrIdx="0">
    <p:extLst>
      <p:ext uri="{19B8F6BF-5375-455C-9EA6-DF929625EA0E}">
        <p15:presenceInfo xmlns:p15="http://schemas.microsoft.com/office/powerpoint/2012/main" userId="S::patel.prachi2@northeastern.edu::80b8b2b6-c754-4b70-b76c-70c3c1c728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87"/>
  </p:normalViewPr>
  <p:slideViewPr>
    <p:cSldViewPr snapToGrid="0" snapToObjects="1">
      <p:cViewPr varScale="1">
        <p:scale>
          <a:sx n="104" d="100"/>
          <a:sy n="104"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3/30/22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3/30/22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4D819-9F07-4261-B09B-9E467E5D9002}" type="datetimeFigureOut">
              <a:rPr lang="en-US" dirty="0"/>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4D819-9F07-4261-B09B-9E467E5D9002}" type="datetimeFigureOut">
              <a:rPr lang="en-US" dirty="0"/>
              <a:t>3/30/22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34D819-9F07-4261-B09B-9E467E5D9002}" type="datetimeFigureOut">
              <a:rPr lang="en-US" dirty="0"/>
              <a:t>3/30/22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3/30/22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3/30/22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3/30/22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65" name="Rectangle 35">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group of balloons&#10;&#10;Description automatically generated with medium confidence">
            <a:extLst>
              <a:ext uri="{FF2B5EF4-FFF2-40B4-BE49-F238E27FC236}">
                <a16:creationId xmlns:a16="http://schemas.microsoft.com/office/drawing/2014/main" id="{4CBC448A-1F94-294B-AEBD-57EE2E666EB0}"/>
              </a:ext>
            </a:extLst>
          </p:cNvPr>
          <p:cNvPicPr>
            <a:picLocks noChangeAspect="1"/>
          </p:cNvPicPr>
          <p:nvPr/>
        </p:nvPicPr>
        <p:blipFill rotWithShape="1">
          <a:blip r:embed="rId2">
            <a:grayscl/>
          </a:blip>
          <a:srcRect t="12216" b="12711"/>
          <a:stretch/>
        </p:blipFill>
        <p:spPr>
          <a:xfrm>
            <a:off x="0" y="-6691"/>
            <a:ext cx="12191980" cy="6864691"/>
          </a:xfrm>
          <a:prstGeom prst="rect">
            <a:avLst/>
          </a:prstGeom>
        </p:spPr>
      </p:pic>
      <p:sp>
        <p:nvSpPr>
          <p:cNvPr id="66" name="Rectangle 37">
            <a:extLst>
              <a:ext uri="{FF2B5EF4-FFF2-40B4-BE49-F238E27FC236}">
                <a16:creationId xmlns:a16="http://schemas.microsoft.com/office/drawing/2014/main" id="{037EA4EB-4F7C-4751-A4A2-563CD920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accent1">
              <a:alpha val="7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67" name="Rectangle 39">
            <a:extLst>
              <a:ext uri="{FF2B5EF4-FFF2-40B4-BE49-F238E27FC236}">
                <a16:creationId xmlns:a16="http://schemas.microsoft.com/office/drawing/2014/main" id="{A8197E63-3449-474F-AF38-381E13488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Freeform 6">
            <a:extLst>
              <a:ext uri="{FF2B5EF4-FFF2-40B4-BE49-F238E27FC236}">
                <a16:creationId xmlns:a16="http://schemas.microsoft.com/office/drawing/2014/main" id="{0010EC45-8B8C-49A1-92F4-297215C95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TextBox 4">
            <a:extLst>
              <a:ext uri="{FF2B5EF4-FFF2-40B4-BE49-F238E27FC236}">
                <a16:creationId xmlns:a16="http://schemas.microsoft.com/office/drawing/2014/main" id="{32739549-D05E-6148-B318-66D8BF702977}"/>
              </a:ext>
            </a:extLst>
          </p:cNvPr>
          <p:cNvSpPr txBox="1"/>
          <p:nvPr/>
        </p:nvSpPr>
        <p:spPr>
          <a:xfrm>
            <a:off x="1078523" y="1098388"/>
            <a:ext cx="10318418" cy="4394988"/>
          </a:xfrm>
          <a:prstGeom prst="rect">
            <a:avLst/>
          </a:prstGeom>
        </p:spPr>
        <p:txBody>
          <a:bodyPr vert="horz" lIns="91440" tIns="45720" rIns="91440" bIns="45720" rtlCol="0" anchor="ctr">
            <a:normAutofit/>
          </a:bodyPr>
          <a:lstStyle/>
          <a:p>
            <a:pPr indent="-228600" algn="ctr" defTabSz="914400">
              <a:lnSpc>
                <a:spcPct val="90000"/>
              </a:lnSpc>
              <a:spcBef>
                <a:spcPct val="0"/>
              </a:spcBef>
              <a:spcAft>
                <a:spcPts val="600"/>
              </a:spcAft>
              <a:buClr>
                <a:schemeClr val="tx2"/>
              </a:buClr>
            </a:pPr>
            <a:r>
              <a:rPr lang="en-US" sz="10000" cap="all" spc="800">
                <a:solidFill>
                  <a:schemeClr val="tx2"/>
                </a:solidFill>
                <a:latin typeface="+mj-lt"/>
                <a:ea typeface="+mj-ea"/>
                <a:cs typeface="+mj-cs"/>
              </a:rPr>
              <a:t>WORLD HAPPINESS ANALYSIS</a:t>
            </a:r>
          </a:p>
        </p:txBody>
      </p:sp>
    </p:spTree>
    <p:extLst>
      <p:ext uri="{BB962C8B-B14F-4D97-AF65-F5344CB8AC3E}">
        <p14:creationId xmlns:p14="http://schemas.microsoft.com/office/powerpoint/2010/main" val="110054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B3D6-9554-4CBB-82E9-CC515E13D5BE}"/>
              </a:ext>
            </a:extLst>
          </p:cNvPr>
          <p:cNvSpPr>
            <a:spLocks noGrp="1"/>
          </p:cNvSpPr>
          <p:nvPr>
            <p:ph type="title"/>
          </p:nvPr>
        </p:nvSpPr>
        <p:spPr>
          <a:xfrm>
            <a:off x="1251678" y="382385"/>
            <a:ext cx="10178322" cy="931510"/>
          </a:xfrm>
        </p:spPr>
        <p:txBody>
          <a:bodyPr/>
          <a:lstStyle/>
          <a:p>
            <a:r>
              <a:rPr lang="en-US"/>
              <a:t>Business questions analyzed</a:t>
            </a:r>
          </a:p>
        </p:txBody>
      </p:sp>
      <p:sp>
        <p:nvSpPr>
          <p:cNvPr id="3" name="Content Placeholder 2">
            <a:extLst>
              <a:ext uri="{FF2B5EF4-FFF2-40B4-BE49-F238E27FC236}">
                <a16:creationId xmlns:a16="http://schemas.microsoft.com/office/drawing/2014/main" id="{323D62FE-0A0A-47E0-9551-DF1DCF9DADA5}"/>
              </a:ext>
            </a:extLst>
          </p:cNvPr>
          <p:cNvSpPr>
            <a:spLocks noGrp="1"/>
          </p:cNvSpPr>
          <p:nvPr>
            <p:ph idx="1"/>
          </p:nvPr>
        </p:nvSpPr>
        <p:spPr>
          <a:xfrm>
            <a:off x="1230963" y="1216529"/>
            <a:ext cx="10178322" cy="5054900"/>
          </a:xfrm>
        </p:spPr>
        <p:txBody>
          <a:bodyPr vert="horz" lIns="91440" tIns="45720" rIns="91440" bIns="45720" rtlCol="0" anchor="t">
            <a:normAutofit/>
          </a:bodyPr>
          <a:lstStyle/>
          <a:p>
            <a:pPr>
              <a:buFont typeface="Wingdings" panose="05000000000000000000" pitchFamily="2" charset="2"/>
              <a:buChar char="v"/>
            </a:pPr>
            <a:r>
              <a:rPr lang="en-US" b="1" i="0" u="none" strike="noStrike" baseline="0" dirty="0">
                <a:latin typeface="Arial" panose="020B0604020202020204" pitchFamily="34" charset="0"/>
                <a:cs typeface="Arial" panose="020B0604020202020204" pitchFamily="34" charset="0"/>
              </a:rPr>
              <a:t>  To find the happiest countries all over the world based on the happiness score</a:t>
            </a:r>
          </a:p>
          <a:p>
            <a:r>
              <a:rPr lang="en-US" dirty="0">
                <a:latin typeface="Arial"/>
                <a:cs typeface="Arial"/>
              </a:rPr>
              <a:t>Based on the master data set made on combining 5 years of worth of data from 2015-2019 we find the top 5 countries that are the happiest based on the happiness score.</a:t>
            </a: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p:txBody>
      </p:sp>
      <p:pic>
        <p:nvPicPr>
          <p:cNvPr id="7" name="Picture 6" descr="Table&#10;&#10;Description automatically generated">
            <a:extLst>
              <a:ext uri="{FF2B5EF4-FFF2-40B4-BE49-F238E27FC236}">
                <a16:creationId xmlns:a16="http://schemas.microsoft.com/office/drawing/2014/main" id="{DECD9BC1-3967-2840-A37B-DF3E5DC7606C}"/>
              </a:ext>
            </a:extLst>
          </p:cNvPr>
          <p:cNvPicPr>
            <a:picLocks noChangeAspect="1"/>
          </p:cNvPicPr>
          <p:nvPr/>
        </p:nvPicPr>
        <p:blipFill>
          <a:blip r:embed="rId2"/>
          <a:stretch>
            <a:fillRect/>
          </a:stretch>
        </p:blipFill>
        <p:spPr>
          <a:xfrm>
            <a:off x="3886200" y="2729665"/>
            <a:ext cx="4623970" cy="3541764"/>
          </a:xfrm>
          <a:prstGeom prst="rect">
            <a:avLst/>
          </a:prstGeom>
        </p:spPr>
      </p:pic>
    </p:spTree>
    <p:extLst>
      <p:ext uri="{BB962C8B-B14F-4D97-AF65-F5344CB8AC3E}">
        <p14:creationId xmlns:p14="http://schemas.microsoft.com/office/powerpoint/2010/main" val="177169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6D0955-39B8-4B08-B2DD-34BB3D287F52}"/>
              </a:ext>
            </a:extLst>
          </p:cNvPr>
          <p:cNvSpPr>
            <a:spLocks noGrp="1"/>
          </p:cNvSpPr>
          <p:nvPr>
            <p:ph idx="1"/>
          </p:nvPr>
        </p:nvSpPr>
        <p:spPr>
          <a:xfrm>
            <a:off x="623099" y="240221"/>
            <a:ext cx="10668004" cy="5591945"/>
          </a:xfrm>
        </p:spPr>
        <p:txBody>
          <a:bodyPr vert="horz" lIns="91440" tIns="45720" rIns="91440" bIns="45720" rtlCol="0" anchor="t">
            <a:noAutofit/>
          </a:bodyPr>
          <a:lstStyle/>
          <a:p>
            <a:pPr>
              <a:buFont typeface="Wingdings" panose="05000000000000000000" pitchFamily="2" charset="2"/>
              <a:buChar char="v"/>
            </a:pPr>
            <a:r>
              <a:rPr lang="en-US" b="1">
                <a:latin typeface="Arial"/>
                <a:cs typeface="Arial"/>
              </a:rPr>
              <a:t> </a:t>
            </a:r>
            <a:r>
              <a:rPr lang="en-US" b="1" i="0" u="none" strike="noStrike" baseline="0">
                <a:latin typeface="Arial"/>
                <a:cs typeface="Arial"/>
              </a:rPr>
              <a:t> To find out the countries that take up the top spot on the happiness score over the</a:t>
            </a:r>
            <a:r>
              <a:rPr lang="en-US" b="1">
                <a:latin typeface="Arial"/>
                <a:cs typeface="Arial"/>
              </a:rPr>
              <a:t> </a:t>
            </a:r>
            <a:r>
              <a:rPr lang="en-US" b="1" i="0" u="none" strike="noStrike" baseline="0">
                <a:latin typeface="Arial"/>
                <a:cs typeface="Arial"/>
              </a:rPr>
              <a:t> years</a:t>
            </a:r>
            <a:endParaRPr lang="en-US">
              <a:latin typeface="Arial"/>
              <a:cs typeface="Arial"/>
            </a:endParaRPr>
          </a:p>
          <a:p>
            <a:pPr algn="l"/>
            <a:endParaRPr lang="en-US" b="0" i="0" u="none" strike="noStrike" baseline="0">
              <a:latin typeface="Arial"/>
              <a:cs typeface="Arial"/>
            </a:endParaRPr>
          </a:p>
          <a:p>
            <a:pPr marL="0" indent="0">
              <a:buNone/>
            </a:pPr>
            <a:r>
              <a:rPr lang="en-US">
                <a:latin typeface="Arial"/>
                <a:cs typeface="Arial"/>
              </a:rPr>
              <a:t>   </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b="0" i="0" u="none" strike="noStrike" baseline="0">
                <a:latin typeface="Arial" panose="020B0604020202020204" pitchFamily="34" charset="0"/>
                <a:cs typeface="Arial" panose="020B0604020202020204" pitchFamily="34" charset="0"/>
              </a:rPr>
              <a:t>As we can see from the table above we have obtained the list of all the countries that have held the top spot between the years 2015-2019.We can see that all of the countries in the list belong the European region.</a:t>
            </a:r>
          </a:p>
          <a:p>
            <a:pPr marL="0" indent="0">
              <a:buNone/>
            </a:pPr>
            <a:endParaRPr lang="en-US">
              <a:latin typeface="Arial"/>
              <a:cs typeface="Arial"/>
            </a:endParaRPr>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05950D4-A3D2-4670-9C66-91DEA5DFF755}"/>
              </a:ext>
            </a:extLst>
          </p:cNvPr>
          <p:cNvPicPr>
            <a:picLocks noChangeAspect="1"/>
          </p:cNvPicPr>
          <p:nvPr/>
        </p:nvPicPr>
        <p:blipFill>
          <a:blip r:embed="rId2"/>
          <a:stretch>
            <a:fillRect/>
          </a:stretch>
        </p:blipFill>
        <p:spPr>
          <a:xfrm>
            <a:off x="2049396" y="1189869"/>
            <a:ext cx="7377343" cy="3038567"/>
          </a:xfrm>
          <a:prstGeom prst="rect">
            <a:avLst/>
          </a:prstGeom>
        </p:spPr>
      </p:pic>
    </p:spTree>
    <p:extLst>
      <p:ext uri="{BB962C8B-B14F-4D97-AF65-F5344CB8AC3E}">
        <p14:creationId xmlns:p14="http://schemas.microsoft.com/office/powerpoint/2010/main" val="62072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F9861A79-4BE4-4107-B4F1-7B76266B2420}"/>
              </a:ext>
            </a:extLst>
          </p:cNvPr>
          <p:cNvSpPr>
            <a:spLocks noGrp="1"/>
          </p:cNvSpPr>
          <p:nvPr>
            <p:ph idx="1"/>
          </p:nvPr>
        </p:nvSpPr>
        <p:spPr>
          <a:xfrm>
            <a:off x="1089632" y="249626"/>
            <a:ext cx="10137692" cy="6201767"/>
          </a:xfrm>
        </p:spPr>
        <p:txBody>
          <a:bodyPr>
            <a:normAutofit/>
          </a:bodyPr>
          <a:lstStyle/>
          <a:p>
            <a:pPr>
              <a:lnSpc>
                <a:spcPct val="100000"/>
              </a:lnSpc>
              <a:buFont typeface="Wingdings" panose="05000000000000000000" pitchFamily="2" charset="2"/>
              <a:buChar char="v"/>
            </a:pPr>
            <a:r>
              <a:rPr lang="en-US" b="1" dirty="0">
                <a:latin typeface="Arial" panose="020B0604020202020204" pitchFamily="34" charset="0"/>
                <a:cs typeface="Arial" panose="020B0604020202020204" pitchFamily="34" charset="0"/>
              </a:rPr>
              <a:t>  To compare the happiness  scores across various regions</a:t>
            </a: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a:lnSpc>
                <a:spcPct val="100000"/>
              </a:lnSpc>
            </a:pPr>
            <a:r>
              <a:rPr lang="en-US" dirty="0">
                <a:latin typeface="Arial" panose="020B0604020202020204" pitchFamily="34" charset="0"/>
                <a:cs typeface="Arial" panose="020B0604020202020204" pitchFamily="34" charset="0"/>
              </a:rPr>
              <a:t>As we can see from the box plot Australia and New Zealand rank the highest in the average happiness index while the lowest is seen in the Sub Saharan African region.</a:t>
            </a:r>
          </a:p>
          <a:p>
            <a:pPr>
              <a:lnSpc>
                <a:spcPct val="100000"/>
              </a:lnSpc>
            </a:pPr>
            <a:endParaRPr lang="en-US" b="1" dirty="0">
              <a:latin typeface="Arial" panose="020B0604020202020204" pitchFamily="34" charset="0"/>
              <a:cs typeface="Arial" panose="020B0604020202020204" pitchFamily="34" charset="0"/>
            </a:endParaRPr>
          </a:p>
        </p:txBody>
      </p:sp>
      <p:pic>
        <p:nvPicPr>
          <p:cNvPr id="3" name="Picture 2" descr="Chart, box and whisker chart&#10;&#10;Description automatically generated">
            <a:extLst>
              <a:ext uri="{FF2B5EF4-FFF2-40B4-BE49-F238E27FC236}">
                <a16:creationId xmlns:a16="http://schemas.microsoft.com/office/drawing/2014/main" id="{675B7585-2218-3446-BC32-760EA0B55CFB}"/>
              </a:ext>
            </a:extLst>
          </p:cNvPr>
          <p:cNvPicPr>
            <a:picLocks noChangeAspect="1"/>
          </p:cNvPicPr>
          <p:nvPr/>
        </p:nvPicPr>
        <p:blipFill>
          <a:blip r:embed="rId2"/>
          <a:stretch>
            <a:fillRect/>
          </a:stretch>
        </p:blipFill>
        <p:spPr>
          <a:xfrm>
            <a:off x="2667639" y="792162"/>
            <a:ext cx="6856722" cy="4422775"/>
          </a:xfrm>
          <a:prstGeom prst="rect">
            <a:avLst/>
          </a:prstGeom>
        </p:spPr>
      </p:pic>
    </p:spTree>
    <p:extLst>
      <p:ext uri="{BB962C8B-B14F-4D97-AF65-F5344CB8AC3E}">
        <p14:creationId xmlns:p14="http://schemas.microsoft.com/office/powerpoint/2010/main" val="299159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590490" y="417753"/>
            <a:ext cx="10668000" cy="5292725"/>
          </a:xfrm>
        </p:spPr>
        <p:txBody>
          <a:bodyPr>
            <a:normAutofit fontScale="92500" lnSpcReduction="20000"/>
          </a:bodyPr>
          <a:lstStyle/>
          <a:p>
            <a:pPr>
              <a:buFont typeface="Wingdings" panose="05000000000000000000" pitchFamily="2" charset="2"/>
              <a:buChar char="v"/>
            </a:pPr>
            <a:r>
              <a:rPr lang="en-US" sz="2200" b="1" i="0" u="none" strike="noStrike" baseline="0" dirty="0">
                <a:latin typeface="Arial" panose="020B0604020202020204" pitchFamily="34" charset="0"/>
                <a:cs typeface="Arial" panose="020B0604020202020204" pitchFamily="34" charset="0"/>
              </a:rPr>
              <a:t> To find the country with a significant hike in happiness over the years</a:t>
            </a: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lgn="l"/>
            <a:r>
              <a:rPr lang="en-US" sz="2200" b="0" i="0" u="none" strike="noStrike" baseline="0" dirty="0">
                <a:latin typeface="Arial" panose="020B0604020202020204" pitchFamily="34" charset="0"/>
                <a:cs typeface="Arial" panose="020B0604020202020204" pitchFamily="34" charset="0"/>
              </a:rPr>
              <a:t>The plot shows us that there is a significant hike in the happiness score for Finland over the years, while there is dip in the score for Switzerland over the years.</a:t>
            </a:r>
            <a:endParaRPr lang="en-US" sz="2200" b="1" i="0" u="none" strike="noStrike" baseline="0" dirty="0">
              <a:latin typeface="Arial" panose="020B0604020202020204" pitchFamily="34" charset="0"/>
              <a:cs typeface="Arial" panose="020B0604020202020204" pitchFamily="34" charset="0"/>
            </a:endParaRPr>
          </a:p>
          <a:p>
            <a:endParaRPr lang="en-US" b="1" dirty="0">
              <a:latin typeface="LMRoman10-Regular"/>
            </a:endParaRPr>
          </a:p>
        </p:txBody>
      </p:sp>
      <p:pic>
        <p:nvPicPr>
          <p:cNvPr id="7" name="Picture 6">
            <a:extLst>
              <a:ext uri="{FF2B5EF4-FFF2-40B4-BE49-F238E27FC236}">
                <a16:creationId xmlns:a16="http://schemas.microsoft.com/office/drawing/2014/main" id="{B87C5EEB-0B76-4EE2-A5B6-CBEC9EFDF08A}"/>
              </a:ext>
            </a:extLst>
          </p:cNvPr>
          <p:cNvPicPr>
            <a:picLocks noChangeAspect="1"/>
          </p:cNvPicPr>
          <p:nvPr/>
        </p:nvPicPr>
        <p:blipFill>
          <a:blip r:embed="rId2"/>
          <a:stretch>
            <a:fillRect/>
          </a:stretch>
        </p:blipFill>
        <p:spPr>
          <a:xfrm>
            <a:off x="852487" y="816386"/>
            <a:ext cx="9678879" cy="3840583"/>
          </a:xfrm>
          <a:prstGeom prst="rect">
            <a:avLst/>
          </a:prstGeom>
        </p:spPr>
      </p:pic>
    </p:spTree>
    <p:extLst>
      <p:ext uri="{BB962C8B-B14F-4D97-AF65-F5344CB8AC3E}">
        <p14:creationId xmlns:p14="http://schemas.microsoft.com/office/powerpoint/2010/main" val="15192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06DE-9626-9C47-8E8F-8A1ED79AA44E}"/>
              </a:ext>
            </a:extLst>
          </p:cNvPr>
          <p:cNvSpPr>
            <a:spLocks noGrp="1"/>
          </p:cNvSpPr>
          <p:nvPr>
            <p:ph type="title"/>
          </p:nvPr>
        </p:nvSpPr>
        <p:spPr/>
        <p:txBody>
          <a:bodyPr/>
          <a:lstStyle/>
          <a:p>
            <a:r>
              <a:rPr lang="en-US"/>
              <a:t>Deep Dive into Finland </a:t>
            </a:r>
          </a:p>
        </p:txBody>
      </p:sp>
      <p:sp>
        <p:nvSpPr>
          <p:cNvPr id="3" name="Content Placeholder 2">
            <a:extLst>
              <a:ext uri="{FF2B5EF4-FFF2-40B4-BE49-F238E27FC236}">
                <a16:creationId xmlns:a16="http://schemas.microsoft.com/office/drawing/2014/main" id="{E8845D45-4A4F-A94D-B4B9-4C7963C3B86B}"/>
              </a:ext>
            </a:extLst>
          </p:cNvPr>
          <p:cNvSpPr>
            <a:spLocks noGrp="1"/>
          </p:cNvSpPr>
          <p:nvPr>
            <p:ph idx="1"/>
          </p:nvPr>
        </p:nvSpPr>
        <p:spPr/>
        <p:txBody>
          <a:bodyPr/>
          <a:lstStyle/>
          <a:p>
            <a:r>
              <a:rPr lang="en-US"/>
              <a:t>Finland has the highest spike of happiness score in the recent years </a:t>
            </a:r>
          </a:p>
          <a:p>
            <a:r>
              <a:rPr lang="en-US"/>
              <a:t>Finland also holds the first place in the happiness rank in 2018, 2019, 2020 and 2021</a:t>
            </a:r>
          </a:p>
          <a:p>
            <a:r>
              <a:rPr lang="en-US"/>
              <a:t>What are the factors influencing the happiness score of Finland?</a:t>
            </a:r>
          </a:p>
        </p:txBody>
      </p:sp>
    </p:spTree>
    <p:extLst>
      <p:ext uri="{BB962C8B-B14F-4D97-AF65-F5344CB8AC3E}">
        <p14:creationId xmlns:p14="http://schemas.microsoft.com/office/powerpoint/2010/main" val="27293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5A9FB-AB42-4E1E-9854-285BFFE4ACDB}"/>
              </a:ext>
            </a:extLst>
          </p:cNvPr>
          <p:cNvSpPr>
            <a:spLocks noGrp="1"/>
          </p:cNvSpPr>
          <p:nvPr>
            <p:ph idx="1"/>
          </p:nvPr>
        </p:nvSpPr>
        <p:spPr>
          <a:xfrm>
            <a:off x="1251678" y="162559"/>
            <a:ext cx="8883805" cy="826347"/>
          </a:xfrm>
        </p:spPr>
        <p:txBody>
          <a:bodyPr>
            <a:normAutofit/>
          </a:bodyPr>
          <a:lstStyle/>
          <a:p>
            <a:pPr>
              <a:buFont typeface="Wingdings" panose="05000000000000000000" pitchFamily="2" charset="2"/>
              <a:buChar char="v"/>
            </a:pPr>
            <a:r>
              <a:rPr lang="en-US" b="1" i="0" u="none" strike="noStrike" baseline="0">
                <a:latin typeface="Arial" panose="020B0604020202020204" pitchFamily="34" charset="0"/>
                <a:cs typeface="Arial" panose="020B0604020202020204" pitchFamily="34" charset="0"/>
              </a:rPr>
              <a:t>  What </a:t>
            </a:r>
            <a:r>
              <a:rPr lang="en-US" b="1">
                <a:latin typeface="Arial" panose="020B0604020202020204" pitchFamily="34" charset="0"/>
                <a:cs typeface="Arial" panose="020B0604020202020204" pitchFamily="34" charset="0"/>
              </a:rPr>
              <a:t>wer</a:t>
            </a:r>
            <a:r>
              <a:rPr lang="en-US" b="1" i="0" u="none" strike="noStrike" baseline="0">
                <a:latin typeface="Arial" panose="020B0604020202020204" pitchFamily="34" charset="0"/>
                <a:cs typeface="Arial" panose="020B0604020202020204" pitchFamily="34" charset="0"/>
              </a:rPr>
              <a:t>e the factors causing the spike in Finland’s happiness score from 2016 to 2019?</a:t>
            </a:r>
          </a:p>
          <a:p>
            <a:pPr marL="0" indent="0">
              <a:lnSpc>
                <a:spcPct val="100000"/>
              </a:lnSpc>
              <a:buNone/>
            </a:pPr>
            <a:endParaRPr lang="en-US" b="1">
              <a:latin typeface="Arial" panose="020B0604020202020204" pitchFamily="34" charset="0"/>
              <a:cs typeface="Arial" panose="020B0604020202020204" pitchFamily="34" charset="0"/>
            </a:endParaRPr>
          </a:p>
          <a:p>
            <a:pPr marL="0" indent="0">
              <a:buNone/>
            </a:pPr>
            <a:endParaRPr lang="en-US" b="1" i="0" u="none" strike="noStrike" baseline="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a:latin typeface="LMRoman10-Regular"/>
            </a:endParaRPr>
          </a:p>
        </p:txBody>
      </p:sp>
      <p:pic>
        <p:nvPicPr>
          <p:cNvPr id="9" name="Picture 8">
            <a:extLst>
              <a:ext uri="{FF2B5EF4-FFF2-40B4-BE49-F238E27FC236}">
                <a16:creationId xmlns:a16="http://schemas.microsoft.com/office/drawing/2014/main" id="{0B61EA5D-C098-46B2-A401-EED24647F5A2}"/>
              </a:ext>
            </a:extLst>
          </p:cNvPr>
          <p:cNvPicPr>
            <a:picLocks noChangeAspect="1"/>
          </p:cNvPicPr>
          <p:nvPr/>
        </p:nvPicPr>
        <p:blipFill>
          <a:blip r:embed="rId2"/>
          <a:stretch>
            <a:fillRect/>
          </a:stretch>
        </p:blipFill>
        <p:spPr>
          <a:xfrm>
            <a:off x="2501998" y="988906"/>
            <a:ext cx="7188004" cy="3836078"/>
          </a:xfrm>
          <a:prstGeom prst="rect">
            <a:avLst/>
          </a:prstGeom>
        </p:spPr>
      </p:pic>
      <p:sp>
        <p:nvSpPr>
          <p:cNvPr id="6" name="Content Placeholder 2">
            <a:extLst>
              <a:ext uri="{FF2B5EF4-FFF2-40B4-BE49-F238E27FC236}">
                <a16:creationId xmlns:a16="http://schemas.microsoft.com/office/drawing/2014/main" id="{CB82BACD-FAC1-1B4D-BEE4-61DA1FE48DE6}"/>
              </a:ext>
            </a:extLst>
          </p:cNvPr>
          <p:cNvSpPr txBox="1">
            <a:spLocks/>
          </p:cNvSpPr>
          <p:nvPr/>
        </p:nvSpPr>
        <p:spPr>
          <a:xfrm>
            <a:off x="1251678" y="5149766"/>
            <a:ext cx="8883805"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100000"/>
              </a:lnSpc>
            </a:pPr>
            <a:r>
              <a:rPr lang="en-US" sz="1600">
                <a:latin typeface="Arial" panose="020B0604020202020204" pitchFamily="34" charset="0"/>
                <a:cs typeface="Arial" panose="020B0604020202020204" pitchFamily="34" charset="0"/>
              </a:rPr>
              <a:t>The family or social support has seen a significant rise in Finland in the years starting from 2016 to 2019 </a:t>
            </a:r>
          </a:p>
          <a:p>
            <a:pPr>
              <a:lnSpc>
                <a:spcPct val="100000"/>
              </a:lnSpc>
            </a:pPr>
            <a:r>
              <a:rPr lang="en-US" sz="1600">
                <a:latin typeface="Arial" panose="020B0604020202020204" pitchFamily="34" charset="0"/>
                <a:cs typeface="Arial" panose="020B0604020202020204" pitchFamily="34" charset="0"/>
              </a:rPr>
              <a:t>The health factor also has an increase, but the increase isn’t as significant as the social support and family factor</a:t>
            </a:r>
            <a:endParaRPr lang="en-US" sz="1600" b="1">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600" b="1">
              <a:latin typeface="LMRoman10-Regular"/>
            </a:endParaRPr>
          </a:p>
        </p:txBody>
      </p:sp>
    </p:spTree>
    <p:extLst>
      <p:ext uri="{BB962C8B-B14F-4D97-AF65-F5344CB8AC3E}">
        <p14:creationId xmlns:p14="http://schemas.microsoft.com/office/powerpoint/2010/main" val="202267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341582" y="439934"/>
            <a:ext cx="11240817" cy="554472"/>
          </a:xfrm>
        </p:spPr>
        <p:txBody>
          <a:bodyPr>
            <a:normAutofit/>
          </a:bodyPr>
          <a:lstStyle/>
          <a:p>
            <a:pPr>
              <a:lnSpc>
                <a:spcPct val="100000"/>
              </a:lnSpc>
              <a:buFont typeface="Wingdings" panose="05000000000000000000" pitchFamily="2" charset="2"/>
              <a:buChar char="v"/>
            </a:pPr>
            <a:r>
              <a:rPr lang="en-US" b="1" i="0" u="none" strike="noStrike" baseline="0">
                <a:latin typeface="LMRoman10-Regular"/>
              </a:rPr>
              <a:t>  </a:t>
            </a:r>
            <a:r>
              <a:rPr lang="en-US" b="1" i="0" u="none" strike="noStrike" baseline="0" dirty="0">
                <a:latin typeface="LMRoman10-Regular"/>
              </a:rPr>
              <a:t>        </a:t>
            </a:r>
            <a:r>
              <a:rPr lang="en-US" b="1" i="0" u="none" strike="noStrike" baseline="0">
                <a:latin typeface="Arial" panose="020B0604020202020204" pitchFamily="34" charset="0"/>
                <a:cs typeface="Arial" panose="020B0604020202020204" pitchFamily="34" charset="0"/>
              </a:rPr>
              <a:t>To find the factors that significantly affect the happiness factor</a:t>
            </a:r>
          </a:p>
          <a:p>
            <a:pPr>
              <a:lnSpc>
                <a:spcPct val="100000"/>
              </a:lnSpc>
              <a:buFont typeface="Wingdings" panose="05000000000000000000" pitchFamily="2" charset="2"/>
              <a:buChar char="v"/>
            </a:pPr>
            <a:endParaRPr lang="en-US" b="1">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i="0" u="none" strike="noStrike" baseline="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a:latin typeface="LMRoman10-Regular"/>
            </a:endParaRPr>
          </a:p>
          <a:p>
            <a:pPr>
              <a:lnSpc>
                <a:spcPct val="100000"/>
              </a:lnSpc>
              <a:buFont typeface="Wingdings" panose="05000000000000000000" pitchFamily="2" charset="2"/>
              <a:buChar char="v"/>
            </a:pPr>
            <a:endParaRPr lang="en-US" b="1">
              <a:latin typeface="LMRoman10-Regular"/>
            </a:endParaRPr>
          </a:p>
        </p:txBody>
      </p:sp>
      <p:pic>
        <p:nvPicPr>
          <p:cNvPr id="3" name="Picture 2">
            <a:extLst>
              <a:ext uri="{FF2B5EF4-FFF2-40B4-BE49-F238E27FC236}">
                <a16:creationId xmlns:a16="http://schemas.microsoft.com/office/drawing/2014/main" id="{6028BF78-2E63-427A-AF43-10D827457917}"/>
              </a:ext>
            </a:extLst>
          </p:cNvPr>
          <p:cNvPicPr>
            <a:picLocks noChangeAspect="1"/>
          </p:cNvPicPr>
          <p:nvPr/>
        </p:nvPicPr>
        <p:blipFill rotWithShape="1">
          <a:blip r:embed="rId2"/>
          <a:srcRect l="11930" r="10024"/>
          <a:stretch/>
        </p:blipFill>
        <p:spPr>
          <a:xfrm>
            <a:off x="1455822" y="1134875"/>
            <a:ext cx="5113421" cy="4588247"/>
          </a:xfrm>
          <a:prstGeom prst="rect">
            <a:avLst/>
          </a:prstGeom>
        </p:spPr>
      </p:pic>
      <p:sp>
        <p:nvSpPr>
          <p:cNvPr id="2" name="TextBox 1">
            <a:extLst>
              <a:ext uri="{FF2B5EF4-FFF2-40B4-BE49-F238E27FC236}">
                <a16:creationId xmlns:a16="http://schemas.microsoft.com/office/drawing/2014/main" id="{19CFF296-D013-EA4F-8E2E-C709F996EFB0}"/>
              </a:ext>
            </a:extLst>
          </p:cNvPr>
          <p:cNvSpPr txBox="1"/>
          <p:nvPr/>
        </p:nvSpPr>
        <p:spPr>
          <a:xfrm>
            <a:off x="7021497" y="1767004"/>
            <a:ext cx="4415318" cy="332398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GDP is the most contributing </a:t>
            </a:r>
          </a:p>
          <a:p>
            <a:r>
              <a:rPr lang="en-US" sz="1600" dirty="0">
                <a:latin typeface="Arial" panose="020B0604020202020204" pitchFamily="34" charset="0"/>
                <a:cs typeface="Arial" panose="020B0604020202020204" pitchFamily="34" charset="0"/>
              </a:rPr>
              <a:t>     factor towards the happiness score with</a:t>
            </a:r>
          </a:p>
          <a:p>
            <a:r>
              <a:rPr lang="en-US" sz="1600" dirty="0">
                <a:latin typeface="Arial" panose="020B0604020202020204" pitchFamily="34" charset="0"/>
                <a:cs typeface="Arial" panose="020B0604020202020204" pitchFamily="34" charset="0"/>
              </a:rPr>
              <a:t>     a correlation coefficient of 0.8 followed by </a:t>
            </a:r>
          </a:p>
          <a:p>
            <a:r>
              <a:rPr lang="en-US" sz="1600" dirty="0">
                <a:latin typeface="Arial" panose="020B0604020202020204" pitchFamily="34" charset="0"/>
                <a:cs typeface="Arial" panose="020B0604020202020204" pitchFamily="34" charset="0"/>
              </a:rPr>
              <a:t>     health and social support/family with</a:t>
            </a:r>
          </a:p>
          <a:p>
            <a:r>
              <a:rPr lang="en-US" sz="1600" dirty="0">
                <a:latin typeface="Arial" panose="020B0604020202020204" pitchFamily="34" charset="0"/>
                <a:cs typeface="Arial" panose="020B0604020202020204" pitchFamily="34" charset="0"/>
              </a:rPr>
              <a:t>     a coefficient of 0.7.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least contributing factor seems to be </a:t>
            </a:r>
          </a:p>
          <a:p>
            <a:r>
              <a:rPr lang="en-US" sz="1600" dirty="0">
                <a:latin typeface="Arial" panose="020B0604020202020204" pitchFamily="34" charset="0"/>
                <a:cs typeface="Arial" panose="020B0604020202020204" pitchFamily="34" charset="0"/>
              </a:rPr>
              <a:t>     perception of government corruption with a</a:t>
            </a:r>
          </a:p>
          <a:p>
            <a:r>
              <a:rPr lang="en-US" sz="1600" dirty="0">
                <a:latin typeface="Arial" panose="020B0604020202020204" pitchFamily="34" charset="0"/>
                <a:cs typeface="Arial" panose="020B0604020202020204" pitchFamily="34" charset="0"/>
              </a:rPr>
              <a:t>     Pearson’s correlation coefficient of 0.3.</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Economy is also correlated with the health factor with a correlation of 0.7</a:t>
            </a:r>
          </a:p>
          <a:p>
            <a:endParaRPr lang="en-US" dirty="0"/>
          </a:p>
        </p:txBody>
      </p:sp>
    </p:spTree>
    <p:extLst>
      <p:ext uri="{BB962C8B-B14F-4D97-AF65-F5344CB8AC3E}">
        <p14:creationId xmlns:p14="http://schemas.microsoft.com/office/powerpoint/2010/main" val="306658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AE72A-9B1A-4C94-B0A6-ABBA6BE0042A}"/>
              </a:ext>
            </a:extLst>
          </p:cNvPr>
          <p:cNvSpPr>
            <a:spLocks noGrp="1"/>
          </p:cNvSpPr>
          <p:nvPr>
            <p:ph idx="1"/>
          </p:nvPr>
        </p:nvSpPr>
        <p:spPr>
          <a:xfrm>
            <a:off x="1251678" y="324092"/>
            <a:ext cx="10178322" cy="866079"/>
          </a:xfrm>
        </p:spPr>
        <p:txBody>
          <a:bodyPr/>
          <a:lstStyle/>
          <a:p>
            <a:pPr marL="0" indent="0" algn="l">
              <a:buNone/>
            </a:pPr>
            <a:r>
              <a:rPr lang="en-US" b="1" i="0" u="none" strike="noStrike" baseline="0" dirty="0">
                <a:latin typeface="Arial" panose="020B0604020202020204" pitchFamily="34" charset="0"/>
                <a:cs typeface="Arial" panose="020B0604020202020204" pitchFamily="34" charset="0"/>
              </a:rPr>
              <a:t>To visually represent the data based on color to show the intensity of the relation between </a:t>
            </a:r>
            <a:r>
              <a:rPr lang="en-US" b="1" dirty="0">
                <a:latin typeface="Arial" panose="020B0604020202020204" pitchFamily="34" charset="0"/>
                <a:cs typeface="Arial" panose="020B0604020202020204" pitchFamily="34" charset="0"/>
              </a:rPr>
              <a:t> the various factors</a:t>
            </a:r>
          </a:p>
          <a:p>
            <a:pPr marL="0" indent="0" algn="l">
              <a:buNone/>
            </a:pPr>
            <a:endParaRPr lang="en-US" b="1" dirty="0">
              <a:latin typeface="LMRoman10-Regular"/>
            </a:endParaRPr>
          </a:p>
          <a:p>
            <a:pPr marL="0" indent="0" algn="l">
              <a:buNone/>
            </a:pPr>
            <a:endParaRPr lang="en-US" b="1" dirty="0"/>
          </a:p>
        </p:txBody>
      </p:sp>
      <p:pic>
        <p:nvPicPr>
          <p:cNvPr id="5" name="Picture 4">
            <a:extLst>
              <a:ext uri="{FF2B5EF4-FFF2-40B4-BE49-F238E27FC236}">
                <a16:creationId xmlns:a16="http://schemas.microsoft.com/office/drawing/2014/main" id="{E656EC68-6D13-449B-9ACC-70E3B7BD26CB}"/>
              </a:ext>
            </a:extLst>
          </p:cNvPr>
          <p:cNvPicPr>
            <a:picLocks noChangeAspect="1"/>
          </p:cNvPicPr>
          <p:nvPr/>
        </p:nvPicPr>
        <p:blipFill>
          <a:blip r:embed="rId2"/>
          <a:stretch>
            <a:fillRect/>
          </a:stretch>
        </p:blipFill>
        <p:spPr>
          <a:xfrm>
            <a:off x="1251653" y="1446721"/>
            <a:ext cx="5774156" cy="4425696"/>
          </a:xfrm>
          <a:prstGeom prst="rect">
            <a:avLst/>
          </a:prstGeom>
        </p:spPr>
      </p:pic>
      <p:sp>
        <p:nvSpPr>
          <p:cNvPr id="2" name="TextBox 1">
            <a:extLst>
              <a:ext uri="{FF2B5EF4-FFF2-40B4-BE49-F238E27FC236}">
                <a16:creationId xmlns:a16="http://schemas.microsoft.com/office/drawing/2014/main" id="{015BF23D-DA25-F24D-B201-B5E1C1D73A7E}"/>
              </a:ext>
            </a:extLst>
          </p:cNvPr>
          <p:cNvSpPr txBox="1"/>
          <p:nvPr/>
        </p:nvSpPr>
        <p:spPr>
          <a:xfrm>
            <a:off x="7344229" y="1446721"/>
            <a:ext cx="40857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Happiness score is strongly related </a:t>
            </a:r>
          </a:p>
          <a:p>
            <a:r>
              <a:rPr lang="en-US" dirty="0">
                <a:latin typeface="Arial" panose="020B0604020202020204" pitchFamily="34" charset="0"/>
                <a:cs typeface="Arial" panose="020B0604020202020204" pitchFamily="34" charset="0"/>
              </a:rPr>
              <a:t>    to family support and GDP hence  </a:t>
            </a:r>
          </a:p>
          <a:p>
            <a:r>
              <a:rPr lang="en-US" dirty="0">
                <a:latin typeface="Arial" panose="020B0604020202020204" pitchFamily="34" charset="0"/>
                <a:cs typeface="Arial" panose="020B0604020202020204" pitchFamily="34" charset="0"/>
              </a:rPr>
              <a:t>    it’s more towards the red tinge,    </a:t>
            </a:r>
          </a:p>
          <a:p>
            <a:r>
              <a:rPr lang="en-US" dirty="0">
                <a:latin typeface="Arial" panose="020B0604020202020204" pitchFamily="34" charset="0"/>
                <a:cs typeface="Arial" panose="020B0604020202020204" pitchFamily="34" charset="0"/>
              </a:rPr>
              <a:t>    while the perception of government</a:t>
            </a:r>
          </a:p>
          <a:p>
            <a:r>
              <a:rPr lang="en-US" dirty="0">
                <a:latin typeface="Arial" panose="020B0604020202020204" pitchFamily="34" charset="0"/>
                <a:cs typeface="Arial" panose="020B0604020202020204" pitchFamily="34" charset="0"/>
              </a:rPr>
              <a:t>    corruption is not as strongly related </a:t>
            </a:r>
          </a:p>
          <a:p>
            <a:r>
              <a:rPr lang="en-US" dirty="0">
                <a:latin typeface="Arial" panose="020B0604020202020204" pitchFamily="34" charset="0"/>
                <a:cs typeface="Arial" panose="020B0604020202020204" pitchFamily="34" charset="0"/>
              </a:rPr>
              <a:t>    and hence it’s more towards the</a:t>
            </a:r>
          </a:p>
          <a:p>
            <a:r>
              <a:rPr lang="en-US" dirty="0">
                <a:latin typeface="Arial" panose="020B0604020202020204" pitchFamily="34" charset="0"/>
                <a:cs typeface="Arial" panose="020B0604020202020204" pitchFamily="34" charset="0"/>
              </a:rPr>
              <a:t>    blue tinge</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8058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341581" y="236733"/>
            <a:ext cx="11240815" cy="6107506"/>
          </a:xfrm>
        </p:spPr>
        <p:txBody>
          <a:bodyPr>
            <a:normAutofit/>
          </a:bodyPr>
          <a:lstStyle/>
          <a:p>
            <a:pPr algn="l">
              <a:buFont typeface="Wingdings" panose="05000000000000000000" pitchFamily="2" charset="2"/>
              <a:buChar char="v"/>
            </a:pPr>
            <a:r>
              <a:rPr lang="en-US" b="1" i="0" u="none" strike="noStrike" baseline="0" dirty="0">
                <a:latin typeface="Arial" panose="020B0604020202020204" pitchFamily="34" charset="0"/>
                <a:cs typeface="Arial" panose="020B0604020202020204" pitchFamily="34" charset="0"/>
              </a:rPr>
              <a:t>         Are richer or developed countries happier than the rest?</a:t>
            </a:r>
            <a:endParaRPr lang="en-US" dirty="0">
              <a:latin typeface="LMRoman10-Regular"/>
            </a:endParaRPr>
          </a:p>
        </p:txBody>
      </p:sp>
      <p:sp>
        <p:nvSpPr>
          <p:cNvPr id="8" name="Content Placeholder 2">
            <a:extLst>
              <a:ext uri="{FF2B5EF4-FFF2-40B4-BE49-F238E27FC236}">
                <a16:creationId xmlns:a16="http://schemas.microsoft.com/office/drawing/2014/main" id="{31C63F1B-C4C8-B54A-96CD-2528431ED495}"/>
              </a:ext>
            </a:extLst>
          </p:cNvPr>
          <p:cNvSpPr txBox="1">
            <a:spLocks/>
          </p:cNvSpPr>
          <p:nvPr/>
        </p:nvSpPr>
        <p:spPr>
          <a:xfrm>
            <a:off x="989813" y="5003354"/>
            <a:ext cx="10592583"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en-US" dirty="0"/>
          </a:p>
          <a:p>
            <a:r>
              <a:rPr lang="en-US" sz="1600" dirty="0">
                <a:latin typeface="Arial" panose="020B0604020202020204" pitchFamily="34" charset="0"/>
                <a:cs typeface="Arial" panose="020B0604020202020204" pitchFamily="34" charset="0"/>
              </a:rPr>
              <a:t>Higher income countries seem to have a higher happiness score when compared to the countries with other income categories, which validated our hypothesis that the rich countries tend to be happier</a:t>
            </a:r>
            <a:endParaRPr lang="en-US" dirty="0">
              <a:latin typeface="Arial" panose="020B0604020202020204" pitchFamily="34" charset="0"/>
              <a:cs typeface="Arial" panose="020B0604020202020204" pitchFamily="34" charset="0"/>
            </a:endParaRPr>
          </a:p>
          <a:p>
            <a:endParaRPr lang="en-US" dirty="0"/>
          </a:p>
          <a:p>
            <a:endParaRPr lang="en-US" dirty="0"/>
          </a:p>
          <a:p>
            <a:pPr>
              <a:lnSpc>
                <a:spcPct val="100000"/>
              </a:lnSpc>
            </a:pPr>
            <a:endParaRPr lang="en-US" sz="1600" dirty="0">
              <a:latin typeface="Arial" panose="020B0604020202020204" pitchFamily="34" charset="0"/>
              <a:cs typeface="Arial" panose="020B0604020202020204" pitchFamily="34" charset="0"/>
            </a:endParaRPr>
          </a:p>
          <a:p>
            <a:pPr>
              <a:lnSpc>
                <a:spcPct val="100000"/>
              </a:lnSpc>
            </a:pPr>
            <a:endParaRPr lang="en-US" sz="1600" b="1" dirty="0">
              <a:latin typeface="LMRoman10-Regular"/>
            </a:endParaRPr>
          </a:p>
        </p:txBody>
      </p:sp>
      <p:pic>
        <p:nvPicPr>
          <p:cNvPr id="7" name="Picture 6" descr="Chart, bar chart&#10;&#10;Description automatically generated">
            <a:extLst>
              <a:ext uri="{FF2B5EF4-FFF2-40B4-BE49-F238E27FC236}">
                <a16:creationId xmlns:a16="http://schemas.microsoft.com/office/drawing/2014/main" id="{9F8D1DF9-73F5-FB4E-BB1C-E98EE0CBF5C8}"/>
              </a:ext>
            </a:extLst>
          </p:cNvPr>
          <p:cNvPicPr>
            <a:picLocks noChangeAspect="1"/>
          </p:cNvPicPr>
          <p:nvPr/>
        </p:nvPicPr>
        <p:blipFill>
          <a:blip r:embed="rId2"/>
          <a:stretch>
            <a:fillRect/>
          </a:stretch>
        </p:blipFill>
        <p:spPr>
          <a:xfrm>
            <a:off x="2805339" y="786492"/>
            <a:ext cx="6581321" cy="4225446"/>
          </a:xfrm>
          <a:prstGeom prst="rect">
            <a:avLst/>
          </a:prstGeom>
        </p:spPr>
      </p:pic>
    </p:spTree>
    <p:extLst>
      <p:ext uri="{BB962C8B-B14F-4D97-AF65-F5344CB8AC3E}">
        <p14:creationId xmlns:p14="http://schemas.microsoft.com/office/powerpoint/2010/main" val="81255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951183" y="209485"/>
            <a:ext cx="11240817" cy="692555"/>
          </a:xfrm>
        </p:spPr>
        <p:txBody>
          <a:bodyPr>
            <a:normAutofit/>
          </a:bodyPr>
          <a:lstStyle/>
          <a:p>
            <a:pPr marL="0" indent="0" algn="l">
              <a:buNone/>
            </a:pPr>
            <a:r>
              <a:rPr lang="en-US" b="1" dirty="0">
                <a:latin typeface="LMRoman10-Regular"/>
              </a:rPr>
              <a:t> </a:t>
            </a:r>
            <a:r>
              <a:rPr lang="en-US" b="1" dirty="0">
                <a:latin typeface="Arial" panose="020B0604020202020204" pitchFamily="34" charset="0"/>
                <a:cs typeface="Arial" panose="020B0604020202020204" pitchFamily="34" charset="0"/>
              </a:rPr>
              <a:t>  To compare the extent of influence each factor has on the top 5 countries</a:t>
            </a:r>
          </a:p>
          <a:p>
            <a:pPr algn="l"/>
            <a:endParaRPr lang="en-US" b="1" dirty="0">
              <a:latin typeface="LMRoman10-Regular"/>
            </a:endParaRPr>
          </a:p>
        </p:txBody>
      </p:sp>
      <p:pic>
        <p:nvPicPr>
          <p:cNvPr id="3" name="Picture 2">
            <a:extLst>
              <a:ext uri="{FF2B5EF4-FFF2-40B4-BE49-F238E27FC236}">
                <a16:creationId xmlns:a16="http://schemas.microsoft.com/office/drawing/2014/main" id="{599F578C-4CC4-46A1-B2C4-C9772BCAB105}"/>
              </a:ext>
            </a:extLst>
          </p:cNvPr>
          <p:cNvPicPr>
            <a:picLocks noChangeAspect="1"/>
          </p:cNvPicPr>
          <p:nvPr/>
        </p:nvPicPr>
        <p:blipFill>
          <a:blip r:embed="rId2"/>
          <a:stretch>
            <a:fillRect/>
          </a:stretch>
        </p:blipFill>
        <p:spPr>
          <a:xfrm>
            <a:off x="1142279" y="1052742"/>
            <a:ext cx="6503048" cy="4506499"/>
          </a:xfrm>
          <a:prstGeom prst="rect">
            <a:avLst/>
          </a:prstGeom>
        </p:spPr>
      </p:pic>
      <p:sp>
        <p:nvSpPr>
          <p:cNvPr id="2" name="TextBox 1">
            <a:extLst>
              <a:ext uri="{FF2B5EF4-FFF2-40B4-BE49-F238E27FC236}">
                <a16:creationId xmlns:a16="http://schemas.microsoft.com/office/drawing/2014/main" id="{51291258-5C00-724D-95C1-ECF36E809211}"/>
              </a:ext>
            </a:extLst>
          </p:cNvPr>
          <p:cNvSpPr txBox="1"/>
          <p:nvPr/>
        </p:nvSpPr>
        <p:spPr>
          <a:xfrm>
            <a:off x="7859983" y="1831166"/>
            <a:ext cx="4332017"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family average occupies</a:t>
            </a:r>
          </a:p>
          <a:p>
            <a:r>
              <a:rPr lang="en-US" sz="1600" dirty="0">
                <a:latin typeface="Arial" panose="020B0604020202020204" pitchFamily="34" charset="0"/>
                <a:cs typeface="Arial" panose="020B0604020202020204" pitchFamily="34" charset="0"/>
              </a:rPr>
              <a:t>     a huge chunk in the stack along with</a:t>
            </a:r>
          </a:p>
          <a:p>
            <a:r>
              <a:rPr lang="en-US" sz="1600" dirty="0">
                <a:latin typeface="Arial" panose="020B0604020202020204" pitchFamily="34" charset="0"/>
                <a:cs typeface="Arial" panose="020B0604020202020204" pitchFamily="34" charset="0"/>
              </a:rPr>
              <a:t>     the economy</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The economy average comes in next</a:t>
            </a:r>
          </a:p>
          <a:p>
            <a:r>
              <a:rPr lang="en-US" sz="1600" dirty="0">
                <a:latin typeface="Arial" panose="020B0604020202020204" pitchFamily="34" charset="0"/>
                <a:cs typeface="Arial" panose="020B0604020202020204" pitchFamily="34" charset="0"/>
              </a:rPr>
              <a:t>      while freedom comes in last for the</a:t>
            </a:r>
          </a:p>
          <a:p>
            <a:r>
              <a:rPr lang="en-US" sz="1600" dirty="0">
                <a:latin typeface="Arial" panose="020B0604020202020204" pitchFamily="34" charset="0"/>
                <a:cs typeface="Arial" panose="020B0604020202020204" pitchFamily="34" charset="0"/>
              </a:rPr>
              <a:t>      countries considered.</a:t>
            </a:r>
          </a:p>
          <a:p>
            <a:endParaRPr lang="en-US" dirty="0"/>
          </a:p>
        </p:txBody>
      </p:sp>
    </p:spTree>
    <p:extLst>
      <p:ext uri="{BB962C8B-B14F-4D97-AF65-F5344CB8AC3E}">
        <p14:creationId xmlns:p14="http://schemas.microsoft.com/office/powerpoint/2010/main" val="100975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6" name="Rectangle 27">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9">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623797-412D-9840-A4F6-0A17864A86E4}"/>
              </a:ext>
            </a:extLst>
          </p:cNvPr>
          <p:cNvSpPr txBox="1"/>
          <p:nvPr/>
        </p:nvSpPr>
        <p:spPr>
          <a:xfrm>
            <a:off x="5799184" y="1098387"/>
            <a:ext cx="6105598" cy="457558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cap="all" spc="800">
                <a:solidFill>
                  <a:schemeClr val="tx2"/>
                </a:solidFill>
                <a:latin typeface="+mj-lt"/>
                <a:ea typeface="+mj-ea"/>
                <a:cs typeface="+mj-cs"/>
              </a:rPr>
              <a:t>What is happiness ???</a:t>
            </a:r>
          </a:p>
        </p:txBody>
      </p:sp>
      <p:pic>
        <p:nvPicPr>
          <p:cNvPr id="5" name="Picture 4" descr="A group of children around the world&#10;&#10;Description automatically generated with medium confidence">
            <a:extLst>
              <a:ext uri="{FF2B5EF4-FFF2-40B4-BE49-F238E27FC236}">
                <a16:creationId xmlns:a16="http://schemas.microsoft.com/office/drawing/2014/main" id="{F9C078EC-2FEA-0C45-B669-ACC429150092}"/>
              </a:ext>
            </a:extLst>
          </p:cNvPr>
          <p:cNvPicPr>
            <a:picLocks noChangeAspect="1"/>
          </p:cNvPicPr>
          <p:nvPr/>
        </p:nvPicPr>
        <p:blipFill rotWithShape="1">
          <a:blip r:embed="rId2"/>
          <a:srcRect r="-1" b="1643"/>
          <a:stretch/>
        </p:blipFill>
        <p:spPr>
          <a:xfrm>
            <a:off x="211015" y="762000"/>
            <a:ext cx="4994031" cy="4911969"/>
          </a:xfrm>
          <a:prstGeom prst="rect">
            <a:avLst/>
          </a:prstGeom>
        </p:spPr>
      </p:pic>
      <p:sp>
        <p:nvSpPr>
          <p:cNvPr id="38"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5362575" cy="68580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sp>
      <p:sp>
        <p:nvSpPr>
          <p:cNvPr id="34" name="Rectangle 33">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62574" y="0"/>
            <a:ext cx="76202" cy="6858000"/>
          </a:xfrm>
          <a:prstGeom prst="rect">
            <a:avLst/>
          </a:prstGeom>
          <a:solidFill>
            <a:schemeClr val="bg2"/>
          </a:solidFill>
          <a:ln w="0">
            <a:noFill/>
            <a:prstDash val="solid"/>
            <a:round/>
            <a:headEnd/>
            <a:tailEnd/>
          </a:ln>
        </p:spPr>
        <p:txBody>
          <a:bodyPr rtlCol="0" anchor="ctr"/>
          <a:lstStyle/>
          <a:p>
            <a:pPr algn="ctr"/>
            <a:endParaRPr lang="en-US"/>
          </a:p>
        </p:txBody>
      </p:sp>
    </p:spTree>
    <p:extLst>
      <p:ext uri="{BB962C8B-B14F-4D97-AF65-F5344CB8AC3E}">
        <p14:creationId xmlns:p14="http://schemas.microsoft.com/office/powerpoint/2010/main" val="414566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5A9FB-AB42-4E1E-9854-285BFFE4ACDB}"/>
              </a:ext>
            </a:extLst>
          </p:cNvPr>
          <p:cNvSpPr>
            <a:spLocks noGrp="1"/>
          </p:cNvSpPr>
          <p:nvPr>
            <p:ph idx="1"/>
          </p:nvPr>
        </p:nvSpPr>
        <p:spPr>
          <a:xfrm>
            <a:off x="1251678" y="162559"/>
            <a:ext cx="8883805" cy="826347"/>
          </a:xfrm>
        </p:spPr>
        <p:txBody>
          <a:bodyPr>
            <a:normAutofit/>
          </a:bodyPr>
          <a:lstStyle/>
          <a:p>
            <a:pPr marL="0" indent="0">
              <a:buNone/>
            </a:pPr>
            <a:r>
              <a:rPr lang="en-US" b="1" i="0" u="none" strike="noStrike" baseline="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How is the happiness varying across geographies?</a:t>
            </a:r>
          </a:p>
          <a:p>
            <a:pPr marL="0" indent="0">
              <a:buNone/>
            </a:pPr>
            <a:endParaRPr lang="en-US"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LMRoman10-Regular"/>
            </a:endParaRPr>
          </a:p>
        </p:txBody>
      </p:sp>
      <p:sp>
        <p:nvSpPr>
          <p:cNvPr id="6" name="Content Placeholder 2">
            <a:extLst>
              <a:ext uri="{FF2B5EF4-FFF2-40B4-BE49-F238E27FC236}">
                <a16:creationId xmlns:a16="http://schemas.microsoft.com/office/drawing/2014/main" id="{CB82BACD-FAC1-1B4D-BEE4-61DA1FE48DE6}"/>
              </a:ext>
            </a:extLst>
          </p:cNvPr>
          <p:cNvSpPr txBox="1">
            <a:spLocks/>
          </p:cNvSpPr>
          <p:nvPr/>
        </p:nvSpPr>
        <p:spPr>
          <a:xfrm>
            <a:off x="1251678" y="5149766"/>
            <a:ext cx="8883805"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100000"/>
              </a:lnSpc>
            </a:pPr>
            <a:r>
              <a:rPr lang="en-US" sz="1600">
                <a:latin typeface="Arial" panose="020B0604020202020204" pitchFamily="34" charset="0"/>
                <a:cs typeface="Arial" panose="020B0604020202020204" pitchFamily="34" charset="0"/>
              </a:rPr>
              <a:t>The left part of the world with North America and South America seems to be happier than the rest of the world </a:t>
            </a:r>
          </a:p>
          <a:p>
            <a:pPr>
              <a:lnSpc>
                <a:spcPct val="100000"/>
              </a:lnSpc>
            </a:pPr>
            <a:r>
              <a:rPr lang="en-US" sz="1600">
                <a:latin typeface="Arial" panose="020B0604020202020204" pitchFamily="34" charset="0"/>
                <a:cs typeface="Arial" panose="020B0604020202020204" pitchFamily="34" charset="0"/>
              </a:rPr>
              <a:t>Countries around Africa and Asia seem to have the lowest happiness score</a:t>
            </a:r>
          </a:p>
          <a:p>
            <a:pPr>
              <a:lnSpc>
                <a:spcPct val="100000"/>
              </a:lnSpc>
            </a:pPr>
            <a:endParaRPr lang="en-US" sz="1600" b="1">
              <a:latin typeface="LMRoman10-Regular"/>
            </a:endParaRPr>
          </a:p>
        </p:txBody>
      </p:sp>
      <p:pic>
        <p:nvPicPr>
          <p:cNvPr id="4" name="Picture 3" descr="A picture containing chart&#10;&#10;Description automatically generated">
            <a:extLst>
              <a:ext uri="{FF2B5EF4-FFF2-40B4-BE49-F238E27FC236}">
                <a16:creationId xmlns:a16="http://schemas.microsoft.com/office/drawing/2014/main" id="{BA466163-348C-434C-A056-1A6332497E76}"/>
              </a:ext>
            </a:extLst>
          </p:cNvPr>
          <p:cNvPicPr>
            <a:picLocks noChangeAspect="1"/>
          </p:cNvPicPr>
          <p:nvPr/>
        </p:nvPicPr>
        <p:blipFill>
          <a:blip r:embed="rId2"/>
          <a:stretch>
            <a:fillRect/>
          </a:stretch>
        </p:blipFill>
        <p:spPr>
          <a:xfrm>
            <a:off x="2784021" y="838200"/>
            <a:ext cx="6623957" cy="4118120"/>
          </a:xfrm>
          <a:prstGeom prst="rect">
            <a:avLst/>
          </a:prstGeom>
        </p:spPr>
      </p:pic>
    </p:spTree>
    <p:extLst>
      <p:ext uri="{BB962C8B-B14F-4D97-AF65-F5344CB8AC3E}">
        <p14:creationId xmlns:p14="http://schemas.microsoft.com/office/powerpoint/2010/main" val="23654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0172-DBD3-4976-AC31-36EE53B7B34A}"/>
              </a:ext>
            </a:extLst>
          </p:cNvPr>
          <p:cNvSpPr>
            <a:spLocks noGrp="1"/>
          </p:cNvSpPr>
          <p:nvPr>
            <p:ph type="title"/>
          </p:nvPr>
        </p:nvSpPr>
        <p:spPr>
          <a:xfrm>
            <a:off x="1251678" y="382385"/>
            <a:ext cx="10178322" cy="948704"/>
          </a:xfrm>
        </p:spPr>
        <p:txBody>
          <a:bodyPr/>
          <a:lstStyle/>
          <a:p>
            <a:r>
              <a:rPr lang="en-US"/>
              <a:t>CONCLUSION</a:t>
            </a:r>
          </a:p>
        </p:txBody>
      </p:sp>
      <p:sp>
        <p:nvSpPr>
          <p:cNvPr id="3" name="Content Placeholder 2">
            <a:extLst>
              <a:ext uri="{FF2B5EF4-FFF2-40B4-BE49-F238E27FC236}">
                <a16:creationId xmlns:a16="http://schemas.microsoft.com/office/drawing/2014/main" id="{24DAE72A-9B1A-4C94-B0A6-ABBA6BE0042A}"/>
              </a:ext>
            </a:extLst>
          </p:cNvPr>
          <p:cNvSpPr>
            <a:spLocks noGrp="1"/>
          </p:cNvSpPr>
          <p:nvPr>
            <p:ph idx="1"/>
          </p:nvPr>
        </p:nvSpPr>
        <p:spPr>
          <a:xfrm>
            <a:off x="1251678" y="1331089"/>
            <a:ext cx="10178322" cy="5298311"/>
          </a:xfrm>
        </p:spPr>
        <p:txBody>
          <a:bodyPr>
            <a:normAutofit/>
          </a:bodyPr>
          <a:lstStyle/>
          <a:p>
            <a:pPr algn="l"/>
            <a:r>
              <a:rPr lang="en-US" sz="1600" b="0" i="0" u="none" strike="noStrike" baseline="0" dirty="0">
                <a:latin typeface="Arial" panose="020B0604020202020204" pitchFamily="34" charset="0"/>
                <a:cs typeface="Arial" panose="020B0604020202020204" pitchFamily="34" charset="0"/>
              </a:rPr>
              <a:t>The Happiness data set helps us to get important insights into factors that seemingly affect the happiness of the world. With different factors like poverty, low health systems, strained relationships and lack of freedom in many nations of the world is causing widespread unhappiness</a:t>
            </a:r>
          </a:p>
          <a:p>
            <a:pPr algn="l"/>
            <a:endParaRPr lang="en-US" sz="1600" b="0" i="0" u="none" strike="noStrike" baseline="0" dirty="0">
              <a:latin typeface="Arial" panose="020B0604020202020204" pitchFamily="34" charset="0"/>
              <a:cs typeface="Arial" panose="020B0604020202020204" pitchFamily="34" charset="0"/>
            </a:endParaRPr>
          </a:p>
          <a:p>
            <a:r>
              <a:rPr lang="en-US" sz="1600" b="0" i="0" u="none" strike="noStrike" baseline="0" dirty="0">
                <a:latin typeface="Arial" panose="020B0604020202020204" pitchFamily="34" charset="0"/>
                <a:cs typeface="Arial" panose="020B0604020202020204" pitchFamily="34" charset="0"/>
              </a:rPr>
              <a:t>Our attempt to take a closer</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look into the world’s happiest and unhappiest countries and dividing the causes into basic factors to break down the possible causes, so that improvements in different fields may lead to happier nations and in turn a happier world</a:t>
            </a:r>
          </a:p>
          <a:p>
            <a:endParaRPr lang="en-US" sz="1600" b="0" i="0" u="none" strike="noStrike" baseline="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rest of the world can learn a few things from Finland, which has been in the first rank for the past 4 years. Few factors which make Finland the happiest:</a:t>
            </a:r>
          </a:p>
          <a:p>
            <a:pPr lvl="1"/>
            <a:r>
              <a:rPr lang="en-US" sz="1400" dirty="0">
                <a:latin typeface="Arial" panose="020B0604020202020204" pitchFamily="34" charset="0"/>
                <a:cs typeface="Arial" panose="020B0604020202020204" pitchFamily="34" charset="0"/>
              </a:rPr>
              <a:t>Chilled out way of life </a:t>
            </a:r>
          </a:p>
          <a:p>
            <a:pPr lvl="1"/>
            <a:r>
              <a:rPr lang="en-US" sz="1400" dirty="0">
                <a:latin typeface="Arial" panose="020B0604020202020204" pitchFamily="34" charset="0"/>
                <a:cs typeface="Arial" panose="020B0604020202020204" pitchFamily="34" charset="0"/>
              </a:rPr>
              <a:t>Low crime levels </a:t>
            </a:r>
          </a:p>
          <a:p>
            <a:pPr lvl="1"/>
            <a:r>
              <a:rPr lang="en-US" sz="1400" dirty="0">
                <a:latin typeface="Arial" panose="020B0604020202020204" pitchFamily="34" charset="0"/>
                <a:cs typeface="Arial" panose="020B0604020202020204" pitchFamily="34" charset="0"/>
              </a:rPr>
              <a:t>High standard of living </a:t>
            </a:r>
          </a:p>
          <a:p>
            <a:pPr lvl="1"/>
            <a:r>
              <a:rPr lang="en-US" sz="1400" dirty="0">
                <a:latin typeface="Arial" panose="020B0604020202020204" pitchFamily="34" charset="0"/>
                <a:cs typeface="Arial" panose="020B0604020202020204" pitchFamily="34" charset="0"/>
              </a:rPr>
              <a:t>Superb education system</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Finns believe in the saying </a:t>
            </a:r>
            <a:r>
              <a:rPr lang="en-US" dirty="0"/>
              <a:t>‘Happiness does not come from searching for it, but by living.’”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9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text, indoor, yellow&#10;&#10;Description automatically generated">
            <a:extLst>
              <a:ext uri="{FF2B5EF4-FFF2-40B4-BE49-F238E27FC236}">
                <a16:creationId xmlns:a16="http://schemas.microsoft.com/office/drawing/2014/main" id="{90025D12-D485-9B4A-A952-7DB9CA4A084F}"/>
              </a:ext>
            </a:extLst>
          </p:cNvPr>
          <p:cNvPicPr>
            <a:picLocks noChangeAspect="1"/>
          </p:cNvPicPr>
          <p:nvPr/>
        </p:nvPicPr>
        <p:blipFill rotWithShape="1">
          <a:blip r:embed="rId2"/>
          <a:srcRect l="30164" r="30028"/>
          <a:stretch/>
        </p:blipFill>
        <p:spPr>
          <a:xfrm>
            <a:off x="7338646" y="10"/>
            <a:ext cx="4853354" cy="6857990"/>
          </a:xfrm>
          <a:prstGeom prst="rect">
            <a:avLst/>
          </a:prstGeom>
        </p:spPr>
      </p:pic>
      <p:sp>
        <p:nvSpPr>
          <p:cNvPr id="10"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208C0F6A-CAF2-384B-8D4C-656AC9E2B7AD}"/>
              </a:ext>
            </a:extLst>
          </p:cNvPr>
          <p:cNvSpPr>
            <a:spLocks noGrp="1"/>
          </p:cNvSpPr>
          <p:nvPr>
            <p:ph type="title"/>
          </p:nvPr>
        </p:nvSpPr>
        <p:spPr>
          <a:xfrm>
            <a:off x="765051" y="382385"/>
            <a:ext cx="6015897" cy="1492132"/>
          </a:xfrm>
        </p:spPr>
        <p:txBody>
          <a:bodyPr>
            <a:normAutofit/>
          </a:bodyPr>
          <a:lstStyle/>
          <a:p>
            <a:r>
              <a:rPr lang="en-US" sz="4400"/>
              <a:t>Happiness</a:t>
            </a:r>
            <a:r>
              <a:rPr lang="en-US"/>
              <a:t>  </a:t>
            </a:r>
          </a:p>
        </p:txBody>
      </p:sp>
      <p:sp>
        <p:nvSpPr>
          <p:cNvPr id="12" name="Rectangle 11">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77C966-5950-4144-8378-21F553D555CC}"/>
              </a:ext>
            </a:extLst>
          </p:cNvPr>
          <p:cNvSpPr>
            <a:spLocks noGrp="1"/>
          </p:cNvSpPr>
          <p:nvPr>
            <p:ph idx="1"/>
          </p:nvPr>
        </p:nvSpPr>
        <p:spPr>
          <a:xfrm>
            <a:off x="765050" y="1632204"/>
            <a:ext cx="6015897" cy="3593591"/>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Happiness is that </a:t>
            </a:r>
            <a:r>
              <a:rPr lang="en-US" b="1">
                <a:latin typeface="Arial" panose="020B0604020202020204" pitchFamily="34" charset="0"/>
                <a:cs typeface="Arial" panose="020B0604020202020204" pitchFamily="34" charset="0"/>
              </a:rPr>
              <a:t>feeling that comes over you when you know life is good</a:t>
            </a:r>
            <a:r>
              <a:rPr lang="en-US">
                <a:latin typeface="Arial" panose="020B0604020202020204" pitchFamily="34" charset="0"/>
                <a:cs typeface="Arial" panose="020B0604020202020204" pitchFamily="34" charset="0"/>
              </a:rPr>
              <a:t> and you can't help but smile. </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91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72AEE-C8C7-C749-AF09-C96FBFF0F8CD}"/>
              </a:ext>
            </a:extLst>
          </p:cNvPr>
          <p:cNvSpPr>
            <a:spLocks noGrp="1"/>
          </p:cNvSpPr>
          <p:nvPr>
            <p:ph type="title"/>
          </p:nvPr>
        </p:nvSpPr>
        <p:spPr>
          <a:xfrm>
            <a:off x="761996" y="382385"/>
            <a:ext cx="10668004" cy="1113295"/>
          </a:xfrm>
        </p:spPr>
        <p:txBody>
          <a:bodyPr anchor="b">
            <a:normAutofit/>
          </a:bodyPr>
          <a:lstStyle/>
          <a:p>
            <a:pPr algn="ctr"/>
            <a:r>
              <a:rPr lang="en-US" sz="4400"/>
              <a:t>introduction</a:t>
            </a:r>
          </a:p>
        </p:txBody>
      </p:sp>
      <p:sp>
        <p:nvSpPr>
          <p:cNvPr id="3" name="Content Placeholder 2">
            <a:extLst>
              <a:ext uri="{FF2B5EF4-FFF2-40B4-BE49-F238E27FC236}">
                <a16:creationId xmlns:a16="http://schemas.microsoft.com/office/drawing/2014/main" id="{83D4CC1E-530A-CF4A-B790-437DE9AC93D6}"/>
              </a:ext>
            </a:extLst>
          </p:cNvPr>
          <p:cNvSpPr>
            <a:spLocks noGrp="1"/>
          </p:cNvSpPr>
          <p:nvPr>
            <p:ph idx="1"/>
          </p:nvPr>
        </p:nvSpPr>
        <p:spPr>
          <a:xfrm>
            <a:off x="761996" y="1785257"/>
            <a:ext cx="10668004" cy="3440539"/>
          </a:xfrm>
        </p:spPr>
        <p:txBody>
          <a:bodyPr vert="horz" lIns="91440" tIns="45720" rIns="91440" bIns="45720" rtlCol="0" anchor="t">
            <a:normAutofit/>
          </a:bodyPr>
          <a:lstStyle/>
          <a:p>
            <a:pPr>
              <a:lnSpc>
                <a:spcPct val="100000"/>
              </a:lnSpc>
            </a:pPr>
            <a:r>
              <a:rPr lang="en-US">
                <a:latin typeface="Arial" panose="020B0604020202020204" pitchFamily="34" charset="0"/>
                <a:cs typeface="Arial" panose="020B0604020202020204" pitchFamily="34" charset="0"/>
              </a:rPr>
              <a:t>The World Happiness Report is a landmark survey of the state of global happiness. </a:t>
            </a:r>
          </a:p>
          <a:p>
            <a:pPr>
              <a:lnSpc>
                <a:spcPct val="100000"/>
              </a:lnSpc>
            </a:pPr>
            <a:r>
              <a:rPr lang="en-US">
                <a:latin typeface="Arial" panose="020B0604020202020204" pitchFamily="34" charset="0"/>
                <a:cs typeface="Arial" panose="020B0604020202020204" pitchFamily="34" charset="0"/>
              </a:rPr>
              <a:t>The first report was published in 2012, the second in 2013, the third in 2015, and the fourth in the 2016 Update. The World Happiness 2017, which ranks 155 countries by their happiness levels, was released at the United Nations at an event celebrating International Day of Happiness on March 20th. </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879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1297F-CCF3-428B-B4C5-C6DE97406927}"/>
              </a:ext>
            </a:extLst>
          </p:cNvPr>
          <p:cNvSpPr>
            <a:spLocks noGrp="1"/>
          </p:cNvSpPr>
          <p:nvPr>
            <p:ph idx="1"/>
          </p:nvPr>
        </p:nvSpPr>
        <p:spPr>
          <a:xfrm>
            <a:off x="762000" y="272194"/>
            <a:ext cx="6158418" cy="6232777"/>
          </a:xfrm>
        </p:spPr>
        <p:txBody>
          <a:bodyPr vert="horz" lIns="91440" tIns="45720" rIns="91440" bIns="45720" rtlCol="0" anchor="t">
            <a:normAutofit/>
          </a:bodyPr>
          <a:lstStyle/>
          <a:p>
            <a:pPr marL="0" indent="0">
              <a:buNone/>
            </a:pPr>
            <a:r>
              <a:rPr lang="en-US" sz="4400">
                <a:solidFill>
                  <a:schemeClr val="tx1"/>
                </a:solidFill>
                <a:latin typeface="+mj-lt"/>
              </a:rPr>
              <a:t>HAPPINESS INDEX</a:t>
            </a:r>
            <a:endParaRPr lang="en-US">
              <a:solidFill>
                <a:schemeClr val="tx1"/>
              </a:solidFill>
            </a:endParaRPr>
          </a:p>
          <a:p>
            <a:endParaRPr lang="en-US" sz="1800">
              <a:latin typeface="Arial"/>
              <a:cs typeface="Arial"/>
            </a:endParaRPr>
          </a:p>
          <a:p>
            <a:r>
              <a:rPr lang="en-US" sz="2000">
                <a:latin typeface="Arial"/>
                <a:cs typeface="Arial"/>
              </a:rPr>
              <a:t>Happiness index is a development philosophy as well as an index which is used to measure the life satisfaction, which is the measure of collective happiness of a nation.</a:t>
            </a:r>
          </a:p>
          <a:p>
            <a:endParaRPr lang="en-US" sz="1800">
              <a:solidFill>
                <a:srgbClr val="474747"/>
              </a:solidFill>
              <a:latin typeface="Arial" panose="020B0604020202020204" pitchFamily="34" charset="0"/>
              <a:cs typeface="Arial" panose="020B0604020202020204" pitchFamily="34" charset="0"/>
            </a:endParaRPr>
          </a:p>
          <a:p>
            <a:endParaRPr lang="en-US" sz="4400">
              <a:solidFill>
                <a:schemeClr val="tx1"/>
              </a:solidFill>
              <a:latin typeface="+mj-lt"/>
            </a:endParaRPr>
          </a:p>
          <a:p>
            <a:endParaRPr lang="en-US" sz="4400">
              <a:solidFill>
                <a:schemeClr val="tx1"/>
              </a:solidFill>
              <a:latin typeface="+mj-lt"/>
            </a:endParaRPr>
          </a:p>
        </p:txBody>
      </p:sp>
      <p:pic>
        <p:nvPicPr>
          <p:cNvPr id="6" name="Picture 5" descr="A picture containing text, clock, clipart&#10;&#10;Description automatically generated">
            <a:extLst>
              <a:ext uri="{FF2B5EF4-FFF2-40B4-BE49-F238E27FC236}">
                <a16:creationId xmlns:a16="http://schemas.microsoft.com/office/drawing/2014/main" id="{12611A90-C31C-4C96-BACC-7FAA464C844F}"/>
              </a:ext>
            </a:extLst>
          </p:cNvPr>
          <p:cNvPicPr>
            <a:picLocks noChangeAspect="1"/>
          </p:cNvPicPr>
          <p:nvPr/>
        </p:nvPicPr>
        <p:blipFill>
          <a:blip r:embed="rId2"/>
          <a:stretch>
            <a:fillRect/>
          </a:stretch>
        </p:blipFill>
        <p:spPr>
          <a:xfrm>
            <a:off x="7643627" y="1435259"/>
            <a:ext cx="4399832" cy="3289073"/>
          </a:xfrm>
          <a:prstGeom prst="rect">
            <a:avLst/>
          </a:prstGeom>
        </p:spPr>
      </p:pic>
    </p:spTree>
    <p:extLst>
      <p:ext uri="{BB962C8B-B14F-4D97-AF65-F5344CB8AC3E}">
        <p14:creationId xmlns:p14="http://schemas.microsoft.com/office/powerpoint/2010/main" val="61798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99BD6-E7F7-CF4D-8694-F11101777AF1}"/>
              </a:ext>
            </a:extLst>
          </p:cNvPr>
          <p:cNvSpPr>
            <a:spLocks noGrp="1"/>
          </p:cNvSpPr>
          <p:nvPr>
            <p:ph type="title"/>
          </p:nvPr>
        </p:nvSpPr>
        <p:spPr>
          <a:xfrm>
            <a:off x="2895600" y="382385"/>
            <a:ext cx="8534399" cy="1413758"/>
          </a:xfrm>
        </p:spPr>
        <p:txBody>
          <a:bodyPr anchor="b">
            <a:normAutofit/>
          </a:bodyPr>
          <a:lstStyle/>
          <a:p>
            <a:pPr algn="ctr"/>
            <a:r>
              <a:rPr lang="en-US" sz="4400"/>
              <a:t>OBJECTIVE </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88DA15F-DBA6-6A4B-9EDF-F0F8D9C57164}"/>
              </a:ext>
            </a:extLst>
          </p:cNvPr>
          <p:cNvSpPr>
            <a:spLocks noGrp="1"/>
          </p:cNvSpPr>
          <p:nvPr>
            <p:ph idx="1"/>
          </p:nvPr>
        </p:nvSpPr>
        <p:spPr>
          <a:xfrm>
            <a:off x="2895600" y="2178528"/>
            <a:ext cx="8534400" cy="3701065"/>
          </a:xfrm>
        </p:spPr>
        <p:txBody>
          <a:bodyPr>
            <a:normAutofit/>
          </a:bodyPr>
          <a:lstStyle/>
          <a:p>
            <a:r>
              <a:rPr lang="en-US">
                <a:latin typeface="Arial" panose="020B0604020202020204" pitchFamily="34" charset="0"/>
                <a:cs typeface="Arial" panose="020B0604020202020204" pitchFamily="34" charset="0"/>
              </a:rPr>
              <a:t>The main purpose of the project is to measure the happiness index of the world and ranking of the countries based on happiness criteria by performing data analysis task from the data collected based on life evaluation questionnaire asked in a poll.</a:t>
            </a:r>
          </a:p>
          <a:p>
            <a:r>
              <a:rPr lang="en-US">
                <a:latin typeface="Arial" panose="020B0604020202020204" pitchFamily="34" charset="0"/>
                <a:cs typeface="Arial" panose="020B0604020202020204" pitchFamily="34" charset="0"/>
              </a:rPr>
              <a:t>We are going to look at multiple factors that might influence happiness among people across the globe which we term as key parameters for happiness.</a:t>
            </a:r>
          </a:p>
        </p:txBody>
      </p:sp>
    </p:spTree>
    <p:extLst>
      <p:ext uri="{BB962C8B-B14F-4D97-AF65-F5344CB8AC3E}">
        <p14:creationId xmlns:p14="http://schemas.microsoft.com/office/powerpoint/2010/main" val="37704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F917E09E-FAE1-2149-A46C-B375DA372F51}"/>
              </a:ext>
            </a:extLst>
          </p:cNvPr>
          <p:cNvSpPr>
            <a:spLocks noGrp="1"/>
          </p:cNvSpPr>
          <p:nvPr>
            <p:ph type="title"/>
          </p:nvPr>
        </p:nvSpPr>
        <p:spPr>
          <a:xfrm>
            <a:off x="754144" y="484631"/>
            <a:ext cx="6340519" cy="1638469"/>
          </a:xfrm>
        </p:spPr>
        <p:txBody>
          <a:bodyPr vert="horz" lIns="91440" tIns="45720" rIns="91440" bIns="45720" rtlCol="0">
            <a:normAutofit/>
          </a:bodyPr>
          <a:lstStyle/>
          <a:p>
            <a:r>
              <a:rPr lang="en-US" sz="4400" spc="200"/>
              <a:t>Parameters of happiness index</a:t>
            </a:r>
          </a:p>
        </p:txBody>
      </p:sp>
      <p:sp>
        <p:nvSpPr>
          <p:cNvPr id="29" name="Rectangle 3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0C85F7E-A6D9-3047-B1FB-79A6B7B19473}"/>
              </a:ext>
            </a:extLst>
          </p:cNvPr>
          <p:cNvSpPr>
            <a:spLocks noGrp="1"/>
          </p:cNvSpPr>
          <p:nvPr>
            <p:ph idx="1"/>
          </p:nvPr>
        </p:nvSpPr>
        <p:spPr>
          <a:xfrm>
            <a:off x="765051" y="2443140"/>
            <a:ext cx="6306309" cy="3930227"/>
          </a:xfrm>
        </p:spPr>
        <p:txBody>
          <a:bodyPr vert="horz" lIns="91440" tIns="45720" rIns="91440" bIns="45720" rtlCol="0">
            <a:normAutofit lnSpcReduction="10000"/>
          </a:bodyPr>
          <a:lstStyle/>
          <a:p>
            <a:pPr marL="342900" indent="-342900">
              <a:lnSpc>
                <a:spcPct val="100000"/>
              </a:lnSpc>
              <a:buFont typeface="Arial" panose="020B0604020202020204" pitchFamily="34" charset="0"/>
              <a:buChar char="•"/>
            </a:pPr>
            <a:r>
              <a:rPr lang="en-US">
                <a:solidFill>
                  <a:schemeClr val="tx1"/>
                </a:solidFill>
              </a:rPr>
              <a:t>Housing</a:t>
            </a:r>
          </a:p>
          <a:p>
            <a:pPr marL="114300" indent="-342900">
              <a:lnSpc>
                <a:spcPct val="100000"/>
              </a:lnSpc>
              <a:buFont typeface="Arial" panose="020B0604020202020204" pitchFamily="34" charset="0"/>
              <a:buChar char="•"/>
            </a:pPr>
            <a:r>
              <a:rPr lang="en-US">
                <a:solidFill>
                  <a:schemeClr val="tx1"/>
                </a:solidFill>
              </a:rPr>
              <a:t>Work</a:t>
            </a:r>
          </a:p>
          <a:p>
            <a:pPr marL="114300" indent="-342900">
              <a:lnSpc>
                <a:spcPct val="100000"/>
              </a:lnSpc>
              <a:buFont typeface="Arial" panose="020B0604020202020204" pitchFamily="34" charset="0"/>
              <a:buChar char="•"/>
            </a:pPr>
            <a:r>
              <a:rPr lang="en-US">
                <a:solidFill>
                  <a:schemeClr val="tx1"/>
                </a:solidFill>
              </a:rPr>
              <a:t>Income</a:t>
            </a:r>
          </a:p>
          <a:p>
            <a:pPr marL="114300" indent="-342900">
              <a:lnSpc>
                <a:spcPct val="100000"/>
              </a:lnSpc>
              <a:buFont typeface="Arial" panose="020B0604020202020204" pitchFamily="34" charset="0"/>
              <a:buChar char="•"/>
            </a:pPr>
            <a:r>
              <a:rPr lang="en-US">
                <a:solidFill>
                  <a:schemeClr val="tx1"/>
                </a:solidFill>
              </a:rPr>
              <a:t>Community</a:t>
            </a:r>
          </a:p>
          <a:p>
            <a:pPr marL="114300" indent="-342900">
              <a:lnSpc>
                <a:spcPct val="100000"/>
              </a:lnSpc>
              <a:buFont typeface="Arial" panose="020B0604020202020204" pitchFamily="34" charset="0"/>
              <a:buChar char="•"/>
            </a:pPr>
            <a:r>
              <a:rPr lang="en-US">
                <a:solidFill>
                  <a:schemeClr val="tx1"/>
                </a:solidFill>
              </a:rPr>
              <a:t>Education</a:t>
            </a:r>
          </a:p>
          <a:p>
            <a:pPr marL="114300" indent="-342900">
              <a:lnSpc>
                <a:spcPct val="100000"/>
              </a:lnSpc>
              <a:buFont typeface="Arial" panose="020B0604020202020204" pitchFamily="34" charset="0"/>
              <a:buChar char="•"/>
            </a:pPr>
            <a:r>
              <a:rPr lang="en-US">
                <a:solidFill>
                  <a:schemeClr val="tx1"/>
                </a:solidFill>
              </a:rPr>
              <a:t>Environment</a:t>
            </a:r>
          </a:p>
          <a:p>
            <a:pPr marL="114300" indent="-342900">
              <a:lnSpc>
                <a:spcPct val="100000"/>
              </a:lnSpc>
              <a:buFont typeface="Arial" panose="020B0604020202020204" pitchFamily="34" charset="0"/>
              <a:buChar char="•"/>
            </a:pPr>
            <a:r>
              <a:rPr lang="en-US">
                <a:solidFill>
                  <a:schemeClr val="tx1"/>
                </a:solidFill>
              </a:rPr>
              <a:t>Health</a:t>
            </a:r>
          </a:p>
          <a:p>
            <a:pPr marL="114300" indent="-342900">
              <a:lnSpc>
                <a:spcPct val="100000"/>
              </a:lnSpc>
              <a:buFont typeface="Arial" panose="020B0604020202020204" pitchFamily="34" charset="0"/>
              <a:buChar char="•"/>
            </a:pPr>
            <a:r>
              <a:rPr lang="en-US">
                <a:solidFill>
                  <a:schemeClr val="tx1"/>
                </a:solidFill>
              </a:rPr>
              <a:t>Life</a:t>
            </a:r>
          </a:p>
          <a:p>
            <a:pPr marL="114300" indent="-342900">
              <a:lnSpc>
                <a:spcPct val="100000"/>
              </a:lnSpc>
              <a:buFont typeface="Arial" panose="020B0604020202020204" pitchFamily="34" charset="0"/>
              <a:buChar char="•"/>
            </a:pPr>
            <a:r>
              <a:rPr lang="en-US">
                <a:solidFill>
                  <a:schemeClr val="tx1"/>
                </a:solidFill>
              </a:rPr>
              <a:t>Satisfaction</a:t>
            </a:r>
          </a:p>
          <a:p>
            <a:pPr marL="114300" indent="-342900">
              <a:lnSpc>
                <a:spcPct val="100000"/>
              </a:lnSpc>
              <a:buFont typeface="Arial" panose="020B0604020202020204" pitchFamily="34" charset="0"/>
              <a:buChar char="•"/>
            </a:pPr>
            <a:r>
              <a:rPr lang="en-US">
                <a:solidFill>
                  <a:schemeClr val="tx1"/>
                </a:solidFill>
              </a:rPr>
              <a:t>Safety and Life work balance</a:t>
            </a:r>
          </a:p>
          <a:p>
            <a:pPr indent="-228600">
              <a:lnSpc>
                <a:spcPct val="100000"/>
              </a:lnSpc>
            </a:pPr>
            <a:endParaRPr lang="en-US" sz="1900">
              <a:solidFill>
                <a:schemeClr val="tx1"/>
              </a:solidFill>
            </a:endParaRPr>
          </a:p>
        </p:txBody>
      </p:sp>
      <p:pic>
        <p:nvPicPr>
          <p:cNvPr id="25" name="Graphic 6" descr="Grinning Face with No Fill">
            <a:extLst>
              <a:ext uri="{FF2B5EF4-FFF2-40B4-BE49-F238E27FC236}">
                <a16:creationId xmlns:a16="http://schemas.microsoft.com/office/drawing/2014/main" id="{9E8E23CC-CD4E-44F2-BD8E-03105C2A9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98124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B9A8-22A7-46B8-A0FC-DBF817EAF353}"/>
              </a:ext>
            </a:extLst>
          </p:cNvPr>
          <p:cNvSpPr>
            <a:spLocks noGrp="1"/>
          </p:cNvSpPr>
          <p:nvPr>
            <p:ph type="title"/>
          </p:nvPr>
        </p:nvSpPr>
        <p:spPr>
          <a:xfrm>
            <a:off x="1251678" y="382385"/>
            <a:ext cx="10178322" cy="949338"/>
          </a:xfrm>
        </p:spPr>
        <p:txBody>
          <a:bodyPr/>
          <a:lstStyle/>
          <a:p>
            <a:r>
              <a:rPr lang="en-US"/>
              <a:t>SOURCES</a:t>
            </a:r>
          </a:p>
        </p:txBody>
      </p:sp>
      <p:sp>
        <p:nvSpPr>
          <p:cNvPr id="3" name="Content Placeholder 2">
            <a:extLst>
              <a:ext uri="{FF2B5EF4-FFF2-40B4-BE49-F238E27FC236}">
                <a16:creationId xmlns:a16="http://schemas.microsoft.com/office/drawing/2014/main" id="{04808CA0-ECBB-406E-8197-81763D72CF35}"/>
              </a:ext>
            </a:extLst>
          </p:cNvPr>
          <p:cNvSpPr>
            <a:spLocks noGrp="1"/>
          </p:cNvSpPr>
          <p:nvPr>
            <p:ph idx="1"/>
          </p:nvPr>
        </p:nvSpPr>
        <p:spPr>
          <a:xfrm>
            <a:off x="1251678" y="1242166"/>
            <a:ext cx="10178322" cy="5036604"/>
          </a:xfrm>
        </p:spPr>
        <p:txBody>
          <a:bodyPr vert="horz" lIns="91440" tIns="45720" rIns="91440" bIns="45720" rtlCol="0" anchor="t">
            <a:normAutofit/>
          </a:bodyPr>
          <a:lstStyle/>
          <a:p>
            <a:r>
              <a:rPr lang="en-US">
                <a:latin typeface="Arial"/>
                <a:ea typeface="+mn-lt"/>
                <a:cs typeface="+mn-lt"/>
              </a:rPr>
              <a:t>The World Happiness dataset which ranks 155 countries by their happiness levels, was released by The United Nations and was collected by conducting life evaluation questions asked in a poll.</a:t>
            </a:r>
            <a:endParaRPr lang="en-US">
              <a:latin typeface="Arial"/>
              <a:cs typeface="Arial"/>
            </a:endParaRPr>
          </a:p>
          <a:p>
            <a:r>
              <a:rPr lang="en-US">
                <a:latin typeface="Arial"/>
                <a:ea typeface="+mn-lt"/>
                <a:cs typeface="+mn-lt"/>
              </a:rPr>
              <a:t>The factors considered for the survey :</a:t>
            </a:r>
          </a:p>
          <a:p>
            <a:pPr>
              <a:buFont typeface="Wingdings" panose="020B0604020202020204" pitchFamily="34" charset="0"/>
              <a:buChar char="Ø"/>
            </a:pPr>
            <a:r>
              <a:rPr lang="en-US">
                <a:latin typeface="Arial"/>
                <a:ea typeface="+mn-lt"/>
                <a:cs typeface="+mn-lt"/>
              </a:rPr>
              <a:t>Happiness score</a:t>
            </a:r>
          </a:p>
          <a:p>
            <a:pPr>
              <a:buFont typeface="Wingdings" panose="020B0604020202020204" pitchFamily="34" charset="0"/>
              <a:buChar char="Ø"/>
            </a:pPr>
            <a:r>
              <a:rPr lang="en-US">
                <a:latin typeface="Arial"/>
                <a:ea typeface="+mn-lt"/>
                <a:cs typeface="+mn-lt"/>
              </a:rPr>
              <a:t>Economy or GDP</a:t>
            </a:r>
          </a:p>
          <a:p>
            <a:pPr>
              <a:buFont typeface="Wingdings" panose="020B0604020202020204" pitchFamily="34" charset="0"/>
              <a:buChar char="Ø"/>
            </a:pPr>
            <a:r>
              <a:rPr lang="en-US">
                <a:latin typeface="Arial"/>
                <a:ea typeface="+mn-lt"/>
                <a:cs typeface="+mn-lt"/>
              </a:rPr>
              <a:t>Health</a:t>
            </a:r>
          </a:p>
          <a:p>
            <a:pPr>
              <a:buFont typeface="Wingdings" panose="020B0604020202020204" pitchFamily="34" charset="0"/>
              <a:buChar char="Ø"/>
            </a:pPr>
            <a:r>
              <a:rPr lang="en-US">
                <a:latin typeface="Arial"/>
                <a:ea typeface="+mn-lt"/>
                <a:cs typeface="+mn-lt"/>
              </a:rPr>
              <a:t>Freedom</a:t>
            </a:r>
          </a:p>
          <a:p>
            <a:pPr>
              <a:buFont typeface="Wingdings" panose="020B0604020202020204" pitchFamily="34" charset="0"/>
              <a:buChar char="Ø"/>
            </a:pPr>
            <a:r>
              <a:rPr lang="en-US">
                <a:latin typeface="Arial"/>
                <a:ea typeface="+mn-lt"/>
                <a:cs typeface="+mn-lt"/>
              </a:rPr>
              <a:t>Perception of Government Corruption</a:t>
            </a:r>
          </a:p>
          <a:p>
            <a:pPr>
              <a:buFont typeface="Wingdings" panose="020B0604020202020204" pitchFamily="34" charset="0"/>
              <a:buChar char="Ø"/>
            </a:pPr>
            <a:r>
              <a:rPr lang="en-US">
                <a:latin typeface="Arial"/>
                <a:ea typeface="+mn-lt"/>
                <a:cs typeface="+mn-lt"/>
              </a:rPr>
              <a:t>Family or Social Support</a:t>
            </a:r>
          </a:p>
          <a:p>
            <a:r>
              <a:rPr lang="en-US">
                <a:latin typeface="Arial"/>
                <a:ea typeface="+mn-lt"/>
                <a:cs typeface="+mn-lt"/>
              </a:rPr>
              <a:t>The data set considered, currently has 5 year’s  worth of data from the year 2015 to 2019.</a:t>
            </a:r>
            <a:endParaRPr lang="en-US">
              <a:latin typeface="Arial"/>
              <a:cs typeface="Arial"/>
            </a:endParaRPr>
          </a:p>
          <a:p>
            <a:endParaRPr lang="en-US"/>
          </a:p>
        </p:txBody>
      </p:sp>
    </p:spTree>
    <p:extLst>
      <p:ext uri="{BB962C8B-B14F-4D97-AF65-F5344CB8AC3E}">
        <p14:creationId xmlns:p14="http://schemas.microsoft.com/office/powerpoint/2010/main" val="300164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D610-91FD-411C-AE0A-B4C68E578677}"/>
              </a:ext>
            </a:extLst>
          </p:cNvPr>
          <p:cNvSpPr>
            <a:spLocks noGrp="1"/>
          </p:cNvSpPr>
          <p:nvPr>
            <p:ph type="title"/>
          </p:nvPr>
        </p:nvSpPr>
        <p:spPr>
          <a:xfrm>
            <a:off x="1251678" y="382385"/>
            <a:ext cx="10178322" cy="803201"/>
          </a:xfrm>
        </p:spPr>
        <p:txBody>
          <a:bodyPr/>
          <a:lstStyle/>
          <a:p>
            <a:r>
              <a:rPr lang="en-US">
                <a:ea typeface="+mj-lt"/>
                <a:cs typeface="+mj-lt"/>
              </a:rPr>
              <a:t>Processes PERFORMED ON DATA</a:t>
            </a:r>
            <a:endParaRPr lang="en-US"/>
          </a:p>
        </p:txBody>
      </p:sp>
      <p:sp>
        <p:nvSpPr>
          <p:cNvPr id="3" name="Content Placeholder 2">
            <a:extLst>
              <a:ext uri="{FF2B5EF4-FFF2-40B4-BE49-F238E27FC236}">
                <a16:creationId xmlns:a16="http://schemas.microsoft.com/office/drawing/2014/main" id="{AA792A42-EC46-4984-AA4D-202C68C72953}"/>
              </a:ext>
            </a:extLst>
          </p:cNvPr>
          <p:cNvSpPr>
            <a:spLocks noGrp="1"/>
          </p:cNvSpPr>
          <p:nvPr>
            <p:ph idx="1"/>
          </p:nvPr>
        </p:nvSpPr>
        <p:spPr>
          <a:xfrm>
            <a:off x="1251678" y="1377865"/>
            <a:ext cx="10178322" cy="4689617"/>
          </a:xfrm>
        </p:spPr>
        <p:txBody>
          <a:bodyPr vert="horz" lIns="91440" tIns="45720" rIns="91440" bIns="45720" rtlCol="0" anchor="t">
            <a:normAutofit/>
          </a:bodyPr>
          <a:lstStyle/>
          <a:p>
            <a:r>
              <a:rPr lang="en-US">
                <a:latin typeface="Arial"/>
                <a:ea typeface="+mn-lt"/>
                <a:cs typeface="+mn-lt"/>
              </a:rPr>
              <a:t>Data Enriching : Data enriching involves adding value to the data already collected to enhance it for the analysis to be done to give the data more context.</a:t>
            </a:r>
            <a:endParaRPr lang="en-US">
              <a:latin typeface="Arial"/>
              <a:cs typeface="Arial"/>
            </a:endParaRPr>
          </a:p>
          <a:p>
            <a:pPr marL="0" indent="0">
              <a:buNone/>
            </a:pPr>
            <a:endParaRPr lang="en-US">
              <a:latin typeface="Arial"/>
              <a:cs typeface="Arial"/>
            </a:endParaRPr>
          </a:p>
          <a:p>
            <a:r>
              <a:rPr lang="en-US">
                <a:latin typeface="Arial"/>
                <a:ea typeface="+mn-lt"/>
                <a:cs typeface="+mn-lt"/>
              </a:rPr>
              <a:t>Data Wrangling: Data wrangling involves unifying messy raw data into a form which is simpler to access and handle</a:t>
            </a:r>
            <a:endParaRPr lang="en-US">
              <a:latin typeface="Arial"/>
              <a:cs typeface="Arial"/>
            </a:endParaRPr>
          </a:p>
          <a:p>
            <a:pPr marL="0" indent="0">
              <a:buNone/>
            </a:pPr>
            <a:endParaRPr lang="en-US">
              <a:latin typeface="Arial"/>
              <a:cs typeface="Arial"/>
            </a:endParaRPr>
          </a:p>
          <a:p>
            <a:r>
              <a:rPr lang="en-US">
                <a:latin typeface="Arial"/>
                <a:ea typeface="+mn-lt"/>
                <a:cs typeface="+mn-lt"/>
              </a:rPr>
              <a:t>Data Cleaning: the process of preparing data for analysis by removing or modifying data that is incorrect.</a:t>
            </a:r>
            <a:endParaRPr lang="en-US">
              <a:latin typeface="Arial"/>
              <a:cs typeface="Arial"/>
            </a:endParaRPr>
          </a:p>
          <a:p>
            <a:pPr marL="0" indent="0">
              <a:buNone/>
            </a:pPr>
            <a:endParaRPr lang="en-US">
              <a:latin typeface="Arial"/>
              <a:cs typeface="Arial"/>
            </a:endParaRPr>
          </a:p>
          <a:p>
            <a:r>
              <a:rPr lang="en-US">
                <a:latin typeface="Arial"/>
                <a:ea typeface="+mn-lt"/>
                <a:cs typeface="+mn-lt"/>
              </a:rPr>
              <a:t>Data Validation: Data validation is checking if the data has undergone the cleansing it requires to be used.</a:t>
            </a:r>
            <a:endParaRPr lang="en-US">
              <a:latin typeface="Arial"/>
              <a:cs typeface="Arial"/>
            </a:endParaRPr>
          </a:p>
          <a:p>
            <a:pPr marL="0" indent="0">
              <a:buNone/>
            </a:pPr>
            <a:endParaRPr lang="en-US"/>
          </a:p>
          <a:p>
            <a:endParaRPr lang="en-US"/>
          </a:p>
        </p:txBody>
      </p:sp>
    </p:spTree>
    <p:extLst>
      <p:ext uri="{BB962C8B-B14F-4D97-AF65-F5344CB8AC3E}">
        <p14:creationId xmlns:p14="http://schemas.microsoft.com/office/powerpoint/2010/main" val="76210307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DD25D0DCF89E42BF4A139799273A9D" ma:contentTypeVersion="8" ma:contentTypeDescription="Create a new document." ma:contentTypeScope="" ma:versionID="341464a39c511edf9fc2d8f5b2c14173">
  <xsd:schema xmlns:xsd="http://www.w3.org/2001/XMLSchema" xmlns:xs="http://www.w3.org/2001/XMLSchema" xmlns:p="http://schemas.microsoft.com/office/2006/metadata/properties" xmlns:ns2="02e04f07-e59d-49ce-b81b-7fb6172fcf98" targetNamespace="http://schemas.microsoft.com/office/2006/metadata/properties" ma:root="true" ma:fieldsID="f3f129d40ec481bf21bc1a8168aa7164" ns2:_="">
    <xsd:import namespace="02e04f07-e59d-49ce-b81b-7fb6172fcf9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e04f07-e59d-49ce-b81b-7fb6172fc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ECAA28-69AD-46DF-B19A-9C2DCCE339B2}">
  <ds:schemaRefs>
    <ds:schemaRef ds:uri="http://www.w3.org/XML/1998/namespace"/>
    <ds:schemaRef ds:uri="http://schemas.microsoft.com/office/infopath/2007/PartnerControls"/>
    <ds:schemaRef ds:uri="http://schemas.microsoft.com/office/2006/documentManagement/types"/>
    <ds:schemaRef ds:uri="02e04f07-e59d-49ce-b81b-7fb6172fcf98"/>
    <ds:schemaRef ds:uri="http://purl.org/dc/dcmitype/"/>
    <ds:schemaRef ds:uri="http://purl.org/dc/term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0FFC96B-D09C-43BA-96E0-C861713836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e04f07-e59d-49ce-b81b-7fb6172fcf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80FDA7-9B66-461E-922C-E494C2683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Badge</Template>
  <TotalTime>242</TotalTime>
  <Words>1135</Words>
  <Application>Microsoft Macintosh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Gill Sans MT</vt:lpstr>
      <vt:lpstr>Impact</vt:lpstr>
      <vt:lpstr>LMRoman10-Regular</vt:lpstr>
      <vt:lpstr>Wingdings</vt:lpstr>
      <vt:lpstr>Badge</vt:lpstr>
      <vt:lpstr>PowerPoint Presentation</vt:lpstr>
      <vt:lpstr>PowerPoint Presentation</vt:lpstr>
      <vt:lpstr>Happiness  </vt:lpstr>
      <vt:lpstr>introduction</vt:lpstr>
      <vt:lpstr>PowerPoint Presentation</vt:lpstr>
      <vt:lpstr>OBJECTIVE </vt:lpstr>
      <vt:lpstr>Parameters of happiness index</vt:lpstr>
      <vt:lpstr>SOURCES</vt:lpstr>
      <vt:lpstr>Processes PERFORMED ON DATA</vt:lpstr>
      <vt:lpstr>Business questions analyzed</vt:lpstr>
      <vt:lpstr>PowerPoint Presentation</vt:lpstr>
      <vt:lpstr>PowerPoint Presentation</vt:lpstr>
      <vt:lpstr>PowerPoint Presentation</vt:lpstr>
      <vt:lpstr>Deep Dive into Finland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Jayaramu Gowda</dc:creator>
  <cp:lastModifiedBy>Prajwal Jayaramu Gowda</cp:lastModifiedBy>
  <cp:revision>5</cp:revision>
  <dcterms:created xsi:type="dcterms:W3CDTF">2021-10-31T15:30:01Z</dcterms:created>
  <dcterms:modified xsi:type="dcterms:W3CDTF">2022-03-30T23:56:17Z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0x0101001FDD25D0DCF89E42BF4A139799273A9D</vt:lpwstr>
  </property>
</Properties>
</file>