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%20Files\PostgreSQL\16\data\dataset\IPL_Ba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jw\OneDrive\Desktop\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%20Files\PostgreSQL\16\data\dataset\IPL_Ball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strike_rate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IPL_Ball!$L$2:$L$11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KA Pollard</c:v>
                </c:pt>
                <c:pt idx="8">
                  <c:v>CH Gayle</c:v>
                </c:pt>
                <c:pt idx="9">
                  <c:v>JC Buttler</c:v>
                </c:pt>
              </c:strCache>
            </c:strRef>
          </c:cat>
          <c:val>
            <c:numRef>
              <c:f>IPL_Ball!$O$2:$O$11</c:f>
              <c:numCache>
                <c:formatCode>General</c:formatCode>
                <c:ptCount val="10"/>
                <c:pt idx="0">
                  <c:v>185.15</c:v>
                </c:pt>
                <c:pt idx="1">
                  <c:v>170.49</c:v>
                </c:pt>
                <c:pt idx="2">
                  <c:v>162.07</c:v>
                </c:pt>
                <c:pt idx="3">
                  <c:v>160.43</c:v>
                </c:pt>
                <c:pt idx="4">
                  <c:v>160.27000000000001</c:v>
                </c:pt>
                <c:pt idx="5">
                  <c:v>154.25</c:v>
                </c:pt>
                <c:pt idx="6">
                  <c:v>154.01</c:v>
                </c:pt>
                <c:pt idx="7">
                  <c:v>153.16</c:v>
                </c:pt>
                <c:pt idx="8">
                  <c:v>153.1</c:v>
                </c:pt>
                <c:pt idx="9">
                  <c:v>152.85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8A-4E3F-9689-EF69D402782E}"/>
            </c:ext>
          </c:extLst>
        </c:ser>
        <c:ser>
          <c:idx val="1"/>
          <c:order val="1"/>
          <c:tx>
            <c:v>Total_runs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IPL_Ball!$L$2:$L$11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KA Pollard</c:v>
                </c:pt>
                <c:pt idx="8">
                  <c:v>CH Gayle</c:v>
                </c:pt>
                <c:pt idx="9">
                  <c:v>JC Buttler</c:v>
                </c:pt>
              </c:strCache>
            </c:strRef>
          </c:cat>
          <c:val>
            <c:numRef>
              <c:f>IPL_Ball!$M$2:$M$11</c:f>
              <c:numCache>
                <c:formatCode>General</c:formatCode>
                <c:ptCount val="10"/>
                <c:pt idx="0">
                  <c:v>1509</c:v>
                </c:pt>
                <c:pt idx="1">
                  <c:v>890</c:v>
                </c:pt>
                <c:pt idx="2">
                  <c:v>1343</c:v>
                </c:pt>
                <c:pt idx="3">
                  <c:v>2713</c:v>
                </c:pt>
                <c:pt idx="4">
                  <c:v>1497</c:v>
                </c:pt>
                <c:pt idx="5">
                  <c:v>2067</c:v>
                </c:pt>
                <c:pt idx="6">
                  <c:v>4816</c:v>
                </c:pt>
                <c:pt idx="7">
                  <c:v>2999</c:v>
                </c:pt>
                <c:pt idx="8">
                  <c:v>4731</c:v>
                </c:pt>
                <c:pt idx="9">
                  <c:v>1712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8A-4E3F-9689-EF69D4027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586656"/>
        <c:axId val="416586984"/>
      </c:barChart>
      <c:catAx>
        <c:axId val="41658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586984"/>
        <c:crosses val="autoZero"/>
        <c:auto val="1"/>
        <c:lblAlgn val="ctr"/>
        <c:lblOffset val="100"/>
        <c:noMultiLvlLbl val="0"/>
      </c:catAx>
      <c:valAx>
        <c:axId val="4165869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586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FF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'3'!$B$1</c:f>
              <c:strCache>
                <c:ptCount val="1"/>
                <c:pt idx="0">
                  <c:v>boundry_runs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D3-4C9C-9910-A18B6798CD6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D3-4C9C-9910-A18B6798CD6F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D3-4C9C-9910-A18B6798CD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'3'!$A$2:$A$11</c:f>
              <c:strCache>
                <c:ptCount val="10"/>
                <c:pt idx="0">
                  <c:v>S Dhawan</c:v>
                </c:pt>
                <c:pt idx="1">
                  <c:v>CH Gayle</c:v>
                </c:pt>
                <c:pt idx="2">
                  <c:v>DA Warner</c:v>
                </c:pt>
                <c:pt idx="3">
                  <c:v>V Kohli</c:v>
                </c:pt>
                <c:pt idx="4">
                  <c:v>SK Raina</c:v>
                </c:pt>
                <c:pt idx="5">
                  <c:v>G Gambhir</c:v>
                </c:pt>
                <c:pt idx="6">
                  <c:v>RG Sharma</c:v>
                </c:pt>
                <c:pt idx="7">
                  <c:v>RV Uthappa</c:v>
                </c:pt>
                <c:pt idx="8">
                  <c:v>AM Rahane</c:v>
                </c:pt>
                <c:pt idx="9">
                  <c:v>AB de Villiers</c:v>
                </c:pt>
              </c:strCache>
            </c:strRef>
          </c:cat>
          <c:val>
            <c:numRef>
              <c:f>'3'!$B$2:$B$11</c:f>
              <c:numCache>
                <c:formatCode>General</c:formatCode>
                <c:ptCount val="10"/>
                <c:pt idx="0">
                  <c:v>2364</c:v>
                </c:pt>
                <c:pt idx="1">
                  <c:v>2094</c:v>
                </c:pt>
                <c:pt idx="2">
                  <c:v>2040</c:v>
                </c:pt>
                <c:pt idx="3">
                  <c:v>2016</c:v>
                </c:pt>
                <c:pt idx="4">
                  <c:v>1972</c:v>
                </c:pt>
                <c:pt idx="5">
                  <c:v>1968</c:v>
                </c:pt>
                <c:pt idx="6">
                  <c:v>1832</c:v>
                </c:pt>
                <c:pt idx="7">
                  <c:v>1816</c:v>
                </c:pt>
                <c:pt idx="8">
                  <c:v>1664</c:v>
                </c:pt>
                <c:pt idx="9">
                  <c:v>1560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D3-4C9C-9910-A18B6798CD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4750008"/>
        <c:axId val="384740168"/>
      </c:barChart>
      <c:catAx>
        <c:axId val="384750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740168"/>
        <c:crosses val="autoZero"/>
        <c:auto val="1"/>
        <c:lblAlgn val="ctr"/>
        <c:lblOffset val="100"/>
        <c:noMultiLvlLbl val="0"/>
      </c:catAx>
      <c:valAx>
        <c:axId val="38474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750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5875" cap="flat" cmpd="sng" algn="ctr">
      <a:solidFill>
        <a:schemeClr val="tx1"/>
      </a:solidFill>
      <a:round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bowler Economy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IPL_Ball!$K$27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rgbClr val="FF000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BD-4681-B7C5-A1A811324DE3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BD-4681-B7C5-A1A811324DE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BD-4681-B7C5-A1A811324D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IPL_Ball!$I$28:$I$37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IPL_Ball!$K$28:$K$37</c:f>
              <c:numCache>
                <c:formatCode>General</c:formatCode>
                <c:ptCount val="10"/>
                <c:pt idx="0">
                  <c:v>10.55</c:v>
                </c:pt>
                <c:pt idx="1">
                  <c:v>11.07</c:v>
                </c:pt>
                <c:pt idx="2">
                  <c:v>11.12</c:v>
                </c:pt>
                <c:pt idx="3">
                  <c:v>11.28</c:v>
                </c:pt>
                <c:pt idx="4">
                  <c:v>11.28</c:v>
                </c:pt>
                <c:pt idx="5">
                  <c:v>11.3</c:v>
                </c:pt>
                <c:pt idx="6">
                  <c:v>11.38</c:v>
                </c:pt>
                <c:pt idx="7">
                  <c:v>11.48</c:v>
                </c:pt>
                <c:pt idx="8">
                  <c:v>11.53</c:v>
                </c:pt>
                <c:pt idx="9">
                  <c:v>11.65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BD-4681-B7C5-A1A811324DE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20896256"/>
        <c:axId val="4208942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IPL_Ball!$J$27</c15:sqref>
                        </c15:formulaRef>
                      </c:ext>
                    </c:extLst>
                    <c:strCache>
                      <c:ptCount val="1"/>
                      <c:pt idx="0">
                        <c:v>total_ball</c:v>
                      </c:pt>
                    </c:strCache>
                  </c:strRef>
                </c:tx>
                <c:spPr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IPL_Ball!$I$28:$I$37</c15:sqref>
                        </c15:formulaRef>
                      </c:ext>
                    </c:extLst>
                    <c:strCache>
                      <c:ptCount val="10"/>
                      <c:pt idx="0">
                        <c:v>Rashid Khan</c:v>
                      </c:pt>
                      <c:pt idx="1">
                        <c:v>A Kumble</c:v>
                      </c:pt>
                      <c:pt idx="2">
                        <c:v>M Muralitharan</c:v>
                      </c:pt>
                      <c:pt idx="3">
                        <c:v>DW Steyn</c:v>
                      </c:pt>
                      <c:pt idx="4">
                        <c:v>R Ashwin</c:v>
                      </c:pt>
                      <c:pt idx="5">
                        <c:v>SP Narine</c:v>
                      </c:pt>
                      <c:pt idx="6">
                        <c:v>DL Vettori</c:v>
                      </c:pt>
                      <c:pt idx="7">
                        <c:v>Washington Sundar</c:v>
                      </c:pt>
                      <c:pt idx="8">
                        <c:v>J Botha</c:v>
                      </c:pt>
                      <c:pt idx="9">
                        <c:v>R Tewatia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IPL_Ball!$J$28:$J$37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1490</c:v>
                      </c:pt>
                      <c:pt idx="1">
                        <c:v>983</c:v>
                      </c:pt>
                      <c:pt idx="2">
                        <c:v>1577</c:v>
                      </c:pt>
                      <c:pt idx="3">
                        <c:v>2276</c:v>
                      </c:pt>
                      <c:pt idx="4">
                        <c:v>3327</c:v>
                      </c:pt>
                      <c:pt idx="5">
                        <c:v>2824</c:v>
                      </c:pt>
                      <c:pt idx="6">
                        <c:v>785</c:v>
                      </c:pt>
                      <c:pt idx="7">
                        <c:v>660</c:v>
                      </c:pt>
                      <c:pt idx="8">
                        <c:v>709</c:v>
                      </c:pt>
                      <c:pt idx="9">
                        <c:v>587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A1BD-4681-B7C5-A1A811324DE3}"/>
                  </c:ext>
                </c:extLst>
              </c15:ser>
            </c15:filteredBarSeries>
          </c:ext>
        </c:extLst>
      </c:barChart>
      <c:catAx>
        <c:axId val="42089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894288"/>
        <c:crosses val="autoZero"/>
        <c:auto val="1"/>
        <c:lblAlgn val="ctr"/>
        <c:lblOffset val="100"/>
        <c:noMultiLvlLbl val="0"/>
      </c:catAx>
      <c:valAx>
        <c:axId val="4208942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089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rgbClr val="00206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1200"/>
              <a:t>Bowler</a:t>
            </a:r>
            <a:r>
              <a:rPr lang="en-IN" sz="1200" baseline="0"/>
              <a:t> Strike Rate</a:t>
            </a:r>
            <a:endParaRPr lang="en-IN" sz="12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IPL_Ball!$I$41</c:f>
              <c:strCache>
                <c:ptCount val="1"/>
                <c:pt idx="0">
                  <c:v>Sohail Tanvir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IPL_Ball!$J$40</c:f>
              <c:strCache>
                <c:ptCount val="1"/>
                <c:pt idx="0">
                  <c:v>bowler_strike_rate</c:v>
                </c:pt>
              </c:strCache>
            </c:strRef>
          </c:cat>
          <c:val>
            <c:numRef>
              <c:f>IPL_Ball!$J$41</c:f>
              <c:numCache>
                <c:formatCode>General</c:formatCode>
                <c:ptCount val="1"/>
                <c:pt idx="0">
                  <c:v>40.916666669999998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FD-47F1-81E7-1A835171829A}"/>
            </c:ext>
          </c:extLst>
        </c:ser>
        <c:ser>
          <c:idx val="1"/>
          <c:order val="1"/>
          <c:tx>
            <c:strRef>
              <c:f>IPL_Ball!$I$42</c:f>
              <c:strCache>
                <c:ptCount val="1"/>
                <c:pt idx="0">
                  <c:v>Umar Gul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IPL_Ball!$J$40</c:f>
              <c:strCache>
                <c:ptCount val="1"/>
                <c:pt idx="0">
                  <c:v>bowler_strike_rate</c:v>
                </c:pt>
              </c:strCache>
            </c:strRef>
          </c:cat>
          <c:val>
            <c:numRef>
              <c:f>IPL_Ball!$J$42</c:f>
              <c:numCache>
                <c:formatCode>General</c:formatCode>
                <c:ptCount val="1"/>
                <c:pt idx="0">
                  <c:v>42.357142860000003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FD-47F1-81E7-1A835171829A}"/>
            </c:ext>
          </c:extLst>
        </c:ser>
        <c:ser>
          <c:idx val="2"/>
          <c:order val="2"/>
          <c:tx>
            <c:strRef>
              <c:f>IPL_Ball!$I$43</c:f>
              <c:strCache>
                <c:ptCount val="1"/>
                <c:pt idx="0">
                  <c:v>L Ngidi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IPL_Ball!$J$40</c:f>
              <c:strCache>
                <c:ptCount val="1"/>
                <c:pt idx="0">
                  <c:v>bowler_strike_rate</c:v>
                </c:pt>
              </c:strCache>
            </c:strRef>
          </c:cat>
          <c:val>
            <c:numRef>
              <c:f>IPL_Ball!$J$43</c:f>
              <c:numCache>
                <c:formatCode>General</c:formatCode>
                <c:ptCount val="1"/>
                <c:pt idx="0">
                  <c:v>43.173913040000002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FD-47F1-81E7-1A835171829A}"/>
            </c:ext>
          </c:extLst>
        </c:ser>
        <c:ser>
          <c:idx val="3"/>
          <c:order val="3"/>
          <c:tx>
            <c:strRef>
              <c:f>IPL_Ball!$I$44</c:f>
              <c:strCache>
                <c:ptCount val="1"/>
                <c:pt idx="0">
                  <c:v>K Rabada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IPL_Ball!$J$40</c:f>
              <c:strCache>
                <c:ptCount val="1"/>
                <c:pt idx="0">
                  <c:v>bowler_strike_rate</c:v>
                </c:pt>
              </c:strCache>
            </c:strRef>
          </c:cat>
          <c:val>
            <c:numRef>
              <c:f>IPL_Ball!$J$44</c:f>
              <c:numCache>
                <c:formatCode>General</c:formatCode>
                <c:ptCount val="1"/>
                <c:pt idx="0">
                  <c:v>46.151515150000002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FD-47F1-81E7-1A835171829A}"/>
            </c:ext>
          </c:extLst>
        </c:ser>
        <c:ser>
          <c:idx val="4"/>
          <c:order val="4"/>
          <c:tx>
            <c:strRef>
              <c:f>IPL_Ball!$I$45</c:f>
              <c:strCache>
                <c:ptCount val="1"/>
                <c:pt idx="0">
                  <c:v>WPUJC Vaas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IPL_Ball!$J$40</c:f>
              <c:strCache>
                <c:ptCount val="1"/>
                <c:pt idx="0">
                  <c:v>bowler_strike_rate</c:v>
                </c:pt>
              </c:strCache>
            </c:strRef>
          </c:cat>
          <c:val>
            <c:numRef>
              <c:f>IPL_Ball!$J$45</c:f>
              <c:numCache>
                <c:formatCode>General</c:formatCode>
                <c:ptCount val="1"/>
                <c:pt idx="0">
                  <c:v>46.5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FD-47F1-81E7-1A835171829A}"/>
            </c:ext>
          </c:extLst>
        </c:ser>
        <c:ser>
          <c:idx val="5"/>
          <c:order val="5"/>
          <c:tx>
            <c:strRef>
              <c:f>IPL_Ball!$I$46</c:f>
              <c:strCache>
                <c:ptCount val="1"/>
                <c:pt idx="0">
                  <c:v>CK Langeveldt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IPL_Ball!$J$40</c:f>
              <c:strCache>
                <c:ptCount val="1"/>
                <c:pt idx="0">
                  <c:v>bowler_strike_rate</c:v>
                </c:pt>
              </c:strCache>
            </c:strRef>
          </c:cat>
          <c:val>
            <c:numRef>
              <c:f>IPL_Ball!$J$46</c:f>
              <c:numCache>
                <c:formatCode>General</c:formatCode>
                <c:ptCount val="1"/>
                <c:pt idx="0">
                  <c:v>46.92307692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2FD-47F1-81E7-1A835171829A}"/>
            </c:ext>
          </c:extLst>
        </c:ser>
        <c:ser>
          <c:idx val="6"/>
          <c:order val="6"/>
          <c:tx>
            <c:strRef>
              <c:f>IPL_Ball!$I$47</c:f>
              <c:strCache>
                <c:ptCount val="1"/>
                <c:pt idx="0">
                  <c:v>BJ Hodge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IPL_Ball!$J$40</c:f>
              <c:strCache>
                <c:ptCount val="1"/>
                <c:pt idx="0">
                  <c:v>bowler_strike_rate</c:v>
                </c:pt>
              </c:strCache>
            </c:strRef>
          </c:cat>
          <c:val>
            <c:numRef>
              <c:f>IPL_Ball!$J$47</c:f>
              <c:numCache>
                <c:formatCode>General</c:formatCode>
                <c:ptCount val="1"/>
                <c:pt idx="0">
                  <c:v>47.055555560000002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FD-47F1-81E7-1A835171829A}"/>
            </c:ext>
          </c:extLst>
        </c:ser>
        <c:ser>
          <c:idx val="7"/>
          <c:order val="7"/>
          <c:tx>
            <c:strRef>
              <c:f>IPL_Ball!$I$48</c:f>
              <c:strCache>
                <c:ptCount val="1"/>
                <c:pt idx="0">
                  <c:v>AB McDonald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IPL_Ball!$J$40</c:f>
              <c:strCache>
                <c:ptCount val="1"/>
                <c:pt idx="0">
                  <c:v>bowler_strike_rate</c:v>
                </c:pt>
              </c:strCache>
            </c:strRef>
          </c:cat>
          <c:val>
            <c:numRef>
              <c:f>IPL_Ball!$J$48</c:f>
              <c:numCache>
                <c:formatCode>General</c:formatCode>
                <c:ptCount val="1"/>
                <c:pt idx="0">
                  <c:v>47.5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2FD-47F1-81E7-1A835171829A}"/>
            </c:ext>
          </c:extLst>
        </c:ser>
        <c:ser>
          <c:idx val="8"/>
          <c:order val="8"/>
          <c:tx>
            <c:strRef>
              <c:f>IPL_Ball!$I$49</c:f>
              <c:strCache>
                <c:ptCount val="1"/>
                <c:pt idx="0">
                  <c:v>Kamran Khan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IPL_Ball!$J$40</c:f>
              <c:strCache>
                <c:ptCount val="1"/>
                <c:pt idx="0">
                  <c:v>bowler_strike_rate</c:v>
                </c:pt>
              </c:strCache>
            </c:strRef>
          </c:cat>
          <c:val>
            <c:numRef>
              <c:f>IPL_Ball!$J$49</c:f>
              <c:numCache>
                <c:formatCode>General</c:formatCode>
                <c:ptCount val="1"/>
                <c:pt idx="0">
                  <c:v>48.15384615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FD-47F1-81E7-1A835171829A}"/>
            </c:ext>
          </c:extLst>
        </c:ser>
        <c:ser>
          <c:idx val="9"/>
          <c:order val="9"/>
          <c:tx>
            <c:strRef>
              <c:f>IPL_Ball!$I$50</c:f>
              <c:strCache>
                <c:ptCount val="1"/>
                <c:pt idx="0">
                  <c:v>KK Ahmed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IPL_Ball!$J$40</c:f>
              <c:strCache>
                <c:ptCount val="1"/>
                <c:pt idx="0">
                  <c:v>bowler_strike_rate</c:v>
                </c:pt>
              </c:strCache>
            </c:strRef>
          </c:cat>
          <c:val>
            <c:numRef>
              <c:f>IPL_Ball!$J$50</c:f>
              <c:numCache>
                <c:formatCode>General</c:formatCode>
                <c:ptCount val="1"/>
                <c:pt idx="0">
                  <c:v>48.666666669999998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2FD-47F1-81E7-1A8351718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1290152"/>
        <c:axId val="261290480"/>
      </c:barChart>
      <c:catAx>
        <c:axId val="26129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290480"/>
        <c:crosses val="autoZero"/>
        <c:auto val="1"/>
        <c:lblAlgn val="ctr"/>
        <c:lblOffset val="100"/>
        <c:noMultiLvlLbl val="0"/>
      </c:catAx>
      <c:valAx>
        <c:axId val="26129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29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E54-3BFA-4DAB-8E10-F5330565F33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43A2-8EDF-4D56-90D0-73BACF195A9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62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E54-3BFA-4DAB-8E10-F5330565F33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43A2-8EDF-4D56-90D0-73BACF19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4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E54-3BFA-4DAB-8E10-F5330565F33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43A2-8EDF-4D56-90D0-73BACF19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03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E54-3BFA-4DAB-8E10-F5330565F33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43A2-8EDF-4D56-90D0-73BACF19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4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E54-3BFA-4DAB-8E10-F5330565F33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43A2-8EDF-4D56-90D0-73BACF195A9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8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E54-3BFA-4DAB-8E10-F5330565F33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43A2-8EDF-4D56-90D0-73BACF19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0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E54-3BFA-4DAB-8E10-F5330565F33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43A2-8EDF-4D56-90D0-73BACF19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4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E54-3BFA-4DAB-8E10-F5330565F33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43A2-8EDF-4D56-90D0-73BACF19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31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E54-3BFA-4DAB-8E10-F5330565F33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43A2-8EDF-4D56-90D0-73BACF19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29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1F1E54-3BFA-4DAB-8E10-F5330565F33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F943A2-8EDF-4D56-90D0-73BACF19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00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E54-3BFA-4DAB-8E10-F5330565F33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43A2-8EDF-4D56-90D0-73BACF195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6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1F1E54-3BFA-4DAB-8E10-F5330565F333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F943A2-8EDF-4D56-90D0-73BACF195A9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8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IPL Auction Strategy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4330" y="1936142"/>
            <a:ext cx="78452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Agency FB" panose="020B0503020202020204" pitchFamily="34" charset="0"/>
              </a:rPr>
              <a:t>create first table (IPL_ball)</a:t>
            </a:r>
          </a:p>
          <a:p>
            <a:r>
              <a:rPr lang="en-IN" b="1" dirty="0" smtClean="0">
                <a:latin typeface="Agency FB" panose="020B0503020202020204" pitchFamily="34" charset="0"/>
              </a:rPr>
              <a:t>#query</a:t>
            </a:r>
          </a:p>
          <a:p>
            <a:r>
              <a:rPr lang="en-IN" dirty="0" smtClean="0"/>
              <a:t>create table IPL_ball(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Player_id</a:t>
            </a:r>
            <a:r>
              <a:rPr lang="en-IN" dirty="0" smtClean="0"/>
              <a:t> numeric, inning numeric, </a:t>
            </a:r>
            <a:r>
              <a:rPr lang="en-IN" dirty="0" err="1" smtClean="0"/>
              <a:t>over_Num</a:t>
            </a:r>
            <a:r>
              <a:rPr lang="en-IN" dirty="0" smtClean="0"/>
              <a:t> numeric,</a:t>
            </a:r>
          </a:p>
          <a:p>
            <a:r>
              <a:rPr lang="en-IN" dirty="0" smtClean="0"/>
              <a:t>	ball </a:t>
            </a:r>
            <a:r>
              <a:rPr lang="en-IN" dirty="0" err="1" smtClean="0"/>
              <a:t>numeric,batsman</a:t>
            </a:r>
            <a:r>
              <a:rPr lang="en-IN" dirty="0" smtClean="0"/>
              <a:t> varchar(50),  </a:t>
            </a:r>
            <a:r>
              <a:rPr lang="en-IN" dirty="0" err="1" smtClean="0"/>
              <a:t>non_striker</a:t>
            </a:r>
            <a:r>
              <a:rPr lang="en-IN" dirty="0" smtClean="0"/>
              <a:t> varchar(50), bowler varchar(50) ,batsman_runs numeric, </a:t>
            </a:r>
            <a:r>
              <a:rPr lang="en-IN" dirty="0" err="1" smtClean="0"/>
              <a:t>extra_runs</a:t>
            </a:r>
            <a:r>
              <a:rPr lang="en-IN" dirty="0" smtClean="0"/>
              <a:t> numeric, </a:t>
            </a:r>
            <a:r>
              <a:rPr lang="en-IN" dirty="0" err="1" smtClean="0"/>
              <a:t>total_runs</a:t>
            </a:r>
            <a:r>
              <a:rPr lang="en-IN" dirty="0" smtClean="0"/>
              <a:t> numeric,</a:t>
            </a:r>
          </a:p>
          <a:p>
            <a:r>
              <a:rPr lang="en-IN" dirty="0" err="1" smtClean="0"/>
              <a:t>is_wicket</a:t>
            </a:r>
            <a:r>
              <a:rPr lang="en-IN" dirty="0" smtClean="0"/>
              <a:t> numeric,	</a:t>
            </a:r>
          </a:p>
          <a:p>
            <a:r>
              <a:rPr lang="en-IN" dirty="0" err="1" smtClean="0"/>
              <a:t>dismissal_kind</a:t>
            </a:r>
            <a:r>
              <a:rPr lang="en-IN" dirty="0" smtClean="0"/>
              <a:t> varchar(50), </a:t>
            </a:r>
            <a:r>
              <a:rPr lang="en-IN" dirty="0" err="1" smtClean="0"/>
              <a:t>player_dismissed</a:t>
            </a:r>
            <a:r>
              <a:rPr lang="en-IN" dirty="0" smtClean="0"/>
              <a:t> varchar(50), fielder varchar(60),</a:t>
            </a:r>
          </a:p>
          <a:p>
            <a:r>
              <a:rPr lang="en-IN" dirty="0" err="1" smtClean="0"/>
              <a:t>extras_type</a:t>
            </a:r>
            <a:r>
              <a:rPr lang="en-IN" dirty="0" smtClean="0"/>
              <a:t> varchar(18), batting_team  varchar(80), </a:t>
            </a:r>
            <a:r>
              <a:rPr lang="en-IN" dirty="0" err="1" smtClean="0"/>
              <a:t>bowling_team</a:t>
            </a:r>
            <a:r>
              <a:rPr lang="en-IN" dirty="0" smtClean="0"/>
              <a:t> varchar(80)</a:t>
            </a:r>
          </a:p>
          <a:p>
            <a:r>
              <a:rPr lang="en-IN" dirty="0" smtClean="0"/>
              <a:t>);</a:t>
            </a:r>
          </a:p>
          <a:p>
            <a:r>
              <a:rPr lang="en-IN" dirty="0" smtClean="0"/>
              <a:t>	select * from </a:t>
            </a:r>
            <a:r>
              <a:rPr lang="en-IN" dirty="0" err="1" smtClean="0"/>
              <a:t>ipl_ball</a:t>
            </a:r>
            <a:r>
              <a:rPr lang="en-IN" dirty="0" smtClean="0"/>
              <a:t>;</a:t>
            </a:r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copy </a:t>
            </a:r>
            <a:r>
              <a:rPr lang="en-IN" dirty="0" err="1" smtClean="0"/>
              <a:t>ipl_ball</a:t>
            </a:r>
            <a:r>
              <a:rPr lang="en-IN" dirty="0" smtClean="0"/>
              <a:t> from </a:t>
            </a:r>
          </a:p>
          <a:p>
            <a:r>
              <a:rPr lang="en-IN" dirty="0" smtClean="0"/>
              <a:t>'C:\Program Files\PostgreSQL\16\data\dataset\IPL_Ball.csv'  CSV Header;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93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8626" y="814505"/>
            <a:ext cx="6056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select count(distinct city) as </a:t>
            </a:r>
            <a:r>
              <a:rPr lang="en-US" sz="2000" b="1" dirty="0" err="1"/>
              <a:t>total_city</a:t>
            </a:r>
            <a:r>
              <a:rPr lang="en-US" sz="2000" b="1" dirty="0"/>
              <a:t> from </a:t>
            </a:r>
            <a:r>
              <a:rPr lang="en-US" sz="2000" b="1" dirty="0" smtClean="0"/>
              <a:t>Matches;</a:t>
            </a:r>
          </a:p>
          <a:p>
            <a:r>
              <a:rPr lang="en-US" sz="2000" b="1" dirty="0" smtClean="0"/>
              <a:t>Total </a:t>
            </a:r>
            <a:r>
              <a:rPr lang="en-US" sz="2000" b="1" dirty="0"/>
              <a:t>cities = 33</a:t>
            </a:r>
            <a:endParaRPr lang="en-US" sz="2000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48748" y="30468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SELECT </a:t>
            </a:r>
            <a:endParaRPr lang="en-US" sz="2000" b="1" dirty="0"/>
          </a:p>
          <a:p>
            <a:r>
              <a:rPr lang="en-US" sz="2000" b="1" dirty="0"/>
              <a:t>    </a:t>
            </a:r>
            <a:r>
              <a:rPr lang="en-US" sz="2000" b="1" dirty="0" err="1"/>
              <a:t>ball_result</a:t>
            </a:r>
            <a:r>
              <a:rPr lang="en-US" sz="2000" b="1" dirty="0"/>
              <a:t>,</a:t>
            </a:r>
          </a:p>
          <a:p>
            <a:r>
              <a:rPr lang="en-US" sz="2000" b="1" dirty="0"/>
              <a:t>    COUNT(*) AS </a:t>
            </a:r>
            <a:r>
              <a:rPr lang="en-US" sz="2000" b="1" dirty="0" err="1"/>
              <a:t>total_count</a:t>
            </a:r>
            <a:endParaRPr lang="en-US" sz="2000" b="1" dirty="0"/>
          </a:p>
          <a:p>
            <a:r>
              <a:rPr lang="en-US" sz="2000" b="1" dirty="0"/>
              <a:t>FROM </a:t>
            </a:r>
          </a:p>
          <a:p>
            <a:r>
              <a:rPr lang="en-US" sz="2000" b="1" dirty="0"/>
              <a:t>    deliveries_v02</a:t>
            </a:r>
          </a:p>
          <a:p>
            <a:r>
              <a:rPr lang="en-US" sz="2000" b="1" dirty="0"/>
              <a:t>WHERE 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ball_result</a:t>
            </a:r>
            <a:r>
              <a:rPr lang="en-US" sz="2000" b="1" dirty="0"/>
              <a:t> IN ('boundary', 'dot')</a:t>
            </a:r>
          </a:p>
          <a:p>
            <a:r>
              <a:rPr lang="en-US" sz="2000" b="1" dirty="0"/>
              <a:t>GROUP BY 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ball_result</a:t>
            </a:r>
            <a:r>
              <a:rPr lang="en-US" sz="2000" b="1" dirty="0"/>
              <a:t>;</a:t>
            </a:r>
            <a:endParaRPr lang="en-IN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974" y="3673517"/>
            <a:ext cx="3803374" cy="16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7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5044" y="2398788"/>
            <a:ext cx="48502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  select </a:t>
            </a:r>
            <a:r>
              <a:rPr lang="en-IN" sz="2000" b="1" dirty="0"/>
              <a:t>batting_team </a:t>
            </a:r>
            <a:r>
              <a:rPr lang="en-IN" sz="2000" b="1" dirty="0" smtClean="0"/>
              <a:t>,</a:t>
            </a:r>
          </a:p>
          <a:p>
            <a:r>
              <a:rPr lang="en-IN" sz="2000" b="1" dirty="0" smtClean="0"/>
              <a:t>count(</a:t>
            </a:r>
            <a:r>
              <a:rPr lang="en-IN" sz="2000" b="1" dirty="0" err="1" smtClean="0"/>
              <a:t>ball_result</a:t>
            </a:r>
            <a:r>
              <a:rPr lang="en-IN" sz="2000" b="1" dirty="0"/>
              <a:t>) as total_boundary</a:t>
            </a:r>
          </a:p>
          <a:p>
            <a:r>
              <a:rPr lang="en-IN" sz="2000" b="1" dirty="0"/>
              <a:t>	from deliveries_v02</a:t>
            </a:r>
          </a:p>
          <a:p>
            <a:r>
              <a:rPr lang="en-IN" sz="2000" b="1" dirty="0" smtClean="0"/>
              <a:t>where </a:t>
            </a:r>
            <a:r>
              <a:rPr lang="en-IN" sz="2000" b="1" dirty="0"/>
              <a:t>ball_result = 'boundary'</a:t>
            </a:r>
          </a:p>
          <a:p>
            <a:r>
              <a:rPr lang="en-IN" sz="2000" b="1" dirty="0"/>
              <a:t>	group by batting_team</a:t>
            </a:r>
          </a:p>
          <a:p>
            <a:r>
              <a:rPr lang="en-IN" sz="2000" b="1" dirty="0"/>
              <a:t>	order by total_boundary desc</a:t>
            </a:r>
            <a:r>
              <a:rPr lang="en-IN" dirty="0"/>
              <a:t>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29395"/>
              </p:ext>
            </p:extLst>
          </p:nvPr>
        </p:nvGraphicFramePr>
        <p:xfrm>
          <a:off x="5065810" y="1219206"/>
          <a:ext cx="4229859" cy="3897376"/>
        </p:xfrm>
        <a:graphic>
          <a:graphicData uri="http://schemas.openxmlformats.org/drawingml/2006/table">
            <a:tbl>
              <a:tblPr/>
              <a:tblGrid>
                <a:gridCol w="2655588">
                  <a:extLst>
                    <a:ext uri="{9D8B030D-6E8A-4147-A177-3AD203B41FA5}">
                      <a16:colId xmlns:a16="http://schemas.microsoft.com/office/drawing/2014/main" val="2932833139"/>
                    </a:ext>
                  </a:extLst>
                </a:gridCol>
                <a:gridCol w="1574271">
                  <a:extLst>
                    <a:ext uri="{9D8B030D-6E8A-4147-A177-3AD203B41FA5}">
                      <a16:colId xmlns:a16="http://schemas.microsoft.com/office/drawing/2014/main" val="2374520028"/>
                    </a:ext>
                  </a:extLst>
                </a:gridCol>
              </a:tblGrid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batting_team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total_boundary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34346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833326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611950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39703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62362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86274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13209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730567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84274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76742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24768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43446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973876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402040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57672"/>
                  </a:ext>
                </a:extLst>
              </a:tr>
              <a:tr h="243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3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15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330" y="1232597"/>
            <a:ext cx="487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4 select </a:t>
            </a:r>
            <a:r>
              <a:rPr lang="en-IN" b="1" dirty="0" err="1"/>
              <a:t>bowling_team,count</a:t>
            </a:r>
            <a:r>
              <a:rPr lang="en-IN" b="1" dirty="0"/>
              <a:t>(ball_result)as </a:t>
            </a:r>
            <a:r>
              <a:rPr lang="en-IN" b="1" dirty="0" err="1"/>
              <a:t>total_dot_balls</a:t>
            </a:r>
            <a:endParaRPr lang="en-IN" b="1" dirty="0"/>
          </a:p>
          <a:p>
            <a:r>
              <a:rPr lang="en-IN" b="1" dirty="0"/>
              <a:t>	from deliveries_v02</a:t>
            </a:r>
          </a:p>
          <a:p>
            <a:r>
              <a:rPr lang="en-IN" b="1" dirty="0"/>
              <a:t>	where ball_result = 'dot'</a:t>
            </a:r>
          </a:p>
          <a:p>
            <a:r>
              <a:rPr lang="en-IN" b="1" dirty="0"/>
              <a:t>	group by  </a:t>
            </a:r>
            <a:r>
              <a:rPr lang="en-IN" b="1" dirty="0" err="1"/>
              <a:t>bowling_team</a:t>
            </a:r>
            <a:endParaRPr lang="en-IN" b="1" dirty="0"/>
          </a:p>
          <a:p>
            <a:r>
              <a:rPr lang="en-IN" b="1" dirty="0"/>
              <a:t>	order by </a:t>
            </a:r>
            <a:r>
              <a:rPr lang="en-IN" b="1" dirty="0" err="1"/>
              <a:t>total_dot_balls</a:t>
            </a:r>
            <a:r>
              <a:rPr lang="en-IN" b="1" dirty="0"/>
              <a:t> desc;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33434"/>
              </p:ext>
            </p:extLst>
          </p:nvPr>
        </p:nvGraphicFramePr>
        <p:xfrm>
          <a:off x="6202017" y="245386"/>
          <a:ext cx="4426227" cy="3225165"/>
        </p:xfrm>
        <a:graphic>
          <a:graphicData uri="http://schemas.openxmlformats.org/drawingml/2006/table">
            <a:tbl>
              <a:tblPr/>
              <a:tblGrid>
                <a:gridCol w="2553593">
                  <a:extLst>
                    <a:ext uri="{9D8B030D-6E8A-4147-A177-3AD203B41FA5}">
                      <a16:colId xmlns:a16="http://schemas.microsoft.com/office/drawing/2014/main" val="133169698"/>
                    </a:ext>
                  </a:extLst>
                </a:gridCol>
                <a:gridCol w="1872634">
                  <a:extLst>
                    <a:ext uri="{9D8B030D-6E8A-4147-A177-3AD203B41FA5}">
                      <a16:colId xmlns:a16="http://schemas.microsoft.com/office/drawing/2014/main" val="1910598749"/>
                    </a:ext>
                  </a:extLst>
                </a:gridCol>
              </a:tblGrid>
              <a:tr h="16275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bowling_team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total_dot_balls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554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5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072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962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005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996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551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832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751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49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105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50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761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545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687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662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79924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90330" y="3854864"/>
            <a:ext cx="45985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 5 select </a:t>
            </a:r>
            <a:r>
              <a:rPr lang="en-IN" b="1" dirty="0"/>
              <a:t>* from deliveries_v02;</a:t>
            </a:r>
          </a:p>
          <a:p>
            <a:r>
              <a:rPr lang="en-IN" b="1" dirty="0"/>
              <a:t>	select </a:t>
            </a:r>
            <a:r>
              <a:rPr lang="en-IN" b="1" dirty="0" err="1"/>
              <a:t>dismissal_kind</a:t>
            </a:r>
            <a:r>
              <a:rPr lang="en-IN" b="1" dirty="0"/>
              <a:t> ,count(</a:t>
            </a:r>
            <a:r>
              <a:rPr lang="en-IN" b="1" dirty="0" err="1"/>
              <a:t>dismissal_kind</a:t>
            </a:r>
            <a:r>
              <a:rPr lang="en-IN" b="1" dirty="0"/>
              <a:t>)</a:t>
            </a:r>
          </a:p>
          <a:p>
            <a:r>
              <a:rPr lang="en-IN" b="1" dirty="0"/>
              <a:t>	from deliveries_v02</a:t>
            </a:r>
          </a:p>
          <a:p>
            <a:r>
              <a:rPr lang="en-IN" b="1" dirty="0"/>
              <a:t>	where </a:t>
            </a:r>
            <a:r>
              <a:rPr lang="en-IN" b="1" dirty="0" err="1"/>
              <a:t>dismissal_kind</a:t>
            </a:r>
            <a:r>
              <a:rPr lang="en-IN" b="1" dirty="0"/>
              <a:t> not in ('NA')</a:t>
            </a:r>
          </a:p>
          <a:p>
            <a:r>
              <a:rPr lang="en-IN" b="1" dirty="0"/>
              <a:t>	group by </a:t>
            </a:r>
            <a:r>
              <a:rPr lang="en-IN" b="1" dirty="0" err="1"/>
              <a:t>dismissal_kind</a:t>
            </a:r>
            <a:r>
              <a:rPr lang="en-IN" b="1" dirty="0"/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28278"/>
              </p:ext>
            </p:extLst>
          </p:nvPr>
        </p:nvGraphicFramePr>
        <p:xfrm>
          <a:off x="4890053" y="3669334"/>
          <a:ext cx="3538329" cy="2638700"/>
        </p:xfrm>
        <a:graphic>
          <a:graphicData uri="http://schemas.openxmlformats.org/drawingml/2006/table">
            <a:tbl>
              <a:tblPr/>
              <a:tblGrid>
                <a:gridCol w="2261339">
                  <a:extLst>
                    <a:ext uri="{9D8B030D-6E8A-4147-A177-3AD203B41FA5}">
                      <a16:colId xmlns:a16="http://schemas.microsoft.com/office/drawing/2014/main" val="403516408"/>
                    </a:ext>
                  </a:extLst>
                </a:gridCol>
                <a:gridCol w="1276990">
                  <a:extLst>
                    <a:ext uri="{9D8B030D-6E8A-4147-A177-3AD203B41FA5}">
                      <a16:colId xmlns:a16="http://schemas.microsoft.com/office/drawing/2014/main" val="3881173685"/>
                    </a:ext>
                  </a:extLst>
                </a:gridCol>
              </a:tblGrid>
              <a:tr h="2638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       </a:t>
                      </a:r>
                      <a:r>
                        <a:rPr lang="en-IN" sz="11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dismissal_kind</a:t>
                      </a:r>
                      <a:endParaRPr lang="en-IN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24346"/>
                  </a:ext>
                </a:extLst>
              </a:tr>
              <a:tr h="2638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74259"/>
                  </a:ext>
                </a:extLst>
              </a:tr>
              <a:tr h="2638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19630"/>
                  </a:ext>
                </a:extLst>
              </a:tr>
              <a:tr h="2638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caught and bowled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08544"/>
                  </a:ext>
                </a:extLst>
              </a:tr>
              <a:tr h="2638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 wicket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076999"/>
                  </a:ext>
                </a:extLst>
              </a:tr>
              <a:tr h="2638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161158"/>
                  </a:ext>
                </a:extLst>
              </a:tr>
              <a:tr h="2638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obstructing the field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19920"/>
                  </a:ext>
                </a:extLst>
              </a:tr>
              <a:tr h="2638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retired hurt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31199"/>
                  </a:ext>
                </a:extLst>
              </a:tr>
              <a:tr h="2638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out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818843"/>
                  </a:ext>
                </a:extLst>
              </a:tr>
              <a:tr h="2638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stumped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4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22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826" y="8350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select </a:t>
            </a:r>
            <a:r>
              <a:rPr lang="en-IN" b="1" dirty="0" err="1"/>
              <a:t>bowler,sum</a:t>
            </a:r>
            <a:r>
              <a:rPr lang="en-IN" b="1" dirty="0"/>
              <a:t>(</a:t>
            </a:r>
            <a:r>
              <a:rPr lang="en-IN" b="1" dirty="0" err="1"/>
              <a:t>extra_runs</a:t>
            </a:r>
            <a:r>
              <a:rPr lang="en-IN" b="1" dirty="0"/>
              <a:t>)as </a:t>
            </a:r>
            <a:r>
              <a:rPr lang="en-IN" b="1" dirty="0" err="1"/>
              <a:t>total_extra</a:t>
            </a:r>
            <a:r>
              <a:rPr lang="en-IN" b="1" dirty="0"/>
              <a:t> </a:t>
            </a:r>
          </a:p>
          <a:p>
            <a:r>
              <a:rPr lang="en-IN" b="1" dirty="0"/>
              <a:t>	from deliveries</a:t>
            </a:r>
          </a:p>
          <a:p>
            <a:r>
              <a:rPr lang="en-IN" b="1" dirty="0"/>
              <a:t>	group by bowler</a:t>
            </a:r>
          </a:p>
          <a:p>
            <a:r>
              <a:rPr lang="en-IN" b="1" dirty="0"/>
              <a:t>	order by </a:t>
            </a:r>
            <a:r>
              <a:rPr lang="en-IN" b="1" dirty="0" err="1"/>
              <a:t>total_extra</a:t>
            </a:r>
            <a:r>
              <a:rPr lang="en-IN" b="1" dirty="0"/>
              <a:t> desc</a:t>
            </a:r>
          </a:p>
          <a:p>
            <a:r>
              <a:rPr lang="en-IN" b="1" dirty="0"/>
              <a:t>	limit 5;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72572"/>
              </p:ext>
            </p:extLst>
          </p:nvPr>
        </p:nvGraphicFramePr>
        <p:xfrm>
          <a:off x="6427304" y="835028"/>
          <a:ext cx="2620411" cy="1709388"/>
        </p:xfrm>
        <a:graphic>
          <a:graphicData uri="http://schemas.openxmlformats.org/drawingml/2006/table">
            <a:tbl>
              <a:tblPr/>
              <a:tblGrid>
                <a:gridCol w="1159854">
                  <a:extLst>
                    <a:ext uri="{9D8B030D-6E8A-4147-A177-3AD203B41FA5}">
                      <a16:colId xmlns:a16="http://schemas.microsoft.com/office/drawing/2014/main" val="2597114519"/>
                    </a:ext>
                  </a:extLst>
                </a:gridCol>
                <a:gridCol w="1460557">
                  <a:extLst>
                    <a:ext uri="{9D8B030D-6E8A-4147-A177-3AD203B41FA5}">
                      <a16:colId xmlns:a16="http://schemas.microsoft.com/office/drawing/2014/main" val="2931684150"/>
                    </a:ext>
                  </a:extLst>
                </a:gridCol>
              </a:tblGrid>
              <a:tr h="2848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total_extra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7247"/>
                  </a:ext>
                </a:extLst>
              </a:tr>
              <a:tr h="2848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</a:t>
                      </a:r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Malinga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70049"/>
                  </a:ext>
                </a:extLst>
              </a:tr>
              <a:tr h="2848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Kumar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005869"/>
                  </a:ext>
                </a:extLst>
              </a:tr>
              <a:tr h="2848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 Yadav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242338"/>
                  </a:ext>
                </a:extLst>
              </a:tr>
              <a:tr h="2848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 Bravo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721468"/>
                  </a:ext>
                </a:extLst>
              </a:tr>
              <a:tr h="2848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Kumar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1747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95130" y="379883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/>
              <a:t>create table deliveries_v03  as </a:t>
            </a:r>
          </a:p>
          <a:p>
            <a:r>
              <a:rPr lang="en-IN" sz="2000" b="1" dirty="0"/>
              <a:t>	select d.*,m.venue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m.match_date</a:t>
            </a:r>
            <a:r>
              <a:rPr lang="en-IN" sz="2000" b="1" dirty="0" smtClean="0"/>
              <a:t> </a:t>
            </a:r>
            <a:r>
              <a:rPr lang="en-IN" sz="2000" b="1" dirty="0"/>
              <a:t>from deliveries_v02 as d</a:t>
            </a:r>
          </a:p>
          <a:p>
            <a:r>
              <a:rPr lang="en-IN" sz="2000" b="1" dirty="0"/>
              <a:t>	 left join matches as m</a:t>
            </a:r>
          </a:p>
          <a:p>
            <a:r>
              <a:rPr lang="en-IN" sz="2000" b="1" dirty="0"/>
              <a:t>	on d.player_id = m.id;</a:t>
            </a:r>
          </a:p>
          <a:p>
            <a:endParaRPr lang="en-IN" sz="2000" b="1" dirty="0"/>
          </a:p>
          <a:p>
            <a:r>
              <a:rPr lang="en-IN" sz="2000" b="1" dirty="0"/>
              <a:t>	select * from deliveries_v03 ;</a:t>
            </a:r>
          </a:p>
          <a:p>
            <a:r>
              <a:rPr lang="en-IN" sz="2000" b="1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0261" y="3299791"/>
            <a:ext cx="33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u="sng" dirty="0" smtClean="0">
                <a:solidFill>
                  <a:srgbClr val="FF0000"/>
                </a:solidFill>
              </a:rPr>
              <a:t>Created</a:t>
            </a:r>
            <a:r>
              <a:rPr lang="en-IN" u="sng" dirty="0" smtClean="0">
                <a:solidFill>
                  <a:srgbClr val="FF0000"/>
                </a:solidFill>
              </a:rPr>
              <a:t> </a:t>
            </a:r>
            <a:r>
              <a:rPr lang="en-IN" b="1" u="sng" dirty="0" smtClean="0">
                <a:solidFill>
                  <a:srgbClr val="FF0000"/>
                </a:solidFill>
              </a:rPr>
              <a:t>deliveries_v03 table</a:t>
            </a:r>
            <a:endParaRPr lang="en-IN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27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49327"/>
              </p:ext>
            </p:extLst>
          </p:nvPr>
        </p:nvGraphicFramePr>
        <p:xfrm>
          <a:off x="1378226" y="0"/>
          <a:ext cx="7447722" cy="6403812"/>
        </p:xfrm>
        <a:graphic>
          <a:graphicData uri="http://schemas.openxmlformats.org/drawingml/2006/table">
            <a:tbl>
              <a:tblPr/>
              <a:tblGrid>
                <a:gridCol w="4306957">
                  <a:extLst>
                    <a:ext uri="{9D8B030D-6E8A-4147-A177-3AD203B41FA5}">
                      <a16:colId xmlns:a16="http://schemas.microsoft.com/office/drawing/2014/main" val="4292049388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2632139323"/>
                    </a:ext>
                  </a:extLst>
                </a:gridCol>
              </a:tblGrid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venue</a:t>
                      </a:r>
                    </a:p>
                  </a:txBody>
                  <a:tcPr marL="5436" marR="5436" marT="54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total_runs_scored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17399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23658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061848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Wankhede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23390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726436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Feroz Shah Kotla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22947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8651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20237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971329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Rajiv Gandhi International Stadium, Uppal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19484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27114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 Chidambaram Stadium, Chepauk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17821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089446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Sawai Mansingh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14264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46874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Stadium, Mohali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10987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735479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Dubai International Cricket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10402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471701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Sheikh Zayed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8830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265558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IS Bindra Stadium, Mohali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7021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665954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Maharashtra Cricket Association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6780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79381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Sharjah Cricket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5924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830853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M.Chinnaswamy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5127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52992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DY Patil Sports Academy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4810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005357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Subrata Roy Sahara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4755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678335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Kingsmead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467757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Brabourne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3842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137836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Y.S. Rajasekhara Reddy ACA-VDCA Cricket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861553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Sardar Patel Stadium, Motera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598171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SuperSport Park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3653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127844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Saurashtra Cricket Association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3316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122083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Himachal Pradesh Cricket Association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2897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582969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Holkar Cricket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2872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342790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Wanderers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2292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096355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Barabati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2278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744917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JSCA International Stadium Complex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2056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090249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George's Park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54884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Newlands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559986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Shaheed Veer Narayan Singh International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1741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5851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Nehru Stadium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1363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992339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Park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253018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Beers Diamond Oval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26346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Vidarbha Cricket Association Stadium, Jamtha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819342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 Park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772253"/>
                  </a:ext>
                </a:extLst>
              </a:tr>
              <a:tr h="1087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OUTsurance Oval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436" marR="5436" marT="54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86356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090992" y="726879"/>
            <a:ext cx="270344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9 select venue,</a:t>
            </a:r>
          </a:p>
          <a:p>
            <a:r>
              <a:rPr lang="en-IN" b="1" dirty="0"/>
              <a:t>sum(</a:t>
            </a:r>
            <a:r>
              <a:rPr lang="en-IN" b="1" dirty="0" err="1"/>
              <a:t>total_runs</a:t>
            </a:r>
            <a:r>
              <a:rPr lang="en-IN" b="1" dirty="0"/>
              <a:t>) as total_runs_scored</a:t>
            </a:r>
          </a:p>
          <a:p>
            <a:r>
              <a:rPr lang="en-IN" b="1" dirty="0"/>
              <a:t>	</a:t>
            </a:r>
            <a:r>
              <a:rPr lang="en-IN" sz="2000" b="1" dirty="0"/>
              <a:t>from</a:t>
            </a:r>
            <a:r>
              <a:rPr lang="en-IN" b="1" dirty="0"/>
              <a:t> deliveries_v03</a:t>
            </a:r>
          </a:p>
          <a:p>
            <a:r>
              <a:rPr lang="en-IN" b="1" dirty="0"/>
              <a:t>	group by venue</a:t>
            </a:r>
          </a:p>
          <a:p>
            <a:r>
              <a:rPr lang="en-IN" b="1" dirty="0"/>
              <a:t>	order by total_runs_scored  desc;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9035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0088" y="1061616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/>
              <a:t>select extract (  year from match_date) as year ,</a:t>
            </a:r>
          </a:p>
          <a:p>
            <a:r>
              <a:rPr lang="en-IN" sz="2000" b="1" dirty="0"/>
              <a:t>	sum(</a:t>
            </a:r>
            <a:r>
              <a:rPr lang="en-IN" sz="2000" b="1" dirty="0" err="1"/>
              <a:t>total_runs</a:t>
            </a:r>
            <a:r>
              <a:rPr lang="en-IN" sz="2000" b="1" dirty="0"/>
              <a:t>) as Runs_scored</a:t>
            </a:r>
          </a:p>
          <a:p>
            <a:r>
              <a:rPr lang="en-IN" sz="2000" b="1" dirty="0"/>
              <a:t>	from deliveries_v03</a:t>
            </a:r>
          </a:p>
          <a:p>
            <a:r>
              <a:rPr lang="en-IN" sz="2000" b="1" dirty="0"/>
              <a:t>	where venue = 'Eden Gardens'</a:t>
            </a:r>
          </a:p>
          <a:p>
            <a:r>
              <a:rPr lang="en-IN" sz="2000" b="1" dirty="0"/>
              <a:t>	group by year</a:t>
            </a:r>
          </a:p>
          <a:p>
            <a:r>
              <a:rPr lang="en-IN" sz="2000" b="1" dirty="0"/>
              <a:t>	order by Runs_scored desc;</a:t>
            </a:r>
          </a:p>
          <a:p>
            <a:r>
              <a:rPr lang="en-IN" dirty="0"/>
              <a:t>	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29267"/>
              </p:ext>
            </p:extLst>
          </p:nvPr>
        </p:nvGraphicFramePr>
        <p:xfrm>
          <a:off x="7129670" y="1548433"/>
          <a:ext cx="2242999" cy="2977515"/>
        </p:xfrm>
        <a:graphic>
          <a:graphicData uri="http://schemas.openxmlformats.org/drawingml/2006/table">
            <a:tbl>
              <a:tblPr/>
              <a:tblGrid>
                <a:gridCol w="1152939">
                  <a:extLst>
                    <a:ext uri="{9D8B030D-6E8A-4147-A177-3AD203B41FA5}">
                      <a16:colId xmlns:a16="http://schemas.microsoft.com/office/drawing/2014/main" val="1725903895"/>
                    </a:ext>
                  </a:extLst>
                </a:gridCol>
                <a:gridCol w="1090060">
                  <a:extLst>
                    <a:ext uri="{9D8B030D-6E8A-4147-A177-3AD203B41FA5}">
                      <a16:colId xmlns:a16="http://schemas.microsoft.com/office/drawing/2014/main" val="32452183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runs_scored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74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13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420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42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340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49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38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100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479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639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424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61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8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4087" y="335846"/>
            <a:ext cx="70899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Creating </a:t>
            </a:r>
            <a:r>
              <a:rPr lang="en-US" b="1" dirty="0" err="1" smtClean="0"/>
              <a:t>IPL_matches</a:t>
            </a:r>
            <a:r>
              <a:rPr lang="en-US" b="1" dirty="0" smtClean="0"/>
              <a:t> table</a:t>
            </a:r>
          </a:p>
          <a:p>
            <a:r>
              <a:rPr lang="en-US" b="1" dirty="0" smtClean="0"/>
              <a:t>#query</a:t>
            </a:r>
            <a:endParaRPr lang="en-IN" b="1" dirty="0" smtClean="0"/>
          </a:p>
          <a:p>
            <a:endParaRPr lang="en-IN" dirty="0"/>
          </a:p>
          <a:p>
            <a:r>
              <a:rPr lang="en-IN" dirty="0" smtClean="0"/>
              <a:t>create table </a:t>
            </a:r>
            <a:r>
              <a:rPr lang="en-IN" dirty="0" err="1" smtClean="0"/>
              <a:t>IPL_Matches</a:t>
            </a:r>
            <a:r>
              <a:rPr lang="en-IN" dirty="0" smtClean="0"/>
              <a:t>(</a:t>
            </a:r>
          </a:p>
          <a:p>
            <a:r>
              <a:rPr lang="en-IN" dirty="0" smtClean="0"/>
              <a:t>id numeric,	city varchar(50),	Match_date date	,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player_of_match</a:t>
            </a:r>
            <a:r>
              <a:rPr lang="en-IN" dirty="0" smtClean="0"/>
              <a:t>	varchar(100),venue varchar(300),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neutral_venue</a:t>
            </a:r>
            <a:r>
              <a:rPr lang="en-IN" dirty="0" smtClean="0"/>
              <a:t> numeric,team1 varchar(100)	,</a:t>
            </a:r>
          </a:p>
          <a:p>
            <a:r>
              <a:rPr lang="en-IN" dirty="0" smtClean="0"/>
              <a:t>	team2 varchar(100),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toss_winner</a:t>
            </a:r>
            <a:r>
              <a:rPr lang="en-IN" dirty="0" smtClean="0"/>
              <a:t> varchar(100),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toss_decision</a:t>
            </a:r>
            <a:r>
              <a:rPr lang="en-IN" dirty="0" smtClean="0"/>
              <a:t>	varchar(10),winner varchar(100),</a:t>
            </a:r>
          </a:p>
          <a:p>
            <a:r>
              <a:rPr lang="en-IN" dirty="0" smtClean="0"/>
              <a:t>	result varchar(10),</a:t>
            </a:r>
            <a:r>
              <a:rPr lang="en-IN" dirty="0" err="1" smtClean="0"/>
              <a:t>result_margin</a:t>
            </a:r>
            <a:r>
              <a:rPr lang="en-IN" dirty="0" smtClean="0"/>
              <a:t> numeric,</a:t>
            </a:r>
          </a:p>
          <a:p>
            <a:r>
              <a:rPr lang="en-IN" dirty="0" smtClean="0"/>
              <a:t>	eliminator varchar,	method varchar(20),	umpire1varchar(100),</a:t>
            </a:r>
          </a:p>
          <a:p>
            <a:r>
              <a:rPr lang="en-IN" dirty="0" smtClean="0"/>
              <a:t>	umpire2 varchar(100));</a:t>
            </a:r>
          </a:p>
          <a:p>
            <a:endParaRPr lang="en-IN" dirty="0" smtClean="0"/>
          </a:p>
          <a:p>
            <a:r>
              <a:rPr lang="en-IN" dirty="0" smtClean="0"/>
              <a:t>copy </a:t>
            </a:r>
            <a:r>
              <a:rPr lang="en-IN" dirty="0" err="1" smtClean="0"/>
              <a:t>IPL_Matches</a:t>
            </a:r>
            <a:r>
              <a:rPr lang="en-IN" dirty="0" smtClean="0"/>
              <a:t> from </a:t>
            </a:r>
          </a:p>
          <a:p>
            <a:r>
              <a:rPr lang="en-IN" dirty="0" smtClean="0"/>
              <a:t>'C:\Program Files\PostgreSQL\16\data\dataset\IPL_matches.csv'  CSV Header;</a:t>
            </a:r>
          </a:p>
          <a:p>
            <a:r>
              <a:rPr lang="en-IN" dirty="0" smtClean="0"/>
              <a:t>select * from </a:t>
            </a:r>
            <a:r>
              <a:rPr lang="en-IN" dirty="0" err="1" smtClean="0"/>
              <a:t>IPL_matches</a:t>
            </a:r>
            <a:r>
              <a:rPr lang="en-IN" dirty="0" smtClean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25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1591" y="527639"/>
            <a:ext cx="2105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Bidding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 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IN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atters</a:t>
            </a: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2696" y="1338470"/>
            <a:ext cx="4187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 smtClean="0"/>
              <a:t>Selecting on Higher Strike rate</a:t>
            </a:r>
            <a:endParaRPr lang="en-IN" sz="20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19511"/>
              </p:ext>
            </p:extLst>
          </p:nvPr>
        </p:nvGraphicFramePr>
        <p:xfrm>
          <a:off x="951289" y="2149301"/>
          <a:ext cx="5274368" cy="2665550"/>
        </p:xfrm>
        <a:graphic>
          <a:graphicData uri="http://schemas.openxmlformats.org/drawingml/2006/table">
            <a:tbl>
              <a:tblPr/>
              <a:tblGrid>
                <a:gridCol w="659296">
                  <a:extLst>
                    <a:ext uri="{9D8B030D-6E8A-4147-A177-3AD203B41FA5}">
                      <a16:colId xmlns:a16="http://schemas.microsoft.com/office/drawing/2014/main" val="4109888790"/>
                    </a:ext>
                  </a:extLst>
                </a:gridCol>
                <a:gridCol w="659296">
                  <a:extLst>
                    <a:ext uri="{9D8B030D-6E8A-4147-A177-3AD203B41FA5}">
                      <a16:colId xmlns:a16="http://schemas.microsoft.com/office/drawing/2014/main" val="3616884020"/>
                    </a:ext>
                  </a:extLst>
                </a:gridCol>
                <a:gridCol w="659296">
                  <a:extLst>
                    <a:ext uri="{9D8B030D-6E8A-4147-A177-3AD203B41FA5}">
                      <a16:colId xmlns:a16="http://schemas.microsoft.com/office/drawing/2014/main" val="2011361614"/>
                    </a:ext>
                  </a:extLst>
                </a:gridCol>
                <a:gridCol w="659296">
                  <a:extLst>
                    <a:ext uri="{9D8B030D-6E8A-4147-A177-3AD203B41FA5}">
                      <a16:colId xmlns:a16="http://schemas.microsoft.com/office/drawing/2014/main" val="2184042569"/>
                    </a:ext>
                  </a:extLst>
                </a:gridCol>
                <a:gridCol w="659296">
                  <a:extLst>
                    <a:ext uri="{9D8B030D-6E8A-4147-A177-3AD203B41FA5}">
                      <a16:colId xmlns:a16="http://schemas.microsoft.com/office/drawing/2014/main" val="2769833643"/>
                    </a:ext>
                  </a:extLst>
                </a:gridCol>
                <a:gridCol w="659296">
                  <a:extLst>
                    <a:ext uri="{9D8B030D-6E8A-4147-A177-3AD203B41FA5}">
                      <a16:colId xmlns:a16="http://schemas.microsoft.com/office/drawing/2014/main" val="3799779492"/>
                    </a:ext>
                  </a:extLst>
                </a:gridCol>
                <a:gridCol w="659296">
                  <a:extLst>
                    <a:ext uri="{9D8B030D-6E8A-4147-A177-3AD203B41FA5}">
                      <a16:colId xmlns:a16="http://schemas.microsoft.com/office/drawing/2014/main" val="2998897870"/>
                    </a:ext>
                  </a:extLst>
                </a:gridCol>
                <a:gridCol w="659296">
                  <a:extLst>
                    <a:ext uri="{9D8B030D-6E8A-4147-A177-3AD203B41FA5}">
                      <a16:colId xmlns:a16="http://schemas.microsoft.com/office/drawing/2014/main" val="1487646024"/>
                    </a:ext>
                  </a:extLst>
                </a:gridCol>
              </a:tblGrid>
              <a:tr h="271363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select distinct batsman , sum(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batsman_runs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) as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total_runs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671565"/>
                  </a:ext>
                </a:extLst>
              </a:tr>
              <a:tr h="271363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,count(ball) as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Total_ball_played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, sum(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batsman_runs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)/count(ball) as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strike_rate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673009"/>
                  </a:ext>
                </a:extLst>
              </a:tr>
              <a:tr h="2713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from IPL_ball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416843"/>
                  </a:ext>
                </a:extLst>
              </a:tr>
              <a:tr h="27136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where extra_runs = 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877623"/>
                  </a:ext>
                </a:extLst>
              </a:tr>
              <a:tr h="2713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group by batsman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670388"/>
                  </a:ext>
                </a:extLst>
              </a:tr>
              <a:tr h="27136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having count(ball) &gt; 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341035"/>
                  </a:ext>
                </a:extLst>
              </a:tr>
              <a:tr h="27136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order by </a:t>
                      </a: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strike_rate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 desc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026519"/>
                  </a:ext>
                </a:extLst>
              </a:tr>
              <a:tr h="27136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limit 10;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55843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27875"/>
              </p:ext>
            </p:extLst>
          </p:nvPr>
        </p:nvGraphicFramePr>
        <p:xfrm>
          <a:off x="6222076" y="738876"/>
          <a:ext cx="5102087" cy="2540572"/>
        </p:xfrm>
        <a:graphic>
          <a:graphicData uri="http://schemas.openxmlformats.org/drawingml/2006/table">
            <a:tbl>
              <a:tblPr/>
              <a:tblGrid>
                <a:gridCol w="1268913">
                  <a:extLst>
                    <a:ext uri="{9D8B030D-6E8A-4147-A177-3AD203B41FA5}">
                      <a16:colId xmlns:a16="http://schemas.microsoft.com/office/drawing/2014/main" val="394982145"/>
                    </a:ext>
                  </a:extLst>
                </a:gridCol>
                <a:gridCol w="1083863">
                  <a:extLst>
                    <a:ext uri="{9D8B030D-6E8A-4147-A177-3AD203B41FA5}">
                      <a16:colId xmlns:a16="http://schemas.microsoft.com/office/drawing/2014/main" val="145698991"/>
                    </a:ext>
                  </a:extLst>
                </a:gridCol>
                <a:gridCol w="1425633">
                  <a:extLst>
                    <a:ext uri="{9D8B030D-6E8A-4147-A177-3AD203B41FA5}">
                      <a16:colId xmlns:a16="http://schemas.microsoft.com/office/drawing/2014/main" val="2228560002"/>
                    </a:ext>
                  </a:extLst>
                </a:gridCol>
                <a:gridCol w="1323678">
                  <a:extLst>
                    <a:ext uri="{9D8B030D-6E8A-4147-A177-3AD203B41FA5}">
                      <a16:colId xmlns:a16="http://schemas.microsoft.com/office/drawing/2014/main" val="3530869687"/>
                    </a:ext>
                  </a:extLst>
                </a:gridCol>
              </a:tblGrid>
              <a:tr h="4372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runs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Ball_played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01357"/>
                  </a:ext>
                </a:extLst>
              </a:tr>
              <a:tr h="210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52179"/>
                  </a:ext>
                </a:extLst>
              </a:tr>
              <a:tr h="210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343953"/>
                  </a:ext>
                </a:extLst>
              </a:tr>
              <a:tr h="210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9778"/>
                  </a:ext>
                </a:extLst>
              </a:tr>
              <a:tr h="210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Sehwag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737266"/>
                  </a:ext>
                </a:extLst>
              </a:tr>
              <a:tr h="210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GJ Maxwell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03830"/>
                  </a:ext>
                </a:extLst>
              </a:tr>
              <a:tr h="210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 Pant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7954"/>
                  </a:ext>
                </a:extLst>
              </a:tr>
              <a:tr h="210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358753"/>
                  </a:ext>
                </a:extLst>
              </a:tr>
              <a:tr h="210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632112"/>
                  </a:ext>
                </a:extLst>
              </a:tr>
              <a:tr h="210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007362"/>
                  </a:ext>
                </a:extLst>
              </a:tr>
              <a:tr h="210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JC Buttler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523778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451675"/>
              </p:ext>
            </p:extLst>
          </p:nvPr>
        </p:nvGraphicFramePr>
        <p:xfrm>
          <a:off x="6012190" y="3482076"/>
          <a:ext cx="5526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1289" y="5029162"/>
            <a:ext cx="3050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3 batter for bidding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AD Russell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SP Nerine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HH Pandya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6721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61872"/>
              </p:ext>
            </p:extLst>
          </p:nvPr>
        </p:nvGraphicFramePr>
        <p:xfrm>
          <a:off x="993911" y="1900825"/>
          <a:ext cx="4227444" cy="2921540"/>
        </p:xfrm>
        <a:graphic>
          <a:graphicData uri="http://schemas.openxmlformats.org/drawingml/2006/table">
            <a:tbl>
              <a:tblPr/>
              <a:tblGrid>
                <a:gridCol w="704574">
                  <a:extLst>
                    <a:ext uri="{9D8B030D-6E8A-4147-A177-3AD203B41FA5}">
                      <a16:colId xmlns:a16="http://schemas.microsoft.com/office/drawing/2014/main" val="3773171019"/>
                    </a:ext>
                  </a:extLst>
                </a:gridCol>
                <a:gridCol w="704574">
                  <a:extLst>
                    <a:ext uri="{9D8B030D-6E8A-4147-A177-3AD203B41FA5}">
                      <a16:colId xmlns:a16="http://schemas.microsoft.com/office/drawing/2014/main" val="2122346057"/>
                    </a:ext>
                  </a:extLst>
                </a:gridCol>
                <a:gridCol w="704574">
                  <a:extLst>
                    <a:ext uri="{9D8B030D-6E8A-4147-A177-3AD203B41FA5}">
                      <a16:colId xmlns:a16="http://schemas.microsoft.com/office/drawing/2014/main" val="3573523896"/>
                    </a:ext>
                  </a:extLst>
                </a:gridCol>
                <a:gridCol w="704574">
                  <a:extLst>
                    <a:ext uri="{9D8B030D-6E8A-4147-A177-3AD203B41FA5}">
                      <a16:colId xmlns:a16="http://schemas.microsoft.com/office/drawing/2014/main" val="3929175453"/>
                    </a:ext>
                  </a:extLst>
                </a:gridCol>
                <a:gridCol w="704574">
                  <a:extLst>
                    <a:ext uri="{9D8B030D-6E8A-4147-A177-3AD203B41FA5}">
                      <a16:colId xmlns:a16="http://schemas.microsoft.com/office/drawing/2014/main" val="2386668055"/>
                    </a:ext>
                  </a:extLst>
                </a:gridCol>
                <a:gridCol w="704574">
                  <a:extLst>
                    <a:ext uri="{9D8B030D-6E8A-4147-A177-3AD203B41FA5}">
                      <a16:colId xmlns:a16="http://schemas.microsoft.com/office/drawing/2014/main" val="2674163709"/>
                    </a:ext>
                  </a:extLst>
                </a:gridCol>
              </a:tblGrid>
              <a:tr h="2941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SELECT batsman,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088826"/>
                  </a:ext>
                </a:extLst>
              </a:tr>
              <a:tr h="29414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       SUM(</a:t>
                      </a: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total_runs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) / SUM(</a:t>
                      </a: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is_wicket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) AS batting_average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2276"/>
                  </a:ext>
                </a:extLst>
              </a:tr>
              <a:tr h="2941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FROM IPL_ball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106384"/>
                  </a:ext>
                </a:extLst>
              </a:tr>
              <a:tr h="2941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WHERE </a:t>
                      </a: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is_wicket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=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791199"/>
                  </a:ext>
                </a:extLst>
              </a:tr>
              <a:tr h="2941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GROUP BY batsman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890090"/>
                  </a:ext>
                </a:extLst>
              </a:tr>
              <a:tr h="2941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HAVING SUM(</a:t>
                      </a: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is_wicket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) &gt; 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65318"/>
                  </a:ext>
                </a:extLst>
              </a:tr>
              <a:tr h="29414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order by batting_average desc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34649"/>
                  </a:ext>
                </a:extLst>
              </a:tr>
              <a:tr h="29414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limit 10;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04452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87893" y="1123987"/>
            <a:ext cx="3167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Selecting on </a:t>
            </a:r>
            <a:r>
              <a:rPr lang="en-US" b="1" i="1" dirty="0" smtClean="0"/>
              <a:t>batting_AVG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00937"/>
              </p:ext>
            </p:extLst>
          </p:nvPr>
        </p:nvGraphicFramePr>
        <p:xfrm>
          <a:off x="5791199" y="1749290"/>
          <a:ext cx="4770783" cy="3432388"/>
        </p:xfrm>
        <a:graphic>
          <a:graphicData uri="http://schemas.openxmlformats.org/drawingml/2006/table">
            <a:tbl>
              <a:tblPr/>
              <a:tblGrid>
                <a:gridCol w="1810161">
                  <a:extLst>
                    <a:ext uri="{9D8B030D-6E8A-4147-A177-3AD203B41FA5}">
                      <a16:colId xmlns:a16="http://schemas.microsoft.com/office/drawing/2014/main" val="4012028588"/>
                    </a:ext>
                  </a:extLst>
                </a:gridCol>
                <a:gridCol w="2960622">
                  <a:extLst>
                    <a:ext uri="{9D8B030D-6E8A-4147-A177-3AD203B41FA5}">
                      <a16:colId xmlns:a16="http://schemas.microsoft.com/office/drawing/2014/main" val="883107513"/>
                    </a:ext>
                  </a:extLst>
                </a:gridCol>
              </a:tblGrid>
              <a:tr h="28913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</a:t>
                      </a:r>
                      <a:r>
                        <a:rPr lang="en-IN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Batting_average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185724"/>
                  </a:ext>
                </a:extLst>
              </a:tr>
              <a:tr h="28913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CRD Fernando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999893"/>
                  </a:ext>
                </a:extLst>
              </a:tr>
              <a:tr h="28913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Appanna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418401"/>
                  </a:ext>
                </a:extLst>
              </a:tr>
              <a:tr h="28913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Noffke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817598"/>
                  </a:ext>
                </a:extLst>
              </a:tr>
              <a:tr h="28913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 Ferguson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353809"/>
                  </a:ext>
                </a:extLst>
              </a:tr>
              <a:tr h="28913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Thushara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749853"/>
                  </a:ext>
                </a:extLst>
              </a:tr>
              <a:tr h="28913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 Jakati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950800"/>
                  </a:ext>
                </a:extLst>
              </a:tr>
              <a:tr h="28913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 Varun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471532"/>
                  </a:ext>
                </a:extLst>
              </a:tr>
              <a:tr h="28913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WD Parnell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0.444444444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12034"/>
                  </a:ext>
                </a:extLst>
              </a:tr>
              <a:tr h="28913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 Arun Karthik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08384"/>
                  </a:ext>
                </a:extLst>
              </a:tr>
              <a:tr h="28913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Mohammed </a:t>
                      </a:r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Siraj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7505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64904" y="4822365"/>
            <a:ext cx="2756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Batters for bidding</a:t>
            </a:r>
          </a:p>
          <a:p>
            <a:pPr marL="342900" indent="-342900" fontAlgn="b">
              <a:buFont typeface="+mj-lt"/>
              <a:buAutoNum type="arabicPeriod"/>
            </a:pPr>
            <a:r>
              <a:rPr lang="en-IN" b="1" dirty="0"/>
              <a:t>CRD Fernando</a:t>
            </a:r>
          </a:p>
          <a:p>
            <a:pPr marL="342900" indent="-342900" fontAlgn="b">
              <a:buFont typeface="+mj-lt"/>
              <a:buAutoNum type="arabicPeriod"/>
            </a:pPr>
            <a:r>
              <a:rPr lang="en-IN" b="1" dirty="0"/>
              <a:t>KP </a:t>
            </a:r>
            <a:r>
              <a:rPr lang="en-IN" b="1" dirty="0" err="1"/>
              <a:t>Appanna</a:t>
            </a:r>
            <a:endParaRPr lang="en-IN" b="1" dirty="0"/>
          </a:p>
          <a:p>
            <a:pPr marL="342900" indent="-342900" fontAlgn="b">
              <a:buFont typeface="+mj-lt"/>
              <a:buAutoNum type="arabicPeriod"/>
            </a:pPr>
            <a:r>
              <a:rPr lang="en-IN" b="1" dirty="0"/>
              <a:t>AA </a:t>
            </a:r>
            <a:r>
              <a:rPr lang="en-IN" b="1" dirty="0" err="1"/>
              <a:t>Noffke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96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174" y="967409"/>
            <a:ext cx="471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Runs scored by boundaries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6191" y="16605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Bodoni MT" panose="02070603080606020203" pitchFamily="18" charset="0"/>
              </a:rPr>
              <a:t>select batsman,</a:t>
            </a:r>
          </a:p>
          <a:p>
            <a:r>
              <a:rPr lang="en-IN" dirty="0">
                <a:latin typeface="Bodoni MT" panose="02070603080606020203" pitchFamily="18" charset="0"/>
              </a:rPr>
              <a:t>case</a:t>
            </a:r>
          </a:p>
          <a:p>
            <a:r>
              <a:rPr lang="en-IN" dirty="0">
                <a:latin typeface="Bodoni MT" panose="02070603080606020203" pitchFamily="18" charset="0"/>
              </a:rPr>
              <a:t>when batsman_runs = 4  then sum(batsman_runs) </a:t>
            </a:r>
          </a:p>
          <a:p>
            <a:r>
              <a:rPr lang="en-IN" dirty="0">
                <a:latin typeface="Bodoni MT" panose="02070603080606020203" pitchFamily="18" charset="0"/>
              </a:rPr>
              <a:t>when batsman_runs = 6 then </a:t>
            </a:r>
            <a:r>
              <a:rPr lang="en-IN" dirty="0" smtClean="0">
                <a:latin typeface="Bodoni MT" panose="02070603080606020203" pitchFamily="18" charset="0"/>
              </a:rPr>
              <a:t>sum(batsman_runs</a:t>
            </a:r>
            <a:r>
              <a:rPr lang="en-IN" dirty="0">
                <a:latin typeface="Bodoni MT" panose="02070603080606020203" pitchFamily="18" charset="0"/>
              </a:rPr>
              <a:t>)</a:t>
            </a:r>
          </a:p>
          <a:p>
            <a:r>
              <a:rPr lang="en-IN" dirty="0">
                <a:latin typeface="Bodoni MT" panose="02070603080606020203" pitchFamily="18" charset="0"/>
              </a:rPr>
              <a:t>else 0</a:t>
            </a:r>
          </a:p>
          <a:p>
            <a:r>
              <a:rPr lang="en-IN" dirty="0">
                <a:latin typeface="Bodoni MT" panose="02070603080606020203" pitchFamily="18" charset="0"/>
              </a:rPr>
              <a:t>end as boundry_runs</a:t>
            </a:r>
          </a:p>
          <a:p>
            <a:r>
              <a:rPr lang="en-IN" dirty="0">
                <a:latin typeface="Bodoni MT" panose="02070603080606020203" pitchFamily="18" charset="0"/>
              </a:rPr>
              <a:t>from IPL_ball</a:t>
            </a:r>
          </a:p>
          <a:p>
            <a:endParaRPr lang="en-IN" dirty="0">
              <a:latin typeface="Bodoni MT" panose="02070603080606020203" pitchFamily="18" charset="0"/>
            </a:endParaRPr>
          </a:p>
          <a:p>
            <a:r>
              <a:rPr lang="en-IN" dirty="0">
                <a:latin typeface="Bodoni MT" panose="02070603080606020203" pitchFamily="18" charset="0"/>
              </a:rPr>
              <a:t>group by batsman</a:t>
            </a:r>
            <a:r>
              <a:rPr lang="en-IN" dirty="0" smtClean="0">
                <a:latin typeface="Bodoni MT" panose="02070603080606020203" pitchFamily="18" charset="0"/>
              </a:rPr>
              <a:t>, batsman_runs</a:t>
            </a:r>
            <a:endParaRPr lang="en-IN" dirty="0">
              <a:latin typeface="Bodoni MT" panose="02070603080606020203" pitchFamily="18" charset="0"/>
            </a:endParaRPr>
          </a:p>
          <a:p>
            <a:r>
              <a:rPr lang="en-IN" dirty="0">
                <a:latin typeface="Bodoni MT" panose="02070603080606020203" pitchFamily="18" charset="0"/>
              </a:rPr>
              <a:t>order by boundry_runs desc</a:t>
            </a:r>
          </a:p>
          <a:p>
            <a:r>
              <a:rPr lang="en-IN" dirty="0">
                <a:latin typeface="Bodoni MT" panose="02070603080606020203" pitchFamily="18" charset="0"/>
              </a:rPr>
              <a:t>limit 10;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8300"/>
              </p:ext>
            </p:extLst>
          </p:nvPr>
        </p:nvGraphicFramePr>
        <p:xfrm>
          <a:off x="7367425" y="463825"/>
          <a:ext cx="3087757" cy="3101084"/>
        </p:xfrm>
        <a:graphic>
          <a:graphicData uri="http://schemas.openxmlformats.org/drawingml/2006/table">
            <a:tbl>
              <a:tblPr/>
              <a:tblGrid>
                <a:gridCol w="1736035">
                  <a:extLst>
                    <a:ext uri="{9D8B030D-6E8A-4147-A177-3AD203B41FA5}">
                      <a16:colId xmlns:a16="http://schemas.microsoft.com/office/drawing/2014/main" val="141500501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2648068343"/>
                    </a:ext>
                  </a:extLst>
                </a:gridCol>
              </a:tblGrid>
              <a:tr h="262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boundry_runs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592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S Dhawan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408866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2094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334999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DA Warner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198432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Kohli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543964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 Raina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769064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Gambhir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153706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 Sharma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32937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RV Uthappa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12574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Rahane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846745"/>
                  </a:ext>
                </a:extLst>
              </a:tr>
              <a:tr h="262634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190587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538432"/>
              </p:ext>
            </p:extLst>
          </p:nvPr>
        </p:nvGraphicFramePr>
        <p:xfrm>
          <a:off x="5539409" y="3748148"/>
          <a:ext cx="5327373" cy="23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808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701019" y="477078"/>
            <a:ext cx="286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i="1" dirty="0" smtClean="0"/>
              <a:t>Bidding On Bowlers</a:t>
            </a:r>
            <a:endParaRPr lang="en-IN" b="1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05571"/>
              </p:ext>
            </p:extLst>
          </p:nvPr>
        </p:nvGraphicFramePr>
        <p:xfrm>
          <a:off x="940902" y="1669773"/>
          <a:ext cx="4085330" cy="2984567"/>
        </p:xfrm>
        <a:graphic>
          <a:graphicData uri="http://schemas.openxmlformats.org/drawingml/2006/table">
            <a:tbl>
              <a:tblPr/>
              <a:tblGrid>
                <a:gridCol w="817066">
                  <a:extLst>
                    <a:ext uri="{9D8B030D-6E8A-4147-A177-3AD203B41FA5}">
                      <a16:colId xmlns:a16="http://schemas.microsoft.com/office/drawing/2014/main" val="1378134927"/>
                    </a:ext>
                  </a:extLst>
                </a:gridCol>
                <a:gridCol w="817066">
                  <a:extLst>
                    <a:ext uri="{9D8B030D-6E8A-4147-A177-3AD203B41FA5}">
                      <a16:colId xmlns:a16="http://schemas.microsoft.com/office/drawing/2014/main" val="1537389645"/>
                    </a:ext>
                  </a:extLst>
                </a:gridCol>
                <a:gridCol w="817066">
                  <a:extLst>
                    <a:ext uri="{9D8B030D-6E8A-4147-A177-3AD203B41FA5}">
                      <a16:colId xmlns:a16="http://schemas.microsoft.com/office/drawing/2014/main" val="2394718439"/>
                    </a:ext>
                  </a:extLst>
                </a:gridCol>
                <a:gridCol w="817066">
                  <a:extLst>
                    <a:ext uri="{9D8B030D-6E8A-4147-A177-3AD203B41FA5}">
                      <a16:colId xmlns:a16="http://schemas.microsoft.com/office/drawing/2014/main" val="2154113129"/>
                    </a:ext>
                  </a:extLst>
                </a:gridCol>
                <a:gridCol w="817066">
                  <a:extLst>
                    <a:ext uri="{9D8B030D-6E8A-4147-A177-3AD203B41FA5}">
                      <a16:colId xmlns:a16="http://schemas.microsoft.com/office/drawing/2014/main" val="2258529841"/>
                    </a:ext>
                  </a:extLst>
                </a:gridCol>
              </a:tblGrid>
              <a:tr h="32751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select bowler,count(ball) as total_ball,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274903"/>
                  </a:ext>
                </a:extLst>
              </a:tr>
              <a:tr h="327518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sum(total_runs)/count(over_num) as economy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69222"/>
                  </a:ext>
                </a:extLst>
              </a:tr>
              <a:tr h="3275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from IPL_ball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928089"/>
                  </a:ext>
                </a:extLst>
              </a:tr>
              <a:tr h="3275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group by bowler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230283"/>
                  </a:ext>
                </a:extLst>
              </a:tr>
              <a:tr h="32751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having count(ball) &gt; 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826526"/>
                  </a:ext>
                </a:extLst>
              </a:tr>
              <a:tr h="32751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order by economy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589204"/>
                  </a:ext>
                </a:extLst>
              </a:tr>
              <a:tr h="32751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limit 10;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84803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43203"/>
              </p:ext>
            </p:extLst>
          </p:nvPr>
        </p:nvGraphicFramePr>
        <p:xfrm>
          <a:off x="5844210" y="661744"/>
          <a:ext cx="3511824" cy="2395825"/>
        </p:xfrm>
        <a:graphic>
          <a:graphicData uri="http://schemas.openxmlformats.org/drawingml/2006/table">
            <a:tbl>
              <a:tblPr/>
              <a:tblGrid>
                <a:gridCol w="1031374">
                  <a:extLst>
                    <a:ext uri="{9D8B030D-6E8A-4147-A177-3AD203B41FA5}">
                      <a16:colId xmlns:a16="http://schemas.microsoft.com/office/drawing/2014/main" val="2142381274"/>
                    </a:ext>
                  </a:extLst>
                </a:gridCol>
                <a:gridCol w="1235931">
                  <a:extLst>
                    <a:ext uri="{9D8B030D-6E8A-4147-A177-3AD203B41FA5}">
                      <a16:colId xmlns:a16="http://schemas.microsoft.com/office/drawing/2014/main" val="3177957681"/>
                    </a:ext>
                  </a:extLst>
                </a:gridCol>
                <a:gridCol w="1244519">
                  <a:extLst>
                    <a:ext uri="{9D8B030D-6E8A-4147-A177-3AD203B41FA5}">
                      <a16:colId xmlns:a16="http://schemas.microsoft.com/office/drawing/2014/main" val="4188620949"/>
                    </a:ext>
                  </a:extLst>
                </a:gridCol>
              </a:tblGrid>
              <a:tr h="20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total_ball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43401"/>
                  </a:ext>
                </a:extLst>
              </a:tr>
              <a:tr h="20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Rashid Khan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94097"/>
                  </a:ext>
                </a:extLst>
              </a:tr>
              <a:tr h="20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Kumble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619315"/>
                  </a:ext>
                </a:extLst>
              </a:tr>
              <a:tr h="20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Muralitharan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055823"/>
                  </a:ext>
                </a:extLst>
              </a:tr>
              <a:tr h="20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 Steyn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38340"/>
                  </a:ext>
                </a:extLst>
              </a:tr>
              <a:tr h="20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Ashwin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556868"/>
                  </a:ext>
                </a:extLst>
              </a:tr>
              <a:tr h="20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38194"/>
                  </a:ext>
                </a:extLst>
              </a:tr>
              <a:tr h="20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 Vettori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42308"/>
                  </a:ext>
                </a:extLst>
              </a:tr>
              <a:tr h="36571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Sundar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26215"/>
                  </a:ext>
                </a:extLst>
              </a:tr>
              <a:tr h="20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Botha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62453"/>
                  </a:ext>
                </a:extLst>
              </a:tr>
              <a:tr h="20205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Tewatia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50835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321204"/>
              </p:ext>
            </p:extLst>
          </p:nvPr>
        </p:nvGraphicFramePr>
        <p:xfrm>
          <a:off x="7070034" y="32827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16696" y="4903304"/>
            <a:ext cx="3485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Top 3 Bowlers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/>
              <a:t>Rashid Khan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/>
              <a:t>A </a:t>
            </a:r>
            <a:r>
              <a:rPr lang="en-IN" b="1" dirty="0" err="1" smtClean="0"/>
              <a:t>kumble</a:t>
            </a:r>
            <a:endParaRPr lang="en-IN" b="1" dirty="0" smtClean="0"/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/>
              <a:t>M </a:t>
            </a:r>
            <a:r>
              <a:rPr lang="en-IN" b="1" dirty="0" err="1" smtClean="0"/>
              <a:t>muralitharan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40901" y="1152939"/>
            <a:ext cx="32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 smtClean="0">
                <a:solidFill>
                  <a:srgbClr val="C00000"/>
                </a:solidFill>
              </a:rPr>
              <a:t>Selecting base on Economy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0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5387"/>
              </p:ext>
            </p:extLst>
          </p:nvPr>
        </p:nvGraphicFramePr>
        <p:xfrm>
          <a:off x="613259" y="1563340"/>
          <a:ext cx="4435818" cy="3133242"/>
        </p:xfrm>
        <a:graphic>
          <a:graphicData uri="http://schemas.openxmlformats.org/drawingml/2006/table">
            <a:tbl>
              <a:tblPr/>
              <a:tblGrid>
                <a:gridCol w="739303">
                  <a:extLst>
                    <a:ext uri="{9D8B030D-6E8A-4147-A177-3AD203B41FA5}">
                      <a16:colId xmlns:a16="http://schemas.microsoft.com/office/drawing/2014/main" val="3634986702"/>
                    </a:ext>
                  </a:extLst>
                </a:gridCol>
                <a:gridCol w="739303">
                  <a:extLst>
                    <a:ext uri="{9D8B030D-6E8A-4147-A177-3AD203B41FA5}">
                      <a16:colId xmlns:a16="http://schemas.microsoft.com/office/drawing/2014/main" val="74934107"/>
                    </a:ext>
                  </a:extLst>
                </a:gridCol>
                <a:gridCol w="739303">
                  <a:extLst>
                    <a:ext uri="{9D8B030D-6E8A-4147-A177-3AD203B41FA5}">
                      <a16:colId xmlns:a16="http://schemas.microsoft.com/office/drawing/2014/main" val="762439943"/>
                    </a:ext>
                  </a:extLst>
                </a:gridCol>
                <a:gridCol w="739303">
                  <a:extLst>
                    <a:ext uri="{9D8B030D-6E8A-4147-A177-3AD203B41FA5}">
                      <a16:colId xmlns:a16="http://schemas.microsoft.com/office/drawing/2014/main" val="1712602817"/>
                    </a:ext>
                  </a:extLst>
                </a:gridCol>
                <a:gridCol w="739303">
                  <a:extLst>
                    <a:ext uri="{9D8B030D-6E8A-4147-A177-3AD203B41FA5}">
                      <a16:colId xmlns:a16="http://schemas.microsoft.com/office/drawing/2014/main" val="2276571061"/>
                    </a:ext>
                  </a:extLst>
                </a:gridCol>
                <a:gridCol w="739303">
                  <a:extLst>
                    <a:ext uri="{9D8B030D-6E8A-4147-A177-3AD203B41FA5}">
                      <a16:colId xmlns:a16="http://schemas.microsoft.com/office/drawing/2014/main" val="3484926918"/>
                    </a:ext>
                  </a:extLst>
                </a:gridCol>
              </a:tblGrid>
              <a:tr h="342417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select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bowler, sum(ball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)/sum(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is_wicket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) as Bowler_strike_rate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49337"/>
                  </a:ext>
                </a:extLst>
              </a:tr>
              <a:tr h="3424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from IPL_Ball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119012"/>
                  </a:ext>
                </a:extLst>
              </a:tr>
              <a:tr h="34241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group by bowler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114881"/>
                  </a:ext>
                </a:extLst>
              </a:tr>
              <a:tr h="34241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having sum(ball) &gt; 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85276"/>
                  </a:ext>
                </a:extLst>
              </a:tr>
              <a:tr h="34241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order by Bowler_strike_rate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392003"/>
                  </a:ext>
                </a:extLst>
              </a:tr>
              <a:tr h="34241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odoni MT" panose="02070603080606020203" pitchFamily="18" charset="0"/>
                        </a:rPr>
                        <a:t>limit 10;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6003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73420" y="940904"/>
            <a:ext cx="385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 smtClean="0">
                <a:solidFill>
                  <a:srgbClr val="C00000"/>
                </a:solidFill>
              </a:rPr>
              <a:t>Based on Bowlers Strike rate</a:t>
            </a:r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82981"/>
              </p:ext>
            </p:extLst>
          </p:nvPr>
        </p:nvGraphicFramePr>
        <p:xfrm>
          <a:off x="7659756" y="1431239"/>
          <a:ext cx="3352800" cy="2981737"/>
        </p:xfrm>
        <a:graphic>
          <a:graphicData uri="http://schemas.openxmlformats.org/drawingml/2006/table">
            <a:tbl>
              <a:tblPr/>
              <a:tblGrid>
                <a:gridCol w="1669795">
                  <a:extLst>
                    <a:ext uri="{9D8B030D-6E8A-4147-A177-3AD203B41FA5}">
                      <a16:colId xmlns:a16="http://schemas.microsoft.com/office/drawing/2014/main" val="344622384"/>
                    </a:ext>
                  </a:extLst>
                </a:gridCol>
                <a:gridCol w="1683005">
                  <a:extLst>
                    <a:ext uri="{9D8B030D-6E8A-4147-A177-3AD203B41FA5}">
                      <a16:colId xmlns:a16="http://schemas.microsoft.com/office/drawing/2014/main" val="1062258821"/>
                    </a:ext>
                  </a:extLst>
                </a:gridCol>
              </a:tblGrid>
              <a:tr h="27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bowler_strike_rate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946525"/>
                  </a:ext>
                </a:extLst>
              </a:tr>
              <a:tr h="27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Sohail Tanvir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40.91666667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083745"/>
                  </a:ext>
                </a:extLst>
              </a:tr>
              <a:tr h="27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Umar Gul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42.35714286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321149"/>
                  </a:ext>
                </a:extLst>
              </a:tr>
              <a:tr h="27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 Ngidi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43.17391304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781147"/>
                  </a:ext>
                </a:extLst>
              </a:tr>
              <a:tr h="27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Rabada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46.15151515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800057"/>
                  </a:ext>
                </a:extLst>
              </a:tr>
              <a:tr h="27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WPUJC Vaas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565154"/>
                  </a:ext>
                </a:extLst>
              </a:tr>
              <a:tr h="27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CK Langeveldt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46.92307692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102922"/>
                  </a:ext>
                </a:extLst>
              </a:tr>
              <a:tr h="27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 Hodge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47.05555556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9910"/>
                  </a:ext>
                </a:extLst>
              </a:tr>
              <a:tr h="27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McDonald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052249"/>
                  </a:ext>
                </a:extLst>
              </a:tr>
              <a:tr h="27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Khan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48.15384615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326638"/>
                  </a:ext>
                </a:extLst>
              </a:tr>
              <a:tr h="27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 Ahmed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48.66666667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893884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941971"/>
              </p:ext>
            </p:extLst>
          </p:nvPr>
        </p:nvGraphicFramePr>
        <p:xfrm>
          <a:off x="2968486" y="27995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00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4887" y="675861"/>
            <a:ext cx="331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C00000"/>
                </a:solidFill>
              </a:rPr>
              <a:t>Wicketkeeper Criteria</a:t>
            </a:r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00321"/>
              </p:ext>
            </p:extLst>
          </p:nvPr>
        </p:nvGraphicFramePr>
        <p:xfrm>
          <a:off x="1096963" y="1846263"/>
          <a:ext cx="3048000" cy="210578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0555973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021462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670775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1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1775541"/>
                    </a:ext>
                  </a:extLst>
                </a:gridCol>
              </a:tblGrid>
              <a:tr h="46091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75983"/>
                  </a:ext>
                </a:extLst>
              </a:tr>
              <a:tr h="4609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953888"/>
                  </a:ext>
                </a:extLst>
              </a:tr>
              <a:tr h="7230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227932"/>
                  </a:ext>
                </a:extLst>
              </a:tr>
              <a:tr h="46091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9528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1484243"/>
            <a:ext cx="376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i="1" dirty="0" smtClean="0"/>
              <a:t>Strike Rate Between 160-180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i="1" dirty="0" smtClean="0"/>
              <a:t>Stump more than 100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i="1" dirty="0" smtClean="0"/>
              <a:t>Catch more than 200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i="1" dirty="0" smtClean="0"/>
              <a:t>Part </a:t>
            </a:r>
            <a:r>
              <a:rPr lang="en-IN" b="1" i="1" dirty="0"/>
              <a:t>T</a:t>
            </a:r>
            <a:r>
              <a:rPr lang="en-IN" b="1" i="1" dirty="0" smtClean="0"/>
              <a:t>ime Bowler</a:t>
            </a:r>
            <a:endParaRPr lang="en-IN" b="1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58893"/>
              </p:ext>
            </p:extLst>
          </p:nvPr>
        </p:nvGraphicFramePr>
        <p:xfrm>
          <a:off x="5645426" y="1846263"/>
          <a:ext cx="4419049" cy="2570530"/>
        </p:xfrm>
        <a:graphic>
          <a:graphicData uri="http://schemas.openxmlformats.org/drawingml/2006/table">
            <a:tbl>
              <a:tblPr/>
              <a:tblGrid>
                <a:gridCol w="1085442">
                  <a:extLst>
                    <a:ext uri="{9D8B030D-6E8A-4147-A177-3AD203B41FA5}">
                      <a16:colId xmlns:a16="http://schemas.microsoft.com/office/drawing/2014/main" val="3974724124"/>
                    </a:ext>
                  </a:extLst>
                </a:gridCol>
                <a:gridCol w="1025725">
                  <a:extLst>
                    <a:ext uri="{9D8B030D-6E8A-4147-A177-3AD203B41FA5}">
                      <a16:colId xmlns:a16="http://schemas.microsoft.com/office/drawing/2014/main" val="2663801301"/>
                    </a:ext>
                  </a:extLst>
                </a:gridCol>
                <a:gridCol w="1475358">
                  <a:extLst>
                    <a:ext uri="{9D8B030D-6E8A-4147-A177-3AD203B41FA5}">
                      <a16:colId xmlns:a16="http://schemas.microsoft.com/office/drawing/2014/main" val="1277651249"/>
                    </a:ext>
                  </a:extLst>
                </a:gridCol>
                <a:gridCol w="832524">
                  <a:extLst>
                    <a:ext uri="{9D8B030D-6E8A-4147-A177-3AD203B41FA5}">
                      <a16:colId xmlns:a16="http://schemas.microsoft.com/office/drawing/2014/main" val="3942219454"/>
                    </a:ext>
                  </a:extLst>
                </a:gridCol>
              </a:tblGrid>
              <a:tr h="2006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Player_name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Strike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Stump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479766"/>
                  </a:ext>
                </a:extLst>
              </a:tr>
              <a:tr h="4739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MS.Dhoni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650236"/>
                  </a:ext>
                </a:extLst>
              </a:tr>
              <a:tr h="4739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Dinesh Kartik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086517"/>
                  </a:ext>
                </a:extLst>
              </a:tr>
              <a:tr h="4739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sanju samson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68873"/>
                  </a:ext>
                </a:extLst>
              </a:tr>
              <a:tr h="4739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521522"/>
                  </a:ext>
                </a:extLst>
              </a:tr>
              <a:tr h="47397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Rinku Singh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254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45426" y="1351722"/>
            <a:ext cx="416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Suggestion foe wicketkeeper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7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35091" y="570708"/>
            <a:ext cx="4895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84848"/>
                </a:solidFill>
                <a:latin typeface="Inter var experimental"/>
              </a:rPr>
              <a:t>Additional Questions for Final Assessment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9600" y="21261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create  table deliveries_v02 AS</a:t>
            </a:r>
          </a:p>
          <a:p>
            <a:r>
              <a:rPr lang="en-IN" b="1" dirty="0"/>
              <a:t>select  *, </a:t>
            </a:r>
          </a:p>
          <a:p>
            <a:r>
              <a:rPr lang="en-IN" b="1" dirty="0"/>
              <a:t>    CASE </a:t>
            </a:r>
          </a:p>
          <a:p>
            <a:r>
              <a:rPr lang="en-IN" b="1" dirty="0"/>
              <a:t>        WHEN </a:t>
            </a:r>
            <a:r>
              <a:rPr lang="en-IN" b="1" dirty="0" err="1"/>
              <a:t>total_runs</a:t>
            </a:r>
            <a:r>
              <a:rPr lang="en-IN" b="1" dirty="0"/>
              <a:t> &gt;= 4 THEN 'boundary'</a:t>
            </a:r>
          </a:p>
          <a:p>
            <a:r>
              <a:rPr lang="en-IN" b="1" dirty="0"/>
              <a:t>        WHEN </a:t>
            </a:r>
            <a:r>
              <a:rPr lang="en-IN" b="1" dirty="0" err="1"/>
              <a:t>total_runs</a:t>
            </a:r>
            <a:r>
              <a:rPr lang="en-IN" b="1" dirty="0"/>
              <a:t> = 0 THEN 'dot'</a:t>
            </a:r>
          </a:p>
          <a:p>
            <a:r>
              <a:rPr lang="en-IN" b="1" dirty="0"/>
              <a:t>        ELSE 'other'</a:t>
            </a:r>
          </a:p>
          <a:p>
            <a:r>
              <a:rPr lang="en-IN" b="1" dirty="0"/>
              <a:t>    END AS ball_result</a:t>
            </a:r>
          </a:p>
          <a:p>
            <a:r>
              <a:rPr lang="en-IN" b="1" dirty="0"/>
              <a:t>from  </a:t>
            </a:r>
            <a:r>
              <a:rPr lang="en-IN" b="1" dirty="0" err="1"/>
              <a:t>ipl_ball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/>
              <a:t>select * from deliveries_v02;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496" y="1462204"/>
            <a:ext cx="379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Created table deliveries_v02</a:t>
            </a:r>
            <a:endParaRPr lang="en-IN" b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4870" y="2344143"/>
            <a:ext cx="3790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create table deliveries </a:t>
            </a:r>
            <a:r>
              <a:rPr lang="en-IN" b="1" dirty="0" smtClean="0"/>
              <a:t>as </a:t>
            </a:r>
            <a:endParaRPr lang="en-IN" b="1" dirty="0"/>
          </a:p>
          <a:p>
            <a:r>
              <a:rPr lang="en-IN" b="1" dirty="0"/>
              <a:t>	select * from </a:t>
            </a:r>
            <a:r>
              <a:rPr lang="en-IN" b="1" dirty="0" err="1"/>
              <a:t>IPL_ball</a:t>
            </a:r>
            <a:r>
              <a:rPr lang="en-IN" b="1" dirty="0" smtClean="0"/>
              <a:t>;</a:t>
            </a:r>
            <a:endParaRPr lang="en-IN" b="1" dirty="0"/>
          </a:p>
          <a:p>
            <a:r>
              <a:rPr lang="en-IN" b="1" dirty="0"/>
              <a:t>	select * from deliveries;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9790" y="4403246"/>
            <a:ext cx="3988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create table Matches as </a:t>
            </a:r>
          </a:p>
          <a:p>
            <a:r>
              <a:rPr lang="en-IN" b="1" dirty="0"/>
              <a:t>select * from </a:t>
            </a:r>
            <a:r>
              <a:rPr lang="en-IN" b="1" dirty="0" err="1"/>
              <a:t>ipl_matches</a:t>
            </a:r>
            <a:r>
              <a:rPr lang="en-IN" b="1" dirty="0"/>
              <a:t>;</a:t>
            </a:r>
          </a:p>
          <a:p>
            <a:r>
              <a:rPr lang="en-IN" b="1" dirty="0"/>
              <a:t>Select * from Matches;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9790" y="1646870"/>
            <a:ext cx="2727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Created table </a:t>
            </a:r>
            <a:r>
              <a:rPr lang="en-US" b="1" dirty="0" smtClean="0">
                <a:solidFill>
                  <a:srgbClr val="FF0000"/>
                </a:solidFill>
              </a:rPr>
              <a:t>deliveries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80932" y="3881526"/>
            <a:ext cx="262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Created table </a:t>
            </a:r>
            <a:r>
              <a:rPr lang="en-US" b="1" dirty="0" smtClean="0">
                <a:solidFill>
                  <a:srgbClr val="FF0000"/>
                </a:solidFill>
              </a:rPr>
              <a:t>Matches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3334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</TotalTime>
  <Words>1005</Words>
  <Application>Microsoft Office PowerPoint</Application>
  <PresentationFormat>Widescreen</PresentationFormat>
  <Paragraphs>535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Agency FB</vt:lpstr>
      <vt:lpstr>Arial</vt:lpstr>
      <vt:lpstr>Bodoni MT</vt:lpstr>
      <vt:lpstr>Calibri</vt:lpstr>
      <vt:lpstr>Calibri Light</vt:lpstr>
      <vt:lpstr>Inter var experimental</vt:lpstr>
      <vt:lpstr>Wingdings</vt:lpstr>
      <vt:lpstr>Retrospect</vt:lpstr>
      <vt:lpstr>IPL Auction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 Strategy</dc:title>
  <dc:creator>prajw</dc:creator>
  <cp:lastModifiedBy>prajw</cp:lastModifiedBy>
  <cp:revision>24</cp:revision>
  <dcterms:created xsi:type="dcterms:W3CDTF">2024-02-26T09:10:43Z</dcterms:created>
  <dcterms:modified xsi:type="dcterms:W3CDTF">2024-02-28T09:20:59Z</dcterms:modified>
</cp:coreProperties>
</file>