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4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48"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9"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0"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19A2FEB5-8F3D-4407-8C21-DCDB461ECC6B}"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685800" y="1143000"/>
            <a:ext cx="5485320" cy="3085200"/>
          </a:xfrm>
          <a:prstGeom prst="rect">
            <a:avLst/>
          </a:prstGeom>
          <a:ln w="0">
            <a:noFill/>
          </a:ln>
        </p:spPr>
      </p:sp>
      <p:sp>
        <p:nvSpPr>
          <p:cNvPr id="127"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28" name="PlaceHolder 3"/>
          <p:cNvSpPr>
            <a:spLocks noGrp="1"/>
          </p:cNvSpPr>
          <p:nvPr>
            <p:ph type="sldNum" idx="4"/>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0E736BD0-9AC7-4670-99F7-D9C3C669E83E}"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685800" y="1143000"/>
            <a:ext cx="5485320" cy="3085200"/>
          </a:xfrm>
          <a:prstGeom prst="rect">
            <a:avLst/>
          </a:prstGeom>
          <a:ln w="0">
            <a:noFill/>
          </a:ln>
        </p:spPr>
      </p:sp>
      <p:sp>
        <p:nvSpPr>
          <p:cNvPr id="130"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31" name="PlaceHolder 3"/>
          <p:cNvSpPr>
            <a:spLocks noGrp="1"/>
          </p:cNvSpPr>
          <p:nvPr>
            <p:ph type="sldNum" idx="5"/>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700F679C-EF59-495E-8911-8DEDBCB06907}"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685800" y="1143000"/>
            <a:ext cx="5485320" cy="3085200"/>
          </a:xfrm>
          <a:prstGeom prst="rect">
            <a:avLst/>
          </a:prstGeom>
          <a:ln w="0">
            <a:noFill/>
          </a:ln>
        </p:spPr>
      </p:sp>
      <p:sp>
        <p:nvSpPr>
          <p:cNvPr id="133"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34" name="PlaceHolder 3"/>
          <p:cNvSpPr>
            <a:spLocks noGrp="1"/>
          </p:cNvSpPr>
          <p:nvPr>
            <p:ph type="sldNum" idx="6"/>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5157541D-9F8D-4826-9E0F-5DCFCC2DE809}"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685800" y="1143000"/>
            <a:ext cx="5485320" cy="3085200"/>
          </a:xfrm>
          <a:prstGeom prst="rect">
            <a:avLst/>
          </a:prstGeom>
          <a:ln w="0">
            <a:noFill/>
          </a:ln>
        </p:spPr>
      </p:sp>
      <p:sp>
        <p:nvSpPr>
          <p:cNvPr id="136"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37" name="PlaceHolder 3"/>
          <p:cNvSpPr>
            <a:spLocks noGrp="1"/>
          </p:cNvSpPr>
          <p:nvPr>
            <p:ph type="sldNum" idx="7"/>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5C2119D8-1967-47E4-9BAC-1A90C526FE81}"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685800" y="1143000"/>
            <a:ext cx="5485320" cy="3085200"/>
          </a:xfrm>
          <a:prstGeom prst="rect">
            <a:avLst/>
          </a:prstGeom>
          <a:ln w="0">
            <a:noFill/>
          </a:ln>
        </p:spPr>
      </p:sp>
      <p:sp>
        <p:nvSpPr>
          <p:cNvPr id="139"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40" name="PlaceHolder 3"/>
          <p:cNvSpPr>
            <a:spLocks noGrp="1"/>
          </p:cNvSpPr>
          <p:nvPr>
            <p:ph type="sldNum" idx="8"/>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F45EC507-B2B7-426F-90B9-7C2015DEDE26}"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685800" y="1143000"/>
            <a:ext cx="5485320" cy="3085200"/>
          </a:xfrm>
          <a:prstGeom prst="rect">
            <a:avLst/>
          </a:prstGeom>
          <a:ln w="0">
            <a:noFill/>
          </a:ln>
        </p:spPr>
      </p:sp>
      <p:sp>
        <p:nvSpPr>
          <p:cNvPr id="142"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43" name="PlaceHolder 3"/>
          <p:cNvSpPr>
            <a:spLocks noGrp="1"/>
          </p:cNvSpPr>
          <p:nvPr>
            <p:ph type="sldNum" idx="9"/>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FAD424ED-8F33-4C25-9441-76C2EEB9F9CE}"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685800" y="1143000"/>
            <a:ext cx="5485320" cy="3085200"/>
          </a:xfrm>
          <a:prstGeom prst="rect">
            <a:avLst/>
          </a:prstGeom>
          <a:ln w="0">
            <a:noFill/>
          </a:ln>
        </p:spPr>
      </p:sp>
      <p:sp>
        <p:nvSpPr>
          <p:cNvPr id="145"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46" name="PlaceHolder 3"/>
          <p:cNvSpPr>
            <a:spLocks noGrp="1"/>
          </p:cNvSpPr>
          <p:nvPr>
            <p:ph type="sldNum" idx="10"/>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029991D4-6EB5-4B70-A9B2-D8A756A4E6F4}"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685800" y="1143000"/>
            <a:ext cx="5485320" cy="3085200"/>
          </a:xfrm>
          <a:prstGeom prst="rect">
            <a:avLst/>
          </a:prstGeom>
          <a:ln w="0">
            <a:noFill/>
          </a:ln>
        </p:spPr>
      </p:sp>
      <p:sp>
        <p:nvSpPr>
          <p:cNvPr id="148"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49" name="PlaceHolder 3"/>
          <p:cNvSpPr>
            <a:spLocks noGrp="1"/>
          </p:cNvSpPr>
          <p:nvPr>
            <p:ph type="sldNum" idx="11"/>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43005FE8-89EC-4F20-A24B-857691C61586}"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685800" y="1143000"/>
            <a:ext cx="5485320" cy="3085200"/>
          </a:xfrm>
          <a:prstGeom prst="rect">
            <a:avLst/>
          </a:prstGeom>
          <a:ln w="0">
            <a:noFill/>
          </a:ln>
        </p:spPr>
      </p:sp>
      <p:sp>
        <p:nvSpPr>
          <p:cNvPr id="151" name="PlaceHolder 2"/>
          <p:cNvSpPr>
            <a:spLocks noGrp="1"/>
          </p:cNvSpPr>
          <p:nvPr>
            <p:ph type="body"/>
          </p:nvPr>
        </p:nvSpPr>
        <p:spPr>
          <a:xfrm>
            <a:off x="685800" y="4400640"/>
            <a:ext cx="5485320" cy="359928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52" name="PlaceHolder 3"/>
          <p:cNvSpPr>
            <a:spLocks noGrp="1"/>
          </p:cNvSpPr>
          <p:nvPr>
            <p:ph type="sldNum" idx="12"/>
          </p:nvPr>
        </p:nvSpPr>
        <p:spPr>
          <a:xfrm>
            <a:off x="3884760" y="8685360"/>
            <a:ext cx="2970720" cy="45756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7D2F7BD5-F52D-4E9D-95AA-07E1D72CE704}"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8 master">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9 master">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 master">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2 master">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3 master">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4 master">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5 master">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6 master">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7 master">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1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Shape 0"/>
          <p:cNvSpPr/>
          <p:nvPr/>
        </p:nvSpPr>
        <p:spPr>
          <a:xfrm>
            <a:off x="0" y="0"/>
            <a:ext cx="14629320" cy="8228520"/>
          </a:xfrm>
          <a:prstGeom prst="rect">
            <a:avLst/>
          </a:prstGeom>
          <a:solidFill>
            <a:srgbClr val="ebf4f3"/>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1" name="Shape 1"/>
          <p:cNvSpPr/>
          <p:nvPr/>
        </p:nvSpPr>
        <p:spPr>
          <a:xfrm>
            <a:off x="0" y="0"/>
            <a:ext cx="14629320" cy="82285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42" name="Image 0" descr="preencoded.png">
            <a:hlinkClick r:id="rId2"/>
          </p:cNvPr>
          <p:cNvPicPr/>
          <p:nvPr/>
        </p:nvPicPr>
        <p:blipFill>
          <a:blip r:embed="rId3"/>
          <a:stretch/>
        </p:blipFill>
        <p:spPr>
          <a:xfrm>
            <a:off x="12839040" y="7749720"/>
            <a:ext cx="1721520" cy="410400"/>
          </a:xfrm>
          <a:prstGeom prst="rect">
            <a:avLst/>
          </a:prstGeom>
          <a:ln w="0">
            <a:noFill/>
          </a:ln>
        </p:spPr>
      </p:pic>
      <p:sp>
        <p:nvSpPr>
          <p:cNvPr id="4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Shape 0"/>
          <p:cNvSpPr/>
          <p:nvPr/>
        </p:nvSpPr>
        <p:spPr>
          <a:xfrm>
            <a:off x="0" y="0"/>
            <a:ext cx="14629320" cy="8228520"/>
          </a:xfrm>
          <a:prstGeom prst="rect">
            <a:avLst/>
          </a:prstGeom>
          <a:solidFill>
            <a:srgbClr val="ebf4f3"/>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 name="Shape 1"/>
          <p:cNvSpPr/>
          <p:nvPr/>
        </p:nvSpPr>
        <p:spPr>
          <a:xfrm>
            <a:off x="0" y="0"/>
            <a:ext cx="14629320" cy="82285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2" name="Image 0" descr="preencoded.png">
            <a:hlinkClick r:id="rId2"/>
          </p:cNvPr>
          <p:cNvPicPr/>
          <p:nvPr/>
        </p:nvPicPr>
        <p:blipFill>
          <a:blip r:embed="rId3"/>
          <a:stretch/>
        </p:blipFill>
        <p:spPr>
          <a:xfrm>
            <a:off x="12839040" y="7749720"/>
            <a:ext cx="1721520" cy="410400"/>
          </a:xfrm>
          <a:prstGeom prst="rect">
            <a:avLst/>
          </a:prstGeom>
          <a:ln w="0">
            <a:noFill/>
          </a:ln>
        </p:spPr>
      </p:pic>
      <p:sp>
        <p:nvSpPr>
          <p:cNvPr id="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 name="Shape 0"/>
          <p:cNvSpPr/>
          <p:nvPr/>
        </p:nvSpPr>
        <p:spPr>
          <a:xfrm>
            <a:off x="0" y="0"/>
            <a:ext cx="14629320" cy="8228520"/>
          </a:xfrm>
          <a:prstGeom prst="rect">
            <a:avLst/>
          </a:prstGeom>
          <a:solidFill>
            <a:srgbClr val="ebf4f3"/>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6" name="Shape 1"/>
          <p:cNvSpPr/>
          <p:nvPr/>
        </p:nvSpPr>
        <p:spPr>
          <a:xfrm>
            <a:off x="0" y="0"/>
            <a:ext cx="14629320" cy="82285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7" name="Image 0" descr="preencoded.png">
            <a:hlinkClick r:id="rId2"/>
          </p:cNvPr>
          <p:cNvPicPr/>
          <p:nvPr/>
        </p:nvPicPr>
        <p:blipFill>
          <a:blip r:embed="rId3"/>
          <a:stretch/>
        </p:blipFill>
        <p:spPr>
          <a:xfrm>
            <a:off x="12839040" y="7749720"/>
            <a:ext cx="1721520" cy="410400"/>
          </a:xfrm>
          <a:prstGeom prst="rect">
            <a:avLst/>
          </a:prstGeom>
          <a:ln w="0">
            <a:noFill/>
          </a:ln>
        </p:spPr>
      </p:pic>
      <p:sp>
        <p:nvSpPr>
          <p:cNvPr id="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Shape 0"/>
          <p:cNvSpPr/>
          <p:nvPr/>
        </p:nvSpPr>
        <p:spPr>
          <a:xfrm>
            <a:off x="0" y="0"/>
            <a:ext cx="14629320" cy="8228520"/>
          </a:xfrm>
          <a:prstGeom prst="rect">
            <a:avLst/>
          </a:prstGeom>
          <a:solidFill>
            <a:srgbClr val="ebf4f3"/>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1" name="Shape 1"/>
          <p:cNvSpPr/>
          <p:nvPr/>
        </p:nvSpPr>
        <p:spPr>
          <a:xfrm>
            <a:off x="0" y="0"/>
            <a:ext cx="14629320" cy="82285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12" name="Image 0" descr="preencoded.png">
            <a:hlinkClick r:id="rId2"/>
          </p:cNvPr>
          <p:cNvPicPr/>
          <p:nvPr/>
        </p:nvPicPr>
        <p:blipFill>
          <a:blip r:embed="rId3"/>
          <a:stretch/>
        </p:blipFill>
        <p:spPr>
          <a:xfrm>
            <a:off x="12839040" y="7749720"/>
            <a:ext cx="1721520" cy="410400"/>
          </a:xfrm>
          <a:prstGeom prst="rect">
            <a:avLst/>
          </a:prstGeom>
          <a:ln w="0">
            <a:noFill/>
          </a:ln>
        </p:spPr>
      </p:pic>
      <p:sp>
        <p:nvSpPr>
          <p:cNvPr id="1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Shape 0"/>
          <p:cNvSpPr/>
          <p:nvPr/>
        </p:nvSpPr>
        <p:spPr>
          <a:xfrm>
            <a:off x="0" y="0"/>
            <a:ext cx="14629320" cy="8228520"/>
          </a:xfrm>
          <a:prstGeom prst="rect">
            <a:avLst/>
          </a:prstGeom>
          <a:solidFill>
            <a:srgbClr val="ebf4f3"/>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6" name="Shape 1"/>
          <p:cNvSpPr/>
          <p:nvPr/>
        </p:nvSpPr>
        <p:spPr>
          <a:xfrm>
            <a:off x="0" y="0"/>
            <a:ext cx="14629320" cy="82285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17" name="Image 0" descr="preencoded.png">
            <a:hlinkClick r:id="rId2"/>
          </p:cNvPr>
          <p:cNvPicPr/>
          <p:nvPr/>
        </p:nvPicPr>
        <p:blipFill>
          <a:blip r:embed="rId3"/>
          <a:stretch/>
        </p:blipFill>
        <p:spPr>
          <a:xfrm>
            <a:off x="12839040" y="7749720"/>
            <a:ext cx="1721520" cy="410400"/>
          </a:xfrm>
          <a:prstGeom prst="rect">
            <a:avLst/>
          </a:prstGeom>
          <a:ln w="0">
            <a:noFill/>
          </a:ln>
        </p:spPr>
      </p:pic>
      <p:sp>
        <p:nvSpPr>
          <p:cNvPr id="1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Shape 0"/>
          <p:cNvSpPr/>
          <p:nvPr/>
        </p:nvSpPr>
        <p:spPr>
          <a:xfrm>
            <a:off x="0" y="0"/>
            <a:ext cx="14629320" cy="8228520"/>
          </a:xfrm>
          <a:prstGeom prst="rect">
            <a:avLst/>
          </a:prstGeom>
          <a:solidFill>
            <a:srgbClr val="ebf4f3"/>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1" name="Shape 1"/>
          <p:cNvSpPr/>
          <p:nvPr/>
        </p:nvSpPr>
        <p:spPr>
          <a:xfrm>
            <a:off x="0" y="0"/>
            <a:ext cx="14629320" cy="82285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22" name="Image 0" descr="preencoded.png">
            <a:hlinkClick r:id="rId2"/>
          </p:cNvPr>
          <p:cNvPicPr/>
          <p:nvPr/>
        </p:nvPicPr>
        <p:blipFill>
          <a:blip r:embed="rId3"/>
          <a:stretch/>
        </p:blipFill>
        <p:spPr>
          <a:xfrm>
            <a:off x="12839040" y="7749720"/>
            <a:ext cx="1721520" cy="410400"/>
          </a:xfrm>
          <a:prstGeom prst="rect">
            <a:avLst/>
          </a:prstGeom>
          <a:ln w="0">
            <a:noFill/>
          </a:ln>
        </p:spPr>
      </p:pic>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Shape 0"/>
          <p:cNvSpPr/>
          <p:nvPr/>
        </p:nvSpPr>
        <p:spPr>
          <a:xfrm>
            <a:off x="0" y="0"/>
            <a:ext cx="14629320" cy="8228520"/>
          </a:xfrm>
          <a:prstGeom prst="rect">
            <a:avLst/>
          </a:prstGeom>
          <a:solidFill>
            <a:srgbClr val="ebf4f3"/>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6" name="Shape 1"/>
          <p:cNvSpPr/>
          <p:nvPr/>
        </p:nvSpPr>
        <p:spPr>
          <a:xfrm>
            <a:off x="0" y="0"/>
            <a:ext cx="14629320" cy="82285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27" name="Image 0" descr="preencoded.png">
            <a:hlinkClick r:id="rId2"/>
          </p:cNvPr>
          <p:cNvPicPr/>
          <p:nvPr/>
        </p:nvPicPr>
        <p:blipFill>
          <a:blip r:embed="rId3"/>
          <a:stretch/>
        </p:blipFill>
        <p:spPr>
          <a:xfrm>
            <a:off x="12839040" y="7749720"/>
            <a:ext cx="1721520" cy="410400"/>
          </a:xfrm>
          <a:prstGeom prst="rect">
            <a:avLst/>
          </a:prstGeom>
          <a:ln w="0">
            <a:noFill/>
          </a:ln>
        </p:spPr>
      </p:pic>
      <p:sp>
        <p:nvSpPr>
          <p:cNvPr id="2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Shape 0"/>
          <p:cNvSpPr/>
          <p:nvPr/>
        </p:nvSpPr>
        <p:spPr>
          <a:xfrm>
            <a:off x="0" y="0"/>
            <a:ext cx="14629320" cy="8228520"/>
          </a:xfrm>
          <a:prstGeom prst="rect">
            <a:avLst/>
          </a:prstGeom>
          <a:solidFill>
            <a:srgbClr val="ebf4f3"/>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1" name="Shape 1"/>
          <p:cNvSpPr/>
          <p:nvPr/>
        </p:nvSpPr>
        <p:spPr>
          <a:xfrm>
            <a:off x="0" y="0"/>
            <a:ext cx="14629320" cy="82285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32" name="Image 0" descr="preencoded.png">
            <a:hlinkClick r:id="rId2"/>
          </p:cNvPr>
          <p:cNvPicPr/>
          <p:nvPr/>
        </p:nvPicPr>
        <p:blipFill>
          <a:blip r:embed="rId3"/>
          <a:stretch/>
        </p:blipFill>
        <p:spPr>
          <a:xfrm>
            <a:off x="12839040" y="7749720"/>
            <a:ext cx="1721520" cy="410400"/>
          </a:xfrm>
          <a:prstGeom prst="rect">
            <a:avLst/>
          </a:prstGeom>
          <a:ln w="0">
            <a:noFill/>
          </a:ln>
        </p:spPr>
      </p:pic>
      <p:sp>
        <p:nvSpPr>
          <p:cNvPr id="3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3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Shape 0"/>
          <p:cNvSpPr/>
          <p:nvPr/>
        </p:nvSpPr>
        <p:spPr>
          <a:xfrm>
            <a:off x="0" y="0"/>
            <a:ext cx="14629320" cy="8228520"/>
          </a:xfrm>
          <a:prstGeom prst="rect">
            <a:avLst/>
          </a:prstGeom>
          <a:solidFill>
            <a:srgbClr val="ebf4f3"/>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6" name="Shape 1"/>
          <p:cNvSpPr/>
          <p:nvPr/>
        </p:nvSpPr>
        <p:spPr>
          <a:xfrm>
            <a:off x="0" y="0"/>
            <a:ext cx="14629320" cy="822852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37" name="Image 0" descr="preencoded.png">
            <a:hlinkClick r:id="rId2"/>
          </p:cNvPr>
          <p:cNvPicPr/>
          <p:nvPr/>
        </p:nvPicPr>
        <p:blipFill>
          <a:blip r:embed="rId3"/>
          <a:stretch/>
        </p:blipFill>
        <p:spPr>
          <a:xfrm>
            <a:off x="12839040" y="7749720"/>
            <a:ext cx="1721520" cy="410400"/>
          </a:xfrm>
          <a:prstGeom prst="rect">
            <a:avLst/>
          </a:prstGeom>
          <a:ln w="0">
            <a:noFill/>
          </a:ln>
        </p:spPr>
      </p:pic>
      <p:sp>
        <p:nvSpPr>
          <p:cNvPr id="3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3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8.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9.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s://medium.com/" TargetMode="External"/><Relationship Id="rId2" Type="http://schemas.openxmlformats.org/officeDocument/2006/relationships/hyperlink" Target="https://www.blogger.com/" TargetMode="External"/><Relationship Id="rId3" Type="http://schemas.openxmlformats.org/officeDocument/2006/relationships/hyperlink" Target="https://www.tumblr.com/" TargetMode="External"/><Relationship Id="rId4" Type="http://schemas.openxmlformats.org/officeDocument/2006/relationships/hyperlink" Target="https://ghost.org/" TargetMode="External"/><Relationship Id="rId5" Type="http://schemas.openxmlformats.org/officeDocument/2006/relationships/hyperlink" Target="https://postach.io/" TargetMode="External"/><Relationship Id="rId6" Type="http://schemas.openxmlformats.org/officeDocument/2006/relationships/hyperlink" Target="https://www.weebly.com/" TargetMode="External"/><Relationship Id="rId7" Type="http://schemas.openxmlformats.org/officeDocument/2006/relationships/slideLayout" Target="../slideLayouts/slideLayout10.xml"/><Relationship Id="rId8"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 name="Image 0" descr="preencoded.png"/>
          <p:cNvPicPr/>
          <p:nvPr/>
        </p:nvPicPr>
        <p:blipFill>
          <a:blip r:embed="rId1"/>
          <a:stretch/>
        </p:blipFill>
        <p:spPr>
          <a:xfrm>
            <a:off x="0" y="0"/>
            <a:ext cx="5485320" cy="8228520"/>
          </a:xfrm>
          <a:prstGeom prst="rect">
            <a:avLst/>
          </a:prstGeom>
          <a:ln w="0">
            <a:noFill/>
          </a:ln>
        </p:spPr>
      </p:pic>
      <p:sp>
        <p:nvSpPr>
          <p:cNvPr id="52" name="Text 0"/>
          <p:cNvSpPr/>
          <p:nvPr/>
        </p:nvSpPr>
        <p:spPr>
          <a:xfrm>
            <a:off x="6280200" y="1370160"/>
            <a:ext cx="7555320" cy="1955520"/>
          </a:xfrm>
          <a:prstGeom prst="rect">
            <a:avLst/>
          </a:prstGeom>
          <a:noFill/>
          <a:ln w="0">
            <a:noFill/>
          </a:ln>
        </p:spPr>
        <p:style>
          <a:lnRef idx="0"/>
          <a:fillRef idx="0"/>
          <a:effectRef idx="0"/>
          <a:fontRef idx="minor"/>
        </p:style>
        <p:txBody>
          <a:bodyPr lIns="0" rIns="0" tIns="0" bIns="0" anchor="t">
            <a:noAutofit/>
          </a:bodyPr>
          <a:p>
            <a:pPr>
              <a:lnSpc>
                <a:spcPts val="7699"/>
              </a:lnSpc>
              <a:tabLst>
                <a:tab algn="l" pos="0"/>
              </a:tabLst>
            </a:pPr>
            <a:r>
              <a:rPr b="0" lang="en-US" sz="6150" spc="-1" strike="noStrike">
                <a:solidFill>
                  <a:srgbClr val="272d45"/>
                </a:solidFill>
                <a:latin typeface="Kanit Light"/>
                <a:ea typeface="Kanit Light"/>
              </a:rPr>
              <a:t>Blog-Sphere</a:t>
            </a:r>
            <a:endParaRPr b="0" lang="en-IN" sz="6150" spc="-1" strike="noStrike">
              <a:solidFill>
                <a:srgbClr val="000000"/>
              </a:solidFill>
              <a:latin typeface="Arial"/>
            </a:endParaRPr>
          </a:p>
        </p:txBody>
      </p:sp>
      <p:sp>
        <p:nvSpPr>
          <p:cNvPr id="53" name="Text 1"/>
          <p:cNvSpPr/>
          <p:nvPr/>
        </p:nvSpPr>
        <p:spPr>
          <a:xfrm>
            <a:off x="6280200" y="3666960"/>
            <a:ext cx="7555320" cy="253908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2c3249"/>
                </a:solidFill>
                <a:latin typeface="Martel Sans"/>
                <a:ea typeface="Martel Sans"/>
              </a:rPr>
              <a:t>Welcome to the Blogging Website Project, an exciting venture that aims to create a visually stunning and highly engaging online platform for aspiring writers, subject matter experts, and content creators to share their thoughts, insights, and experiences with the world. This project will leverage the power of modern web technologies and user-centric design principles to deliver a seamless and immersive blogging experience for both authors and readers.</a:t>
            </a:r>
            <a:endParaRPr b="0" lang="en-IN" sz="1750" spc="-1" strike="noStrike">
              <a:solidFill>
                <a:srgbClr val="000000"/>
              </a:solidFill>
              <a:latin typeface="Arial"/>
            </a:endParaRPr>
          </a:p>
        </p:txBody>
      </p:sp>
      <p:sp>
        <p:nvSpPr>
          <p:cNvPr id="54" name="Text 3"/>
          <p:cNvSpPr/>
          <p:nvPr/>
        </p:nvSpPr>
        <p:spPr>
          <a:xfrm>
            <a:off x="6401160" y="6611760"/>
            <a:ext cx="119520" cy="96480"/>
          </a:xfrm>
          <a:prstGeom prst="rect">
            <a:avLst/>
          </a:prstGeom>
          <a:noFill/>
          <a:ln w="0">
            <a:noFill/>
          </a:ln>
        </p:spPr>
        <p:style>
          <a:lnRef idx="0"/>
          <a:fillRef idx="0"/>
          <a:effectRef idx="0"/>
          <a:fontRef idx="minor"/>
        </p:style>
        <p:txBody>
          <a:bodyPr wrap="none" lIns="0" rIns="0" tIns="0" bIns="0" anchor="t">
            <a:noAutofit/>
          </a:bodyPr>
          <a:p>
            <a:pPr algn="ctr">
              <a:lnSpc>
                <a:spcPts val="751"/>
              </a:lnSpc>
              <a:tabLst>
                <a:tab algn="l" pos="0"/>
              </a:tabLst>
            </a:pPr>
            <a:endParaRPr b="0" lang="en-IN" sz="1800" spc="-1" strike="noStrike">
              <a:solidFill>
                <a:srgbClr val="000000"/>
              </a:solidFill>
              <a:latin typeface="Arial"/>
            </a:endParaRPr>
          </a:p>
        </p:txBody>
      </p:sp>
      <p:sp>
        <p:nvSpPr>
          <p:cNvPr id="55" name="Text 4"/>
          <p:cNvSpPr/>
          <p:nvPr/>
        </p:nvSpPr>
        <p:spPr>
          <a:xfrm>
            <a:off x="6300000" y="6444000"/>
            <a:ext cx="1679760" cy="395640"/>
          </a:xfrm>
          <a:prstGeom prst="rect">
            <a:avLst/>
          </a:prstGeom>
          <a:noFill/>
          <a:ln w="0">
            <a:noFill/>
          </a:ln>
        </p:spPr>
        <p:style>
          <a:lnRef idx="0"/>
          <a:fillRef idx="0"/>
          <a:effectRef idx="0"/>
          <a:fontRef idx="minor"/>
        </p:style>
        <p:txBody>
          <a:bodyPr wrap="none" lIns="0" rIns="0" tIns="0" bIns="0" anchor="t">
            <a:noAutofit/>
          </a:bodyPr>
          <a:p>
            <a:pPr>
              <a:lnSpc>
                <a:spcPts val="3101"/>
              </a:lnSpc>
              <a:tabLst>
                <a:tab algn="l" pos="0"/>
              </a:tabLst>
            </a:pPr>
            <a:r>
              <a:rPr b="1" lang="en-US" sz="2200" spc="-1" strike="noStrike">
                <a:solidFill>
                  <a:srgbClr val="2c3249"/>
                </a:solidFill>
                <a:latin typeface="Martel Sans Bold"/>
                <a:ea typeface="Martel Sans Bold"/>
              </a:rPr>
              <a:t>By: Prajwal Kulkarni</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 0"/>
          <p:cNvSpPr/>
          <p:nvPr/>
        </p:nvSpPr>
        <p:spPr>
          <a:xfrm>
            <a:off x="793800" y="987480"/>
            <a:ext cx="5669640" cy="70776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0" lang="en-US" sz="4450" spc="-1" strike="noStrike">
                <a:solidFill>
                  <a:srgbClr val="272d45"/>
                </a:solidFill>
                <a:latin typeface="Kanit Light"/>
                <a:ea typeface="Kanit Light"/>
              </a:rPr>
              <a:t>Introduction</a:t>
            </a:r>
            <a:endParaRPr b="0" lang="en-IN" sz="4450" spc="-1" strike="noStrike">
              <a:solidFill>
                <a:srgbClr val="000000"/>
              </a:solidFill>
              <a:latin typeface="Arial"/>
            </a:endParaRPr>
          </a:p>
        </p:txBody>
      </p:sp>
      <p:sp>
        <p:nvSpPr>
          <p:cNvPr id="57" name="Shape 1"/>
          <p:cNvSpPr/>
          <p:nvPr/>
        </p:nvSpPr>
        <p:spPr>
          <a:xfrm>
            <a:off x="793800" y="2405160"/>
            <a:ext cx="509400" cy="509400"/>
          </a:xfrm>
          <a:prstGeom prst="roundRect">
            <a:avLst>
              <a:gd name="adj" fmla="val 18669"/>
            </a:avLst>
          </a:prstGeom>
          <a:solidFill>
            <a:srgbClr val="dfece9"/>
          </a:solidFill>
          <a:ln w="7620">
            <a:solidFill>
              <a:srgbClr val="c5d2cf"/>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58" name="Text 2"/>
          <p:cNvSpPr/>
          <p:nvPr/>
        </p:nvSpPr>
        <p:spPr>
          <a:xfrm>
            <a:off x="997200" y="2490120"/>
            <a:ext cx="102240" cy="339120"/>
          </a:xfrm>
          <a:prstGeom prst="rect">
            <a:avLst/>
          </a:prstGeom>
          <a:noFill/>
          <a:ln w="0">
            <a:noFill/>
          </a:ln>
        </p:spPr>
        <p:style>
          <a:lnRef idx="0"/>
          <a:fillRef idx="0"/>
          <a:effectRef idx="0"/>
          <a:fontRef idx="minor"/>
        </p:style>
        <p:txBody>
          <a:bodyPr wrap="none" lIns="0" rIns="0" tIns="0" bIns="0" anchor="t">
            <a:noAutofit/>
          </a:bodyPr>
          <a:p>
            <a:pPr algn="ctr">
              <a:lnSpc>
                <a:spcPts val="2650"/>
              </a:lnSpc>
              <a:tabLst>
                <a:tab algn="l" pos="0"/>
              </a:tabLst>
            </a:pPr>
            <a:r>
              <a:rPr b="0" lang="en-US" sz="2650" spc="-1" strike="noStrike">
                <a:solidFill>
                  <a:srgbClr val="2c3249"/>
                </a:solidFill>
                <a:latin typeface="Kanit Light"/>
                <a:ea typeface="Kanit Light"/>
              </a:rPr>
              <a:t>1</a:t>
            </a:r>
            <a:endParaRPr b="0" lang="en-IN" sz="2650" spc="-1" strike="noStrike">
              <a:solidFill>
                <a:srgbClr val="000000"/>
              </a:solidFill>
              <a:latin typeface="Arial"/>
            </a:endParaRPr>
          </a:p>
        </p:txBody>
      </p:sp>
      <p:sp>
        <p:nvSpPr>
          <p:cNvPr id="59" name="Text 3"/>
          <p:cNvSpPr/>
          <p:nvPr/>
        </p:nvSpPr>
        <p:spPr>
          <a:xfrm>
            <a:off x="1531080" y="2405160"/>
            <a:ext cx="3458160" cy="707760"/>
          </a:xfrm>
          <a:prstGeom prst="rect">
            <a:avLst/>
          </a:prstGeom>
          <a:noFill/>
          <a:ln w="0">
            <a:noFill/>
          </a:ln>
        </p:spPr>
        <p:style>
          <a:lnRef idx="0"/>
          <a:fillRef idx="0"/>
          <a:effectRef idx="0"/>
          <a:fontRef idx="minor"/>
        </p:style>
        <p:txBody>
          <a:bodyPr lIns="0" rIns="0" tIns="0" bIns="0" anchor="t">
            <a:noAutofit/>
          </a:bodyPr>
          <a:p>
            <a:pPr>
              <a:lnSpc>
                <a:spcPts val="2750"/>
              </a:lnSpc>
              <a:tabLst>
                <a:tab algn="l" pos="0"/>
              </a:tabLst>
            </a:pPr>
            <a:r>
              <a:rPr b="0" lang="en-US" sz="2200" spc="-1" strike="noStrike">
                <a:solidFill>
                  <a:srgbClr val="2c3249"/>
                </a:solidFill>
                <a:latin typeface="Kanit Light"/>
                <a:ea typeface="Kanit Light"/>
              </a:rPr>
              <a:t>Embracing the Written Word</a:t>
            </a:r>
            <a:endParaRPr b="0" lang="en-IN" sz="2200" spc="-1" strike="noStrike">
              <a:solidFill>
                <a:srgbClr val="000000"/>
              </a:solidFill>
              <a:latin typeface="Arial"/>
            </a:endParaRPr>
          </a:p>
        </p:txBody>
      </p:sp>
      <p:sp>
        <p:nvSpPr>
          <p:cNvPr id="60" name="Text 4"/>
          <p:cNvSpPr/>
          <p:nvPr/>
        </p:nvSpPr>
        <p:spPr>
          <a:xfrm>
            <a:off x="1531080" y="3250080"/>
            <a:ext cx="3458160" cy="326520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2c3249"/>
                </a:solidFill>
                <a:latin typeface="Martel Sans"/>
                <a:ea typeface="Martel Sans"/>
              </a:rPr>
              <a:t>The Blogging Website Project is a testament to the enduring power of the written word in the digital age. It provides a vibrant and inclusive space for individuals to express their ideas, share their stories, and connect with like-minded readers across the globe.</a:t>
            </a:r>
            <a:endParaRPr b="0" lang="en-IN" sz="1750" spc="-1" strike="noStrike">
              <a:solidFill>
                <a:srgbClr val="000000"/>
              </a:solidFill>
              <a:latin typeface="Arial"/>
            </a:endParaRPr>
          </a:p>
        </p:txBody>
      </p:sp>
      <p:sp>
        <p:nvSpPr>
          <p:cNvPr id="61" name="Shape 5"/>
          <p:cNvSpPr/>
          <p:nvPr/>
        </p:nvSpPr>
        <p:spPr>
          <a:xfrm>
            <a:off x="5217120" y="2405160"/>
            <a:ext cx="509400" cy="509400"/>
          </a:xfrm>
          <a:prstGeom prst="roundRect">
            <a:avLst>
              <a:gd name="adj" fmla="val 18669"/>
            </a:avLst>
          </a:prstGeom>
          <a:solidFill>
            <a:srgbClr val="dfece9"/>
          </a:solidFill>
          <a:ln w="7620">
            <a:solidFill>
              <a:srgbClr val="c5d2cf"/>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62" name="Text 6"/>
          <p:cNvSpPr/>
          <p:nvPr/>
        </p:nvSpPr>
        <p:spPr>
          <a:xfrm>
            <a:off x="5385960" y="2490120"/>
            <a:ext cx="171000" cy="339120"/>
          </a:xfrm>
          <a:prstGeom prst="rect">
            <a:avLst/>
          </a:prstGeom>
          <a:noFill/>
          <a:ln w="0">
            <a:noFill/>
          </a:ln>
        </p:spPr>
        <p:style>
          <a:lnRef idx="0"/>
          <a:fillRef idx="0"/>
          <a:effectRef idx="0"/>
          <a:fontRef idx="minor"/>
        </p:style>
        <p:txBody>
          <a:bodyPr wrap="none" lIns="0" rIns="0" tIns="0" bIns="0" anchor="t">
            <a:noAutofit/>
          </a:bodyPr>
          <a:p>
            <a:pPr algn="ctr">
              <a:lnSpc>
                <a:spcPts val="2650"/>
              </a:lnSpc>
              <a:tabLst>
                <a:tab algn="l" pos="0"/>
              </a:tabLst>
            </a:pPr>
            <a:r>
              <a:rPr b="0" lang="en-US" sz="2650" spc="-1" strike="noStrike">
                <a:solidFill>
                  <a:srgbClr val="2c3249"/>
                </a:solidFill>
                <a:latin typeface="Kanit Light"/>
                <a:ea typeface="Kanit Light"/>
              </a:rPr>
              <a:t>2</a:t>
            </a:r>
            <a:endParaRPr b="0" lang="en-IN" sz="2650" spc="-1" strike="noStrike">
              <a:solidFill>
                <a:srgbClr val="000000"/>
              </a:solidFill>
              <a:latin typeface="Arial"/>
            </a:endParaRPr>
          </a:p>
        </p:txBody>
      </p:sp>
      <p:sp>
        <p:nvSpPr>
          <p:cNvPr id="63" name="Text 7"/>
          <p:cNvSpPr/>
          <p:nvPr/>
        </p:nvSpPr>
        <p:spPr>
          <a:xfrm>
            <a:off x="5954040" y="2405160"/>
            <a:ext cx="3458160" cy="707760"/>
          </a:xfrm>
          <a:prstGeom prst="rect">
            <a:avLst/>
          </a:prstGeom>
          <a:noFill/>
          <a:ln w="0">
            <a:noFill/>
          </a:ln>
        </p:spPr>
        <p:style>
          <a:lnRef idx="0"/>
          <a:fillRef idx="0"/>
          <a:effectRef idx="0"/>
          <a:fontRef idx="minor"/>
        </p:style>
        <p:txBody>
          <a:bodyPr lIns="0" rIns="0" tIns="0" bIns="0" anchor="t">
            <a:noAutofit/>
          </a:bodyPr>
          <a:p>
            <a:pPr>
              <a:lnSpc>
                <a:spcPts val="2750"/>
              </a:lnSpc>
              <a:tabLst>
                <a:tab algn="l" pos="0"/>
              </a:tabLst>
            </a:pPr>
            <a:r>
              <a:rPr b="0" lang="en-US" sz="2200" spc="-1" strike="noStrike">
                <a:solidFill>
                  <a:srgbClr val="2c3249"/>
                </a:solidFill>
                <a:latin typeface="Kanit Light"/>
                <a:ea typeface="Kanit Light"/>
              </a:rPr>
              <a:t>Fostering Creativity and Knowledge Sharing</a:t>
            </a:r>
            <a:endParaRPr b="0" lang="en-IN" sz="2200" spc="-1" strike="noStrike">
              <a:solidFill>
                <a:srgbClr val="000000"/>
              </a:solidFill>
              <a:latin typeface="Arial"/>
            </a:endParaRPr>
          </a:p>
        </p:txBody>
      </p:sp>
      <p:sp>
        <p:nvSpPr>
          <p:cNvPr id="64" name="Text 8"/>
          <p:cNvSpPr/>
          <p:nvPr/>
        </p:nvSpPr>
        <p:spPr>
          <a:xfrm>
            <a:off x="5954040" y="3250080"/>
            <a:ext cx="3458160" cy="362808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2c3249"/>
                </a:solidFill>
                <a:latin typeface="Martel Sans"/>
                <a:ea typeface="Martel Sans"/>
              </a:rPr>
              <a:t>By offering a user-friendly platform, the project aims to empower authors to cultivate their craft, expand their reach, and engage in meaningful dialogue with their audience. The website will serve as a hub for the exchange of knowledge, inspiration, and diverse perspectives.</a:t>
            </a:r>
            <a:endParaRPr b="0" lang="en-IN" sz="1750" spc="-1" strike="noStrike">
              <a:solidFill>
                <a:srgbClr val="000000"/>
              </a:solidFill>
              <a:latin typeface="Arial"/>
            </a:endParaRPr>
          </a:p>
        </p:txBody>
      </p:sp>
      <p:sp>
        <p:nvSpPr>
          <p:cNvPr id="65" name="Shape 9"/>
          <p:cNvSpPr/>
          <p:nvPr/>
        </p:nvSpPr>
        <p:spPr>
          <a:xfrm>
            <a:off x="9640080" y="2405160"/>
            <a:ext cx="509400" cy="509400"/>
          </a:xfrm>
          <a:prstGeom prst="roundRect">
            <a:avLst>
              <a:gd name="adj" fmla="val 18669"/>
            </a:avLst>
          </a:prstGeom>
          <a:solidFill>
            <a:srgbClr val="dfece9"/>
          </a:solidFill>
          <a:ln w="7620">
            <a:solidFill>
              <a:srgbClr val="c5d2cf"/>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66" name="Text 10"/>
          <p:cNvSpPr/>
          <p:nvPr/>
        </p:nvSpPr>
        <p:spPr>
          <a:xfrm>
            <a:off x="9807840" y="2490120"/>
            <a:ext cx="173880" cy="339120"/>
          </a:xfrm>
          <a:prstGeom prst="rect">
            <a:avLst/>
          </a:prstGeom>
          <a:noFill/>
          <a:ln w="0">
            <a:noFill/>
          </a:ln>
        </p:spPr>
        <p:style>
          <a:lnRef idx="0"/>
          <a:fillRef idx="0"/>
          <a:effectRef idx="0"/>
          <a:fontRef idx="minor"/>
        </p:style>
        <p:txBody>
          <a:bodyPr wrap="none" lIns="0" rIns="0" tIns="0" bIns="0" anchor="t">
            <a:noAutofit/>
          </a:bodyPr>
          <a:p>
            <a:pPr algn="ctr">
              <a:lnSpc>
                <a:spcPts val="2650"/>
              </a:lnSpc>
              <a:tabLst>
                <a:tab algn="l" pos="0"/>
              </a:tabLst>
            </a:pPr>
            <a:r>
              <a:rPr b="0" lang="en-US" sz="2650" spc="-1" strike="noStrike">
                <a:solidFill>
                  <a:srgbClr val="2c3249"/>
                </a:solidFill>
                <a:latin typeface="Kanit Light"/>
                <a:ea typeface="Kanit Light"/>
              </a:rPr>
              <a:t>3</a:t>
            </a:r>
            <a:endParaRPr b="0" lang="en-IN" sz="2650" spc="-1" strike="noStrike">
              <a:solidFill>
                <a:srgbClr val="000000"/>
              </a:solidFill>
              <a:latin typeface="Arial"/>
            </a:endParaRPr>
          </a:p>
        </p:txBody>
      </p:sp>
      <p:sp>
        <p:nvSpPr>
          <p:cNvPr id="67" name="Text 11"/>
          <p:cNvSpPr/>
          <p:nvPr/>
        </p:nvSpPr>
        <p:spPr>
          <a:xfrm>
            <a:off x="10377360" y="2405160"/>
            <a:ext cx="3458160" cy="707760"/>
          </a:xfrm>
          <a:prstGeom prst="rect">
            <a:avLst/>
          </a:prstGeom>
          <a:noFill/>
          <a:ln w="0">
            <a:noFill/>
          </a:ln>
        </p:spPr>
        <p:style>
          <a:lnRef idx="0"/>
          <a:fillRef idx="0"/>
          <a:effectRef idx="0"/>
          <a:fontRef idx="minor"/>
        </p:style>
        <p:txBody>
          <a:bodyPr lIns="0" rIns="0" tIns="0" bIns="0" anchor="t">
            <a:noAutofit/>
          </a:bodyPr>
          <a:p>
            <a:pPr>
              <a:lnSpc>
                <a:spcPts val="2750"/>
              </a:lnSpc>
              <a:tabLst>
                <a:tab algn="l" pos="0"/>
              </a:tabLst>
            </a:pPr>
            <a:r>
              <a:rPr b="0" lang="en-US" sz="2200" spc="-1" strike="noStrike">
                <a:solidFill>
                  <a:srgbClr val="2c3249"/>
                </a:solidFill>
                <a:latin typeface="Kanit Light"/>
                <a:ea typeface="Kanit Light"/>
              </a:rPr>
              <a:t>Driving Audience Engagement</a:t>
            </a:r>
            <a:endParaRPr b="0" lang="en-IN" sz="2200" spc="-1" strike="noStrike">
              <a:solidFill>
                <a:srgbClr val="000000"/>
              </a:solidFill>
              <a:latin typeface="Arial"/>
            </a:endParaRPr>
          </a:p>
        </p:txBody>
      </p:sp>
      <p:sp>
        <p:nvSpPr>
          <p:cNvPr id="68" name="Text 12"/>
          <p:cNvSpPr/>
          <p:nvPr/>
        </p:nvSpPr>
        <p:spPr>
          <a:xfrm>
            <a:off x="10377360" y="3250080"/>
            <a:ext cx="3458160" cy="399096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2c3249"/>
                </a:solidFill>
                <a:latin typeface="Martel Sans"/>
                <a:ea typeface="Martel Sans"/>
              </a:rPr>
              <a:t>At the core of the Blogging Website Project is a deep commitment to fostering a thriving community of readers and writers. Through innovative features and interactive elements, the platform will encourage active participation, discussion, and the establishment of lasting connections.</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 0"/>
          <p:cNvSpPr/>
          <p:nvPr/>
        </p:nvSpPr>
        <p:spPr>
          <a:xfrm>
            <a:off x="793800" y="1269720"/>
            <a:ext cx="5669640" cy="70776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0" lang="en-US" sz="4450" spc="-1" strike="noStrike">
                <a:solidFill>
                  <a:srgbClr val="272d45"/>
                </a:solidFill>
                <a:latin typeface="Kanit Light"/>
                <a:ea typeface="Kanit Light"/>
              </a:rPr>
              <a:t>Key Features</a:t>
            </a:r>
            <a:endParaRPr b="0" lang="en-IN" sz="4450" spc="-1" strike="noStrike">
              <a:solidFill>
                <a:srgbClr val="000000"/>
              </a:solidFill>
              <a:latin typeface="Arial"/>
            </a:endParaRPr>
          </a:p>
        </p:txBody>
      </p:sp>
      <p:sp>
        <p:nvSpPr>
          <p:cNvPr id="70" name="Text 1"/>
          <p:cNvSpPr/>
          <p:nvPr/>
        </p:nvSpPr>
        <p:spPr>
          <a:xfrm>
            <a:off x="793800" y="2545560"/>
            <a:ext cx="3788640" cy="35316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0" lang="en-US" sz="2200" spc="-1" strike="noStrike">
                <a:solidFill>
                  <a:srgbClr val="272d45"/>
                </a:solidFill>
                <a:latin typeface="Kanit Light"/>
                <a:ea typeface="Kanit Light"/>
              </a:rPr>
              <a:t>Intuitive Content Management</a:t>
            </a:r>
            <a:endParaRPr b="0" lang="en-IN" sz="2200" spc="-1" strike="noStrike">
              <a:solidFill>
                <a:srgbClr val="000000"/>
              </a:solidFill>
              <a:latin typeface="Arial"/>
            </a:endParaRPr>
          </a:p>
        </p:txBody>
      </p:sp>
      <p:sp>
        <p:nvSpPr>
          <p:cNvPr id="71" name="Text 2"/>
          <p:cNvSpPr/>
          <p:nvPr/>
        </p:nvSpPr>
        <p:spPr>
          <a:xfrm>
            <a:off x="793800" y="3126600"/>
            <a:ext cx="3976920" cy="362808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2c3249"/>
                </a:solidFill>
                <a:latin typeface="Martel Sans"/>
                <a:ea typeface="Martel Sans"/>
              </a:rPr>
              <a:t>The Blogging Website Project will offer a seamless and user-friendly content management system (CMS), allowing authors to effortlessly create, publish, and organize their posts. With features like drag-and-drop layouts, rich media integration, and real-time previews, the CMS will empower writers to bring their ideas to life with ease.</a:t>
            </a:r>
            <a:endParaRPr b="0" lang="en-IN" sz="1750" spc="-1" strike="noStrike">
              <a:solidFill>
                <a:srgbClr val="000000"/>
              </a:solidFill>
              <a:latin typeface="Arial"/>
            </a:endParaRPr>
          </a:p>
        </p:txBody>
      </p:sp>
      <p:sp>
        <p:nvSpPr>
          <p:cNvPr id="72" name="Text 3"/>
          <p:cNvSpPr/>
          <p:nvPr/>
        </p:nvSpPr>
        <p:spPr>
          <a:xfrm>
            <a:off x="5333040" y="2545560"/>
            <a:ext cx="3949560" cy="35316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0" lang="en-US" sz="2200" spc="-1" strike="noStrike">
                <a:solidFill>
                  <a:srgbClr val="272d45"/>
                </a:solidFill>
                <a:latin typeface="Kanit Light"/>
                <a:ea typeface="Kanit Light"/>
              </a:rPr>
              <a:t>Social Engagement and Sharing</a:t>
            </a:r>
            <a:endParaRPr b="0" lang="en-IN" sz="2200" spc="-1" strike="noStrike">
              <a:solidFill>
                <a:srgbClr val="000000"/>
              </a:solidFill>
              <a:latin typeface="Arial"/>
            </a:endParaRPr>
          </a:p>
        </p:txBody>
      </p:sp>
      <p:sp>
        <p:nvSpPr>
          <p:cNvPr id="73" name="Text 4"/>
          <p:cNvSpPr/>
          <p:nvPr/>
        </p:nvSpPr>
        <p:spPr>
          <a:xfrm>
            <a:off x="5333040" y="3126600"/>
            <a:ext cx="3976920" cy="290232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2c3249"/>
                </a:solidFill>
                <a:latin typeface="Martel Sans"/>
                <a:ea typeface="Martel Sans"/>
              </a:rPr>
              <a:t>To amplify the reach and impact of the blog content, the platform will integrate robust social sharing capabilities. Readers will be able to easily share articles across various social media platforms, fostering the viral spread of engaging and thought-provoking content.</a:t>
            </a:r>
            <a:endParaRPr b="0" lang="en-IN" sz="1750" spc="-1" strike="noStrike">
              <a:solidFill>
                <a:srgbClr val="000000"/>
              </a:solidFill>
              <a:latin typeface="Arial"/>
            </a:endParaRPr>
          </a:p>
        </p:txBody>
      </p:sp>
      <p:sp>
        <p:nvSpPr>
          <p:cNvPr id="74" name="Text 5"/>
          <p:cNvSpPr/>
          <p:nvPr/>
        </p:nvSpPr>
        <p:spPr>
          <a:xfrm>
            <a:off x="9871920" y="2545560"/>
            <a:ext cx="3642840" cy="35316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0" lang="en-US" sz="2200" spc="-1" strike="noStrike">
                <a:solidFill>
                  <a:srgbClr val="272d45"/>
                </a:solidFill>
                <a:latin typeface="Kanit Light"/>
                <a:ea typeface="Kanit Light"/>
              </a:rPr>
              <a:t>User Profiles and Interactions</a:t>
            </a:r>
            <a:endParaRPr b="0" lang="en-IN" sz="2200" spc="-1" strike="noStrike">
              <a:solidFill>
                <a:srgbClr val="000000"/>
              </a:solidFill>
              <a:latin typeface="Arial"/>
            </a:endParaRPr>
          </a:p>
        </p:txBody>
      </p:sp>
      <p:sp>
        <p:nvSpPr>
          <p:cNvPr id="75" name="Text 6"/>
          <p:cNvSpPr/>
          <p:nvPr/>
        </p:nvSpPr>
        <p:spPr>
          <a:xfrm>
            <a:off x="9871920" y="3126600"/>
            <a:ext cx="3976920" cy="362808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2c3249"/>
                </a:solidFill>
                <a:latin typeface="Martel Sans"/>
                <a:ea typeface="Martel Sans"/>
              </a:rPr>
              <a:t>The Blogging Website Project will offer personalized user profiles, allowing authors to showcase their expertise, build their personal brand, and engage with their audience. Readers, in turn, will be able to follow their favorite writers, leave comments, and participate in discussions, creating a vibrant and interactive community.</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 0"/>
          <p:cNvSpPr/>
          <p:nvPr/>
        </p:nvSpPr>
        <p:spPr>
          <a:xfrm>
            <a:off x="733320" y="741600"/>
            <a:ext cx="5237640" cy="653760"/>
          </a:xfrm>
          <a:prstGeom prst="rect">
            <a:avLst/>
          </a:prstGeom>
          <a:noFill/>
          <a:ln w="0">
            <a:noFill/>
          </a:ln>
        </p:spPr>
        <p:style>
          <a:lnRef idx="0"/>
          <a:fillRef idx="0"/>
          <a:effectRef idx="0"/>
          <a:fontRef idx="minor"/>
        </p:style>
        <p:txBody>
          <a:bodyPr wrap="none" lIns="0" rIns="0" tIns="0" bIns="0" anchor="t">
            <a:noAutofit/>
          </a:bodyPr>
          <a:p>
            <a:pPr>
              <a:lnSpc>
                <a:spcPts val="5151"/>
              </a:lnSpc>
              <a:tabLst>
                <a:tab algn="l" pos="0"/>
              </a:tabLst>
            </a:pPr>
            <a:r>
              <a:rPr b="0" lang="en-US" sz="4100" spc="-1" strike="noStrike">
                <a:solidFill>
                  <a:srgbClr val="272d45"/>
                </a:solidFill>
                <a:latin typeface="Kanit Light"/>
                <a:ea typeface="Kanit Light"/>
              </a:rPr>
              <a:t>Existing Systems</a:t>
            </a:r>
            <a:endParaRPr b="0" lang="en-IN" sz="4100" spc="-1" strike="noStrike">
              <a:solidFill>
                <a:srgbClr val="000000"/>
              </a:solidFill>
              <a:latin typeface="Arial"/>
            </a:endParaRPr>
          </a:p>
        </p:txBody>
      </p:sp>
      <p:sp>
        <p:nvSpPr>
          <p:cNvPr id="77" name="Shape 1"/>
          <p:cNvSpPr/>
          <p:nvPr/>
        </p:nvSpPr>
        <p:spPr>
          <a:xfrm>
            <a:off x="733320" y="1815480"/>
            <a:ext cx="6476040" cy="2562840"/>
          </a:xfrm>
          <a:prstGeom prst="roundRect">
            <a:avLst>
              <a:gd name="adj" fmla="val 3433"/>
            </a:avLst>
          </a:prstGeom>
          <a:solidFill>
            <a:srgbClr val="dfece9"/>
          </a:solidFill>
          <a:ln w="7620">
            <a:solidFill>
              <a:srgbClr val="c5d2cf"/>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78" name="Text 2"/>
          <p:cNvSpPr/>
          <p:nvPr/>
        </p:nvSpPr>
        <p:spPr>
          <a:xfrm>
            <a:off x="950760" y="2032560"/>
            <a:ext cx="2618280" cy="32652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050" spc="-1" strike="noStrike">
                <a:solidFill>
                  <a:srgbClr val="2c3249"/>
                </a:solidFill>
                <a:latin typeface="Kanit Light"/>
                <a:ea typeface="Kanit Light"/>
              </a:rPr>
              <a:t>WordPress</a:t>
            </a:r>
            <a:endParaRPr b="0" lang="en-IN" sz="2050" spc="-1" strike="noStrike">
              <a:solidFill>
                <a:srgbClr val="000000"/>
              </a:solidFill>
              <a:latin typeface="Arial"/>
            </a:endParaRPr>
          </a:p>
        </p:txBody>
      </p:sp>
      <p:sp>
        <p:nvSpPr>
          <p:cNvPr id="79" name="Text 3"/>
          <p:cNvSpPr/>
          <p:nvPr/>
        </p:nvSpPr>
        <p:spPr>
          <a:xfrm>
            <a:off x="950760" y="2485800"/>
            <a:ext cx="6041520" cy="1675440"/>
          </a:xfrm>
          <a:prstGeom prst="rect">
            <a:avLst/>
          </a:prstGeom>
          <a:noFill/>
          <a:ln w="0">
            <a:noFill/>
          </a:ln>
        </p:spPr>
        <p:style>
          <a:lnRef idx="0"/>
          <a:fillRef idx="0"/>
          <a:effectRef idx="0"/>
          <a:fontRef idx="minor"/>
        </p:style>
        <p:txBody>
          <a:bodyPr lIns="0" rIns="0" tIns="0" bIns="0" anchor="t">
            <a:noAutofit/>
          </a:bodyPr>
          <a:p>
            <a:pPr>
              <a:lnSpc>
                <a:spcPts val="2599"/>
              </a:lnSpc>
              <a:tabLst>
                <a:tab algn="l" pos="0"/>
              </a:tabLst>
            </a:pPr>
            <a:r>
              <a:rPr b="0" lang="en-US" sz="1650" spc="-1" strike="noStrike">
                <a:solidFill>
                  <a:srgbClr val="2c3249"/>
                </a:solidFill>
                <a:latin typeface="Martel Sans"/>
                <a:ea typeface="Martel Sans"/>
              </a:rPr>
              <a:t>WordPress is one of the most widely adopted and versatile content management systems, powering millions of websites and blogs worldwide. It offers a diverse range of themes, plugins, and customization options, making it a popular choice for bloggers and website owners.</a:t>
            </a:r>
            <a:endParaRPr b="0" lang="en-IN" sz="1650" spc="-1" strike="noStrike">
              <a:solidFill>
                <a:srgbClr val="000000"/>
              </a:solidFill>
              <a:latin typeface="Arial"/>
            </a:endParaRPr>
          </a:p>
        </p:txBody>
      </p:sp>
      <p:sp>
        <p:nvSpPr>
          <p:cNvPr id="80" name="Shape 4"/>
          <p:cNvSpPr/>
          <p:nvPr/>
        </p:nvSpPr>
        <p:spPr>
          <a:xfrm>
            <a:off x="7419960" y="1815480"/>
            <a:ext cx="6476040" cy="2562840"/>
          </a:xfrm>
          <a:prstGeom prst="roundRect">
            <a:avLst>
              <a:gd name="adj" fmla="val 3433"/>
            </a:avLst>
          </a:prstGeom>
          <a:solidFill>
            <a:srgbClr val="dfece9"/>
          </a:solidFill>
          <a:ln w="7620">
            <a:solidFill>
              <a:srgbClr val="c5d2cf"/>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81" name="Text 5"/>
          <p:cNvSpPr/>
          <p:nvPr/>
        </p:nvSpPr>
        <p:spPr>
          <a:xfrm>
            <a:off x="7637040" y="2032560"/>
            <a:ext cx="2618280" cy="32652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050" spc="-1" strike="noStrike">
                <a:solidFill>
                  <a:srgbClr val="2c3249"/>
                </a:solidFill>
                <a:latin typeface="Kanit Light"/>
                <a:ea typeface="Kanit Light"/>
              </a:rPr>
              <a:t>Medium</a:t>
            </a:r>
            <a:endParaRPr b="0" lang="en-IN" sz="2050" spc="-1" strike="noStrike">
              <a:solidFill>
                <a:srgbClr val="000000"/>
              </a:solidFill>
              <a:latin typeface="Arial"/>
            </a:endParaRPr>
          </a:p>
        </p:txBody>
      </p:sp>
      <p:sp>
        <p:nvSpPr>
          <p:cNvPr id="82" name="Text 6"/>
          <p:cNvSpPr/>
          <p:nvPr/>
        </p:nvSpPr>
        <p:spPr>
          <a:xfrm>
            <a:off x="7637040" y="2485800"/>
            <a:ext cx="6041520" cy="1675440"/>
          </a:xfrm>
          <a:prstGeom prst="rect">
            <a:avLst/>
          </a:prstGeom>
          <a:noFill/>
          <a:ln w="0">
            <a:noFill/>
          </a:ln>
        </p:spPr>
        <p:style>
          <a:lnRef idx="0"/>
          <a:fillRef idx="0"/>
          <a:effectRef idx="0"/>
          <a:fontRef idx="minor"/>
        </p:style>
        <p:txBody>
          <a:bodyPr lIns="0" rIns="0" tIns="0" bIns="0" anchor="t">
            <a:noAutofit/>
          </a:bodyPr>
          <a:p>
            <a:pPr>
              <a:lnSpc>
                <a:spcPts val="2599"/>
              </a:lnSpc>
              <a:tabLst>
                <a:tab algn="l" pos="0"/>
              </a:tabLst>
            </a:pPr>
            <a:r>
              <a:rPr b="0" lang="en-US" sz="1650" spc="-1" strike="noStrike">
                <a:solidFill>
                  <a:srgbClr val="2c3249"/>
                </a:solidFill>
                <a:latin typeface="Martel Sans"/>
                <a:ea typeface="Martel Sans"/>
              </a:rPr>
              <a:t>Medium is a popular online publishing platform that focuses on simplicity and reader engagement. It provides a clean and minimalist writing experience, along with built-in social sharing and analytical tools, making it an attractive option for individual bloggers and publishing teams.</a:t>
            </a:r>
            <a:endParaRPr b="0" lang="en-IN" sz="1650" spc="-1" strike="noStrike">
              <a:solidFill>
                <a:srgbClr val="000000"/>
              </a:solidFill>
              <a:latin typeface="Arial"/>
            </a:endParaRPr>
          </a:p>
        </p:txBody>
      </p:sp>
      <p:sp>
        <p:nvSpPr>
          <p:cNvPr id="83" name="Shape 7"/>
          <p:cNvSpPr/>
          <p:nvPr/>
        </p:nvSpPr>
        <p:spPr>
          <a:xfrm>
            <a:off x="733320" y="4588920"/>
            <a:ext cx="6476040" cy="2898000"/>
          </a:xfrm>
          <a:prstGeom prst="roundRect">
            <a:avLst>
              <a:gd name="adj" fmla="val 3036"/>
            </a:avLst>
          </a:prstGeom>
          <a:solidFill>
            <a:srgbClr val="dfece9"/>
          </a:solidFill>
          <a:ln w="7620">
            <a:solidFill>
              <a:srgbClr val="c5d2cf"/>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84" name="Text 8"/>
          <p:cNvSpPr/>
          <p:nvPr/>
        </p:nvSpPr>
        <p:spPr>
          <a:xfrm>
            <a:off x="950760" y="4806000"/>
            <a:ext cx="2618280" cy="32652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050" spc="-1" strike="noStrike">
                <a:solidFill>
                  <a:srgbClr val="2c3249"/>
                </a:solidFill>
                <a:latin typeface="Kanit Light"/>
                <a:ea typeface="Kanit Light"/>
              </a:rPr>
              <a:t>Squarespace</a:t>
            </a:r>
            <a:endParaRPr b="0" lang="en-IN" sz="2050" spc="-1" strike="noStrike">
              <a:solidFill>
                <a:srgbClr val="000000"/>
              </a:solidFill>
              <a:latin typeface="Arial"/>
            </a:endParaRPr>
          </a:p>
        </p:txBody>
      </p:sp>
      <p:sp>
        <p:nvSpPr>
          <p:cNvPr id="85" name="Text 9"/>
          <p:cNvSpPr/>
          <p:nvPr/>
        </p:nvSpPr>
        <p:spPr>
          <a:xfrm>
            <a:off x="950760" y="5259240"/>
            <a:ext cx="6041520" cy="2010600"/>
          </a:xfrm>
          <a:prstGeom prst="rect">
            <a:avLst/>
          </a:prstGeom>
          <a:noFill/>
          <a:ln w="0">
            <a:noFill/>
          </a:ln>
        </p:spPr>
        <p:style>
          <a:lnRef idx="0"/>
          <a:fillRef idx="0"/>
          <a:effectRef idx="0"/>
          <a:fontRef idx="minor"/>
        </p:style>
        <p:txBody>
          <a:bodyPr lIns="0" rIns="0" tIns="0" bIns="0" anchor="t">
            <a:noAutofit/>
          </a:bodyPr>
          <a:p>
            <a:pPr>
              <a:lnSpc>
                <a:spcPts val="2599"/>
              </a:lnSpc>
              <a:tabLst>
                <a:tab algn="l" pos="0"/>
              </a:tabLst>
            </a:pPr>
            <a:r>
              <a:rPr b="0" lang="en-US" sz="1650" spc="-1" strike="noStrike">
                <a:solidFill>
                  <a:srgbClr val="2c3249"/>
                </a:solidFill>
                <a:latin typeface="Martel Sans"/>
                <a:ea typeface="Martel Sans"/>
              </a:rPr>
              <a:t>Squarespace is a comprehensive website builder and content management system that offers a wide range of design templates and features tailored for blogs and online portfolios. Its user-friendly interface and visual editing tools make it a popular choice for small businesses and personal websites.</a:t>
            </a:r>
            <a:endParaRPr b="0" lang="en-IN" sz="1650" spc="-1" strike="noStrike">
              <a:solidFill>
                <a:srgbClr val="000000"/>
              </a:solidFill>
              <a:latin typeface="Arial"/>
            </a:endParaRPr>
          </a:p>
        </p:txBody>
      </p:sp>
      <p:sp>
        <p:nvSpPr>
          <p:cNvPr id="86" name="Shape 10"/>
          <p:cNvSpPr/>
          <p:nvPr/>
        </p:nvSpPr>
        <p:spPr>
          <a:xfrm>
            <a:off x="7419960" y="4588920"/>
            <a:ext cx="6476040" cy="2898000"/>
          </a:xfrm>
          <a:prstGeom prst="roundRect">
            <a:avLst>
              <a:gd name="adj" fmla="val 3036"/>
            </a:avLst>
          </a:prstGeom>
          <a:solidFill>
            <a:srgbClr val="dfece9"/>
          </a:solidFill>
          <a:ln w="7620">
            <a:solidFill>
              <a:srgbClr val="c5d2cf"/>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87" name="Text 11"/>
          <p:cNvSpPr/>
          <p:nvPr/>
        </p:nvSpPr>
        <p:spPr>
          <a:xfrm>
            <a:off x="7637040" y="4806000"/>
            <a:ext cx="2618280" cy="32652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050" spc="-1" strike="noStrike">
                <a:solidFill>
                  <a:srgbClr val="2c3249"/>
                </a:solidFill>
                <a:latin typeface="Kanit Light"/>
                <a:ea typeface="Kanit Light"/>
              </a:rPr>
              <a:t>Blogger</a:t>
            </a:r>
            <a:endParaRPr b="0" lang="en-IN" sz="2050" spc="-1" strike="noStrike">
              <a:solidFill>
                <a:srgbClr val="000000"/>
              </a:solidFill>
              <a:latin typeface="Arial"/>
            </a:endParaRPr>
          </a:p>
        </p:txBody>
      </p:sp>
      <p:sp>
        <p:nvSpPr>
          <p:cNvPr id="88" name="Text 12"/>
          <p:cNvSpPr/>
          <p:nvPr/>
        </p:nvSpPr>
        <p:spPr>
          <a:xfrm>
            <a:off x="7637040" y="5259240"/>
            <a:ext cx="6041520" cy="1675440"/>
          </a:xfrm>
          <a:prstGeom prst="rect">
            <a:avLst/>
          </a:prstGeom>
          <a:noFill/>
          <a:ln w="0">
            <a:noFill/>
          </a:ln>
        </p:spPr>
        <p:style>
          <a:lnRef idx="0"/>
          <a:fillRef idx="0"/>
          <a:effectRef idx="0"/>
          <a:fontRef idx="minor"/>
        </p:style>
        <p:txBody>
          <a:bodyPr lIns="0" rIns="0" tIns="0" bIns="0" anchor="t">
            <a:noAutofit/>
          </a:bodyPr>
          <a:p>
            <a:pPr>
              <a:lnSpc>
                <a:spcPts val="2599"/>
              </a:lnSpc>
              <a:tabLst>
                <a:tab algn="l" pos="0"/>
              </a:tabLst>
            </a:pPr>
            <a:r>
              <a:rPr b="0" lang="en-US" sz="1650" spc="-1" strike="noStrike">
                <a:solidFill>
                  <a:srgbClr val="2c3249"/>
                </a:solidFill>
                <a:latin typeface="Martel Sans"/>
                <a:ea typeface="Martel Sans"/>
              </a:rPr>
              <a:t>Blogger is a free and user-friendly blogging platform owned by Google. It provides a straightforward interface for creating and managing blogs, with integration with other Google services like AdSense and Google Analytics, making it a convenient option for casual bloggers and hobbyists.</a:t>
            </a:r>
            <a:endParaRPr b="0" lang="en-IN" sz="16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 0"/>
          <p:cNvSpPr/>
          <p:nvPr/>
        </p:nvSpPr>
        <p:spPr>
          <a:xfrm>
            <a:off x="693000" y="546480"/>
            <a:ext cx="4949640" cy="617760"/>
          </a:xfrm>
          <a:prstGeom prst="rect">
            <a:avLst/>
          </a:prstGeom>
          <a:noFill/>
          <a:ln w="0">
            <a:noFill/>
          </a:ln>
        </p:spPr>
        <p:style>
          <a:lnRef idx="0"/>
          <a:fillRef idx="0"/>
          <a:effectRef idx="0"/>
          <a:fontRef idx="minor"/>
        </p:style>
        <p:txBody>
          <a:bodyPr wrap="none" lIns="0" rIns="0" tIns="0" bIns="0" anchor="t">
            <a:noAutofit/>
          </a:bodyPr>
          <a:p>
            <a:pPr>
              <a:lnSpc>
                <a:spcPts val="4850"/>
              </a:lnSpc>
              <a:tabLst>
                <a:tab algn="l" pos="0"/>
              </a:tabLst>
            </a:pPr>
            <a:r>
              <a:rPr b="0" lang="en-US" sz="3850" spc="-1" strike="noStrike">
                <a:solidFill>
                  <a:srgbClr val="272d45"/>
                </a:solidFill>
                <a:latin typeface="Kanit Light"/>
                <a:ea typeface="Kanit Light"/>
              </a:rPr>
              <a:t>Proposed System</a:t>
            </a:r>
            <a:endParaRPr b="0" lang="en-IN" sz="3850" spc="-1" strike="noStrike">
              <a:solidFill>
                <a:srgbClr val="000000"/>
              </a:solidFill>
              <a:latin typeface="Arial"/>
            </a:endParaRPr>
          </a:p>
        </p:txBody>
      </p:sp>
      <p:sp>
        <p:nvSpPr>
          <p:cNvPr id="90" name="Shape 1"/>
          <p:cNvSpPr/>
          <p:nvPr/>
        </p:nvSpPr>
        <p:spPr>
          <a:xfrm>
            <a:off x="693000" y="4780440"/>
            <a:ext cx="13243320" cy="21960"/>
          </a:xfrm>
          <a:prstGeom prst="roundRect">
            <a:avLst>
              <a:gd name="adj" fmla="val 363845"/>
            </a:avLst>
          </a:prstGeom>
          <a:solidFill>
            <a:srgbClr val="c5d2cf"/>
          </a:solidFill>
          <a:ln w="0">
            <a:noFill/>
          </a:ln>
        </p:spPr>
        <p:style>
          <a:lnRef idx="0"/>
          <a:fillRef idx="0"/>
          <a:effectRef idx="0"/>
          <a:fontRef idx="minor"/>
        </p:style>
        <p:txBody>
          <a:bodyPr lIns="90000" rIns="90000" tIns="-28800" bIns="-28800" anchor="t">
            <a:noAutofit/>
          </a:bodyPr>
          <a:p>
            <a:pPr>
              <a:lnSpc>
                <a:spcPct val="100000"/>
              </a:lnSpc>
            </a:pPr>
            <a:endParaRPr b="0" lang="en-IN" sz="1800" spc="-1" strike="noStrike">
              <a:solidFill>
                <a:srgbClr val="000000"/>
              </a:solidFill>
              <a:latin typeface="Arial"/>
            </a:endParaRPr>
          </a:p>
        </p:txBody>
      </p:sp>
      <p:sp>
        <p:nvSpPr>
          <p:cNvPr id="91" name="Shape 2"/>
          <p:cNvSpPr/>
          <p:nvPr/>
        </p:nvSpPr>
        <p:spPr>
          <a:xfrm>
            <a:off x="3943080" y="4087440"/>
            <a:ext cx="21960" cy="691920"/>
          </a:xfrm>
          <a:prstGeom prst="roundRect">
            <a:avLst>
              <a:gd name="adj" fmla="val 363845"/>
            </a:avLst>
          </a:prstGeom>
          <a:solidFill>
            <a:srgbClr val="c5d2c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2" name="Shape 3"/>
          <p:cNvSpPr/>
          <p:nvPr/>
        </p:nvSpPr>
        <p:spPr>
          <a:xfrm>
            <a:off x="3731760" y="4557600"/>
            <a:ext cx="444600" cy="444600"/>
          </a:xfrm>
          <a:prstGeom prst="roundRect">
            <a:avLst>
              <a:gd name="adj" fmla="val 18669"/>
            </a:avLst>
          </a:prstGeom>
          <a:solidFill>
            <a:srgbClr val="dfece9"/>
          </a:solidFill>
          <a:ln w="7620">
            <a:solidFill>
              <a:srgbClr val="c5d2cf"/>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3" name="Text 4"/>
          <p:cNvSpPr/>
          <p:nvPr/>
        </p:nvSpPr>
        <p:spPr>
          <a:xfrm>
            <a:off x="3909240" y="4631760"/>
            <a:ext cx="89280" cy="295920"/>
          </a:xfrm>
          <a:prstGeom prst="rect">
            <a:avLst/>
          </a:prstGeom>
          <a:noFill/>
          <a:ln w="0">
            <a:noFill/>
          </a:ln>
        </p:spPr>
        <p:style>
          <a:lnRef idx="0"/>
          <a:fillRef idx="0"/>
          <a:effectRef idx="0"/>
          <a:fontRef idx="minor"/>
        </p:style>
        <p:txBody>
          <a:bodyPr wrap="none" lIns="0" rIns="0" tIns="0" bIns="0" anchor="t">
            <a:noAutofit/>
          </a:bodyPr>
          <a:p>
            <a:pPr algn="ctr">
              <a:lnSpc>
                <a:spcPts val="2299"/>
              </a:lnSpc>
              <a:tabLst>
                <a:tab algn="l" pos="0"/>
              </a:tabLst>
            </a:pPr>
            <a:r>
              <a:rPr b="0" lang="en-US" sz="2300" spc="-1" strike="noStrike">
                <a:solidFill>
                  <a:srgbClr val="2c3249"/>
                </a:solidFill>
                <a:latin typeface="Kanit Light"/>
                <a:ea typeface="Kanit Light"/>
              </a:rPr>
              <a:t>1</a:t>
            </a:r>
            <a:endParaRPr b="0" lang="en-IN" sz="2300" spc="-1" strike="noStrike">
              <a:solidFill>
                <a:srgbClr val="000000"/>
              </a:solidFill>
              <a:latin typeface="Arial"/>
            </a:endParaRPr>
          </a:p>
        </p:txBody>
      </p:sp>
      <p:sp>
        <p:nvSpPr>
          <p:cNvPr id="94" name="Text 5"/>
          <p:cNvSpPr/>
          <p:nvPr/>
        </p:nvSpPr>
        <p:spPr>
          <a:xfrm>
            <a:off x="2716920" y="1561320"/>
            <a:ext cx="2474280" cy="308160"/>
          </a:xfrm>
          <a:prstGeom prst="rect">
            <a:avLst/>
          </a:prstGeom>
          <a:noFill/>
          <a:ln w="0">
            <a:noFill/>
          </a:ln>
        </p:spPr>
        <p:style>
          <a:lnRef idx="0"/>
          <a:fillRef idx="0"/>
          <a:effectRef idx="0"/>
          <a:fontRef idx="minor"/>
        </p:style>
        <p:txBody>
          <a:bodyPr wrap="none" lIns="0" rIns="0" tIns="0" bIns="0" anchor="t">
            <a:noAutofit/>
          </a:bodyPr>
          <a:p>
            <a:pPr algn="ctr">
              <a:lnSpc>
                <a:spcPts val="2401"/>
              </a:lnSpc>
              <a:tabLst>
                <a:tab algn="l" pos="0"/>
              </a:tabLst>
            </a:pPr>
            <a:r>
              <a:rPr b="0" lang="en-US" sz="1900" spc="-1" strike="noStrike">
                <a:solidFill>
                  <a:srgbClr val="2c3249"/>
                </a:solidFill>
                <a:latin typeface="Kanit Light"/>
                <a:ea typeface="Kanit Light"/>
              </a:rPr>
              <a:t>Robust CMS</a:t>
            </a:r>
            <a:endParaRPr b="0" lang="en-IN" sz="1900" spc="-1" strike="noStrike">
              <a:solidFill>
                <a:srgbClr val="000000"/>
              </a:solidFill>
              <a:latin typeface="Arial"/>
            </a:endParaRPr>
          </a:p>
        </p:txBody>
      </p:sp>
      <p:sp>
        <p:nvSpPr>
          <p:cNvPr id="95" name="Text 6"/>
          <p:cNvSpPr/>
          <p:nvPr/>
        </p:nvSpPr>
        <p:spPr>
          <a:xfrm>
            <a:off x="891000" y="1989000"/>
            <a:ext cx="6126120" cy="1899000"/>
          </a:xfrm>
          <a:prstGeom prst="rect">
            <a:avLst/>
          </a:prstGeom>
          <a:noFill/>
          <a:ln w="0">
            <a:noFill/>
          </a:ln>
        </p:spPr>
        <p:style>
          <a:lnRef idx="0"/>
          <a:fillRef idx="0"/>
          <a:effectRef idx="0"/>
          <a:fontRef idx="minor"/>
        </p:style>
        <p:txBody>
          <a:bodyPr lIns="0" rIns="0" tIns="0" bIns="0" anchor="t">
            <a:noAutofit/>
          </a:bodyPr>
          <a:p>
            <a:pPr algn="ctr">
              <a:lnSpc>
                <a:spcPts val="2449"/>
              </a:lnSpc>
              <a:tabLst>
                <a:tab algn="l" pos="0"/>
              </a:tabLst>
            </a:pPr>
            <a:r>
              <a:rPr b="0" lang="en-US" sz="1550" spc="-1" strike="noStrike">
                <a:solidFill>
                  <a:srgbClr val="2c3249"/>
                </a:solidFill>
                <a:latin typeface="Martel Sans"/>
                <a:ea typeface="Martel Sans"/>
              </a:rPr>
              <a:t>The Blogging Website Project will feature a comprehensive content management system, empowering authors to effortlessly create, publish, and manage their blog content. With advanced formatting options, media integration, and intuitive publishing tools, the CMS will streamline the content creation process.</a:t>
            </a:r>
            <a:endParaRPr b="0" lang="en-IN" sz="1550" spc="-1" strike="noStrike">
              <a:solidFill>
                <a:srgbClr val="000000"/>
              </a:solidFill>
              <a:latin typeface="Arial"/>
            </a:endParaRPr>
          </a:p>
        </p:txBody>
      </p:sp>
      <p:sp>
        <p:nvSpPr>
          <p:cNvPr id="96" name="Shape 7"/>
          <p:cNvSpPr/>
          <p:nvPr/>
        </p:nvSpPr>
        <p:spPr>
          <a:xfrm>
            <a:off x="7303680" y="4780440"/>
            <a:ext cx="21960" cy="691920"/>
          </a:xfrm>
          <a:prstGeom prst="roundRect">
            <a:avLst>
              <a:gd name="adj" fmla="val 363845"/>
            </a:avLst>
          </a:prstGeom>
          <a:solidFill>
            <a:srgbClr val="c5d2c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7" name="Shape 8"/>
          <p:cNvSpPr/>
          <p:nvPr/>
        </p:nvSpPr>
        <p:spPr>
          <a:xfrm>
            <a:off x="7092360" y="4557600"/>
            <a:ext cx="444600" cy="444600"/>
          </a:xfrm>
          <a:prstGeom prst="roundRect">
            <a:avLst>
              <a:gd name="adj" fmla="val 18669"/>
            </a:avLst>
          </a:prstGeom>
          <a:solidFill>
            <a:srgbClr val="dfece9"/>
          </a:solidFill>
          <a:ln w="7620">
            <a:solidFill>
              <a:srgbClr val="c5d2cf"/>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8" name="Text 9"/>
          <p:cNvSpPr/>
          <p:nvPr/>
        </p:nvSpPr>
        <p:spPr>
          <a:xfrm>
            <a:off x="7239960" y="4631760"/>
            <a:ext cx="149040" cy="295920"/>
          </a:xfrm>
          <a:prstGeom prst="rect">
            <a:avLst/>
          </a:prstGeom>
          <a:noFill/>
          <a:ln w="0">
            <a:noFill/>
          </a:ln>
        </p:spPr>
        <p:style>
          <a:lnRef idx="0"/>
          <a:fillRef idx="0"/>
          <a:effectRef idx="0"/>
          <a:fontRef idx="minor"/>
        </p:style>
        <p:txBody>
          <a:bodyPr wrap="none" lIns="0" rIns="0" tIns="0" bIns="0" anchor="t">
            <a:noAutofit/>
          </a:bodyPr>
          <a:p>
            <a:pPr algn="ctr">
              <a:lnSpc>
                <a:spcPts val="2299"/>
              </a:lnSpc>
              <a:tabLst>
                <a:tab algn="l" pos="0"/>
              </a:tabLst>
            </a:pPr>
            <a:r>
              <a:rPr b="0" lang="en-US" sz="2300" spc="-1" strike="noStrike">
                <a:solidFill>
                  <a:srgbClr val="2c3249"/>
                </a:solidFill>
                <a:latin typeface="Kanit Light"/>
                <a:ea typeface="Kanit Light"/>
              </a:rPr>
              <a:t>2</a:t>
            </a:r>
            <a:endParaRPr b="0" lang="en-IN" sz="2300" spc="-1" strike="noStrike">
              <a:solidFill>
                <a:srgbClr val="000000"/>
              </a:solidFill>
              <a:latin typeface="Arial"/>
            </a:endParaRPr>
          </a:p>
        </p:txBody>
      </p:sp>
      <p:sp>
        <p:nvSpPr>
          <p:cNvPr id="99" name="Text 10"/>
          <p:cNvSpPr/>
          <p:nvPr/>
        </p:nvSpPr>
        <p:spPr>
          <a:xfrm>
            <a:off x="6077520" y="5671440"/>
            <a:ext cx="2474280" cy="308160"/>
          </a:xfrm>
          <a:prstGeom prst="rect">
            <a:avLst/>
          </a:prstGeom>
          <a:noFill/>
          <a:ln w="0">
            <a:noFill/>
          </a:ln>
        </p:spPr>
        <p:style>
          <a:lnRef idx="0"/>
          <a:fillRef idx="0"/>
          <a:effectRef idx="0"/>
          <a:fontRef idx="minor"/>
        </p:style>
        <p:txBody>
          <a:bodyPr wrap="none" lIns="0" rIns="0" tIns="0" bIns="0" anchor="t">
            <a:noAutofit/>
          </a:bodyPr>
          <a:p>
            <a:pPr algn="ctr">
              <a:lnSpc>
                <a:spcPts val="2401"/>
              </a:lnSpc>
              <a:tabLst>
                <a:tab algn="l" pos="0"/>
              </a:tabLst>
            </a:pPr>
            <a:r>
              <a:rPr b="0" lang="en-US" sz="1900" spc="-1" strike="noStrike">
                <a:solidFill>
                  <a:srgbClr val="2c3249"/>
                </a:solidFill>
                <a:latin typeface="Kanit Light"/>
                <a:ea typeface="Kanit Light"/>
              </a:rPr>
              <a:t>Social Integrations</a:t>
            </a:r>
            <a:endParaRPr b="0" lang="en-IN" sz="1900" spc="-1" strike="noStrike">
              <a:solidFill>
                <a:srgbClr val="000000"/>
              </a:solidFill>
              <a:latin typeface="Arial"/>
            </a:endParaRPr>
          </a:p>
        </p:txBody>
      </p:sp>
      <p:sp>
        <p:nvSpPr>
          <p:cNvPr id="100" name="Text 11"/>
          <p:cNvSpPr/>
          <p:nvPr/>
        </p:nvSpPr>
        <p:spPr>
          <a:xfrm>
            <a:off x="4251600" y="6099480"/>
            <a:ext cx="6126120" cy="1582560"/>
          </a:xfrm>
          <a:prstGeom prst="rect">
            <a:avLst/>
          </a:prstGeom>
          <a:noFill/>
          <a:ln w="0">
            <a:noFill/>
          </a:ln>
        </p:spPr>
        <p:style>
          <a:lnRef idx="0"/>
          <a:fillRef idx="0"/>
          <a:effectRef idx="0"/>
          <a:fontRef idx="minor"/>
        </p:style>
        <p:txBody>
          <a:bodyPr lIns="0" rIns="0" tIns="0" bIns="0" anchor="t">
            <a:noAutofit/>
          </a:bodyPr>
          <a:p>
            <a:pPr algn="ctr">
              <a:lnSpc>
                <a:spcPts val="2449"/>
              </a:lnSpc>
              <a:tabLst>
                <a:tab algn="l" pos="0"/>
              </a:tabLst>
            </a:pPr>
            <a:r>
              <a:rPr b="0" lang="en-US" sz="1550" spc="-1" strike="noStrike">
                <a:solidFill>
                  <a:srgbClr val="2c3249"/>
                </a:solidFill>
                <a:latin typeface="Martel Sans"/>
                <a:ea typeface="Martel Sans"/>
              </a:rPr>
              <a:t>To amplify the reach and engagement of the blog content, the platform will seamlessly integrate with leading social media platforms. Readers will be able to easily share articles across their social networks, fostering the viral spread of compelling and thought-provoking content.</a:t>
            </a:r>
            <a:endParaRPr b="0" lang="en-IN" sz="1550" spc="-1" strike="noStrike">
              <a:solidFill>
                <a:srgbClr val="000000"/>
              </a:solidFill>
              <a:latin typeface="Arial"/>
            </a:endParaRPr>
          </a:p>
        </p:txBody>
      </p:sp>
      <p:sp>
        <p:nvSpPr>
          <p:cNvPr id="101" name="Shape 12"/>
          <p:cNvSpPr/>
          <p:nvPr/>
        </p:nvSpPr>
        <p:spPr>
          <a:xfrm>
            <a:off x="10664280" y="4087440"/>
            <a:ext cx="21960" cy="691920"/>
          </a:xfrm>
          <a:prstGeom prst="roundRect">
            <a:avLst>
              <a:gd name="adj" fmla="val 363845"/>
            </a:avLst>
          </a:prstGeom>
          <a:solidFill>
            <a:srgbClr val="c5d2cf"/>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02" name="Shape 13"/>
          <p:cNvSpPr/>
          <p:nvPr/>
        </p:nvSpPr>
        <p:spPr>
          <a:xfrm>
            <a:off x="10452960" y="4557600"/>
            <a:ext cx="444600" cy="444600"/>
          </a:xfrm>
          <a:prstGeom prst="roundRect">
            <a:avLst>
              <a:gd name="adj" fmla="val 18669"/>
            </a:avLst>
          </a:prstGeom>
          <a:solidFill>
            <a:srgbClr val="dfece9"/>
          </a:solidFill>
          <a:ln w="7620">
            <a:solidFill>
              <a:srgbClr val="c5d2cf"/>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03" name="Text 14"/>
          <p:cNvSpPr/>
          <p:nvPr/>
        </p:nvSpPr>
        <p:spPr>
          <a:xfrm>
            <a:off x="10599480" y="4631760"/>
            <a:ext cx="151560" cy="295920"/>
          </a:xfrm>
          <a:prstGeom prst="rect">
            <a:avLst/>
          </a:prstGeom>
          <a:noFill/>
          <a:ln w="0">
            <a:noFill/>
          </a:ln>
        </p:spPr>
        <p:style>
          <a:lnRef idx="0"/>
          <a:fillRef idx="0"/>
          <a:effectRef idx="0"/>
          <a:fontRef idx="minor"/>
        </p:style>
        <p:txBody>
          <a:bodyPr wrap="none" lIns="0" rIns="0" tIns="0" bIns="0" anchor="t">
            <a:noAutofit/>
          </a:bodyPr>
          <a:p>
            <a:pPr algn="ctr">
              <a:lnSpc>
                <a:spcPts val="2299"/>
              </a:lnSpc>
              <a:tabLst>
                <a:tab algn="l" pos="0"/>
              </a:tabLst>
            </a:pPr>
            <a:r>
              <a:rPr b="0" lang="en-US" sz="2300" spc="-1" strike="noStrike">
                <a:solidFill>
                  <a:srgbClr val="2c3249"/>
                </a:solidFill>
                <a:latin typeface="Kanit Light"/>
                <a:ea typeface="Kanit Light"/>
              </a:rPr>
              <a:t>3</a:t>
            </a:r>
            <a:endParaRPr b="0" lang="en-IN" sz="2300" spc="-1" strike="noStrike">
              <a:solidFill>
                <a:srgbClr val="000000"/>
              </a:solidFill>
              <a:latin typeface="Arial"/>
            </a:endParaRPr>
          </a:p>
        </p:txBody>
      </p:sp>
      <p:sp>
        <p:nvSpPr>
          <p:cNvPr id="104" name="Text 15"/>
          <p:cNvSpPr/>
          <p:nvPr/>
        </p:nvSpPr>
        <p:spPr>
          <a:xfrm>
            <a:off x="9438120" y="1440000"/>
            <a:ext cx="2474280" cy="308160"/>
          </a:xfrm>
          <a:prstGeom prst="rect">
            <a:avLst/>
          </a:prstGeom>
          <a:noFill/>
          <a:ln w="0">
            <a:noFill/>
          </a:ln>
        </p:spPr>
        <p:style>
          <a:lnRef idx="0"/>
          <a:fillRef idx="0"/>
          <a:effectRef idx="0"/>
          <a:fontRef idx="minor"/>
        </p:style>
        <p:txBody>
          <a:bodyPr wrap="none" lIns="0" rIns="0" tIns="0" bIns="0" anchor="t">
            <a:noAutofit/>
          </a:bodyPr>
          <a:p>
            <a:pPr algn="ctr">
              <a:lnSpc>
                <a:spcPts val="2401"/>
              </a:lnSpc>
              <a:tabLst>
                <a:tab algn="l" pos="0"/>
              </a:tabLst>
            </a:pPr>
            <a:r>
              <a:rPr b="0" lang="en-US" sz="1900" spc="-1" strike="noStrike">
                <a:solidFill>
                  <a:srgbClr val="2c3249"/>
                </a:solidFill>
                <a:latin typeface="Kanit Light"/>
                <a:ea typeface="Kanit Light"/>
              </a:rPr>
              <a:t>User Engagement</a:t>
            </a:r>
            <a:endParaRPr b="0" lang="en-IN" sz="1900" spc="-1" strike="noStrike">
              <a:solidFill>
                <a:srgbClr val="000000"/>
              </a:solidFill>
              <a:latin typeface="Arial"/>
            </a:endParaRPr>
          </a:p>
        </p:txBody>
      </p:sp>
      <p:sp>
        <p:nvSpPr>
          <p:cNvPr id="105" name="Text 16"/>
          <p:cNvSpPr/>
          <p:nvPr/>
        </p:nvSpPr>
        <p:spPr>
          <a:xfrm>
            <a:off x="7612200" y="2016720"/>
            <a:ext cx="6126120" cy="1582560"/>
          </a:xfrm>
          <a:prstGeom prst="rect">
            <a:avLst/>
          </a:prstGeom>
          <a:noFill/>
          <a:ln w="0">
            <a:noFill/>
          </a:ln>
        </p:spPr>
        <p:style>
          <a:lnRef idx="0"/>
          <a:fillRef idx="0"/>
          <a:effectRef idx="0"/>
          <a:fontRef idx="minor"/>
        </p:style>
        <p:txBody>
          <a:bodyPr lIns="0" rIns="0" tIns="0" bIns="0" anchor="t">
            <a:noAutofit/>
          </a:bodyPr>
          <a:p>
            <a:pPr algn="ctr">
              <a:lnSpc>
                <a:spcPts val="2449"/>
              </a:lnSpc>
              <a:tabLst>
                <a:tab algn="l" pos="0"/>
              </a:tabLst>
            </a:pPr>
            <a:r>
              <a:rPr b="0" lang="en-US" sz="1550" spc="-1" strike="noStrike">
                <a:solidFill>
                  <a:srgbClr val="2c3249"/>
                </a:solidFill>
                <a:latin typeface="Martel Sans"/>
                <a:ea typeface="Martel Sans"/>
              </a:rPr>
              <a:t>The Blogging Website Project will prioritize fostering a vibrant and interactive community of readers and writers. Through features like user profiles, commenting systems, and interactive discussions, the platform will encourage active engagement, knowledge sharing, and the formation of lasting connections.</a:t>
            </a:r>
            <a:endParaRPr b="0" lang="en-IN" sz="15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 0"/>
          <p:cNvSpPr/>
          <p:nvPr/>
        </p:nvSpPr>
        <p:spPr>
          <a:xfrm>
            <a:off x="793800" y="713880"/>
            <a:ext cx="7361280" cy="70776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0" lang="en-US" sz="4450" spc="-1" strike="noStrike">
                <a:solidFill>
                  <a:srgbClr val="272d45"/>
                </a:solidFill>
                <a:latin typeface="Kanit Light"/>
                <a:ea typeface="Kanit Light"/>
              </a:rPr>
              <a:t>Content Management System</a:t>
            </a:r>
            <a:endParaRPr b="0" lang="en-IN" sz="4450" spc="-1" strike="noStrike">
              <a:solidFill>
                <a:srgbClr val="000000"/>
              </a:solidFill>
              <a:latin typeface="Arial"/>
            </a:endParaRPr>
          </a:p>
        </p:txBody>
      </p:sp>
      <p:pic>
        <p:nvPicPr>
          <p:cNvPr id="107" name="Image 0" descr="preencoded.png"/>
          <p:cNvPicPr/>
          <p:nvPr/>
        </p:nvPicPr>
        <p:blipFill>
          <a:blip r:embed="rId1"/>
          <a:stretch/>
        </p:blipFill>
        <p:spPr>
          <a:xfrm>
            <a:off x="793800" y="1876320"/>
            <a:ext cx="565920" cy="565920"/>
          </a:xfrm>
          <a:prstGeom prst="rect">
            <a:avLst/>
          </a:prstGeom>
          <a:ln w="0">
            <a:noFill/>
          </a:ln>
        </p:spPr>
      </p:pic>
      <p:sp>
        <p:nvSpPr>
          <p:cNvPr id="108" name="Text 1"/>
          <p:cNvSpPr/>
          <p:nvPr/>
        </p:nvSpPr>
        <p:spPr>
          <a:xfrm>
            <a:off x="793800" y="2670120"/>
            <a:ext cx="2869200" cy="35316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0" lang="en-US" sz="2200" spc="-1" strike="noStrike">
                <a:solidFill>
                  <a:srgbClr val="2c3249"/>
                </a:solidFill>
                <a:latin typeface="Kanit Light"/>
                <a:ea typeface="Kanit Light"/>
              </a:rPr>
              <a:t>Rich Text Editing</a:t>
            </a:r>
            <a:endParaRPr b="0" lang="en-IN" sz="2200" spc="-1" strike="noStrike">
              <a:solidFill>
                <a:srgbClr val="000000"/>
              </a:solidFill>
              <a:latin typeface="Arial"/>
            </a:endParaRPr>
          </a:p>
        </p:txBody>
      </p:sp>
      <p:sp>
        <p:nvSpPr>
          <p:cNvPr id="109" name="Text 2"/>
          <p:cNvSpPr/>
          <p:nvPr/>
        </p:nvSpPr>
        <p:spPr>
          <a:xfrm>
            <a:off x="775080" y="3205800"/>
            <a:ext cx="5344560" cy="4353840"/>
          </a:xfrm>
          <a:prstGeom prst="rect">
            <a:avLst/>
          </a:prstGeom>
          <a:noFill/>
          <a:ln w="0">
            <a:noFill/>
          </a:ln>
        </p:spPr>
        <p:style>
          <a:lnRef idx="0"/>
          <a:fillRef idx="0"/>
          <a:effectRef idx="0"/>
          <a:fontRef idx="minor"/>
        </p:style>
        <p:txBody>
          <a:bodyPr lIns="0" rIns="0" tIns="0" bIns="0" anchor="t">
            <a:noAutofit/>
          </a:bodyPr>
          <a:p>
            <a:pPr algn="just">
              <a:lnSpc>
                <a:spcPts val="2849"/>
              </a:lnSpc>
              <a:tabLst>
                <a:tab algn="l" pos="0"/>
              </a:tabLst>
            </a:pPr>
            <a:r>
              <a:rPr b="0" lang="en-US" sz="1750" spc="-1" strike="noStrike">
                <a:solidFill>
                  <a:srgbClr val="2c3249"/>
                </a:solidFill>
                <a:latin typeface="Martel Sans"/>
                <a:ea typeface="Martel Sans"/>
              </a:rPr>
              <a:t>The Blogging Website Project's CMS will feature a user-friendly interface, allowing authors to easily customize the layout and structure of their blog posts with a few simple clicks. This will empower writers to bring their creative visions to life without any technical barriers.</a:t>
            </a:r>
            <a:endParaRPr b="0" lang="en-IN" sz="1750" spc="-1" strike="noStrike">
              <a:solidFill>
                <a:srgbClr val="000000"/>
              </a:solidFill>
              <a:latin typeface="Arial"/>
            </a:endParaRPr>
          </a:p>
        </p:txBody>
      </p:sp>
      <p:pic>
        <p:nvPicPr>
          <p:cNvPr id="110" name="Image 1" descr="preencoded.png"/>
          <p:cNvPicPr/>
          <p:nvPr/>
        </p:nvPicPr>
        <p:blipFill>
          <a:blip r:embed="rId2"/>
          <a:stretch/>
        </p:blipFill>
        <p:spPr>
          <a:xfrm>
            <a:off x="7939080" y="1800000"/>
            <a:ext cx="565920" cy="565920"/>
          </a:xfrm>
          <a:prstGeom prst="rect">
            <a:avLst/>
          </a:prstGeom>
          <a:ln w="0">
            <a:noFill/>
          </a:ln>
        </p:spPr>
      </p:pic>
      <p:sp>
        <p:nvSpPr>
          <p:cNvPr id="111" name="Text 3"/>
          <p:cNvSpPr/>
          <p:nvPr/>
        </p:nvSpPr>
        <p:spPr>
          <a:xfrm>
            <a:off x="7965360" y="2526480"/>
            <a:ext cx="2834280" cy="35316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0" lang="en-US" sz="2200" spc="-1" strike="noStrike">
                <a:solidFill>
                  <a:srgbClr val="2c3249"/>
                </a:solidFill>
                <a:latin typeface="Kanit Light"/>
                <a:ea typeface="Kanit Light"/>
              </a:rPr>
              <a:t>Rich Media Integration</a:t>
            </a:r>
            <a:endParaRPr b="0" lang="en-IN" sz="2200" spc="-1" strike="noStrike">
              <a:solidFill>
                <a:srgbClr val="000000"/>
              </a:solidFill>
              <a:latin typeface="Arial"/>
            </a:endParaRPr>
          </a:p>
        </p:txBody>
      </p:sp>
      <p:sp>
        <p:nvSpPr>
          <p:cNvPr id="112" name="Text 4"/>
          <p:cNvSpPr/>
          <p:nvPr/>
        </p:nvSpPr>
        <p:spPr>
          <a:xfrm>
            <a:off x="7975080" y="3060000"/>
            <a:ext cx="5704560" cy="4353840"/>
          </a:xfrm>
          <a:prstGeom prst="rect">
            <a:avLst/>
          </a:prstGeom>
          <a:noFill/>
          <a:ln w="0">
            <a:noFill/>
          </a:ln>
        </p:spPr>
        <p:style>
          <a:lnRef idx="0"/>
          <a:fillRef idx="0"/>
          <a:effectRef idx="0"/>
          <a:fontRef idx="minor"/>
        </p:style>
        <p:txBody>
          <a:bodyPr lIns="0" rIns="0" tIns="0" bIns="0" anchor="t">
            <a:noAutofit/>
          </a:bodyPr>
          <a:p>
            <a:pPr algn="just">
              <a:lnSpc>
                <a:spcPts val="2849"/>
              </a:lnSpc>
              <a:tabLst>
                <a:tab algn="l" pos="0"/>
              </a:tabLst>
            </a:pPr>
            <a:r>
              <a:rPr b="0" lang="en-US" sz="1750" spc="-1" strike="noStrike">
                <a:solidFill>
                  <a:srgbClr val="2c3249"/>
                </a:solidFill>
                <a:latin typeface="Martel Sans"/>
                <a:ea typeface="Martel Sans"/>
              </a:rPr>
              <a:t>The CMS will support a wide range of multimedia content, including images, infographics, and embedded media. Authors will be able to seamlessly incorporate these elements into their blog posts, enhancing the visual appeal and engaging their readers with compelling and multimedia-driven content.</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 0"/>
          <p:cNvSpPr/>
          <p:nvPr/>
        </p:nvSpPr>
        <p:spPr>
          <a:xfrm>
            <a:off x="793800" y="918360"/>
            <a:ext cx="5669640" cy="70776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0" lang="en-US" sz="4450" spc="-1" strike="noStrike">
                <a:solidFill>
                  <a:srgbClr val="272d45"/>
                </a:solidFill>
                <a:latin typeface="Kanit Light"/>
                <a:ea typeface="Kanit Light"/>
              </a:rPr>
              <a:t>Technologies Used</a:t>
            </a:r>
            <a:endParaRPr b="0" lang="en-IN" sz="4450" spc="-1" strike="noStrike">
              <a:solidFill>
                <a:srgbClr val="000000"/>
              </a:solidFill>
              <a:latin typeface="Arial"/>
            </a:endParaRPr>
          </a:p>
        </p:txBody>
      </p:sp>
      <p:pic>
        <p:nvPicPr>
          <p:cNvPr id="114" name="Image 0" descr="preencoded.png"/>
          <p:cNvPicPr/>
          <p:nvPr/>
        </p:nvPicPr>
        <p:blipFill>
          <a:blip r:embed="rId1"/>
          <a:stretch/>
        </p:blipFill>
        <p:spPr>
          <a:xfrm>
            <a:off x="793800" y="2080440"/>
            <a:ext cx="4346640" cy="906120"/>
          </a:xfrm>
          <a:prstGeom prst="rect">
            <a:avLst/>
          </a:prstGeom>
          <a:ln w="0">
            <a:noFill/>
          </a:ln>
        </p:spPr>
      </p:pic>
      <p:sp>
        <p:nvSpPr>
          <p:cNvPr id="115" name="Text 1"/>
          <p:cNvSpPr/>
          <p:nvPr/>
        </p:nvSpPr>
        <p:spPr>
          <a:xfrm>
            <a:off x="1020600" y="3328200"/>
            <a:ext cx="2985120" cy="35316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0" lang="en-US" sz="2200" spc="-1" strike="noStrike">
                <a:solidFill>
                  <a:srgbClr val="2c3249"/>
                </a:solidFill>
                <a:latin typeface="Kanit Light"/>
                <a:ea typeface="Kanit Light"/>
              </a:rPr>
              <a:t>Front-end Development</a:t>
            </a:r>
            <a:endParaRPr b="0" lang="en-IN" sz="2200" spc="-1" strike="noStrike">
              <a:solidFill>
                <a:srgbClr val="000000"/>
              </a:solidFill>
              <a:latin typeface="Arial"/>
            </a:endParaRPr>
          </a:p>
        </p:txBody>
      </p:sp>
      <p:sp>
        <p:nvSpPr>
          <p:cNvPr id="116" name="Text 2"/>
          <p:cNvSpPr/>
          <p:nvPr/>
        </p:nvSpPr>
        <p:spPr>
          <a:xfrm>
            <a:off x="1020600" y="3818520"/>
            <a:ext cx="3892680" cy="3265200"/>
          </a:xfrm>
          <a:prstGeom prst="rect">
            <a:avLst/>
          </a:prstGeom>
          <a:noFill/>
          <a:ln w="0">
            <a:noFill/>
          </a:ln>
        </p:spPr>
        <p:style>
          <a:lnRef idx="0"/>
          <a:fillRef idx="0"/>
          <a:effectRef idx="0"/>
          <a:fontRef idx="minor"/>
        </p:style>
        <p:txBody>
          <a:bodyPr lIns="0" rIns="0" tIns="0" bIns="0" anchor="t">
            <a:noAutofit/>
          </a:bodyPr>
          <a:p>
            <a:pPr algn="just">
              <a:lnSpc>
                <a:spcPts val="2849"/>
              </a:lnSpc>
              <a:tabLst>
                <a:tab algn="l" pos="0"/>
              </a:tabLst>
            </a:pPr>
            <a:r>
              <a:rPr b="0" lang="en-US" sz="1750" spc="-1" strike="noStrike">
                <a:solidFill>
                  <a:srgbClr val="2c3249"/>
                </a:solidFill>
                <a:latin typeface="Martel Sans"/>
                <a:ea typeface="Martel Sans"/>
              </a:rPr>
              <a:t>The Blogging Website Project will leverage cutting-edge front-end technologies, such as React, to deliver a seamless and responsive user experience. The user interface will be built with HTML, CSS, Bootstrap and JavaScript, ensuring the website is accessible, visually appealing, and highly interactive.</a:t>
            </a:r>
            <a:endParaRPr b="0" lang="en-IN" sz="1750" spc="-1" strike="noStrike">
              <a:solidFill>
                <a:srgbClr val="000000"/>
              </a:solidFill>
              <a:latin typeface="Arial"/>
            </a:endParaRPr>
          </a:p>
        </p:txBody>
      </p:sp>
      <p:pic>
        <p:nvPicPr>
          <p:cNvPr id="117" name="Image 1" descr="preencoded.png"/>
          <p:cNvPicPr/>
          <p:nvPr/>
        </p:nvPicPr>
        <p:blipFill>
          <a:blip r:embed="rId2"/>
          <a:stretch/>
        </p:blipFill>
        <p:spPr>
          <a:xfrm>
            <a:off x="5141520" y="2080440"/>
            <a:ext cx="4346640" cy="906120"/>
          </a:xfrm>
          <a:prstGeom prst="rect">
            <a:avLst/>
          </a:prstGeom>
          <a:ln w="0">
            <a:noFill/>
          </a:ln>
        </p:spPr>
      </p:pic>
      <p:sp>
        <p:nvSpPr>
          <p:cNvPr id="118" name="Text 3"/>
          <p:cNvSpPr/>
          <p:nvPr/>
        </p:nvSpPr>
        <p:spPr>
          <a:xfrm>
            <a:off x="5368320" y="3328200"/>
            <a:ext cx="2959200" cy="35316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0" lang="en-US" sz="2200" spc="-1" strike="noStrike">
                <a:solidFill>
                  <a:srgbClr val="2c3249"/>
                </a:solidFill>
                <a:latin typeface="Kanit Light"/>
                <a:ea typeface="Kanit Light"/>
              </a:rPr>
              <a:t>Back-end Infrastructure</a:t>
            </a:r>
            <a:endParaRPr b="0" lang="en-IN" sz="2200" spc="-1" strike="noStrike">
              <a:solidFill>
                <a:srgbClr val="000000"/>
              </a:solidFill>
              <a:latin typeface="Arial"/>
            </a:endParaRPr>
          </a:p>
        </p:txBody>
      </p:sp>
      <p:sp>
        <p:nvSpPr>
          <p:cNvPr id="119" name="Text 4"/>
          <p:cNvSpPr/>
          <p:nvPr/>
        </p:nvSpPr>
        <p:spPr>
          <a:xfrm>
            <a:off x="5368320" y="3818520"/>
            <a:ext cx="3892680" cy="3265200"/>
          </a:xfrm>
          <a:prstGeom prst="rect">
            <a:avLst/>
          </a:prstGeom>
          <a:noFill/>
          <a:ln w="0">
            <a:noFill/>
          </a:ln>
        </p:spPr>
        <p:style>
          <a:lnRef idx="0"/>
          <a:fillRef idx="0"/>
          <a:effectRef idx="0"/>
          <a:fontRef idx="minor"/>
        </p:style>
        <p:txBody>
          <a:bodyPr lIns="0" rIns="0" tIns="0" bIns="0" anchor="t">
            <a:noAutofit/>
          </a:bodyPr>
          <a:p>
            <a:pPr algn="just">
              <a:lnSpc>
                <a:spcPts val="2849"/>
              </a:lnSpc>
              <a:tabLst>
                <a:tab algn="l" pos="0"/>
              </a:tabLst>
            </a:pPr>
            <a:r>
              <a:rPr b="0" lang="en-US" sz="1750" spc="-1" strike="noStrike">
                <a:solidFill>
                  <a:srgbClr val="2c3249"/>
                </a:solidFill>
                <a:latin typeface="Martel Sans"/>
                <a:ea typeface="Martel Sans"/>
              </a:rPr>
              <a:t>The back-end of the Blogging Website Project will be powered by Python’s Fastapi framework, a robust and scalable Python runtime environment. This will enable the development of a secure and efficient API layer, handling tasks like content management, user authentication, and data storage.</a:t>
            </a:r>
            <a:endParaRPr b="0" lang="en-IN" sz="1750" spc="-1" strike="noStrike">
              <a:solidFill>
                <a:srgbClr val="000000"/>
              </a:solidFill>
              <a:latin typeface="Arial"/>
            </a:endParaRPr>
          </a:p>
        </p:txBody>
      </p:sp>
      <p:pic>
        <p:nvPicPr>
          <p:cNvPr id="120" name="Image 2" descr="preencoded.png"/>
          <p:cNvPicPr/>
          <p:nvPr/>
        </p:nvPicPr>
        <p:blipFill>
          <a:blip r:embed="rId3"/>
          <a:stretch/>
        </p:blipFill>
        <p:spPr>
          <a:xfrm>
            <a:off x="9488880" y="2080440"/>
            <a:ext cx="4346640" cy="906120"/>
          </a:xfrm>
          <a:prstGeom prst="rect">
            <a:avLst/>
          </a:prstGeom>
          <a:ln w="0">
            <a:noFill/>
          </a:ln>
        </p:spPr>
      </p:pic>
      <p:sp>
        <p:nvSpPr>
          <p:cNvPr id="121" name="Text 5"/>
          <p:cNvSpPr/>
          <p:nvPr/>
        </p:nvSpPr>
        <p:spPr>
          <a:xfrm>
            <a:off x="9715680" y="3328200"/>
            <a:ext cx="2834280" cy="35316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0" lang="en-US" sz="2200" spc="-1" strike="noStrike">
                <a:solidFill>
                  <a:srgbClr val="2c3249"/>
                </a:solidFill>
                <a:latin typeface="Kanit Light"/>
                <a:ea typeface="Kanit Light"/>
              </a:rPr>
              <a:t>Database Integration</a:t>
            </a:r>
            <a:endParaRPr b="0" lang="en-IN" sz="2200" spc="-1" strike="noStrike">
              <a:solidFill>
                <a:srgbClr val="000000"/>
              </a:solidFill>
              <a:latin typeface="Arial"/>
            </a:endParaRPr>
          </a:p>
        </p:txBody>
      </p:sp>
      <p:sp>
        <p:nvSpPr>
          <p:cNvPr id="122" name="Text 6"/>
          <p:cNvSpPr/>
          <p:nvPr/>
        </p:nvSpPr>
        <p:spPr>
          <a:xfrm>
            <a:off x="9715680" y="3818520"/>
            <a:ext cx="3892680" cy="326520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pc="-1" strike="noStrike">
                <a:solidFill>
                  <a:srgbClr val="2c3249"/>
                </a:solidFill>
                <a:latin typeface="Martel Sans"/>
                <a:ea typeface="Martel Sans"/>
              </a:rPr>
              <a:t>To ensure reliable and efficient data management, the project will utilize MySQL, a flexible and best database. This will allow for the seamless storage and retrieval of blog content, user profiles, and other relevant data, supporting the platform's dynamic and content-driven nature.</a:t>
            </a:r>
            <a:endParaRPr b="0" lang="en-IN"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 0"/>
          <p:cNvSpPr/>
          <p:nvPr/>
        </p:nvSpPr>
        <p:spPr>
          <a:xfrm>
            <a:off x="793800" y="1088280"/>
            <a:ext cx="7009560" cy="70776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0" lang="en-US" sz="4450" spc="-1" strike="noStrike">
                <a:solidFill>
                  <a:srgbClr val="272d45"/>
                </a:solidFill>
                <a:latin typeface="Kanit Light"/>
                <a:ea typeface="Kanit Light"/>
              </a:rPr>
              <a:t>References</a:t>
            </a:r>
            <a:endParaRPr b="0" lang="en-IN" sz="4450" spc="-1" strike="noStrike">
              <a:solidFill>
                <a:srgbClr val="000000"/>
              </a:solidFill>
              <a:latin typeface="Arial"/>
            </a:endParaRPr>
          </a:p>
        </p:txBody>
      </p:sp>
      <p:sp>
        <p:nvSpPr>
          <p:cNvPr id="124" name="Text 2"/>
          <p:cNvSpPr/>
          <p:nvPr/>
        </p:nvSpPr>
        <p:spPr>
          <a:xfrm>
            <a:off x="793800" y="2340000"/>
            <a:ext cx="3976920" cy="3265200"/>
          </a:xfrm>
          <a:prstGeom prst="rect">
            <a:avLst/>
          </a:prstGeom>
          <a:noFill/>
          <a:ln w="0">
            <a:noFill/>
          </a:ln>
        </p:spPr>
        <p:style>
          <a:lnRef idx="0"/>
          <a:fillRef idx="0"/>
          <a:effectRef idx="0"/>
          <a:fontRef idx="minor"/>
        </p:style>
        <p:txBody>
          <a:bodyPr lIns="0" rIns="0" tIns="0" bIns="0" anchor="t">
            <a:noAutofit/>
          </a:bodyPr>
          <a:p>
            <a:pPr>
              <a:lnSpc>
                <a:spcPts val="2849"/>
              </a:lnSpc>
              <a:spcBef>
                <a:spcPts val="1417"/>
              </a:spcBef>
              <a:tabLst>
                <a:tab algn="l" pos="0"/>
              </a:tabLst>
            </a:pPr>
            <a:r>
              <a:rPr b="0" lang="en-US" sz="1800" spc="-1" strike="noStrike">
                <a:solidFill>
                  <a:srgbClr val="2c3249"/>
                </a:solidFill>
                <a:latin typeface="Martel Sans"/>
                <a:ea typeface="Martel Sans"/>
              </a:rPr>
              <a:t>Medium : </a:t>
            </a:r>
            <a:r>
              <a:rPr b="0" lang="en-US" sz="1800" spc="-1" strike="noStrike" u="sng">
                <a:solidFill>
                  <a:srgbClr val="0563c1"/>
                </a:solidFill>
                <a:uFillTx/>
                <a:latin typeface="Martel Sans"/>
                <a:ea typeface="Martel Sans"/>
                <a:hlinkClick r:id="rId1"/>
              </a:rPr>
              <a:t>https://medium.com/</a:t>
            </a:r>
            <a:endParaRPr b="0" lang="en-IN" sz="1800" spc="-1" strike="noStrike">
              <a:solidFill>
                <a:srgbClr val="000000"/>
              </a:solidFill>
              <a:latin typeface="Arial"/>
            </a:endParaRPr>
          </a:p>
          <a:p>
            <a:pPr>
              <a:lnSpc>
                <a:spcPts val="2849"/>
              </a:lnSpc>
              <a:spcBef>
                <a:spcPts val="1417"/>
              </a:spcBef>
              <a:tabLst>
                <a:tab algn="l" pos="0"/>
              </a:tabLst>
            </a:pPr>
            <a:r>
              <a:rPr b="0" lang="en-US" sz="1800" spc="-1" strike="noStrike">
                <a:solidFill>
                  <a:srgbClr val="2c3249"/>
                </a:solidFill>
                <a:latin typeface="Martel Sans"/>
                <a:ea typeface="Martel Sans"/>
              </a:rPr>
              <a:t>Blogger : </a:t>
            </a:r>
            <a:r>
              <a:rPr b="0" lang="en-US" sz="1800" spc="-1" strike="noStrike" u="sng">
                <a:solidFill>
                  <a:srgbClr val="0563c1"/>
                </a:solidFill>
                <a:uFillTx/>
                <a:latin typeface="Martel Sans"/>
                <a:ea typeface="Martel Sans"/>
                <a:hlinkClick r:id="rId2"/>
              </a:rPr>
              <a:t>https://www.blogger.com/</a:t>
            </a:r>
            <a:endParaRPr b="0" lang="en-IN" sz="1800" spc="-1" strike="noStrike">
              <a:solidFill>
                <a:srgbClr val="000000"/>
              </a:solidFill>
              <a:latin typeface="Arial"/>
            </a:endParaRPr>
          </a:p>
          <a:p>
            <a:pPr>
              <a:lnSpc>
                <a:spcPts val="2849"/>
              </a:lnSpc>
              <a:spcBef>
                <a:spcPts val="1417"/>
              </a:spcBef>
              <a:tabLst>
                <a:tab algn="l" pos="0"/>
              </a:tabLst>
            </a:pPr>
            <a:r>
              <a:rPr b="0" lang="en-US" sz="1800" spc="-1" strike="noStrike">
                <a:solidFill>
                  <a:srgbClr val="2c3249"/>
                </a:solidFill>
                <a:latin typeface="Martel Sans"/>
                <a:ea typeface="Martel Sans"/>
              </a:rPr>
              <a:t>Tumblr: </a:t>
            </a:r>
            <a:r>
              <a:rPr b="0" lang="en-US" sz="1800" spc="-1" strike="noStrike" u="sng">
                <a:solidFill>
                  <a:srgbClr val="0563c1"/>
                </a:solidFill>
                <a:uFillTx/>
                <a:latin typeface="Martel Sans"/>
                <a:ea typeface="Martel Sans"/>
                <a:hlinkClick r:id="rId3"/>
              </a:rPr>
              <a:t>https://www.tumblr.com/</a:t>
            </a:r>
            <a:endParaRPr b="0" lang="en-IN" sz="1800" spc="-1" strike="noStrike">
              <a:solidFill>
                <a:srgbClr val="000000"/>
              </a:solidFill>
              <a:latin typeface="Arial"/>
            </a:endParaRPr>
          </a:p>
          <a:p>
            <a:pPr>
              <a:lnSpc>
                <a:spcPts val="2849"/>
              </a:lnSpc>
              <a:spcBef>
                <a:spcPts val="1417"/>
              </a:spcBef>
              <a:tabLst>
                <a:tab algn="l" pos="0"/>
              </a:tabLst>
            </a:pPr>
            <a:r>
              <a:rPr b="0" lang="en-US" sz="1800" spc="-1" strike="noStrike">
                <a:solidFill>
                  <a:srgbClr val="2c3249"/>
                </a:solidFill>
                <a:latin typeface="Martel Sans"/>
                <a:ea typeface="Martel Sans"/>
              </a:rPr>
              <a:t>Ghost : </a:t>
            </a:r>
            <a:r>
              <a:rPr b="0" lang="en-US" sz="1800" spc="-1" strike="noStrike" u="sng">
                <a:solidFill>
                  <a:srgbClr val="0563c1"/>
                </a:solidFill>
                <a:uFillTx/>
                <a:latin typeface="Martel Sans"/>
                <a:ea typeface="Martel Sans"/>
                <a:hlinkClick r:id="rId4"/>
              </a:rPr>
              <a:t>https://ghost.org/</a:t>
            </a:r>
            <a:endParaRPr b="0" lang="en-IN" sz="1800" spc="-1" strike="noStrike">
              <a:solidFill>
                <a:srgbClr val="000000"/>
              </a:solidFill>
              <a:latin typeface="Arial"/>
            </a:endParaRPr>
          </a:p>
          <a:p>
            <a:pPr>
              <a:lnSpc>
                <a:spcPts val="2849"/>
              </a:lnSpc>
              <a:spcBef>
                <a:spcPts val="1417"/>
              </a:spcBef>
              <a:tabLst>
                <a:tab algn="l" pos="0"/>
              </a:tabLst>
            </a:pPr>
            <a:r>
              <a:rPr b="0" lang="en-US" sz="1800" spc="-1" strike="noStrike">
                <a:solidFill>
                  <a:srgbClr val="2c3249"/>
                </a:solidFill>
                <a:latin typeface="Martel Sans"/>
                <a:ea typeface="Martel Sans"/>
              </a:rPr>
              <a:t>Postach: </a:t>
            </a:r>
            <a:r>
              <a:rPr b="0" lang="en-US" sz="1800" spc="-1" strike="noStrike" u="sng">
                <a:solidFill>
                  <a:srgbClr val="0563c1"/>
                </a:solidFill>
                <a:uFillTx/>
                <a:latin typeface="Martel Sans"/>
                <a:ea typeface="Martel Sans"/>
                <a:hlinkClick r:id="rId5"/>
              </a:rPr>
              <a:t>https://postach.io/</a:t>
            </a:r>
            <a:endParaRPr b="0" lang="en-IN" sz="1800" spc="-1" strike="noStrike">
              <a:solidFill>
                <a:srgbClr val="000000"/>
              </a:solidFill>
              <a:latin typeface="Arial"/>
            </a:endParaRPr>
          </a:p>
          <a:p>
            <a:pPr>
              <a:lnSpc>
                <a:spcPts val="2849"/>
              </a:lnSpc>
              <a:spcBef>
                <a:spcPts val="1417"/>
              </a:spcBef>
              <a:tabLst>
                <a:tab algn="l" pos="0"/>
              </a:tabLst>
            </a:pPr>
            <a:r>
              <a:rPr b="0" lang="en-US" sz="1800" spc="-1" strike="noStrike">
                <a:solidFill>
                  <a:srgbClr val="2c3249"/>
                </a:solidFill>
                <a:latin typeface="Martel Sans"/>
                <a:ea typeface="Martel Sans"/>
              </a:rPr>
              <a:t>Weebly: </a:t>
            </a:r>
            <a:r>
              <a:rPr b="0" lang="en-US" sz="1800" spc="-1" strike="noStrike" u="sng">
                <a:solidFill>
                  <a:srgbClr val="0563c1"/>
                </a:solidFill>
                <a:uFillTx/>
                <a:latin typeface="Martel Sans"/>
                <a:ea typeface="Martel Sans"/>
                <a:hlinkClick r:id="rId6"/>
              </a:rPr>
              <a:t>https://www.weebly.com</a:t>
            </a:r>
            <a:endParaRPr b="0" lang="en-IN" sz="1800" spc="-1" strike="noStrike">
              <a:solidFill>
                <a:srgbClr val="000000"/>
              </a:solidFill>
              <a:latin typeface="Arial"/>
            </a:endParaRPr>
          </a:p>
          <a:p>
            <a:pPr>
              <a:lnSpc>
                <a:spcPts val="2849"/>
              </a:lnSpc>
              <a:spcBef>
                <a:spcPts val="1417"/>
              </a:spcBef>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 0"/>
          <p:cNvSpPr/>
          <p:nvPr/>
        </p:nvSpPr>
        <p:spPr>
          <a:xfrm>
            <a:off x="5973120" y="3780000"/>
            <a:ext cx="5006520" cy="591480"/>
          </a:xfrm>
          <a:prstGeom prst="rect">
            <a:avLst/>
          </a:prstGeom>
          <a:noFill/>
          <a:ln w="0">
            <a:noFill/>
          </a:ln>
        </p:spPr>
        <p:style>
          <a:lnRef idx="0"/>
          <a:fillRef idx="0"/>
          <a:effectRef idx="0"/>
          <a:fontRef idx="minor"/>
        </p:style>
        <p:txBody>
          <a:bodyPr wrap="none" lIns="0" rIns="0" tIns="0" bIns="0" anchor="t">
            <a:noAutofit/>
          </a:bodyPr>
          <a:p>
            <a:pPr>
              <a:lnSpc>
                <a:spcPts val="4649"/>
              </a:lnSpc>
              <a:tabLst>
                <a:tab algn="l" pos="0"/>
              </a:tabLst>
            </a:pPr>
            <a:r>
              <a:rPr b="0" lang="en-US" sz="3700" spc="-1" strike="noStrike">
                <a:solidFill>
                  <a:srgbClr val="272d45"/>
                </a:solidFill>
                <a:latin typeface="Kanit Light"/>
                <a:ea typeface="Kanit Light"/>
              </a:rPr>
              <a:t>Thank You !</a:t>
            </a:r>
            <a:endParaRPr b="0" lang="en-IN" sz="3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TotalTime>
  <Application>LibreOffice/24.2.5.2$Windows_X86_64 LibreOffice_project/bffef4ea93e59bebbeaf7f431bb02b1a39ee8a59</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2024-10-13T03:05:05Z</dcterms:created>
  <dc:creator>PptxGenJS</dc:creator>
  <dc:description/>
  <dc:language>en-IN</dc:language>
  <cp:lastModifiedBy/>
  <dcterms:modified xsi:type="dcterms:W3CDTF">2024-10-15T19:19:22Z</dcterms:modified>
  <cp:revision>4</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(16:9)</vt:lpwstr>
  </property>
  <property fmtid="{D5CDD505-2E9C-101B-9397-08002B2CF9AE}" pid="4" name="Slides">
    <vt:i4>9</vt:i4>
  </property>
</Properties>
</file>