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Cormorant Garamond Bold Italics" charset="1" panose="00000800000000000000"/>
      <p:regular r:id="rId25"/>
    </p:embeddedFont>
    <p:embeddedFont>
      <p:font typeface="Quicksand" charset="1" panose="00000000000000000000"/>
      <p:regular r:id="rId26"/>
    </p:embeddedFont>
    <p:embeddedFont>
      <p:font typeface="Quicksand Bold" charset="1" panose="00000000000000000000"/>
      <p:regular r:id="rId27"/>
    </p:embeddedFont>
    <p:embeddedFont>
      <p:font typeface="Open Sans" charset="1" panose="020B0606030504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1253567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Prayas Dataset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4518386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Energy Usage Index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322179" y="5876372"/>
            <a:ext cx="11643643" cy="2846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7"/>
              </a:lnSpc>
            </a:pPr>
            <a:r>
              <a:rPr lang="en-US" sz="37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</a:t>
            </a:r>
            <a:r>
              <a:rPr lang="en-US" sz="3741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group 11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Margaux Massol - 25V0014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Prajwal Nayak - 22B4246 </a:t>
            </a:r>
          </a:p>
          <a:p>
            <a:pPr algn="ctr">
              <a:lnSpc>
                <a:spcPts val="4397"/>
              </a:lnSpc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Sarvadnya Purkar - 22B4232</a:t>
            </a:r>
          </a:p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Somisetty Ruchita - 21D170041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9275" y="-14672"/>
            <a:ext cx="11047369" cy="10301672"/>
          </a:xfrm>
          <a:custGeom>
            <a:avLst/>
            <a:gdLst/>
            <a:ahLst/>
            <a:cxnLst/>
            <a:rect r="r" b="b" t="t" l="l"/>
            <a:pathLst>
              <a:path h="10301672" w="11047369">
                <a:moveTo>
                  <a:pt x="0" y="0"/>
                </a:moveTo>
                <a:lnTo>
                  <a:pt x="11047370" y="0"/>
                </a:lnTo>
                <a:lnTo>
                  <a:pt x="11047370" y="10301672"/>
                </a:lnTo>
                <a:lnTo>
                  <a:pt x="0" y="10301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3945626" y="4600892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Bivariate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32590" y="959268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61098" y="747753"/>
            <a:ext cx="10406597" cy="8791493"/>
          </a:xfrm>
          <a:custGeom>
            <a:avLst/>
            <a:gdLst/>
            <a:ahLst/>
            <a:cxnLst/>
            <a:rect r="r" b="b" t="t" l="l"/>
            <a:pathLst>
              <a:path h="8791493" w="10406597">
                <a:moveTo>
                  <a:pt x="0" y="0"/>
                </a:moveTo>
                <a:lnTo>
                  <a:pt x="10406597" y="0"/>
                </a:lnTo>
                <a:lnTo>
                  <a:pt x="10406597" y="8791494"/>
                </a:lnTo>
                <a:lnTo>
                  <a:pt x="0" y="8791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-5400000">
            <a:off x="-3842913" y="3788727"/>
            <a:ext cx="11537525" cy="270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Bivariate Analysis</a:t>
            </a:r>
          </a:p>
          <a:p>
            <a:pPr algn="ctr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Correlation between Area, Number of people </a:t>
            </a:r>
          </a:p>
          <a:p>
            <a:pPr algn="ctr" marL="0" indent="0" lvl="0">
              <a:lnSpc>
                <a:spcPts val="6299"/>
              </a:lnSpc>
              <a:spcBef>
                <a:spcPct val="0"/>
              </a:spcBef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and Number of Rooms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32590" y="959268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70538"/>
            <a:ext cx="7415686" cy="7671399"/>
          </a:xfrm>
          <a:custGeom>
            <a:avLst/>
            <a:gdLst/>
            <a:ahLst/>
            <a:cxnLst/>
            <a:rect r="r" b="b" t="t" l="l"/>
            <a:pathLst>
              <a:path h="7671399" w="7415686">
                <a:moveTo>
                  <a:pt x="0" y="0"/>
                </a:moveTo>
                <a:lnTo>
                  <a:pt x="7415686" y="0"/>
                </a:lnTo>
                <a:lnTo>
                  <a:pt x="7415686" y="7671400"/>
                </a:lnTo>
                <a:lnTo>
                  <a:pt x="0" y="7671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061302"/>
            <a:ext cx="8115300" cy="7729823"/>
          </a:xfrm>
          <a:custGeom>
            <a:avLst/>
            <a:gdLst/>
            <a:ahLst/>
            <a:cxnLst/>
            <a:rect r="r" b="b" t="t" l="l"/>
            <a:pathLst>
              <a:path h="7729823" w="8115300">
                <a:moveTo>
                  <a:pt x="0" y="0"/>
                </a:moveTo>
                <a:lnTo>
                  <a:pt x="8115300" y="0"/>
                </a:lnTo>
                <a:lnTo>
                  <a:pt x="8115300" y="7729823"/>
                </a:lnTo>
                <a:lnTo>
                  <a:pt x="0" y="77298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932590" y="9592688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8086"/>
            <a:ext cx="1680576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Clustering using GMM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47094"/>
            <a:ext cx="9405487" cy="4820312"/>
          </a:xfrm>
          <a:custGeom>
            <a:avLst/>
            <a:gdLst/>
            <a:ahLst/>
            <a:cxnLst/>
            <a:rect r="r" b="b" t="t" l="l"/>
            <a:pathLst>
              <a:path h="4820312" w="9405487">
                <a:moveTo>
                  <a:pt x="0" y="0"/>
                </a:moveTo>
                <a:lnTo>
                  <a:pt x="9405487" y="0"/>
                </a:lnTo>
                <a:lnTo>
                  <a:pt x="9405487" y="4820312"/>
                </a:lnTo>
                <a:lnTo>
                  <a:pt x="0" y="48203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54154" y="5464261"/>
            <a:ext cx="8788590" cy="4822739"/>
          </a:xfrm>
          <a:custGeom>
            <a:avLst/>
            <a:gdLst/>
            <a:ahLst/>
            <a:cxnLst/>
            <a:rect r="r" b="b" t="t" l="l"/>
            <a:pathLst>
              <a:path h="4822739" w="8788590">
                <a:moveTo>
                  <a:pt x="0" y="0"/>
                </a:moveTo>
                <a:lnTo>
                  <a:pt x="8788590" y="0"/>
                </a:lnTo>
                <a:lnTo>
                  <a:pt x="8788590" y="4822739"/>
                </a:lnTo>
                <a:lnTo>
                  <a:pt x="0" y="48227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-56515"/>
            <a:ext cx="182880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Persona Behavior - Average Consumption Patterns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997488" y="993775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4682" y="1602564"/>
            <a:ext cx="15398636" cy="8065036"/>
          </a:xfrm>
          <a:custGeom>
            <a:avLst/>
            <a:gdLst/>
            <a:ahLst/>
            <a:cxnLst/>
            <a:rect r="r" b="b" t="t" l="l"/>
            <a:pathLst>
              <a:path h="8065036" w="15398636">
                <a:moveTo>
                  <a:pt x="0" y="0"/>
                </a:moveTo>
                <a:lnTo>
                  <a:pt x="15398636" y="0"/>
                </a:lnTo>
                <a:lnTo>
                  <a:pt x="15398636" y="8065035"/>
                </a:lnTo>
                <a:lnTo>
                  <a:pt x="0" y="8065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43638"/>
            <a:ext cx="182880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Dendogram using Dynamic Time Warping (DTW)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782068" y="9619974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8028" y="1863463"/>
            <a:ext cx="15971943" cy="8105761"/>
          </a:xfrm>
          <a:custGeom>
            <a:avLst/>
            <a:gdLst/>
            <a:ahLst/>
            <a:cxnLst/>
            <a:rect r="r" b="b" t="t" l="l"/>
            <a:pathLst>
              <a:path h="8105761" w="15971943">
                <a:moveTo>
                  <a:pt x="0" y="0"/>
                </a:moveTo>
                <a:lnTo>
                  <a:pt x="15971944" y="0"/>
                </a:lnTo>
                <a:lnTo>
                  <a:pt x="15971944" y="8105761"/>
                </a:lnTo>
                <a:lnTo>
                  <a:pt x="0" y="8105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9064"/>
            <a:ext cx="182880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Average Consumption Shapes within ‘Steady Spender’ Cluster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01020" y="9770787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2065" y="1440941"/>
            <a:ext cx="13563869" cy="8528283"/>
          </a:xfrm>
          <a:custGeom>
            <a:avLst/>
            <a:gdLst/>
            <a:ahLst/>
            <a:cxnLst/>
            <a:rect r="r" b="b" t="t" l="l"/>
            <a:pathLst>
              <a:path h="8528283" w="13563869">
                <a:moveTo>
                  <a:pt x="0" y="0"/>
                </a:moveTo>
                <a:lnTo>
                  <a:pt x="13563870" y="0"/>
                </a:lnTo>
                <a:lnTo>
                  <a:pt x="13563870" y="8528283"/>
                </a:lnTo>
                <a:lnTo>
                  <a:pt x="0" y="8528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89064"/>
            <a:ext cx="182880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Predictive Analysis : Future Consumption Trajectories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26626" y="9619974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060427" y="3235437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07968" y="-197384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 &amp; Key Findings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54042" y="966065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613745" y="1844406"/>
            <a:ext cx="5348229" cy="88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36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Clustering</a:t>
            </a:r>
          </a:p>
          <a:p>
            <a:pPr algn="ctr" marL="0" indent="0" lvl="0">
              <a:lnSpc>
                <a:spcPts val="3492"/>
              </a:lnSpc>
            </a:pPr>
            <a:r>
              <a:rPr lang="en-US" b="true" sz="36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Outcomes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10867" y="1108949"/>
            <a:ext cx="13506927" cy="221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Spectral Clustering identified two distinct segments: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Cluster 0: Lower &amp; stable usage → majority of households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Cluster 1: High, seasonal, volatile usage → small minority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210867" y="10126090"/>
            <a:ext cx="13506927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Area per Occupant (space-efficiency measure)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Weekend–Weekday Ratio (behavioral rhythm)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Appliance-based indicators (e.g., AC ownership)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660442" y="5140058"/>
            <a:ext cx="5348229" cy="88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36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Household</a:t>
            </a:r>
          </a:p>
          <a:p>
            <a:pPr algn="ctr" marL="0" indent="0" lvl="0">
              <a:lnSpc>
                <a:spcPts val="3492"/>
              </a:lnSpc>
            </a:pPr>
            <a:r>
              <a:rPr lang="en-US" b="true" sz="36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Personas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84174"/>
            <a:ext cx="13506927" cy="4462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 Baseline Consumers – Consistently high usage; driven by inefficient appliances/baseload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Steady Spenders – Majority group, with two sub-profiles: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Consistent Responders → Lockdown-driven high &amp; flat usage (work-from-home effect)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Seasona</a:t>
            </a: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 Outliers → Traditional summer peak from AC loads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Minimalist Users – Low, efficient, stable consumption patterns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2060484" y="7650039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-613745" y="8447517"/>
            <a:ext cx="5348229" cy="88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2"/>
              </a:lnSpc>
            </a:pPr>
            <a:r>
              <a:rPr lang="en-US" sz="36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Future-focused</a:t>
            </a:r>
          </a:p>
          <a:p>
            <a:pPr algn="ctr" marL="0" indent="0" lvl="0">
              <a:lnSpc>
                <a:spcPts val="3492"/>
              </a:lnSpc>
            </a:pPr>
            <a:r>
              <a:rPr lang="en-US" b="true" sz="36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Personas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10867" y="7898694"/>
            <a:ext cx="13506927" cy="2214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Escalators – Rising consumption trend (future risk)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Converters – Actively reducing consumption (success stories)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Stable – Flat trends; majority group</a:t>
            </a:r>
          </a:p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035412" y="3097849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07968" y="-197384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Inferences &amp; Strategic Recommendations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54042" y="966065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108886" y="1889246"/>
            <a:ext cx="5348229" cy="407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04"/>
              </a:lnSpc>
            </a:pPr>
            <a:r>
              <a:rPr lang="en-US" b="true" sz="3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63206" y="1329557"/>
            <a:ext cx="15609826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Majority of households operate at a stable baseline with moderate efficiency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 smaller but critical group drives disproportionate seasonal and volatile demand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COVID-19 shifts permanently reshaped household energy behavior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210867" y="10126090"/>
            <a:ext cx="13506927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Area per Occupant (space-efficiency measure)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Weekend–Weekday Ratio (behavioral rhythm)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Appliance-based indicators (e.g., AC ownership)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3505917" y="4950295"/>
            <a:ext cx="5348229" cy="79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32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Actionable</a:t>
            </a:r>
          </a:p>
          <a:p>
            <a:pPr algn="ctr" marL="0" indent="0" lvl="0">
              <a:lnSpc>
                <a:spcPts val="3104"/>
              </a:lnSpc>
            </a:pPr>
            <a:r>
              <a:rPr lang="en-US" b="true" sz="3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Recommendations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57838" y="3486734"/>
            <a:ext cx="13506927" cy="3957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High Baseline Consumers → Appliance audits, promote efficient replacements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Consistent Responders → WFH energy tips, phantom load management, smart strips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Seasona</a:t>
            </a: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 Outliers → Cooling efficiency advice (thermostats, insulation, fans)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Minimalists → Positive reinforcement, "Energy Champion" recognition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Escalators → Early alerts, proactive audits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Converters → Congratulate &amp; study them as best-practice models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  <p:sp>
        <p:nvSpPr>
          <p:cNvPr name="AutoShape 10" id="10"/>
          <p:cNvSpPr/>
          <p:nvPr/>
        </p:nvSpPr>
        <p:spPr>
          <a:xfrm flipV="true">
            <a:off x="1934322" y="7344975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-1137363" y="8025714"/>
            <a:ext cx="5348229" cy="798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4"/>
              </a:lnSpc>
            </a:pPr>
            <a:r>
              <a:rPr lang="en-US" sz="32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Policy</a:t>
            </a:r>
          </a:p>
          <a:p>
            <a:pPr algn="ctr" marL="0" indent="0" lvl="0">
              <a:lnSpc>
                <a:spcPts val="3104"/>
              </a:lnSpc>
            </a:pPr>
            <a:r>
              <a:rPr lang="en-US" b="true" sz="320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Relevance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5990" y="7625664"/>
            <a:ext cx="15609826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Personas allow personalized interventions instead of generic campaigns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Peer-based benchmarking motivates change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Trajectory-based personas serve as KPIs to measure long-term policy impact</a:t>
            </a:r>
          </a:p>
          <a:p>
            <a:pPr algn="l">
              <a:lnSpc>
                <a:spcPts val="3919"/>
              </a:lnSpc>
            </a:pP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19328" y="3480068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You!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7968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64975" y="2171546"/>
            <a:ext cx="6024233" cy="53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15"/>
              </a:lnSpc>
              <a:spcBef>
                <a:spcPct val="0"/>
              </a:spcBef>
            </a:pPr>
            <a:r>
              <a:rPr lang="en-US" b="true" sz="315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Develop Energy Usage Index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4975" y="4615577"/>
            <a:ext cx="16813058" cy="46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55"/>
              </a:lnSpc>
              <a:spcBef>
                <a:spcPct val="0"/>
              </a:spcBef>
            </a:pPr>
            <a:r>
              <a:rPr lang="en-US" sz="282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based on the clusters we obtain, we can provide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64975" y="3994447"/>
            <a:ext cx="9181124" cy="5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614"/>
              </a:lnSpc>
              <a:spcBef>
                <a:spcPct val="0"/>
              </a:spcBef>
            </a:pPr>
            <a:r>
              <a:rPr lang="en-US" b="true" sz="3296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Suggestions for certain kind of houses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4975" y="6067412"/>
            <a:ext cx="16291023" cy="45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Detect behavioral or structural consumption patterns by using clustering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4975" y="5471246"/>
            <a:ext cx="7935956" cy="53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415"/>
              </a:lnSpc>
              <a:spcBef>
                <a:spcPct val="0"/>
              </a:spcBef>
            </a:pPr>
            <a:r>
              <a:rPr lang="en-US" b="true" sz="3153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Compare Household Behavior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19710" y="6011534"/>
            <a:ext cx="12762443" cy="3915322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964975" y="2767712"/>
            <a:ext cx="16813058" cy="93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Define an index to evaluate the energy consumption efficiency relative to household profiles (size (number of people) and floor area)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2060370" y="4330812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107968" y="-197384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5950" y="867559"/>
            <a:ext cx="53482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Core Outcome</a:t>
            </a:r>
          </a:p>
          <a:p>
            <a:pPr algn="ctr" marL="0" indent="0" lvl="0">
              <a:lnSpc>
                <a:spcPts val="2274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Metric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402432" y="883535"/>
            <a:ext cx="1444724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Per-Capita Energy Usage Index (EUI) → Annual consumption normalized by household size &amp; area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954042" y="966065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6088582" y="2015018"/>
            <a:ext cx="1407206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Features &amp;</a:t>
            </a:r>
          </a:p>
          <a:p>
            <a:pPr algn="ctr" marL="0" indent="0" lvl="0">
              <a:lnSpc>
                <a:spcPts val="2250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Derived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5950" y="1893882"/>
            <a:ext cx="5348229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4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Behavioral</a:t>
            </a:r>
          </a:p>
          <a:p>
            <a:pPr algn="ctr" marL="0" indent="0" lvl="0">
              <a:lnSpc>
                <a:spcPts val="2424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Drivers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950" y="3252147"/>
            <a:ext cx="5348229" cy="59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9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Contextual</a:t>
            </a:r>
          </a:p>
          <a:p>
            <a:pPr algn="ctr" marL="0" indent="0" lvl="0">
              <a:lnSpc>
                <a:spcPts val="2299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02432" y="1789107"/>
            <a:ext cx="13506927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Seasonal Ratio → Summer vs. Winter consumption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Consumption Volatility → Standard deviation of daily consumption (steady vs. fluctuating use)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402432" y="2852419"/>
            <a:ext cx="13506927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Area per Occupant (space-efficiency measure)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Weekend–Weekday Ratio (behavioral rhythm)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Appliance-based indicators (e.g., AC ownership)</a:t>
            </a:r>
          </a:p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65352" y="4790552"/>
            <a:ext cx="5348229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K-Means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65352" y="5784327"/>
            <a:ext cx="5348229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4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Gaussian Mixture</a:t>
            </a:r>
          </a:p>
          <a:p>
            <a:pPr algn="ctr" marL="0" indent="0" lvl="0">
              <a:lnSpc>
                <a:spcPts val="2474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Models (GMM)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65352" y="6787627"/>
            <a:ext cx="5348229" cy="717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Advanced </a:t>
            </a:r>
          </a:p>
          <a:p>
            <a:pPr algn="ctr" marL="0" indent="0" lvl="0">
              <a:lnSpc>
                <a:spcPts val="1249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5400000">
            <a:off x="10411386" y="5417614"/>
            <a:ext cx="1407206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Clustering</a:t>
            </a:r>
          </a:p>
          <a:p>
            <a:pPr algn="ctr" marL="0" indent="0" lvl="0">
              <a:lnSpc>
                <a:spcPts val="2250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Techniques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84385" y="4616562"/>
            <a:ext cx="13506927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Features standardized using StandardScaler</a:t>
            </a:r>
          </a:p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Optimal cluster number determined with Elbow Method &amp; Silhouette Score.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4385" y="5744957"/>
            <a:ext cx="1350692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for comparative validation and to check consistency of household groupings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0" y="6479652"/>
            <a:ext cx="13837183" cy="1253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Dynamic Time Warping (DTW) + Hierarchical Clustering → to capture similarity in shapes of time-series patterns </a:t>
            </a:r>
          </a:p>
          <a:p>
            <a:pPr algn="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Trajectory Clustering → Identifying households by long-term energy use evolution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4385" y="8323692"/>
            <a:ext cx="534822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4"/>
              </a:lnSpc>
            </a:pPr>
            <a:r>
              <a:rPr lang="en-US" sz="24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Internal </a:t>
            </a:r>
          </a:p>
          <a:p>
            <a:pPr algn="ctr" marL="0" indent="0" lvl="0">
              <a:lnSpc>
                <a:spcPts val="2274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Metrics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210867" y="8339668"/>
            <a:ext cx="1444724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Silhouette Score, Within-Cluster Sum of Squares (WCSS)</a:t>
            </a:r>
          </a:p>
        </p:txBody>
      </p:sp>
      <p:sp>
        <p:nvSpPr>
          <p:cNvPr name="TextBox 21" id="21"/>
          <p:cNvSpPr txBox="true"/>
          <p:nvPr/>
        </p:nvSpPr>
        <p:spPr>
          <a:xfrm rot="-5400000">
            <a:off x="-6280146" y="8225064"/>
            <a:ext cx="1407206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Evaluation</a:t>
            </a:r>
          </a:p>
          <a:p>
            <a:pPr algn="ctr" marL="0" indent="0" lvl="0">
              <a:lnSpc>
                <a:spcPts val="2250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&amp; Validation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4385" y="9350015"/>
            <a:ext cx="5348229" cy="33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24"/>
              </a:lnSpc>
            </a:pPr>
            <a:r>
              <a:rPr lang="en-US" b="true" sz="24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Visualization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210867" y="9245240"/>
            <a:ext cx="1350692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Cluster distribution plots, time-series pattern overlays, EUI comparison charts</a:t>
            </a:r>
          </a:p>
        </p:txBody>
      </p:sp>
      <p:sp>
        <p:nvSpPr>
          <p:cNvPr name="AutoShape 24" id="24"/>
          <p:cNvSpPr/>
          <p:nvPr/>
        </p:nvSpPr>
        <p:spPr>
          <a:xfrm flipV="true">
            <a:off x="2108025" y="7885542"/>
            <a:ext cx="14274130" cy="28575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4614" y="1890639"/>
            <a:ext cx="16229942" cy="543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810"/>
              </a:lnSpc>
              <a:spcBef>
                <a:spcPct val="0"/>
              </a:spcBef>
            </a:pPr>
            <a:r>
              <a:rPr lang="en-US" b="true" sz="15578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EUI-Centric Clustering 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2492643"/>
            <a:ext cx="8943087" cy="5723576"/>
          </a:xfrm>
          <a:custGeom>
            <a:avLst/>
            <a:gdLst/>
            <a:ahLst/>
            <a:cxnLst/>
            <a:rect r="r" b="b" t="t" l="l"/>
            <a:pathLst>
              <a:path h="5723576" w="8943087">
                <a:moveTo>
                  <a:pt x="0" y="0"/>
                </a:moveTo>
                <a:lnTo>
                  <a:pt x="8943087" y="0"/>
                </a:lnTo>
                <a:lnTo>
                  <a:pt x="8943087" y="5723576"/>
                </a:lnTo>
                <a:lnTo>
                  <a:pt x="0" y="5723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779" y="2431339"/>
            <a:ext cx="8986221" cy="5784880"/>
          </a:xfrm>
          <a:custGeom>
            <a:avLst/>
            <a:gdLst/>
            <a:ahLst/>
            <a:cxnLst/>
            <a:rect r="r" b="b" t="t" l="l"/>
            <a:pathLst>
              <a:path h="5784880" w="8986221">
                <a:moveTo>
                  <a:pt x="0" y="0"/>
                </a:moveTo>
                <a:lnTo>
                  <a:pt x="8986221" y="0"/>
                </a:lnTo>
                <a:lnTo>
                  <a:pt x="8986221" y="5784880"/>
                </a:lnTo>
                <a:lnTo>
                  <a:pt x="0" y="5784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1314" y="923925"/>
            <a:ext cx="17676686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b="true" sz="56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Optimal # of Clusters K-means - Elbow Method &amp; Silhouette Score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9689" y="1730817"/>
            <a:ext cx="8757160" cy="8556183"/>
          </a:xfrm>
          <a:custGeom>
            <a:avLst/>
            <a:gdLst/>
            <a:ahLst/>
            <a:cxnLst/>
            <a:rect r="r" b="b" t="t" l="l"/>
            <a:pathLst>
              <a:path h="8556183" w="8757160">
                <a:moveTo>
                  <a:pt x="0" y="0"/>
                </a:moveTo>
                <a:lnTo>
                  <a:pt x="8757160" y="0"/>
                </a:lnTo>
                <a:lnTo>
                  <a:pt x="8757160" y="8556183"/>
                </a:lnTo>
                <a:lnTo>
                  <a:pt x="0" y="8556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4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9689" y="428942"/>
            <a:ext cx="172847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K-means: 3D Clustering of Household Behavioral Features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0336830" y="2629006"/>
            <a:ext cx="7497635" cy="6191286"/>
          </a:xfrm>
          <a:custGeom>
            <a:avLst/>
            <a:gdLst/>
            <a:ahLst/>
            <a:cxnLst/>
            <a:rect r="r" b="b" t="t" l="l"/>
            <a:pathLst>
              <a:path h="6191286" w="7497635">
                <a:moveTo>
                  <a:pt x="0" y="0"/>
                </a:moveTo>
                <a:lnTo>
                  <a:pt x="7497635" y="0"/>
                </a:lnTo>
                <a:lnTo>
                  <a:pt x="7497635" y="6191286"/>
                </a:lnTo>
                <a:lnTo>
                  <a:pt x="0" y="6191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571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9121" y="1380380"/>
            <a:ext cx="8030932" cy="4753449"/>
          </a:xfrm>
          <a:custGeom>
            <a:avLst/>
            <a:gdLst/>
            <a:ahLst/>
            <a:cxnLst/>
            <a:rect r="r" b="b" t="t" l="l"/>
            <a:pathLst>
              <a:path h="4753449" w="8030932">
                <a:moveTo>
                  <a:pt x="0" y="0"/>
                </a:moveTo>
                <a:lnTo>
                  <a:pt x="8030932" y="0"/>
                </a:lnTo>
                <a:lnTo>
                  <a:pt x="8030932" y="4753449"/>
                </a:lnTo>
                <a:lnTo>
                  <a:pt x="0" y="4753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82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53644"/>
            <a:ext cx="1680576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Comparison of Mean Behavioral Feature Values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720053" y="4706591"/>
            <a:ext cx="8162388" cy="4853334"/>
          </a:xfrm>
          <a:custGeom>
            <a:avLst/>
            <a:gdLst/>
            <a:ahLst/>
            <a:cxnLst/>
            <a:rect r="r" b="b" t="t" l="l"/>
            <a:pathLst>
              <a:path h="4853334" w="8162388">
                <a:moveTo>
                  <a:pt x="0" y="0"/>
                </a:moveTo>
                <a:lnTo>
                  <a:pt x="8162388" y="0"/>
                </a:lnTo>
                <a:lnTo>
                  <a:pt x="8162388" y="4853334"/>
                </a:lnTo>
                <a:lnTo>
                  <a:pt x="0" y="4853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902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7250" y="1064584"/>
            <a:ext cx="7591952" cy="4762824"/>
          </a:xfrm>
          <a:custGeom>
            <a:avLst/>
            <a:gdLst/>
            <a:ahLst/>
            <a:cxnLst/>
            <a:rect r="r" b="b" t="t" l="l"/>
            <a:pathLst>
              <a:path h="4762824" w="7591952">
                <a:moveTo>
                  <a:pt x="0" y="0"/>
                </a:moveTo>
                <a:lnTo>
                  <a:pt x="7591952" y="0"/>
                </a:lnTo>
                <a:lnTo>
                  <a:pt x="7591952" y="4762824"/>
                </a:lnTo>
                <a:lnTo>
                  <a:pt x="0" y="47628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17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90110" y="2799218"/>
            <a:ext cx="8114446" cy="5207729"/>
          </a:xfrm>
          <a:custGeom>
            <a:avLst/>
            <a:gdLst/>
            <a:ahLst/>
            <a:cxnLst/>
            <a:rect r="r" b="b" t="t" l="l"/>
            <a:pathLst>
              <a:path h="5207729" w="8114446">
                <a:moveTo>
                  <a:pt x="0" y="0"/>
                </a:moveTo>
                <a:lnTo>
                  <a:pt x="8114446" y="0"/>
                </a:lnTo>
                <a:lnTo>
                  <a:pt x="8114446" y="5207729"/>
                </a:lnTo>
                <a:lnTo>
                  <a:pt x="0" y="5207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27" t="-654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785195"/>
            <a:ext cx="7420502" cy="4799616"/>
          </a:xfrm>
          <a:custGeom>
            <a:avLst/>
            <a:gdLst/>
            <a:ahLst/>
            <a:cxnLst/>
            <a:rect r="r" b="b" t="t" l="l"/>
            <a:pathLst>
              <a:path h="4799616" w="7420502">
                <a:moveTo>
                  <a:pt x="0" y="0"/>
                </a:moveTo>
                <a:lnTo>
                  <a:pt x="7420502" y="0"/>
                </a:lnTo>
                <a:lnTo>
                  <a:pt x="7420502" y="4799616"/>
                </a:lnTo>
                <a:lnTo>
                  <a:pt x="0" y="47996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6540" r="-58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-114300"/>
            <a:ext cx="16805765" cy="221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Distribution across Graph Clusters</a:t>
            </a:r>
          </a:p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                                (Spectral Clustering)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-5400000">
            <a:off x="-6564544" y="2598536"/>
            <a:ext cx="1407206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By Per-Capita EUI</a:t>
            </a:r>
          </a:p>
        </p:txBody>
      </p:sp>
      <p:sp>
        <p:nvSpPr>
          <p:cNvPr name="TextBox 8" id="8"/>
          <p:cNvSpPr txBox="true"/>
          <p:nvPr/>
        </p:nvSpPr>
        <p:spPr>
          <a:xfrm rot="5400000">
            <a:off x="10681658" y="5079412"/>
            <a:ext cx="1407206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By Season Ratio</a:t>
            </a:r>
          </a:p>
        </p:txBody>
      </p:sp>
      <p:sp>
        <p:nvSpPr>
          <p:cNvPr name="TextBox 9" id="9"/>
          <p:cNvSpPr txBox="true"/>
          <p:nvPr/>
        </p:nvSpPr>
        <p:spPr>
          <a:xfrm rot="-5400000">
            <a:off x="-6464532" y="7349722"/>
            <a:ext cx="14072064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By Consumption</a:t>
            </a:r>
          </a:p>
          <a:p>
            <a:pPr algn="ctr" marL="0" indent="0" lvl="0">
              <a:lnSpc>
                <a:spcPts val="2250"/>
              </a:lnSpc>
            </a:pPr>
            <a:r>
              <a:rPr lang="en-US" b="true" sz="45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Volatility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72159" y="1386076"/>
            <a:ext cx="13943682" cy="8554551"/>
          </a:xfrm>
          <a:custGeom>
            <a:avLst/>
            <a:gdLst/>
            <a:ahLst/>
            <a:cxnLst/>
            <a:rect r="r" b="b" t="t" l="l"/>
            <a:pathLst>
              <a:path h="8554551" w="13943682">
                <a:moveTo>
                  <a:pt x="0" y="0"/>
                </a:moveTo>
                <a:lnTo>
                  <a:pt x="13943682" y="0"/>
                </a:lnTo>
                <a:lnTo>
                  <a:pt x="13943682" y="8554551"/>
                </a:lnTo>
                <a:lnTo>
                  <a:pt x="0" y="8554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06" r="-44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-53644"/>
            <a:ext cx="1680576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Household Types Distribution - Graph Clusters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DAGz0eO2C1k</dc:identifier>
  <dcterms:modified xsi:type="dcterms:W3CDTF">2011-08-01T06:04:30Z</dcterms:modified>
  <cp:revision>1</cp:revision>
  <dc:title>Prayas Dataset</dc:title>
</cp:coreProperties>
</file>