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BDD0EC-103E-4F31-9DCB-78A5D5F9182D}">
  <a:tblStyle styleId="{AEBDD0EC-103E-4F31-9DCB-78A5D5F91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2ca1e156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632ca1e156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32ca1e156_0_287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2ca1e156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32ca1e156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32ca1e156_0_275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2ca1e156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632ca1e156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32ca1e156_0_26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2ca1e156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632ca1e156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32ca1e156_0_25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2ca1e156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32ca1e156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32ca1e156_0_33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2ca1e156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32ca1e156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632ca1e156_0_32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e5e9b25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4e5e9b25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4e5e9b25e_0_125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e5e9b25e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64e5e9b25e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4e5e9b25e_0_21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4e5e9b25e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4e5e9b25e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4e5e9b25e_0_22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e5e9b25e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64e5e9b25e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64e5e9b25e_0_23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e5e9b25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64e5e9b25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4e5e9b25e_0_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2ca1e15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32ca1e15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632ca1e156_0_2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e5e9b25e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64e5e9b25e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64e5e9b25e_0_25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2ca1e156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632ca1e156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632ca1e156_0_38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32ca1e156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632ca1e156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632ca1e156_1_25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32ca1e156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632ca1e156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632ca1e156_1_1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2ca1e156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632ca1e156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632ca1e156_0_40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32ca1e156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632ca1e156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632ca1e156_1_3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e5e9b25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64e5e9b25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4e5e9b25e_0_1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2ca1e15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32ca1e15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32ca1e156_0_14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2ca1e15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32ca1e15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32ca1e156_0_15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2ca1e156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32ca1e156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32ca1e156_0_16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2ca1e156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632ca1e156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32ca1e156_0_19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2ca1e156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632ca1e156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32ca1e156_0_202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2ca1e156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32ca1e156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32ca1e156_0_17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Analysis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www.quora.com/What-kind-of-test-should-I-use-to-test-the-correlation-between-categorical-and-numeric-variables" TargetMode="External"/><Relationship Id="rId11" Type="http://schemas.openxmlformats.org/officeDocument/2006/relationships/hyperlink" Target="https://hub.packtpub.com/4-ways-implement-feature-selection-python-machine-learning/" TargetMode="External"/><Relationship Id="rId10" Type="http://schemas.openxmlformats.org/officeDocument/2006/relationships/hyperlink" Target="https://hackernoon.com/what-steps-should-one-take-while-doing-data-preprocessing-502c993e1caa" TargetMode="External"/><Relationship Id="rId12" Type="http://schemas.openxmlformats.org/officeDocument/2006/relationships/hyperlink" Target="https://www.datacamp.com/community/tutorials/feature-selection-python" TargetMode="External"/><Relationship Id="rId9" Type="http://schemas.openxmlformats.org/officeDocument/2006/relationships/hyperlink" Target="https://www.stackabuse.com/applying-wrapper-methods-in-python-for-feature-selection/" TargetMode="External"/><Relationship Id="rId5" Type="http://schemas.openxmlformats.org/officeDocument/2006/relationships/hyperlink" Target="https://www.datacamp.com/community/tutorials/xgboost-in-python" TargetMode="External"/><Relationship Id="rId6" Type="http://schemas.openxmlformats.org/officeDocument/2006/relationships/hyperlink" Target="https://www.analyticsvidhya.com/blog/2016/03/complete-guide-parameter-tuning-xgboost-with-codes-python/" TargetMode="External"/><Relationship Id="rId7" Type="http://schemas.openxmlformats.org/officeDocument/2006/relationships/hyperlink" Target="https://heartbeat.fritz.ai/boosting-your-machine-learning-models-using-xgboost-d2cabb3e948f" TargetMode="External"/><Relationship Id="rId8" Type="http://schemas.openxmlformats.org/officeDocument/2006/relationships/hyperlink" Target="https://hackernoon.com/data-cleaning-3c3e37f358d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962400" y="6356351"/>
            <a:ext cx="441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13"/>
          <p:cNvCxnSpPr/>
          <p:nvPr/>
        </p:nvCxnSpPr>
        <p:spPr>
          <a:xfrm>
            <a:off x="843875" y="677475"/>
            <a:ext cx="106494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748800" y="6335025"/>
            <a:ext cx="1063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4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483350" y="130175"/>
            <a:ext cx="4926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38200" y="5598124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451650" y="760675"/>
            <a:ext cx="111726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800">
                <a:solidFill>
                  <a:srgbClr val="262626"/>
                </a:solidFill>
              </a:rPr>
              <a:t>Data Mining Algorithm Course Project</a:t>
            </a:r>
            <a:endParaRPr b="1" sz="4800">
              <a:solidFill>
                <a:srgbClr val="26262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800">
                <a:solidFill>
                  <a:srgbClr val="262626"/>
                </a:solidFill>
              </a:rPr>
              <a:t>(18ECSC301)</a:t>
            </a:r>
            <a:endParaRPr b="1" sz="4800">
              <a:solidFill>
                <a:srgbClr val="26262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800">
              <a:solidFill>
                <a:srgbClr val="26262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800">
                <a:solidFill>
                  <a:srgbClr val="262626"/>
                </a:solidFill>
              </a:rPr>
              <a:t>Building Insurance Claim  Prediction</a:t>
            </a:r>
            <a:endParaRPr b="1" sz="4800">
              <a:solidFill>
                <a:srgbClr val="26262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Id : 5DMACP08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395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760675" y="1825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superficief	-	1.230950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ft_22_categ	- 	11.781946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Insee			- 	1.143025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760675" y="859550"/>
            <a:ext cx="11196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Missing Data in Our Dataset(in percentage)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2" name="Google Shape;222;p23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23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87300" y="1385625"/>
            <a:ext cx="108666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F3F3F"/>
                </a:solidFill>
              </a:rPr>
              <a:t>ft_22_categ</a:t>
            </a:r>
            <a:r>
              <a:rPr lang="en-US" sz="2400">
                <a:solidFill>
                  <a:srgbClr val="3F3F3F"/>
                </a:solidFill>
              </a:rPr>
              <a:t> : The year in which the house was built </a:t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Inference :</a:t>
            </a:r>
            <a:endParaRPr b="1"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  from the graph we can infer that maximum house are built between the year of    1850 to 2012.</a:t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582400" y="859550"/>
            <a:ext cx="10815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32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Understanding Important Attributes By Plots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750" y="1989750"/>
            <a:ext cx="4849500" cy="294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200" y="1937350"/>
            <a:ext cx="5406325" cy="303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 flipH="1">
            <a:off x="6121075" y="1937400"/>
            <a:ext cx="5146500" cy="4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Inference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The year of insurance claimed.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There is no missing values.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Data is uniform.</a:t>
            </a:r>
            <a:endParaRPr sz="2400"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760675" y="981523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ft_2_categ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00" y="1653225"/>
            <a:ext cx="4764150" cy="42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1" name="Google Shape;251;p25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25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838200" y="1395350"/>
            <a:ext cx="105156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Inference 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</a:rPr>
              <a:t>Size in m</a:t>
            </a:r>
            <a:r>
              <a:rPr baseline="30000" lang="en-US" sz="24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of the insured building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</a:rPr>
              <a:t>There are certain outliers and maximum data is concentrated between 1000 m</a:t>
            </a:r>
            <a:r>
              <a:rPr baseline="30000" lang="en-US" sz="24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to 8000m</a:t>
            </a:r>
            <a:r>
              <a:rPr baseline="30000" lang="en-US" sz="2400">
                <a:solidFill>
                  <a:srgbClr val="000000"/>
                </a:solidFill>
              </a:rPr>
              <a:t>2</a:t>
            </a:r>
            <a:endParaRPr baseline="30000" sz="2400">
              <a:solidFill>
                <a:srgbClr val="000000"/>
              </a:solidFill>
            </a:endParaRPr>
          </a:p>
        </p:txBody>
      </p:sp>
      <p:sp>
        <p:nvSpPr>
          <p:cNvPr id="256" name="Google Shape;256;p25"/>
          <p:cNvSpPr txBox="1"/>
          <p:nvPr>
            <p:ph type="title"/>
          </p:nvPr>
        </p:nvSpPr>
        <p:spPr>
          <a:xfrm>
            <a:off x="594275" y="825338"/>
            <a:ext cx="772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Superficief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5" y="2954525"/>
            <a:ext cx="4105800" cy="32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2150" y="2927050"/>
            <a:ext cx="3163725" cy="32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700" y="2895100"/>
            <a:ext cx="4238625" cy="31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7" name="Google Shape;267;p26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6483300" y="1656400"/>
            <a:ext cx="4870500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Inference :</a:t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From the graph we can conclude that there is no variation in the number of buildings insurance claimed every year in the given dataset.</a:t>
            </a:r>
            <a:endParaRPr sz="2400"/>
          </a:p>
        </p:txBody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760675" y="859550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Data Visualisation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075" y="1656400"/>
            <a:ext cx="4587850" cy="43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27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6275600" y="1426275"/>
            <a:ext cx="50781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Time insured in Generali in the year.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is a distributed plot for attribute EXPO which provides the data of the insurance time period. From this plot,we can clearly infer that most of the insurances being claimed are for 1 yea</a:t>
            </a:r>
            <a:r>
              <a:rPr lang="en-US" sz="2400">
                <a:solidFill>
                  <a:srgbClr val="3F3F3F"/>
                </a:solidFill>
              </a:rPr>
              <a:t>r.</a:t>
            </a:r>
            <a:endParaRPr sz="2400"/>
          </a:p>
        </p:txBody>
      </p:sp>
      <p:sp>
        <p:nvSpPr>
          <p:cNvPr id="286" name="Google Shape;286;p27"/>
          <p:cNvSpPr txBox="1"/>
          <p:nvPr>
            <p:ph type="title"/>
          </p:nvPr>
        </p:nvSpPr>
        <p:spPr>
          <a:xfrm>
            <a:off x="760675" y="701250"/>
            <a:ext cx="772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EXPO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562450"/>
            <a:ext cx="4343925" cy="43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5" name="Google Shape;295;p28"/>
          <p:cNvCxnSpPr/>
          <p:nvPr/>
        </p:nvCxnSpPr>
        <p:spPr>
          <a:xfrm flipH="1" rot="10800000">
            <a:off x="927075" y="701125"/>
            <a:ext cx="108873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28"/>
          <p:cNvCxnSpPr/>
          <p:nvPr/>
        </p:nvCxnSpPr>
        <p:spPr>
          <a:xfrm>
            <a:off x="820100" y="6335025"/>
            <a:ext cx="1056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30176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98" name="Google Shape;298;p28"/>
          <p:cNvSpPr txBox="1"/>
          <p:nvPr/>
        </p:nvSpPr>
        <p:spPr>
          <a:xfrm>
            <a:off x="6483350" y="130175"/>
            <a:ext cx="53310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6703500" y="2258275"/>
            <a:ext cx="47574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is bar plot for the categorical data attribute Feature Category 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plot shows that the maximum frequency of data in this plot are V.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8"/>
          <p:cNvSpPr txBox="1"/>
          <p:nvPr>
            <p:ph type="title"/>
          </p:nvPr>
        </p:nvSpPr>
        <p:spPr>
          <a:xfrm>
            <a:off x="838200" y="774700"/>
            <a:ext cx="82296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ft_5_categ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301" name="Google Shape;301;p28"/>
          <p:cNvGraphicFramePr/>
          <p:nvPr/>
        </p:nvGraphicFramePr>
        <p:xfrm>
          <a:off x="6703500" y="9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{AEBDD0EC-103E-4F31-9DCB-78A5D5F9182D}</a:tableStyleId>
              </a:tblPr>
              <a:tblGrid>
                <a:gridCol w="2056225"/>
                <a:gridCol w="2056225"/>
              </a:tblGrid>
              <a:tr h="5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Canton 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Towns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2" name="Google Shape;3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600" y="1739150"/>
            <a:ext cx="4419600" cy="44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0" name="Google Shape;310;p29"/>
          <p:cNvCxnSpPr/>
          <p:nvPr/>
        </p:nvCxnSpPr>
        <p:spPr>
          <a:xfrm flipH="1" rot="10800000">
            <a:off x="843875" y="701325"/>
            <a:ext cx="10554300" cy="2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2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12" name="Google Shape;3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30176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6026000" y="1825625"/>
            <a:ext cx="5327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F3F3F"/>
                </a:solidFill>
              </a:rPr>
              <a:t>Inference</a:t>
            </a:r>
            <a:r>
              <a:rPr lang="en-US" sz="2400">
                <a:solidFill>
                  <a:srgbClr val="3F3F3F"/>
                </a:solidFill>
              </a:rPr>
              <a:t> :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>
                <a:solidFill>
                  <a:srgbClr val="3F3F3F"/>
                </a:solidFill>
              </a:rPr>
              <a:t>This is bar plot for numeric data attribute Feature Category 4.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>
                <a:solidFill>
                  <a:srgbClr val="3F3F3F"/>
                </a:solidFill>
              </a:rPr>
              <a:t>From this , we infer that most of the data in this attribute comprises of 0</a:t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914400" y="774700"/>
            <a:ext cx="9372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ft_4_categ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770162"/>
            <a:ext cx="4419600" cy="427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4" name="Google Shape;324;p30"/>
          <p:cNvCxnSpPr/>
          <p:nvPr/>
        </p:nvCxnSpPr>
        <p:spPr>
          <a:xfrm flipH="1" rot="10800000">
            <a:off x="891425" y="665675"/>
            <a:ext cx="10614000" cy="2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30"/>
          <p:cNvCxnSpPr/>
          <p:nvPr/>
        </p:nvCxnSpPr>
        <p:spPr>
          <a:xfrm>
            <a:off x="760675" y="6299375"/>
            <a:ext cx="107328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27" name="Google Shape;327;p30"/>
          <p:cNvSpPr txBox="1"/>
          <p:nvPr/>
        </p:nvSpPr>
        <p:spPr>
          <a:xfrm>
            <a:off x="6483350" y="130175"/>
            <a:ext cx="50220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6109200" y="1735300"/>
            <a:ext cx="5514900" cy="4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Inference :</a:t>
            </a:r>
            <a:endParaRPr b="1" sz="2400">
              <a:solidFill>
                <a:srgbClr val="3F3F3F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This is line plot for attribute Feature Category 2(ft_2_categ) which provides the data about the year in which the house is insured. This plot shows a drastic decrease in the number of houses insured in 2012 to 2016.</a:t>
            </a:r>
            <a:endParaRPr sz="2400">
              <a:solidFill>
                <a:srgbClr val="3F3F3F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0"/>
          <p:cNvSpPr txBox="1"/>
          <p:nvPr>
            <p:ph type="title"/>
          </p:nvPr>
        </p:nvSpPr>
        <p:spPr>
          <a:xfrm>
            <a:off x="1212325" y="903300"/>
            <a:ext cx="8998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50" y="1735300"/>
            <a:ext cx="5514900" cy="43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8" name="Google Shape;338;p31"/>
          <p:cNvCxnSpPr/>
          <p:nvPr/>
        </p:nvCxnSpPr>
        <p:spPr>
          <a:xfrm flipH="1" rot="10800000">
            <a:off x="618050" y="677325"/>
            <a:ext cx="10875300" cy="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31"/>
          <p:cNvCxnSpPr/>
          <p:nvPr/>
        </p:nvCxnSpPr>
        <p:spPr>
          <a:xfrm>
            <a:off x="838200" y="6312700"/>
            <a:ext cx="10500600" cy="2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40" name="Google Shape;3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01" y="130176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41" name="Google Shape;341;p31"/>
          <p:cNvSpPr txBox="1"/>
          <p:nvPr/>
        </p:nvSpPr>
        <p:spPr>
          <a:xfrm>
            <a:off x="8610600" y="130175"/>
            <a:ext cx="30492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>
            <p:ph type="title"/>
          </p:nvPr>
        </p:nvSpPr>
        <p:spPr>
          <a:xfrm>
            <a:off x="688075" y="792400"/>
            <a:ext cx="952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Bar plot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75" y="1673700"/>
            <a:ext cx="10655125" cy="46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594275" y="677475"/>
            <a:ext cx="111249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/>
          <p:nvPr/>
        </p:nvCxnSpPr>
        <p:spPr>
          <a:xfrm flipH="1" rot="10800000">
            <a:off x="677475" y="6323025"/>
            <a:ext cx="106734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30176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6483350" y="130175"/>
            <a:ext cx="5235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838200" y="1495975"/>
            <a:ext cx="105156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Team C7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Team Leader</a:t>
            </a:r>
            <a:r>
              <a:rPr lang="en-US" sz="2400">
                <a:solidFill>
                  <a:srgbClr val="000000"/>
                </a:solidFill>
              </a:rPr>
              <a:t> :   Nisha Rao -146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TEAM MEMBERS: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Prajwal A Nazre    	    - 154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Pratiksha Danti   	     - 161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Rachana Udagatti       - 167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677475" y="833563"/>
            <a:ext cx="9372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Team Details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2" name="Google Shape;352;p32"/>
          <p:cNvCxnSpPr/>
          <p:nvPr/>
        </p:nvCxnSpPr>
        <p:spPr>
          <a:xfrm flipH="1" rot="10800000">
            <a:off x="606175" y="641775"/>
            <a:ext cx="10768200" cy="3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32"/>
          <p:cNvCxnSpPr/>
          <p:nvPr/>
        </p:nvCxnSpPr>
        <p:spPr>
          <a:xfrm flipH="1" rot="10800000">
            <a:off x="297150" y="6335225"/>
            <a:ext cx="11053800" cy="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50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55" name="Google Shape;355;p32"/>
          <p:cNvSpPr txBox="1"/>
          <p:nvPr/>
        </p:nvSpPr>
        <p:spPr>
          <a:xfrm>
            <a:off x="8688375" y="130175"/>
            <a:ext cx="28407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7630575" y="1354950"/>
            <a:ext cx="43026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Inference</a:t>
            </a:r>
            <a:r>
              <a:rPr lang="en-US" sz="2400"/>
              <a:t> :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From the heat maps and correlation matrix it is visible that 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ft_19_categ is negatively correlated with ft_23_categ and ft_24_categ.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ft_24_categ is negatively correlated with ft_22_categ and ft_19_categ.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ft_22_categ is negatively correlated with ft_21_categ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618300" y="641775"/>
            <a:ext cx="4759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Heat-Map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50" y="1402500"/>
            <a:ext cx="6608399" cy="48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6" name="Google Shape;366;p33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68" name="Google Shape;3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69" name="Google Shape;369;p33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 txBox="1"/>
          <p:nvPr>
            <p:ph idx="1" type="body"/>
          </p:nvPr>
        </p:nvSpPr>
        <p:spPr>
          <a:xfrm>
            <a:off x="838200" y="1343075"/>
            <a:ext cx="105156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3"/>
          <p:cNvSpPr txBox="1"/>
          <p:nvPr>
            <p:ph type="title"/>
          </p:nvPr>
        </p:nvSpPr>
        <p:spPr>
          <a:xfrm>
            <a:off x="309025" y="779450"/>
            <a:ext cx="9901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Correlated Matrix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25" y="1343075"/>
            <a:ext cx="11680948" cy="47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79" name="Google Shape;379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0" name="Google Shape;380;p34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34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83" name="Google Shape;383;p34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475425" y="1343075"/>
            <a:ext cx="108783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/>
              <a:t>From Heat map and correlation matrix we can infer that ft_19_categ,ft_21_categ and</a:t>
            </a:r>
            <a:endParaRPr sz="2400"/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/>
              <a:t>ft_24_categ are correlated with some attributes so we drop these attributes.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4"/>
          <p:cNvSpPr txBox="1"/>
          <p:nvPr>
            <p:ph type="title"/>
          </p:nvPr>
        </p:nvSpPr>
        <p:spPr>
          <a:xfrm>
            <a:off x="309025" y="779450"/>
            <a:ext cx="9901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Correlated Matrix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3" name="Google Shape;393;p35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96" name="Google Shape;396;p35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475425" y="1343075"/>
            <a:ext cx="108783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Data preprocessing is a data mining technique which is used to transform the raw data in a useful and efficient format.</a:t>
            </a:r>
            <a:endParaRPr sz="2400">
              <a:highlight>
                <a:schemeClr val="lt1"/>
              </a:highlight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u="sng"/>
              <a:t>Steps involved in data preprocessing are:</a:t>
            </a:r>
            <a:endParaRPr sz="2400" u="sng"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highlight>
                  <a:schemeClr val="lt1"/>
                </a:highlight>
              </a:rPr>
              <a:t>1. Data Cleaning:</a:t>
            </a:r>
            <a:endParaRPr b="1" sz="2400">
              <a:highlight>
                <a:schemeClr val="lt1"/>
              </a:highlight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chemeClr val="lt1"/>
                </a:highlight>
              </a:rPr>
              <a:t> 		The data can have many irrelevant and missing parts. To handle this part, data </a:t>
            </a:r>
            <a:endParaRPr sz="2400">
              <a:highlight>
                <a:schemeClr val="lt1"/>
              </a:highlight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  		cleaning is done.</a:t>
            </a:r>
            <a:endParaRPr sz="2400">
              <a:highlight>
                <a:schemeClr val="lt1"/>
              </a:highlight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  		It involves handling of missing data, noisy data etc.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 sz="2400">
                <a:highlight>
                  <a:schemeClr val="lt1"/>
                </a:highlight>
              </a:rPr>
              <a:t>Fill the Missing values:</a:t>
            </a:r>
            <a:endParaRPr b="1" sz="2400">
              <a:highlight>
                <a:schemeClr val="lt1"/>
              </a:highlight>
            </a:endParaRPr>
          </a:p>
          <a:p>
            <a:pPr indent="-228600" lvl="0" marL="685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We have filled missing values of attributes like superficief , ft_22_categ attributes.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5"/>
          <p:cNvSpPr txBox="1"/>
          <p:nvPr>
            <p:ph type="title"/>
          </p:nvPr>
        </p:nvSpPr>
        <p:spPr>
          <a:xfrm>
            <a:off x="332800" y="790075"/>
            <a:ext cx="9901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Data Preprocessing: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6" name="Google Shape;406;p36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3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408" name="Google Shape;4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09" name="Google Shape;409;p36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 txBox="1"/>
          <p:nvPr>
            <p:ph idx="1" type="body"/>
          </p:nvPr>
        </p:nvSpPr>
        <p:spPr>
          <a:xfrm>
            <a:off x="475425" y="824675"/>
            <a:ext cx="11148600" cy="5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highlight>
                  <a:schemeClr val="lt1"/>
                </a:highlight>
              </a:rPr>
              <a:t>2. Data transformation:</a:t>
            </a:r>
            <a:endParaRPr b="1" sz="2400">
              <a:highlight>
                <a:schemeClr val="lt1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chemeClr val="lt1"/>
                </a:highlight>
              </a:rPr>
              <a:t> 		This step is taken in order to transform the data in appropriate forms suitable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 	for mining process.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highlight>
                  <a:schemeClr val="lt1"/>
                </a:highlight>
              </a:rPr>
              <a:t>2.1.Normalization:</a:t>
            </a:r>
            <a:br>
              <a:rPr b="1" lang="en-US" sz="2400">
                <a:highlight>
                  <a:schemeClr val="lt1"/>
                </a:highlight>
              </a:rPr>
            </a:br>
            <a:r>
              <a:rPr b="1" lang="en-US" sz="2400">
                <a:highlight>
                  <a:schemeClr val="lt1"/>
                </a:highlight>
              </a:rPr>
              <a:t>	</a:t>
            </a:r>
            <a:r>
              <a:rPr lang="en-US" sz="2400">
                <a:highlight>
                  <a:schemeClr val="lt1"/>
                </a:highlight>
              </a:rPr>
              <a:t>It is done to scale down the values to some specific range(here, we normalized in the 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chemeClr val="lt1"/>
                </a:highlight>
              </a:rPr>
              <a:t>       range 0 and 1).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</a:rPr>
              <a:t>We have applied this technique on all the numerical attributes of our dataset.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highlight>
                  <a:schemeClr val="lt1"/>
                </a:highlight>
              </a:rPr>
              <a:t>2.2.Attribute selection:</a:t>
            </a:r>
            <a:endParaRPr b="1" sz="2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chemeClr val="lt1"/>
                </a:highlight>
              </a:rPr>
              <a:t>In this strategy, new attributes are constructed from the given set of attributes to help the mining process.</a:t>
            </a:r>
            <a:endParaRPr sz="2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highlight>
                  <a:schemeClr val="lt1"/>
                </a:highlight>
              </a:rPr>
              <a:t>We have applied one hot encoding on categorical attributes of our dataset.</a:t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417" name="Google Shape;417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8" name="Google Shape;418;p37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37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420" name="Google Shape;4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21" name="Google Shape;421;p37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475425" y="1343075"/>
            <a:ext cx="108783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https://www.quora.com/What-kind-of-test-should-I-use-to-test-the-correlation-between-categorical-and-numeric-variables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https://www.datacamp.com/community/tutorials/xgboost-in-python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https://www.analyticsvidhya.com/blog/2016/03/complete-guide-parameter-tuning-xgboost-with-codes-python/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https://heartbeat.fritz.ai/boosting-your-machine-learning-models-using-xgboost-d2cabb3e948f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https://hackernoon.com/data-cleaning-3c3e37f358dc</a:t>
            </a:r>
            <a:endParaRPr sz="1800"/>
          </a:p>
          <a:p>
            <a:pPr indent="-3429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https://www.stackabuse.com/applying-wrapper-methods-in-python-for-feature-selection/</a:t>
            </a:r>
            <a:endParaRPr sz="1800" u="sng">
              <a:solidFill>
                <a:srgbClr val="296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https://hackernoon.com/what-steps-should-one-take-while-doing-data-preprocessing-502c993e1caa</a:t>
            </a:r>
            <a:endParaRPr sz="1800" u="sng">
              <a:solidFill>
                <a:srgbClr val="296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https://hub.packtpub.com/4-ways-implement-feature-selection-python-machine-learning/</a:t>
            </a:r>
            <a:endParaRPr sz="1800" u="sng">
              <a:solidFill>
                <a:srgbClr val="296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u="sng">
                <a:solidFill>
                  <a:srgbClr val="296EAA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https://www.datacamp.com/community/tutorials/feature-selection-python</a:t>
            </a:r>
            <a:endParaRPr sz="1800"/>
          </a:p>
        </p:txBody>
      </p:sp>
      <p:sp>
        <p:nvSpPr>
          <p:cNvPr id="423" name="Google Shape;423;p37"/>
          <p:cNvSpPr txBox="1"/>
          <p:nvPr>
            <p:ph type="title"/>
          </p:nvPr>
        </p:nvSpPr>
        <p:spPr>
          <a:xfrm>
            <a:off x="309025" y="779450"/>
            <a:ext cx="9901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1" name="Google Shape;431;p38"/>
          <p:cNvCxnSpPr/>
          <p:nvPr/>
        </p:nvCxnSpPr>
        <p:spPr>
          <a:xfrm flipH="1" rot="10800000">
            <a:off x="475425" y="660500"/>
            <a:ext cx="111486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p3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433" name="Google Shape;4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76200"/>
            <a:ext cx="2743201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8382000" y="130175"/>
            <a:ext cx="33729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475425" y="824675"/>
            <a:ext cx="11148600" cy="5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highlight>
                  <a:schemeClr val="lt1"/>
                </a:highlight>
              </a:rPr>
              <a:t>			</a:t>
            </a:r>
            <a:endParaRPr b="1" sz="2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highlight>
                <a:schemeClr val="lt1"/>
              </a:highlight>
            </a:endParaRPr>
          </a:p>
          <a:p>
            <a:pPr indent="0" lvl="0" marL="3657600" rtl="0" algn="l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None/>
            </a:pPr>
            <a:r>
              <a:rPr b="1" lang="en-US" sz="6000">
                <a:highlight>
                  <a:schemeClr val="lt1"/>
                </a:highlight>
              </a:rPr>
              <a:t>THANK YOU</a:t>
            </a:r>
            <a:endParaRPr b="1" sz="6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About the Challenge 							 4-5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Understanding of Data						 6-9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Exploring Data Analysis(EDA)					 10-22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Data Preprocessing							 23-24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References									        25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760675" y="859550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Contents 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838200" y="1635225"/>
            <a:ext cx="105156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Challenge Goal :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The goal of the challenge is to predict if a building will have an insurance claim during a certain period. You will have to predict a probability of having at least one claim over the insured period of a building.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838200" y="832400"/>
            <a:ext cx="7423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About the Challenge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Start Date : 1st January, 2019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End Date : 1st January, 2020</a:t>
            </a:r>
            <a:endParaRPr sz="2400"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60675" y="859550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Challenge Duration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The  total size of the dataset :  </a:t>
            </a:r>
            <a:endParaRPr sz="2400">
              <a:solidFill>
                <a:srgbClr val="000000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 Total size of train data : 20458</a:t>
            </a:r>
            <a:endParaRPr sz="2400">
              <a:solidFill>
                <a:srgbClr val="000000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 Total size of test data   : 3412</a:t>
            </a:r>
            <a:endParaRPr sz="2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Number of rows : 23870 row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Number of columns : 26 columns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760675" y="859550"/>
            <a:ext cx="77268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Understanding of data</a:t>
            </a:r>
            <a:endParaRPr b="1"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D582C"/>
                </a:solidFill>
              </a:rPr>
              <a:t>Identifiant </a:t>
            </a:r>
            <a:r>
              <a:rPr lang="en-US" sz="2400">
                <a:solidFill>
                  <a:srgbClr val="3F3F3F"/>
                </a:solidFill>
              </a:rPr>
              <a:t>      </a:t>
            </a:r>
            <a:r>
              <a:rPr lang="en-US" sz="2400">
                <a:solidFill>
                  <a:srgbClr val="BD582C"/>
                </a:solidFill>
              </a:rPr>
              <a:t>EXPO;      Insee;      target;</a:t>
            </a:r>
            <a:endParaRPr sz="2400">
              <a:solidFill>
                <a:srgbClr val="BD582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BD582C"/>
                </a:solidFill>
              </a:rPr>
              <a:t>superficief;       ft_2_categ;  </a:t>
            </a:r>
            <a:r>
              <a:rPr lang="en-US" sz="2400">
                <a:solidFill>
                  <a:srgbClr val="3F3F3F"/>
                </a:solidFill>
              </a:rPr>
              <a:t>      ft_4_categ;	  ft_5_categ;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ft_6_categ;	   ft_7_categ;     ft_8_categ;       ft_9_categ;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ft_10_categ;     ft_11_categ;	 ft_12_categ;	ft_13_categ;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ft_14_categ;     ft_15_categ;     ft_16_categ;	ft_17_categ;  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ft_18_categ;     ft_19_categ;     ft_21_categ; </a:t>
            </a:r>
            <a:r>
              <a:rPr lang="en-US" sz="2400">
                <a:solidFill>
                  <a:srgbClr val="BD582C"/>
                </a:solidFill>
              </a:rPr>
              <a:t>   ft_22_categ; </a:t>
            </a:r>
            <a:r>
              <a:rPr lang="en-US" sz="2400">
                <a:solidFill>
                  <a:srgbClr val="3F3F3F"/>
                </a:solidFill>
              </a:rPr>
              <a:t>   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</a:rPr>
              <a:t>ft_23_categ; 	ft_24_categ; </a:t>
            </a:r>
            <a:r>
              <a:rPr lang="en-US" sz="2000">
                <a:solidFill>
                  <a:srgbClr val="3F3F3F"/>
                </a:solidFill>
              </a:rPr>
              <a:t> 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</a:rPr>
              <a:t>Note</a:t>
            </a:r>
            <a:r>
              <a:rPr lang="en-US" sz="2000">
                <a:solidFill>
                  <a:srgbClr val="3F3F3F"/>
                </a:solidFill>
              </a:rPr>
              <a:t> : Important Attributes are Highlighted</a:t>
            </a:r>
            <a:endParaRPr sz="2000">
              <a:solidFill>
                <a:srgbClr val="3F3F3F"/>
              </a:solidFill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760675" y="1153925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List of Attributes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2" name="Google Shape;182;p20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760675" y="689250"/>
            <a:ext cx="772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Data Description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73825"/>
            <a:ext cx="10515600" cy="47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1" type="ftr"/>
          </p:nvPr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KLETech/SoCSE(2019-20)/18ECSC301/DM&amp;A/Course Project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6" name="Google Shape;196;p21"/>
          <p:cNvCxnSpPr/>
          <p:nvPr/>
        </p:nvCxnSpPr>
        <p:spPr>
          <a:xfrm flipH="1" rot="10800000">
            <a:off x="760675" y="689250"/>
            <a:ext cx="10637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867650" y="6335025"/>
            <a:ext cx="1073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98414"/>
            <a:ext cx="2428875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6483350" y="130175"/>
            <a:ext cx="4870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838200" y="1686225"/>
            <a:ext cx="105156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</a:t>
            </a:r>
            <a:r>
              <a:rPr b="1" lang="en-US" sz="2400"/>
              <a:t> login</a:t>
            </a:r>
            <a:r>
              <a:rPr lang="en-US" sz="2400"/>
              <a:t>: variable to identify client in our database.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ft_2_categ</a:t>
            </a:r>
            <a:r>
              <a:rPr lang="en-US" sz="2400"/>
              <a:t>: year of observation for the insured policy.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EXPO</a:t>
            </a:r>
            <a:r>
              <a:rPr lang="en-US" sz="2400"/>
              <a:t>: time insured in Generali on the year. Numerical variable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	(Ex: Full year insurance EXPO = 1; 6 months EXPO = 0.5 ).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superficief</a:t>
            </a:r>
            <a:r>
              <a:rPr lang="en-US" sz="2400"/>
              <a:t>: size in m</a:t>
            </a:r>
            <a:r>
              <a:rPr baseline="30000" lang="en-US" sz="2400"/>
              <a:t>2</a:t>
            </a:r>
            <a:r>
              <a:rPr lang="en-US" sz="2400"/>
              <a:t> of the insured building. Numerical variable.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Insee</a:t>
            </a:r>
            <a:r>
              <a:rPr lang="en-US" sz="2400"/>
              <a:t>: French geographical code to locate the insured building.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	Geographical/categorical variable.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target</a:t>
            </a:r>
            <a:r>
              <a:rPr lang="en-US" sz="2400"/>
              <a:t>: target variable. (0: no claim, 1: at least one claim over insured period).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760675" y="859550"/>
            <a:ext cx="7726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Attribute Details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