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455d768c8_2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d455d768c8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455d768c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455d768c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455d768c8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d455d768c8_2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455d768c8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455d768c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455d768c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455d768c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455d768c8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d455d768c8_2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455d768c8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d455d768c8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455d768c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455d768c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455d768c8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d455d768c8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455d768c8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d455d768c8_2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455d768c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455d768c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455d768c8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d455d768c8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455d768c8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d455d768c8_2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455d768c8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d455d768c8_2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455d768c8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d455d768c8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455d768c8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d455d768c8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455d768c8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d455d768c8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455d768c8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d455d768c8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455d768c8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d455d768c8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455d768c8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d455d768c8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455d768c8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d455d768c8_2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2800" y="1359400"/>
            <a:ext cx="7688100" cy="130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QUANTUM MACHINE LEARNING (QML)</a:t>
            </a:r>
            <a:endParaRPr/>
          </a:p>
        </p:txBody>
      </p:sp>
      <p:sp>
        <p:nvSpPr>
          <p:cNvPr id="278" name="Google Shape;278;p13"/>
          <p:cNvSpPr txBox="1"/>
          <p:nvPr>
            <p:ph idx="1" type="subTitle"/>
          </p:nvPr>
        </p:nvSpPr>
        <p:spPr>
          <a:xfrm>
            <a:off x="988925" y="2663200"/>
            <a:ext cx="5600700" cy="104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b="1" sz="2200">
              <a:solidFill>
                <a:srgbClr val="000000"/>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600"/>
              <a:buFont typeface="Arial"/>
              <a:buNone/>
            </a:pPr>
            <a:r>
              <a:rPr b="1" lang="en">
                <a:solidFill>
                  <a:srgbClr val="000000"/>
                </a:solidFill>
                <a:latin typeface="Arial"/>
                <a:ea typeface="Arial"/>
                <a:cs typeface="Arial"/>
                <a:sym typeface="Arial"/>
              </a:rPr>
              <a:t>Prajwal A Nazre</a:t>
            </a:r>
            <a:r>
              <a:rPr b="1" lang="en">
                <a:solidFill>
                  <a:srgbClr val="000000"/>
                </a:solidFill>
                <a:latin typeface="Arial"/>
                <a:ea typeface="Arial"/>
                <a:cs typeface="Arial"/>
                <a:sym typeface="Arial"/>
              </a:rPr>
              <a:t>	01FE17BCS131	</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SzPts val="1600"/>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457200" lvl="0" marL="4114800" rtl="0" algn="l">
              <a:lnSpc>
                <a:spcPct val="100000"/>
              </a:lnSpc>
              <a:spcBef>
                <a:spcPts val="0"/>
              </a:spcBef>
              <a:spcAft>
                <a:spcPts val="0"/>
              </a:spcAft>
              <a:buSzPts val="1600"/>
              <a:buNone/>
            </a:pPr>
            <a:r>
              <a:t/>
            </a:r>
            <a:endParaRPr>
              <a:solidFill>
                <a:srgbClr val="000000"/>
              </a:solidFill>
              <a:latin typeface="Arial"/>
              <a:ea typeface="Arial"/>
              <a:cs typeface="Arial"/>
              <a:sym typeface="Arial"/>
            </a:endParaRPr>
          </a:p>
          <a:p>
            <a:pPr indent="457200" lvl="0" marL="4114800" rtl="0" algn="l">
              <a:lnSpc>
                <a:spcPct val="100000"/>
              </a:lnSpc>
              <a:spcBef>
                <a:spcPts val="0"/>
              </a:spcBef>
              <a:spcAft>
                <a:spcPts val="0"/>
              </a:spcAft>
              <a:buSzPts val="1600"/>
              <a:buNone/>
            </a:pPr>
            <a:r>
              <a:t/>
            </a:r>
            <a:endParaRPr>
              <a:solidFill>
                <a:srgbClr val="000000"/>
              </a:solidFill>
              <a:latin typeface="Arial"/>
              <a:ea typeface="Arial"/>
              <a:cs typeface="Arial"/>
              <a:sym typeface="Arial"/>
            </a:endParaRPr>
          </a:p>
          <a:p>
            <a:pPr indent="457200" lvl="0" marL="4114800" rtl="0" algn="l">
              <a:lnSpc>
                <a:spcPct val="100000"/>
              </a:lnSpc>
              <a:spcBef>
                <a:spcPts val="0"/>
              </a:spcBef>
              <a:spcAft>
                <a:spcPts val="0"/>
              </a:spcAft>
              <a:buSzPts val="1600"/>
              <a:buNone/>
            </a:pPr>
            <a:r>
              <a:t/>
            </a:r>
            <a:endParaRPr>
              <a:solidFill>
                <a:srgbClr val="000000"/>
              </a:solidFill>
              <a:latin typeface="Arial"/>
              <a:ea typeface="Arial"/>
              <a:cs typeface="Arial"/>
              <a:sym typeface="Arial"/>
            </a:endParaRPr>
          </a:p>
          <a:p>
            <a:pPr indent="457200" lvl="0" marL="4114800" rtl="0" algn="l">
              <a:lnSpc>
                <a:spcPct val="100000"/>
              </a:lnSpc>
              <a:spcBef>
                <a:spcPts val="0"/>
              </a:spcBef>
              <a:spcAft>
                <a:spcPts val="0"/>
              </a:spcAft>
              <a:buSzPts val="1600"/>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a:p>
        </p:txBody>
      </p:sp>
      <p:sp>
        <p:nvSpPr>
          <p:cNvPr id="279" name="Google Shape;279;p13"/>
          <p:cNvSpPr txBox="1"/>
          <p:nvPr/>
        </p:nvSpPr>
        <p:spPr>
          <a:xfrm>
            <a:off x="998450" y="3955625"/>
            <a:ext cx="733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Under the guidance of</a:t>
            </a:r>
            <a:endParaRPr b="1" sz="1600">
              <a:latin typeface="Nunito"/>
              <a:ea typeface="Nunito"/>
              <a:cs typeface="Nunito"/>
              <a:sym typeface="Nunito"/>
            </a:endParaRPr>
          </a:p>
          <a:p>
            <a:pPr indent="0" lvl="0" marL="0" rtl="0" algn="l">
              <a:spcBef>
                <a:spcPts val="0"/>
              </a:spcBef>
              <a:spcAft>
                <a:spcPts val="0"/>
              </a:spcAft>
              <a:buNone/>
            </a:pPr>
            <a:r>
              <a:t/>
            </a:r>
            <a:endParaRPr b="1" sz="1600">
              <a:latin typeface="Nunito"/>
              <a:ea typeface="Nunito"/>
              <a:cs typeface="Nunito"/>
              <a:sym typeface="Nunito"/>
            </a:endParaRPr>
          </a:p>
          <a:p>
            <a:pPr indent="0" lvl="0" marL="0" rtl="0" algn="l">
              <a:spcBef>
                <a:spcPts val="0"/>
              </a:spcBef>
              <a:spcAft>
                <a:spcPts val="0"/>
              </a:spcAft>
              <a:buNone/>
            </a:pPr>
            <a:r>
              <a:rPr b="1" lang="en" sz="1600">
                <a:latin typeface="Nunito"/>
                <a:ea typeface="Nunito"/>
                <a:cs typeface="Nunito"/>
                <a:sym typeface="Nunito"/>
              </a:rPr>
              <a:t>Dr. Satyadhyan Chickerur</a:t>
            </a:r>
            <a:endParaRPr b="1"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Framework</a:t>
            </a:r>
            <a:endParaRPr/>
          </a:p>
        </p:txBody>
      </p:sp>
      <p:sp>
        <p:nvSpPr>
          <p:cNvPr id="347" name="Google Shape;34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8" name="Google Shape;348;p22"/>
          <p:cNvPicPr preferRelativeResize="0"/>
          <p:nvPr/>
        </p:nvPicPr>
        <p:blipFill>
          <a:blip r:embed="rId3">
            <a:alphaModFix/>
          </a:blip>
          <a:stretch>
            <a:fillRect/>
          </a:stretch>
        </p:blipFill>
        <p:spPr>
          <a:xfrm>
            <a:off x="2557450" y="1369050"/>
            <a:ext cx="4029075" cy="354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Loading Data Set</a:t>
            </a:r>
            <a:endParaRPr>
              <a:solidFill>
                <a:srgbClr val="000000"/>
              </a:solidFill>
            </a:endParaRPr>
          </a:p>
        </p:txBody>
      </p:sp>
      <p:sp>
        <p:nvSpPr>
          <p:cNvPr id="354" name="Google Shape;354;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55" name="Google Shape;355;p23"/>
          <p:cNvPicPr preferRelativeResize="0"/>
          <p:nvPr/>
        </p:nvPicPr>
        <p:blipFill rotWithShape="1">
          <a:blip r:embed="rId3">
            <a:alphaModFix/>
          </a:blip>
          <a:srcRect b="0" l="0" r="0" t="0"/>
          <a:stretch/>
        </p:blipFill>
        <p:spPr>
          <a:xfrm>
            <a:off x="0" y="0"/>
            <a:ext cx="2914650" cy="619125"/>
          </a:xfrm>
          <a:prstGeom prst="rect">
            <a:avLst/>
          </a:prstGeom>
          <a:noFill/>
          <a:ln>
            <a:noFill/>
          </a:ln>
        </p:spPr>
      </p:pic>
      <p:pic>
        <p:nvPicPr>
          <p:cNvPr id="356" name="Google Shape;356;p23"/>
          <p:cNvPicPr preferRelativeResize="0"/>
          <p:nvPr/>
        </p:nvPicPr>
        <p:blipFill>
          <a:blip r:embed="rId4">
            <a:alphaModFix/>
          </a:blip>
          <a:stretch>
            <a:fillRect/>
          </a:stretch>
        </p:blipFill>
        <p:spPr>
          <a:xfrm>
            <a:off x="910975" y="1597875"/>
            <a:ext cx="7322047" cy="3240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Equivalent Gates for Image</a:t>
            </a:r>
            <a:endParaRPr/>
          </a:p>
        </p:txBody>
      </p:sp>
      <p:sp>
        <p:nvSpPr>
          <p:cNvPr id="362" name="Google Shape;362;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3" name="Google Shape;363;p24"/>
          <p:cNvPicPr preferRelativeResize="0"/>
          <p:nvPr/>
        </p:nvPicPr>
        <p:blipFill>
          <a:blip r:embed="rId3">
            <a:alphaModFix/>
          </a:blip>
          <a:stretch>
            <a:fillRect/>
          </a:stretch>
        </p:blipFill>
        <p:spPr>
          <a:xfrm>
            <a:off x="1097275" y="1432350"/>
            <a:ext cx="6570126" cy="365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Transfortmations</a:t>
            </a:r>
            <a:endParaRPr/>
          </a:p>
        </p:txBody>
      </p:sp>
      <p:sp>
        <p:nvSpPr>
          <p:cNvPr id="369" name="Google Shape;369;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25"/>
          <p:cNvPicPr preferRelativeResize="0"/>
          <p:nvPr/>
        </p:nvPicPr>
        <p:blipFill>
          <a:blip r:embed="rId3">
            <a:alphaModFix/>
          </a:blip>
          <a:stretch>
            <a:fillRect/>
          </a:stretch>
        </p:blipFill>
        <p:spPr>
          <a:xfrm>
            <a:off x="2422738" y="1597875"/>
            <a:ext cx="4298525" cy="320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Training and Validation of CNN model</a:t>
            </a:r>
            <a:endParaRPr/>
          </a:p>
        </p:txBody>
      </p:sp>
      <p:sp>
        <p:nvSpPr>
          <p:cNvPr id="376" name="Google Shape;376;p2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377" name="Google Shape;377;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78" name="Google Shape;378;p26"/>
          <p:cNvPicPr preferRelativeResize="0"/>
          <p:nvPr/>
        </p:nvPicPr>
        <p:blipFill rotWithShape="1">
          <a:blip r:embed="rId3">
            <a:alphaModFix/>
          </a:blip>
          <a:srcRect b="0" l="0" r="0" t="0"/>
          <a:stretch/>
        </p:blipFill>
        <p:spPr>
          <a:xfrm>
            <a:off x="354525" y="2408225"/>
            <a:ext cx="8438551" cy="193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Quantum Circuit (Tensorflow-Quantum &amp; Cirq)</a:t>
            </a:r>
            <a:endParaRPr/>
          </a:p>
        </p:txBody>
      </p:sp>
      <p:sp>
        <p:nvSpPr>
          <p:cNvPr id="384" name="Google Shape;384;p2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p:txBody>
      </p:sp>
      <p:sp>
        <p:nvSpPr>
          <p:cNvPr id="385" name="Google Shape;385;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86" name="Google Shape;386;p27"/>
          <p:cNvPicPr preferRelativeResize="0"/>
          <p:nvPr/>
        </p:nvPicPr>
        <p:blipFill>
          <a:blip r:embed="rId3">
            <a:alphaModFix/>
          </a:blip>
          <a:stretch>
            <a:fillRect/>
          </a:stretch>
        </p:blipFill>
        <p:spPr>
          <a:xfrm>
            <a:off x="690900" y="2049500"/>
            <a:ext cx="7978976" cy="204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QNN Structure</a:t>
            </a:r>
            <a:endParaRPr/>
          </a:p>
        </p:txBody>
      </p:sp>
      <p:sp>
        <p:nvSpPr>
          <p:cNvPr id="392" name="Google Shape;392;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28"/>
          <p:cNvPicPr preferRelativeResize="0"/>
          <p:nvPr/>
        </p:nvPicPr>
        <p:blipFill>
          <a:blip r:embed="rId3">
            <a:alphaModFix/>
          </a:blip>
          <a:stretch>
            <a:fillRect/>
          </a:stretch>
        </p:blipFill>
        <p:spPr>
          <a:xfrm>
            <a:off x="3069275" y="1431500"/>
            <a:ext cx="3005450" cy="333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Training and Validation(</a:t>
            </a:r>
            <a:r>
              <a:rPr lang="en"/>
              <a:t>Tensorflow-Quantum</a:t>
            </a:r>
            <a:r>
              <a:rPr lang="en">
                <a:solidFill>
                  <a:srgbClr val="000000"/>
                </a:solidFill>
              </a:rPr>
              <a:t>)</a:t>
            </a:r>
            <a:endParaRPr>
              <a:solidFill>
                <a:srgbClr val="000000"/>
              </a:solidFill>
            </a:endParaRPr>
          </a:p>
        </p:txBody>
      </p:sp>
      <p:sp>
        <p:nvSpPr>
          <p:cNvPr id="399" name="Google Shape;399;p2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b="1"/>
          </a:p>
        </p:txBody>
      </p:sp>
      <p:sp>
        <p:nvSpPr>
          <p:cNvPr id="400" name="Google Shape;400;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401" name="Google Shape;401;p29"/>
          <p:cNvPicPr preferRelativeResize="0"/>
          <p:nvPr/>
        </p:nvPicPr>
        <p:blipFill rotWithShape="1">
          <a:blip r:embed="rId3">
            <a:alphaModFix/>
          </a:blip>
          <a:srcRect b="0" l="0" r="0" t="0"/>
          <a:stretch/>
        </p:blipFill>
        <p:spPr>
          <a:xfrm>
            <a:off x="0" y="0"/>
            <a:ext cx="2914650" cy="619125"/>
          </a:xfrm>
          <a:prstGeom prst="rect">
            <a:avLst/>
          </a:prstGeom>
          <a:noFill/>
          <a:ln>
            <a:noFill/>
          </a:ln>
        </p:spPr>
      </p:pic>
      <p:pic>
        <p:nvPicPr>
          <p:cNvPr id="402" name="Google Shape;402;p29"/>
          <p:cNvPicPr preferRelativeResize="0"/>
          <p:nvPr/>
        </p:nvPicPr>
        <p:blipFill rotWithShape="1">
          <a:blip r:embed="rId4">
            <a:alphaModFix/>
          </a:blip>
          <a:srcRect b="0" l="0" r="0" t="0"/>
          <a:stretch/>
        </p:blipFill>
        <p:spPr>
          <a:xfrm>
            <a:off x="257375" y="2241050"/>
            <a:ext cx="8588601" cy="1516125"/>
          </a:xfrm>
          <a:prstGeom prst="rect">
            <a:avLst/>
          </a:prstGeom>
          <a:noFill/>
          <a:ln>
            <a:noFill/>
          </a:ln>
        </p:spPr>
      </p:pic>
      <p:pic>
        <p:nvPicPr>
          <p:cNvPr id="403" name="Google Shape;403;p29"/>
          <p:cNvPicPr preferRelativeResize="0"/>
          <p:nvPr/>
        </p:nvPicPr>
        <p:blipFill rotWithShape="1">
          <a:blip r:embed="rId5">
            <a:alphaModFix/>
          </a:blip>
          <a:srcRect b="0" l="0" r="0" t="0"/>
          <a:stretch/>
        </p:blipFill>
        <p:spPr>
          <a:xfrm>
            <a:off x="843850" y="3757175"/>
            <a:ext cx="7243101" cy="30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Comparing tensorflow-quantum model with CNN at 100% data</a:t>
            </a:r>
            <a:endParaRPr/>
          </a:p>
        </p:txBody>
      </p:sp>
      <p:sp>
        <p:nvSpPr>
          <p:cNvPr id="409" name="Google Shape;409;p3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p:txBody>
      </p:sp>
      <p:sp>
        <p:nvSpPr>
          <p:cNvPr id="410" name="Google Shape;410;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411" name="Google Shape;411;p30"/>
          <p:cNvPicPr preferRelativeResize="0"/>
          <p:nvPr/>
        </p:nvPicPr>
        <p:blipFill>
          <a:blip r:embed="rId3">
            <a:alphaModFix/>
          </a:blip>
          <a:stretch>
            <a:fillRect/>
          </a:stretch>
        </p:blipFill>
        <p:spPr>
          <a:xfrm>
            <a:off x="2576500" y="2060700"/>
            <a:ext cx="3990975" cy="240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92857"/>
              <a:buFont typeface="Arial"/>
              <a:buNone/>
            </a:pPr>
            <a:r>
              <a:rPr lang="en"/>
              <a:t>Comparing tensorflow-quantum model with CNN at 50% data</a:t>
            </a:r>
            <a:endParaRPr/>
          </a:p>
          <a:p>
            <a:pPr indent="0" lvl="0" marL="0" rtl="0" algn="l">
              <a:spcBef>
                <a:spcPts val="0"/>
              </a:spcBef>
              <a:spcAft>
                <a:spcPts val="0"/>
              </a:spcAft>
              <a:buNone/>
            </a:pPr>
            <a:r>
              <a:t/>
            </a:r>
            <a:endParaRPr/>
          </a:p>
        </p:txBody>
      </p:sp>
      <p:sp>
        <p:nvSpPr>
          <p:cNvPr id="417" name="Google Shape;41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8" name="Google Shape;418;p31"/>
          <p:cNvPicPr preferRelativeResize="0"/>
          <p:nvPr/>
        </p:nvPicPr>
        <p:blipFill>
          <a:blip r:embed="rId3">
            <a:alphaModFix/>
          </a:blip>
          <a:stretch>
            <a:fillRect/>
          </a:stretch>
        </p:blipFill>
        <p:spPr>
          <a:xfrm>
            <a:off x="2786076" y="1990050"/>
            <a:ext cx="3874390" cy="254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AGENDA</a:t>
            </a:r>
            <a:endParaRPr>
              <a:solidFill>
                <a:srgbClr val="000000"/>
              </a:solidFill>
            </a:endParaRPr>
          </a:p>
        </p:txBody>
      </p:sp>
      <p:sp>
        <p:nvSpPr>
          <p:cNvPr id="285" name="Google Shape;285;p14"/>
          <p:cNvSpPr txBox="1"/>
          <p:nvPr>
            <p:ph idx="1" type="body"/>
          </p:nvPr>
        </p:nvSpPr>
        <p:spPr>
          <a:xfrm>
            <a:off x="1235525" y="1419525"/>
            <a:ext cx="7688700" cy="3424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Introduction</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Motivation</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Problem Statement</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Literature Survey</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Objectives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Proposed Framework</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Implementation</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Results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arenR"/>
            </a:pPr>
            <a:r>
              <a:rPr lang="en" sz="1500">
                <a:solidFill>
                  <a:srgbClr val="000000"/>
                </a:solidFill>
                <a:latin typeface="Times New Roman"/>
                <a:ea typeface="Times New Roman"/>
                <a:cs typeface="Times New Roman"/>
                <a:sym typeface="Times New Roman"/>
              </a:rPr>
              <a:t>References</a:t>
            </a:r>
            <a:endParaRPr sz="15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500"/>
          </a:p>
          <a:p>
            <a:pPr indent="0" lvl="0" marL="0" rtl="0" algn="l">
              <a:lnSpc>
                <a:spcPct val="115000"/>
              </a:lnSpc>
              <a:spcBef>
                <a:spcPts val="1600"/>
              </a:spcBef>
              <a:spcAft>
                <a:spcPts val="1600"/>
              </a:spcAft>
              <a:buSzPts val="1300"/>
              <a:buNone/>
            </a:pPr>
            <a:r>
              <a:t/>
            </a:r>
            <a:endParaRPr sz="1500"/>
          </a:p>
        </p:txBody>
      </p:sp>
      <p:sp>
        <p:nvSpPr>
          <p:cNvPr id="286" name="Google Shape;286;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287" name="Google Shape;287;p14"/>
          <p:cNvPicPr preferRelativeResize="0"/>
          <p:nvPr/>
        </p:nvPicPr>
        <p:blipFill rotWithShape="1">
          <a:blip r:embed="rId3">
            <a:alphaModFix/>
          </a:blip>
          <a:srcRect b="0" l="0" r="0" t="0"/>
          <a:stretch/>
        </p:blipFill>
        <p:spPr>
          <a:xfrm>
            <a:off x="0" y="0"/>
            <a:ext cx="2914650" cy="619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References</a:t>
            </a:r>
            <a:endParaRPr>
              <a:solidFill>
                <a:srgbClr val="000000"/>
              </a:solidFill>
            </a:endParaRPr>
          </a:p>
        </p:txBody>
      </p:sp>
      <p:sp>
        <p:nvSpPr>
          <p:cNvPr id="424" name="Google Shape;424;p32"/>
          <p:cNvSpPr txBox="1"/>
          <p:nvPr>
            <p:ph idx="1" type="body"/>
          </p:nvPr>
        </p:nvSpPr>
        <p:spPr>
          <a:xfrm>
            <a:off x="762350" y="1597875"/>
            <a:ext cx="7688700" cy="33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[1] </a:t>
            </a:r>
            <a:r>
              <a:rPr lang="en" sz="1400">
                <a:solidFill>
                  <a:srgbClr val="000000"/>
                </a:solidFill>
                <a:highlight>
                  <a:srgbClr val="FFFFFF"/>
                </a:highlight>
                <a:latin typeface="Arial"/>
                <a:ea typeface="Arial"/>
                <a:cs typeface="Arial"/>
                <a:sym typeface="Arial"/>
              </a:rPr>
              <a:t>Michael Broughton, Guillaume Verdon, Trevor McCourt, Antonio J. Martinez,</a:t>
            </a:r>
            <a:r>
              <a:rPr lang="en" sz="14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TensorFlow Quantum: A Software Framework for Quantum Machine Learning”, </a:t>
            </a:r>
            <a:r>
              <a:rPr lang="en" sz="1400">
                <a:solidFill>
                  <a:srgbClr val="000000"/>
                </a:solidFill>
                <a:highlight>
                  <a:srgbClr val="FFFFFF"/>
                </a:highlight>
                <a:latin typeface="Arial"/>
                <a:ea typeface="Arial"/>
                <a:cs typeface="Arial"/>
                <a:sym typeface="Arial"/>
              </a:rPr>
              <a:t>arXiv:2003.02989</a:t>
            </a:r>
            <a:r>
              <a:rPr b="1" lang="en" sz="1400">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[quant-ph]</a:t>
            </a:r>
            <a:r>
              <a:rPr lang="en" sz="1400">
                <a:solidFill>
                  <a:srgbClr val="000000"/>
                </a:solidFill>
                <a:latin typeface="Times New Roman"/>
                <a:ea typeface="Times New Roman"/>
                <a:cs typeface="Times New Roman"/>
                <a:sym typeface="Times New Roman"/>
              </a:rPr>
              <a:t> (6 Mar 2020)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rPr lang="en" sz="1400">
                <a:solidFill>
                  <a:srgbClr val="000000"/>
                </a:solidFill>
                <a:latin typeface="Times New Roman"/>
                <a:ea typeface="Times New Roman"/>
                <a:cs typeface="Times New Roman"/>
                <a:sym typeface="Times New Roman"/>
              </a:rPr>
              <a:t>[2] </a:t>
            </a:r>
            <a:r>
              <a:rPr lang="en" sz="1400">
                <a:solidFill>
                  <a:srgbClr val="000000"/>
                </a:solidFill>
                <a:highlight>
                  <a:srgbClr val="FFFFFF"/>
                </a:highlight>
                <a:latin typeface="Roboto"/>
                <a:ea typeface="Roboto"/>
                <a:cs typeface="Roboto"/>
                <a:sym typeface="Roboto"/>
              </a:rPr>
              <a:t>Carlo Ciliberto</a:t>
            </a:r>
            <a:r>
              <a:rPr lang="en" sz="1400">
                <a:solidFill>
                  <a:srgbClr val="5B616B"/>
                </a:solidFill>
                <a:highlight>
                  <a:srgbClr val="FFFFFF"/>
                </a:highlight>
                <a:latin typeface="Roboto"/>
                <a:ea typeface="Roboto"/>
                <a:cs typeface="Roboto"/>
                <a:sym typeface="Roboto"/>
              </a:rPr>
              <a:t>, </a:t>
            </a:r>
            <a:r>
              <a:rPr lang="en" sz="1400">
                <a:solidFill>
                  <a:srgbClr val="212121"/>
                </a:solidFill>
                <a:highlight>
                  <a:srgbClr val="FFFFFF"/>
                </a:highlight>
                <a:latin typeface="Roboto"/>
                <a:ea typeface="Roboto"/>
                <a:cs typeface="Roboto"/>
                <a:sym typeface="Roboto"/>
              </a:rPr>
              <a:t>Mark Herbster, Alessandro Davide Ialongo, Massimiliano Pontil, Andrea Rocchetto</a:t>
            </a:r>
            <a:r>
              <a:rPr lang="en" sz="1400">
                <a:solidFill>
                  <a:srgbClr val="5B616B"/>
                </a:solidFill>
                <a:highlight>
                  <a:srgbClr val="FFFFFF"/>
                </a:highlight>
                <a:latin typeface="Roboto"/>
                <a:ea typeface="Roboto"/>
                <a:cs typeface="Roboto"/>
                <a:sym typeface="Roboto"/>
              </a:rPr>
              <a:t>, </a:t>
            </a:r>
            <a:r>
              <a:rPr lang="en" sz="14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Quantum Machine Learning: A Classical Perspective”, </a:t>
            </a:r>
            <a:r>
              <a:rPr lang="en" sz="1200">
                <a:solidFill>
                  <a:srgbClr val="212121"/>
                </a:solidFill>
                <a:highlight>
                  <a:srgbClr val="FFFFFF"/>
                </a:highlight>
                <a:latin typeface="Roboto"/>
                <a:ea typeface="Roboto"/>
                <a:cs typeface="Roboto"/>
                <a:sym typeface="Roboto"/>
              </a:rPr>
              <a:t> </a:t>
            </a:r>
            <a:r>
              <a:rPr lang="en" sz="1400">
                <a:solidFill>
                  <a:srgbClr val="212121"/>
                </a:solidFill>
                <a:highlight>
                  <a:srgbClr val="FFFFFF"/>
                </a:highlight>
                <a:latin typeface="Roboto"/>
                <a:ea typeface="Roboto"/>
                <a:cs typeface="Roboto"/>
                <a:sym typeface="Roboto"/>
              </a:rPr>
              <a:t>DOI: 10.1098/rspa.2017.0551</a:t>
            </a:r>
            <a:r>
              <a:rPr lang="en" sz="1400">
                <a:solidFill>
                  <a:srgbClr val="000000"/>
                </a:solidFill>
                <a:latin typeface="Times New Roman"/>
                <a:ea typeface="Times New Roman"/>
                <a:cs typeface="Times New Roman"/>
                <a:sym typeface="Times New Roman"/>
              </a:rPr>
              <a:t>  (17 January 2018)</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rPr lang="en" sz="1400">
                <a:solidFill>
                  <a:srgbClr val="000000"/>
                </a:solidFill>
                <a:latin typeface="Times New Roman"/>
                <a:ea typeface="Times New Roman"/>
                <a:cs typeface="Times New Roman"/>
                <a:sym typeface="Times New Roman"/>
              </a:rPr>
              <a:t>[3] </a:t>
            </a:r>
            <a:r>
              <a:rPr lang="en" sz="1400">
                <a:solidFill>
                  <a:srgbClr val="000000"/>
                </a:solidFill>
                <a:highlight>
                  <a:srgbClr val="FFFFFF"/>
                </a:highlight>
                <a:latin typeface="Arial"/>
                <a:ea typeface="Arial"/>
                <a:cs typeface="Arial"/>
                <a:sym typeface="Arial"/>
              </a:rPr>
              <a:t>M. Schuld, I. Sinayskiy, F. Petruccione</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An Introduction to Quantum Machine Learning”,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highlight>
                  <a:srgbClr val="FFFFFF"/>
                </a:highlight>
                <a:latin typeface="Arial"/>
                <a:ea typeface="Arial"/>
                <a:cs typeface="Arial"/>
                <a:sym typeface="Arial"/>
              </a:rPr>
              <a:t>arXiv:1409.3097 [quant-ph]</a:t>
            </a:r>
            <a:r>
              <a:rPr lang="en" sz="1400">
                <a:solidFill>
                  <a:srgbClr val="000000"/>
                </a:solidFill>
                <a:latin typeface="Times New Roman"/>
                <a:ea typeface="Times New Roman"/>
                <a:cs typeface="Times New Roman"/>
                <a:sym typeface="Times New Roman"/>
              </a:rPr>
              <a:t> (September 11, 2014)</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rPr lang="en" sz="1400">
                <a:solidFill>
                  <a:srgbClr val="000000"/>
                </a:solidFill>
                <a:latin typeface="Times New Roman"/>
                <a:ea typeface="Times New Roman"/>
                <a:cs typeface="Times New Roman"/>
                <a:sym typeface="Times New Roman"/>
              </a:rPr>
              <a:t>[4] </a:t>
            </a:r>
            <a:r>
              <a:rPr lang="en" sz="1400">
                <a:solidFill>
                  <a:srgbClr val="000000"/>
                </a:solidFill>
                <a:highlight>
                  <a:srgbClr val="FFFFFF"/>
                </a:highlight>
                <a:latin typeface="Arial"/>
                <a:ea typeface="Arial"/>
                <a:cs typeface="Arial"/>
                <a:sym typeface="Arial"/>
              </a:rPr>
              <a:t>J. S. Otterbach, R. Manenti, N. Alidoust, A. Bestwick, M. Block, B. Bloom</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Unsupervised Machine Learning on a Hybrid Quantum Computer”, </a:t>
            </a:r>
            <a:r>
              <a:rPr lang="en" sz="1400">
                <a:solidFill>
                  <a:srgbClr val="000000"/>
                </a:solidFill>
                <a:highlight>
                  <a:srgbClr val="FFFFFF"/>
                </a:highlight>
                <a:latin typeface="Arial"/>
                <a:ea typeface="Arial"/>
                <a:cs typeface="Arial"/>
                <a:sym typeface="Arial"/>
              </a:rPr>
              <a:t>arXiv:1712.05771 [quant-ph]</a:t>
            </a:r>
            <a:r>
              <a:rPr lang="en" sz="1400">
                <a:solidFill>
                  <a:srgbClr val="000000"/>
                </a:solidFill>
                <a:latin typeface="Times New Roman"/>
                <a:ea typeface="Times New Roman"/>
                <a:cs typeface="Times New Roman"/>
                <a:sym typeface="Times New Roman"/>
              </a:rPr>
              <a:t> (December 18, 2017)</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rPr lang="en"/>
              <a:t> </a:t>
            </a:r>
            <a:endParaRPr/>
          </a:p>
        </p:txBody>
      </p:sp>
      <p:pic>
        <p:nvPicPr>
          <p:cNvPr id="425" name="Google Shape;425;p32"/>
          <p:cNvPicPr preferRelativeResize="0"/>
          <p:nvPr/>
        </p:nvPicPr>
        <p:blipFill rotWithShape="1">
          <a:blip r:embed="rId3">
            <a:alphaModFix/>
          </a:blip>
          <a:srcRect b="0" l="0" r="0" t="0"/>
          <a:stretch/>
        </p:blipFill>
        <p:spPr>
          <a:xfrm>
            <a:off x="0" y="0"/>
            <a:ext cx="2914650" cy="619125"/>
          </a:xfrm>
          <a:prstGeom prst="rect">
            <a:avLst/>
          </a:prstGeom>
          <a:noFill/>
          <a:ln>
            <a:noFill/>
          </a:ln>
        </p:spPr>
      </p:pic>
      <p:sp>
        <p:nvSpPr>
          <p:cNvPr id="426" name="Google Shape;426;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idx="1" type="body"/>
          </p:nvPr>
        </p:nvSpPr>
        <p:spPr>
          <a:xfrm>
            <a:off x="2831100" y="2145425"/>
            <a:ext cx="34818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i="1" lang="en" sz="4000">
                <a:solidFill>
                  <a:srgbClr val="000000"/>
                </a:solidFill>
              </a:rPr>
              <a:t>THANK YOU</a:t>
            </a:r>
            <a:endParaRPr b="1" i="1" sz="4000">
              <a:solidFill>
                <a:srgbClr val="000000"/>
              </a:solidFill>
            </a:endParaRPr>
          </a:p>
        </p:txBody>
      </p:sp>
      <p:sp>
        <p:nvSpPr>
          <p:cNvPr id="432" name="Google Shape;432;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433" name="Google Shape;433;p33"/>
          <p:cNvPicPr preferRelativeResize="0"/>
          <p:nvPr/>
        </p:nvPicPr>
        <p:blipFill rotWithShape="1">
          <a:blip r:embed="rId3">
            <a:alphaModFix/>
          </a:blip>
          <a:srcRect b="0" l="0" r="0" t="0"/>
          <a:stretch/>
        </p:blipFill>
        <p:spPr>
          <a:xfrm>
            <a:off x="0" y="0"/>
            <a:ext cx="2914650" cy="61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11050" y="8014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Introduction</a:t>
            </a:r>
            <a:endParaRPr>
              <a:solidFill>
                <a:srgbClr val="000000"/>
              </a:solidFill>
            </a:endParaRPr>
          </a:p>
        </p:txBody>
      </p:sp>
      <p:sp>
        <p:nvSpPr>
          <p:cNvPr id="293" name="Google Shape;293;p15"/>
          <p:cNvSpPr txBox="1"/>
          <p:nvPr>
            <p:ph idx="1" type="body"/>
          </p:nvPr>
        </p:nvSpPr>
        <p:spPr>
          <a:xfrm>
            <a:off x="794025" y="1943875"/>
            <a:ext cx="7688700" cy="266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Quantum computation means a theoretical paradigm based on the principles of quantum mechanics.</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Quantum Information systems and Intelligent learning applications are some of the hot topics for research today.</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Quantum computers use Qubits as their fundamental unit.</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A Qubit is equivalent to traditional computer bit and differs significantly from it.</a:t>
            </a:r>
            <a:endParaRPr sz="1500">
              <a:solidFill>
                <a:srgbClr val="000000"/>
              </a:solidFill>
              <a:highlight>
                <a:srgbClr val="FFFFFF"/>
              </a:highlight>
              <a:latin typeface="Times New Roman"/>
              <a:ea typeface="Times New Roman"/>
              <a:cs typeface="Times New Roman"/>
              <a:sym typeface="Times New Roman"/>
            </a:endParaRPr>
          </a:p>
        </p:txBody>
      </p:sp>
      <p:pic>
        <p:nvPicPr>
          <p:cNvPr id="294" name="Google Shape;294;p15"/>
          <p:cNvPicPr preferRelativeResize="0"/>
          <p:nvPr/>
        </p:nvPicPr>
        <p:blipFill rotWithShape="1">
          <a:blip r:embed="rId3">
            <a:alphaModFix/>
          </a:blip>
          <a:srcRect b="0" l="0" r="0" t="0"/>
          <a:stretch/>
        </p:blipFill>
        <p:spPr>
          <a:xfrm>
            <a:off x="0" y="0"/>
            <a:ext cx="2914650" cy="619125"/>
          </a:xfrm>
          <a:prstGeom prst="rect">
            <a:avLst/>
          </a:prstGeom>
          <a:noFill/>
          <a:ln>
            <a:noFill/>
          </a:ln>
        </p:spPr>
      </p:pic>
      <p:sp>
        <p:nvSpPr>
          <p:cNvPr id="295" name="Google Shape;295;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Motivation</a:t>
            </a:r>
            <a:endParaRPr>
              <a:solidFill>
                <a:srgbClr val="000000"/>
              </a:solidFill>
            </a:endParaRPr>
          </a:p>
        </p:txBody>
      </p:sp>
      <p:sp>
        <p:nvSpPr>
          <p:cNvPr id="301" name="Google Shape;301;p16"/>
          <p:cNvSpPr txBox="1"/>
          <p:nvPr>
            <p:ph idx="1" type="body"/>
          </p:nvPr>
        </p:nvSpPr>
        <p:spPr>
          <a:xfrm>
            <a:off x="674075" y="2011025"/>
            <a:ext cx="7688700" cy="2678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Quantum Computing is an emerging field today. It is at an infantry stage and knowing about it would prove to be very fruitful in the future</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is interesting how this concept can be applied to Machine Learning where computations take a long time.</a:t>
            </a:r>
            <a:endParaRPr sz="14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If a reliable quantum computer has been built, machine learning can accelerate from solving the problems for days and months within a matter of seconds.</a:t>
            </a:r>
            <a:endParaRPr sz="1500">
              <a:solidFill>
                <a:srgbClr val="000000"/>
              </a:solidFill>
              <a:latin typeface="Times New Roman"/>
              <a:ea typeface="Times New Roman"/>
              <a:cs typeface="Times New Roman"/>
              <a:sym typeface="Times New Roman"/>
            </a:endParaRPr>
          </a:p>
        </p:txBody>
      </p:sp>
      <p:pic>
        <p:nvPicPr>
          <p:cNvPr id="302" name="Google Shape;302;p16"/>
          <p:cNvPicPr preferRelativeResize="0"/>
          <p:nvPr/>
        </p:nvPicPr>
        <p:blipFill rotWithShape="1">
          <a:blip r:embed="rId3">
            <a:alphaModFix/>
          </a:blip>
          <a:srcRect b="0" l="0" r="0" t="0"/>
          <a:stretch/>
        </p:blipFill>
        <p:spPr>
          <a:xfrm>
            <a:off x="0" y="0"/>
            <a:ext cx="2914650" cy="619125"/>
          </a:xfrm>
          <a:prstGeom prst="rect">
            <a:avLst/>
          </a:prstGeom>
          <a:noFill/>
          <a:ln>
            <a:noFill/>
          </a:ln>
        </p:spPr>
      </p:pic>
      <p:sp>
        <p:nvSpPr>
          <p:cNvPr id="303" name="Google Shape;303;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Problem Statement</a:t>
            </a:r>
            <a:endParaRPr>
              <a:solidFill>
                <a:srgbClr val="000000"/>
              </a:solidFill>
            </a:endParaRPr>
          </a:p>
        </p:txBody>
      </p:sp>
      <p:sp>
        <p:nvSpPr>
          <p:cNvPr id="309" name="Google Shape;309;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500">
                <a:solidFill>
                  <a:srgbClr val="000000"/>
                </a:solidFill>
                <a:latin typeface="Times New Roman"/>
                <a:ea typeface="Times New Roman"/>
                <a:cs typeface="Times New Roman"/>
                <a:sym typeface="Times New Roman"/>
              </a:rPr>
              <a:t>Implementing machine learning algorithms on a Quantum Computer simulator and comparing with traditional machine learning algorithms.</a:t>
            </a:r>
            <a:endParaRPr sz="1500">
              <a:solidFill>
                <a:srgbClr val="000000"/>
              </a:solidFill>
              <a:latin typeface="Times New Roman"/>
              <a:ea typeface="Times New Roman"/>
              <a:cs typeface="Times New Roman"/>
              <a:sym typeface="Times New Roman"/>
            </a:endParaRPr>
          </a:p>
        </p:txBody>
      </p:sp>
      <p:pic>
        <p:nvPicPr>
          <p:cNvPr id="310" name="Google Shape;310;p17"/>
          <p:cNvPicPr preferRelativeResize="0"/>
          <p:nvPr/>
        </p:nvPicPr>
        <p:blipFill rotWithShape="1">
          <a:blip r:embed="rId3">
            <a:alphaModFix/>
          </a:blip>
          <a:srcRect b="0" l="0" r="0" t="0"/>
          <a:stretch/>
        </p:blipFill>
        <p:spPr>
          <a:xfrm>
            <a:off x="0" y="0"/>
            <a:ext cx="2914650" cy="619125"/>
          </a:xfrm>
          <a:prstGeom prst="rect">
            <a:avLst/>
          </a:prstGeom>
          <a:noFill/>
          <a:ln>
            <a:noFill/>
          </a:ln>
        </p:spPr>
      </p:pic>
      <p:sp>
        <p:nvSpPr>
          <p:cNvPr id="311" name="Google Shape;311;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Literature survey</a:t>
            </a:r>
            <a:endParaRPr/>
          </a:p>
        </p:txBody>
      </p:sp>
      <p:sp>
        <p:nvSpPr>
          <p:cNvPr id="317" name="Google Shape;317;p18"/>
          <p:cNvSpPr txBox="1"/>
          <p:nvPr>
            <p:ph idx="1" type="body"/>
          </p:nvPr>
        </p:nvSpPr>
        <p:spPr>
          <a:xfrm>
            <a:off x="609600" y="1990050"/>
            <a:ext cx="8087400" cy="254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TensorFlow Quantum: A Software Framework for Quantum Machine Learning (6 Mar 2020)</a:t>
            </a:r>
            <a:endParaRPr b="1" sz="1400">
              <a:solidFill>
                <a:srgbClr val="000000"/>
              </a:solidFill>
              <a:latin typeface="Times New Roman"/>
              <a:ea typeface="Times New Roman"/>
              <a:cs typeface="Times New Roman"/>
              <a:sym typeface="Times New Roman"/>
            </a:endParaRPr>
          </a:p>
          <a:p>
            <a:pPr indent="-317500" lvl="0" marL="914400" marR="889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this paper, they show how to use TFQ to solve advanced quantum learning tasks like meta-learning, Hamiltonian learning, and sampled thermal states in this article.</a:t>
            </a:r>
            <a:endParaRPr sz="1400">
              <a:solidFill>
                <a:srgbClr val="000000"/>
              </a:solidFill>
              <a:latin typeface="Times New Roman"/>
              <a:ea typeface="Times New Roman"/>
              <a:cs typeface="Times New Roman"/>
              <a:sym typeface="Times New Roman"/>
            </a:endParaRPr>
          </a:p>
          <a:p>
            <a:pPr indent="0" lvl="0" marL="0" marR="8890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marR="88900" rtl="0" algn="just">
              <a:lnSpc>
                <a:spcPct val="162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Unsupervised Machine Learning on a Hybrid Quantum Computer (December 18, 2017)</a:t>
            </a:r>
            <a:endParaRPr b="1" sz="1400">
              <a:solidFill>
                <a:srgbClr val="000000"/>
              </a:solidFill>
              <a:latin typeface="Times New Roman"/>
              <a:ea typeface="Times New Roman"/>
              <a:cs typeface="Times New Roman"/>
              <a:sym typeface="Times New Roman"/>
            </a:endParaRPr>
          </a:p>
          <a:p>
            <a:pPr indent="-317500" lvl="0" marL="914400" marR="889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this paper, we address the problem how to represent a classical data distribution in a quantum system. The proposed method is to learn quantum Hamiltonian that is such that its ground state approximates the given classical distribution.</a:t>
            </a:r>
            <a:endParaRPr sz="1400">
              <a:solidFill>
                <a:srgbClr val="000000"/>
              </a:solidFill>
              <a:latin typeface="Times New Roman"/>
              <a:ea typeface="Times New Roman"/>
              <a:cs typeface="Times New Roman"/>
              <a:sym typeface="Times New Roman"/>
            </a:endParaRPr>
          </a:p>
          <a:p>
            <a:pPr indent="0" lvl="0" marL="1371600" marR="88900" rtl="0" algn="just">
              <a:lnSpc>
                <a:spcPct val="162000"/>
              </a:lnSpc>
              <a:spcBef>
                <a:spcPts val="0"/>
              </a:spcBef>
              <a:spcAft>
                <a:spcPts val="0"/>
              </a:spcAft>
              <a:buSzPts val="1300"/>
              <a:buNone/>
            </a:pPr>
            <a:r>
              <a:t/>
            </a:r>
            <a:endParaRPr b="1" sz="1400">
              <a:solidFill>
                <a:srgbClr val="000000"/>
              </a:solidFill>
              <a:latin typeface="Times New Roman"/>
              <a:ea typeface="Times New Roman"/>
              <a:cs typeface="Times New Roman"/>
              <a:sym typeface="Times New Roman"/>
            </a:endParaRPr>
          </a:p>
        </p:txBody>
      </p:sp>
      <p:sp>
        <p:nvSpPr>
          <p:cNvPr id="318" name="Google Shape;318;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
              <a:t>Li</a:t>
            </a:r>
            <a:r>
              <a:rPr lang="en">
                <a:solidFill>
                  <a:srgbClr val="000000"/>
                </a:solidFill>
              </a:rPr>
              <a:t>terature survey</a:t>
            </a:r>
            <a:endParaRPr/>
          </a:p>
        </p:txBody>
      </p:sp>
      <p:sp>
        <p:nvSpPr>
          <p:cNvPr id="324" name="Google Shape;324;p19"/>
          <p:cNvSpPr txBox="1"/>
          <p:nvPr>
            <p:ph idx="1" type="body"/>
          </p:nvPr>
        </p:nvSpPr>
        <p:spPr>
          <a:xfrm>
            <a:off x="729450" y="2078875"/>
            <a:ext cx="7688700" cy="2771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Quantum Machine Learning: A Classical Perspective (17 January 2018)</a:t>
            </a:r>
            <a:endParaRPr b="1" sz="1400">
              <a:solidFill>
                <a:srgbClr val="000000"/>
              </a:solidFill>
              <a:latin typeface="Times New Roman"/>
              <a:ea typeface="Times New Roman"/>
              <a:cs typeface="Times New Roman"/>
              <a:sym typeface="Times New Roman"/>
            </a:endParaRPr>
          </a:p>
          <a:p>
            <a:pPr indent="-317500" lvl="0"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shortcomings of quantum algorithms, how they relate to their best classical counterparts, and why quantum tools are supposed to have advantages for learning problems are all discussed in this article.</a:t>
            </a:r>
            <a:endParaRPr sz="1400">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An Introduction to Quantum Machine Learning (September 11, 2014)</a:t>
            </a:r>
            <a:endParaRPr b="1" sz="1400">
              <a:solidFill>
                <a:srgbClr val="000000"/>
              </a:solidFill>
              <a:latin typeface="Times New Roman"/>
              <a:ea typeface="Times New Roman"/>
              <a:cs typeface="Times New Roman"/>
              <a:sym typeface="Times New Roman"/>
            </a:endParaRPr>
          </a:p>
          <a:p>
            <a:pPr indent="-317500" lvl="0"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Different approaches to quantum machine learning are presented in this paper. Many scholars attempt to find quantum algorithms that replace conventional machine learning to solve a problem and demonstrate how a complete change can be achieved.</a:t>
            </a:r>
            <a:endParaRPr sz="1400">
              <a:solidFill>
                <a:srgbClr val="000000"/>
              </a:solidFill>
              <a:latin typeface="Times New Roman"/>
              <a:ea typeface="Times New Roman"/>
              <a:cs typeface="Times New Roman"/>
              <a:sym typeface="Times New Roman"/>
            </a:endParaRPr>
          </a:p>
        </p:txBody>
      </p:sp>
      <p:sp>
        <p:nvSpPr>
          <p:cNvPr id="325" name="Google Shape;325;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Objectives</a:t>
            </a:r>
            <a:endParaRPr>
              <a:solidFill>
                <a:srgbClr val="000000"/>
              </a:solidFill>
            </a:endParaRPr>
          </a:p>
        </p:txBody>
      </p:sp>
      <p:sp>
        <p:nvSpPr>
          <p:cNvPr id="331" name="Google Shape;331;p20"/>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Study and Understand Machine Learning on Quantum Computing.</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Understand the different Quantum Computer simulators.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To design quantum trainable circuits for machine learning.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Implementing machine learning on quantum simulators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Analyse the performance between classical computer and quantum computers.</a:t>
            </a:r>
            <a:endParaRPr sz="15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pic>
        <p:nvPicPr>
          <p:cNvPr id="332" name="Google Shape;332;p20"/>
          <p:cNvPicPr preferRelativeResize="0"/>
          <p:nvPr/>
        </p:nvPicPr>
        <p:blipFill rotWithShape="1">
          <a:blip r:embed="rId3">
            <a:alphaModFix/>
          </a:blip>
          <a:srcRect b="0" l="0" r="0" t="0"/>
          <a:stretch/>
        </p:blipFill>
        <p:spPr>
          <a:xfrm>
            <a:off x="0" y="0"/>
            <a:ext cx="2914650" cy="619125"/>
          </a:xfrm>
          <a:prstGeom prst="rect">
            <a:avLst/>
          </a:prstGeom>
          <a:noFill/>
          <a:ln>
            <a:noFill/>
          </a:ln>
        </p:spPr>
      </p:pic>
      <p:sp>
        <p:nvSpPr>
          <p:cNvPr id="333" name="Google Shape;333;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Quantum Machine learning model</a:t>
            </a:r>
            <a:endParaRPr/>
          </a:p>
        </p:txBody>
      </p:sp>
      <p:sp>
        <p:nvSpPr>
          <p:cNvPr id="339" name="Google Shape;339;p2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p:txBody>
      </p:sp>
      <p:sp>
        <p:nvSpPr>
          <p:cNvPr id="340" name="Google Shape;34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41" name="Google Shape;341;p21"/>
          <p:cNvPicPr preferRelativeResize="0"/>
          <p:nvPr/>
        </p:nvPicPr>
        <p:blipFill rotWithShape="1">
          <a:blip r:embed="rId3">
            <a:alphaModFix/>
          </a:blip>
          <a:srcRect b="0" l="0" r="0" t="0"/>
          <a:stretch/>
        </p:blipFill>
        <p:spPr>
          <a:xfrm>
            <a:off x="1145225" y="2078875"/>
            <a:ext cx="6851302" cy="2781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