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2" r:id="rId7"/>
    <p:sldId id="261" r:id="rId8"/>
    <p:sldId id="275" r:id="rId9"/>
    <p:sldId id="263" r:id="rId10"/>
    <p:sldId id="264" r:id="rId11"/>
    <p:sldId id="257" r:id="rId12"/>
    <p:sldId id="259" r:id="rId13"/>
    <p:sldId id="271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hyperlink" Target="https://homepage.divms.uiowa.edu/~jones/voting/congres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690" y="1484630"/>
            <a:ext cx="9144000" cy="796290"/>
          </a:xfrm>
        </p:spPr>
        <p:txBody>
          <a:bodyPr/>
          <a:lstStyle/>
          <a:p>
            <a:pPr algn="ctr"/>
            <a:r>
              <a:rPr lang="en-US" b="1" dirty="0"/>
              <a:t>Election Voting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95" y="2212340"/>
            <a:ext cx="7324725" cy="1655445"/>
          </a:xfrm>
        </p:spPr>
        <p:txBody>
          <a:bodyPr/>
          <a:lstStyle/>
          <a:p>
            <a:pPr algn="ctr"/>
            <a:r>
              <a:rPr lang="en-US" sz="1800" b="1"/>
              <a:t>Course Project</a:t>
            </a:r>
            <a:r>
              <a:rPr lang="en-US" sz="1800"/>
              <a:t>: Programming in C</a:t>
            </a:r>
            <a:endParaRPr lang="en-US" sz="1800"/>
          </a:p>
          <a:p>
            <a:pPr algn="ctr"/>
            <a:r>
              <a:rPr lang="en-US" sz="1800" b="1"/>
              <a:t>Class </a:t>
            </a:r>
            <a:r>
              <a:rPr lang="en-US" sz="1800"/>
              <a:t>: FY-MCA</a:t>
            </a:r>
            <a:endParaRPr lang="en-US" sz="1800"/>
          </a:p>
          <a:p>
            <a:pPr algn="ctr"/>
            <a:r>
              <a:rPr lang="en-US" sz="1800" b="1"/>
              <a:t>Year</a:t>
            </a:r>
            <a:r>
              <a:rPr lang="en-US" sz="1800"/>
              <a:t> :  2021-2022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4414520" y="3330575"/>
            <a:ext cx="279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Guided By:</a:t>
            </a:r>
            <a:endParaRPr lang="en-US" b="1"/>
          </a:p>
          <a:p>
            <a:pPr algn="ctr"/>
            <a:r>
              <a:rPr lang="en-US"/>
              <a:t>Mrs.Deepali Salapurkar.</a:t>
            </a:r>
            <a:endParaRPr lang="en-US"/>
          </a:p>
        </p:txBody>
      </p:sp>
      <p:pic>
        <p:nvPicPr>
          <p:cNvPr id="6" name="Picture 5" descr="VIT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t="36671" b="33710"/>
          <a:stretch>
            <a:fillRect/>
          </a:stretch>
        </p:blipFill>
        <p:spPr>
          <a:xfrm>
            <a:off x="2483485" y="156845"/>
            <a:ext cx="6656705" cy="1330325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b="1"/>
              <a:t>Department of IT&amp;MCA , VIT , Pune</a:t>
            </a:r>
            <a:endParaRPr lang="en-IN" b="1"/>
          </a:p>
        </p:txBody>
      </p:sp>
      <p:pic>
        <p:nvPicPr>
          <p:cNvPr id="8" name="Picture 7" descr="icons8-vote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75" y="2129790"/>
            <a:ext cx="1845945" cy="18459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36750" y="4133215"/>
            <a:ext cx="7727315" cy="1632585"/>
            <a:chOff x="1456" y="7642"/>
            <a:chExt cx="12169" cy="2571"/>
          </a:xfrm>
        </p:grpSpPr>
        <p:sp>
          <p:nvSpPr>
            <p:cNvPr id="167" name="Google Shape;167;p25"/>
            <p:cNvSpPr txBox="1"/>
            <p:nvPr/>
          </p:nvSpPr>
          <p:spPr>
            <a:xfrm>
              <a:off x="1456" y="8270"/>
              <a:ext cx="3510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 b="1">
                  <a:sym typeface="+mn-ea"/>
                </a:rPr>
                <a:t>Aditya Jadhav.</a:t>
              </a:r>
              <a:endParaRPr lang="en-US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FY-MCA Roll No. 28</a:t>
              </a:r>
              <a:endParaRPr lang="en-US" sz="1200" i="0" u="none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" name="Google Shape;167;p25"/>
            <p:cNvSpPr txBox="1"/>
            <p:nvPr/>
          </p:nvSpPr>
          <p:spPr>
            <a:xfrm>
              <a:off x="4986" y="8270"/>
              <a:ext cx="4727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/>
                <a:buNone/>
              </a:pPr>
              <a:r>
                <a:rPr lang="en-US" sz="1600" b="1">
                  <a:sym typeface="+mn-ea"/>
                </a:rPr>
                <a:t>Mohammed Mujtaba Iqba</a:t>
              </a:r>
              <a:endParaRPr lang="en-US">
                <a:sym typeface="+mn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FY-MCA Roll No. 42</a:t>
              </a:r>
              <a:endParaRPr lang="en-US" sz="1200" b="1" i="0" u="none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" name="Google Shape;167;p25"/>
            <p:cNvSpPr txBox="1"/>
            <p:nvPr/>
          </p:nvSpPr>
          <p:spPr>
            <a:xfrm>
              <a:off x="9575" y="8270"/>
              <a:ext cx="4050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ym typeface="+mn-ea"/>
                </a:rPr>
                <a:t>Suraj Prakash Patil.</a:t>
              </a:r>
              <a:endParaRPr lang="en-US">
                <a:sym typeface="+mn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FY-MCA Roll No. 45</a:t>
              </a:r>
              <a:endParaRPr lang="en-US" sz="1200" b="1" i="0" u="none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67;p25"/>
            <p:cNvSpPr txBox="1"/>
            <p:nvPr/>
          </p:nvSpPr>
          <p:spPr>
            <a:xfrm>
              <a:off x="5597" y="9393"/>
              <a:ext cx="3209" cy="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ym typeface="+mn-ea"/>
                </a:rPr>
                <a:t>Prajwal Pal</a:t>
              </a:r>
              <a:endParaRPr lang="en-US" sz="1600" b="1">
                <a:sym typeface="+mn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FY-MCA Roll No.47</a:t>
              </a:r>
              <a:endParaRPr lang="en-US" sz="1200" b="1" i="0" u="none">
                <a:solidFill>
                  <a:schemeClr val="accent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496" y="7642"/>
              <a:ext cx="20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000" b="1"/>
                <a:t> </a:t>
              </a:r>
              <a:r>
                <a:rPr lang="en-IN" altLang="en-US" sz="2000" b="1"/>
                <a:t>  </a:t>
              </a:r>
              <a:r>
                <a:rPr lang="en-US" sz="2000" b="1"/>
                <a:t> By:-</a:t>
              </a:r>
              <a:endParaRPr lang="en-US" sz="2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r="13137" b="51698"/>
          <a:stretch>
            <a:fillRect/>
          </a:stretch>
        </p:blipFill>
        <p:spPr>
          <a:xfrm>
            <a:off x="84455" y="715645"/>
            <a:ext cx="6193790" cy="4790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550" y="817880"/>
            <a:ext cx="5692140" cy="468820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  <p:sp>
        <p:nvSpPr>
          <p:cNvPr id="11" name="Text Box 10"/>
          <p:cNvSpPr txBox="1"/>
          <p:nvPr/>
        </p:nvSpPr>
        <p:spPr>
          <a:xfrm>
            <a:off x="1156335" y="5631815"/>
            <a:ext cx="300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FFC000"/>
                </a:solidFill>
              </a:rPr>
              <a:t>Vote Casting Window</a:t>
            </a:r>
            <a:endParaRPr lang="en-IN" altLang="en-US" b="1">
              <a:solidFill>
                <a:srgbClr val="FFC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34705" y="550608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FFC000"/>
                </a:solidFill>
              </a:rPr>
              <a:t>Menu Window</a:t>
            </a:r>
            <a:endParaRPr lang="en-IN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165" y="1146175"/>
            <a:ext cx="6256020" cy="4951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3185" y="199390"/>
            <a:ext cx="5669280" cy="54451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262890"/>
            <a:ext cx="6256020" cy="4951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801370" y="521462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20495" y="610870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754505" y="6132830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FFC000"/>
                </a:solidFill>
              </a:rPr>
              <a:t>Result Window</a:t>
            </a:r>
            <a:endParaRPr lang="en-IN" altLang="en-US" b="1">
              <a:solidFill>
                <a:srgbClr val="FFC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185785" y="5740400"/>
            <a:ext cx="274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FFC000"/>
                </a:solidFill>
              </a:rPr>
              <a:t>Final Result Window</a:t>
            </a:r>
            <a:endParaRPr lang="en-IN" altLang="en-US" b="1">
              <a:solidFill>
                <a:srgbClr val="FFC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Ø"/>
            </a:pPr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Conclusion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4165" y="1193165"/>
            <a:ext cx="9336405" cy="4739005"/>
          </a:xfrm>
        </p:spPr>
        <p:txBody>
          <a:bodyPr/>
          <a:p>
            <a:r>
              <a:rPr lang="en-US" sz="2000" b="1"/>
              <a:t>Voting System we can give a user a safe and good Voting environment </a:t>
            </a:r>
            <a:endParaRPr lang="en-US" sz="2000" b="1"/>
          </a:p>
          <a:p>
            <a:endParaRPr lang="en-US" sz="2000" b="1"/>
          </a:p>
          <a:p>
            <a:pPr>
              <a:lnSpc>
                <a:spcPct val="40000"/>
              </a:lnSpc>
            </a:pPr>
            <a:r>
              <a:rPr lang="en-IN" altLang="en-US" sz="2000" b="1"/>
              <a:t>Direct </a:t>
            </a:r>
            <a:r>
              <a:rPr lang="en-US" sz="2000" b="1"/>
              <a:t>count of vote</a:t>
            </a:r>
            <a:r>
              <a:rPr lang="en-IN" altLang="en-US" sz="2000" b="1"/>
              <a:t> Display Easily</a:t>
            </a:r>
            <a:r>
              <a:rPr lang="en-US" b="1"/>
              <a:t>.</a:t>
            </a:r>
            <a:endParaRPr lang="en-US" b="1"/>
          </a:p>
          <a:p>
            <a:pPr>
              <a:lnSpc>
                <a:spcPct val="40000"/>
              </a:lnSpc>
            </a:pPr>
            <a:endParaRPr lang="en-US" b="1"/>
          </a:p>
          <a:p>
            <a:pPr>
              <a:lnSpc>
                <a:spcPct val="40000"/>
              </a:lnSpc>
            </a:pPr>
            <a:r>
              <a:rPr lang="en-IN" altLang="en-US" sz="2000" b="1"/>
              <a:t>It Save Time to Count Votes of Candidates</a:t>
            </a:r>
            <a:endParaRPr lang="en-US" b="1"/>
          </a:p>
          <a:p>
            <a:pPr>
              <a:lnSpc>
                <a:spcPct val="40000"/>
              </a:lnSpc>
            </a:pPr>
            <a:endParaRPr lang="en-US" b="1"/>
          </a:p>
          <a:p>
            <a:pPr>
              <a:lnSpc>
                <a:spcPct val="105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sz="2000" b="1"/>
              <a:t>Select a good Leader Candidate As Voters Give Votes.</a:t>
            </a:r>
            <a:endParaRPr lang="en-IN" alt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4625" y="6416675"/>
            <a:ext cx="3860800" cy="476250"/>
          </a:xfrm>
        </p:spPr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  <p:pic>
        <p:nvPicPr>
          <p:cNvPr id="6" name="Content Placeholder 5" descr="images1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4000" y="2973705"/>
            <a:ext cx="5828030" cy="33381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Ø"/>
            </a:pPr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66045" cy="4953000"/>
          </a:xfrm>
        </p:spPr>
        <p:txBody>
          <a:bodyPr/>
          <a:p>
            <a:pPr marL="457200" indent="-457200" algn="l">
              <a:buAutoNum type="arabicPeriod"/>
            </a:pPr>
            <a:r>
              <a:rPr lang="en-US" sz="2000" b="1"/>
              <a:t>Problems with Voting Systems and the Applicable Standards</a:t>
            </a:r>
            <a:endParaRPr lang="en-US" sz="2000" b="1"/>
          </a:p>
          <a:p>
            <a:pPr marL="457200" indent="-457200" algn="l">
              <a:buAutoNum type="arabicPeriod"/>
            </a:pPr>
            <a:endParaRPr lang="en-US" sz="2000"/>
          </a:p>
          <a:p>
            <a:pPr marL="457200" indent="-457200" algn="l">
              <a:buAutoNum type="arabicPeriod"/>
            </a:pPr>
            <a:endParaRPr lang="en-US" sz="2000"/>
          </a:p>
          <a:p>
            <a:pPr marL="457200" indent="-457200" algn="l">
              <a:buAutoNum type="arabicPeriod"/>
            </a:pPr>
            <a:endParaRPr lang="en-US" sz="2000"/>
          </a:p>
          <a:p>
            <a:pPr marL="457200" indent="-457200" algn="l">
              <a:buAutoNum type="arabicPeriod"/>
            </a:pPr>
            <a:r>
              <a:rPr lang="en-US" sz="2000" b="1"/>
              <a:t>https://homepage.divms.uiowa.edu/~jones/voting/congress.html</a:t>
            </a:r>
            <a:endParaRPr lang="en-US" sz="2000" b="1"/>
          </a:p>
          <a:p>
            <a:pPr marL="457200" indent="-457200" algn="l">
              <a:buAutoNum type="arabicPeriod"/>
            </a:pPr>
            <a:endParaRPr lang="en-US" sz="2000"/>
          </a:p>
          <a:p>
            <a:pPr marL="457200" indent="-457200" algn="l">
              <a:buAutoNum type="arabicPeriod"/>
            </a:pPr>
            <a:r>
              <a:rPr lang="en-IN" altLang="en-US" sz="2000" b="1"/>
              <a:t>C plusplus Reference- https://www.cplusplus.com/reference/ </a:t>
            </a:r>
            <a:endParaRPr lang="en-IN" altLang="en-US" sz="2000"/>
          </a:p>
          <a:p>
            <a:pPr marL="457200" indent="-457200" algn="l">
              <a:buAutoNum type="arabicPeriod"/>
            </a:pPr>
            <a:endParaRPr lang="en-IN" altLang="en-US" sz="2000"/>
          </a:p>
          <a:p>
            <a:pPr marL="457200" indent="-457200" algn="l">
              <a:buAutoNum type="arabicPeriod"/>
            </a:pPr>
            <a:r>
              <a:rPr lang="en-IN" altLang="en-US" sz="2000" b="1"/>
              <a:t>IMages Pick From Istock.com,FreePick.com</a:t>
            </a:r>
            <a:endParaRPr lang="en-IN" altLang="en-US" sz="2000" b="1"/>
          </a:p>
          <a:p>
            <a:pPr marL="457200" indent="-457200" algn="ctr">
              <a:buNone/>
            </a:pPr>
            <a:endParaRPr lang="en-IN" altLang="en-US" sz="2000"/>
          </a:p>
          <a:p>
            <a:pPr marL="0" indent="0" algn="ctr">
              <a:buNone/>
            </a:pPr>
            <a:endParaRPr lang="en-IN" altLang="en-US" sz="2000"/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5260" y="1591945"/>
            <a:ext cx="5530215" cy="923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thank-you-card-template-minimalist-background-free-vect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30300" dir="8640000">
              <a:prstClr val="black"/>
            </a:innerShdw>
            <a:reflection blurRad="292100" stA="45000" endPos="31000" dir="5400000" sy="-100000" algn="bl" rotWithShape="0"/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5" y="320675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Contents of Course Project</a:t>
            </a:r>
            <a:endParaRPr 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" y="1531620"/>
            <a:ext cx="10972800" cy="495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Problem Statement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Scope of the Project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Objective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Algorithm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Result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Conclusion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References</a:t>
            </a:r>
            <a:endParaRPr lang="en-US" sz="3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7FB5-6810-4528-A5BB-FFE673F23320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55" y="500380"/>
            <a:ext cx="10972800" cy="582613"/>
          </a:xfrm>
        </p:spPr>
        <p:txBody>
          <a:bodyPr>
            <a:normAutofit fontScale="90000"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Problem Statement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55" y="1253490"/>
            <a:ext cx="10515600" cy="4351338"/>
          </a:xfrm>
        </p:spPr>
        <p:txBody>
          <a:bodyPr>
            <a:normAutofit lnSpcReduction="20000"/>
          </a:bodyPr>
          <a:p>
            <a:r>
              <a:rPr lang="en-US" sz="2800"/>
              <a:t>Always there is a need of Election in Democracy System.</a:t>
            </a:r>
            <a:endParaRPr lang="en-US" sz="2800"/>
          </a:p>
          <a:p>
            <a:endParaRPr lang="en-US" sz="2800"/>
          </a:p>
          <a:p>
            <a:r>
              <a:rPr lang="en-US" sz="2800"/>
              <a:t>Election is Done by Voting Using voting machines.</a:t>
            </a:r>
            <a:endParaRPr lang="en-US" sz="2800"/>
          </a:p>
          <a:p>
            <a:endParaRPr lang="en-US" sz="2800"/>
          </a:p>
          <a:p>
            <a:r>
              <a:rPr lang="en-US" sz="2800"/>
              <a:t>This machines can be manipluates</a:t>
            </a:r>
            <a:r>
              <a:rPr lang="en-IN" altLang="en-US" sz="2800"/>
              <a:t> </a:t>
            </a:r>
            <a:r>
              <a:rPr lang="en-US" sz="2800"/>
              <a:t> votes or miss some votes to count</a:t>
            </a:r>
            <a:r>
              <a:rPr lang="en-IN" altLang="en-US" sz="2800"/>
              <a:t> Or not detect Blank votes by voter.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 It Results  some Scams or Selection of Good Leader not Done.</a:t>
            </a:r>
            <a:endParaRPr lang="en-US" sz="2800"/>
          </a:p>
          <a:p>
            <a:endParaRPr lang="en-US" sz="2800"/>
          </a:p>
          <a:p>
            <a:r>
              <a:rPr lang="en-IN" altLang="en-US" sz="2800"/>
              <a:t>so ,</a:t>
            </a:r>
            <a:r>
              <a:rPr lang="en-US" sz="2800"/>
              <a:t>We </a:t>
            </a:r>
            <a:r>
              <a:rPr lang="en-IN" altLang="en-US" sz="2800"/>
              <a:t>Try to Develop</a:t>
            </a:r>
            <a:r>
              <a:rPr lang="en-US" sz="2800"/>
              <a:t> a Election Voting System. </a:t>
            </a:r>
            <a:endParaRPr lang="en-US" sz="2800"/>
          </a:p>
          <a:p>
            <a:endParaRPr lang="en-US" sz="2800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360"/>
            <a:ext cx="10972800" cy="582613"/>
          </a:xfrm>
        </p:spPr>
        <p:txBody>
          <a:bodyPr>
            <a:normAutofit fontScale="90000"/>
          </a:bodyPr>
          <a:p>
            <a:pPr marL="571500" indent="-57150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Scope of the Project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90" y="1050290"/>
            <a:ext cx="9992995" cy="5053965"/>
          </a:xfrm>
        </p:spPr>
        <p:txBody>
          <a:bodyPr>
            <a:normAutofit fontScale="50000"/>
          </a:bodyPr>
          <a:p>
            <a:r>
              <a:rPr lang="en-US" sz="4000" b="1"/>
              <a:t>Simple voting Environment to voters</a:t>
            </a:r>
            <a:endParaRPr lang="en-US" sz="4000" b="1"/>
          </a:p>
          <a:p>
            <a:endParaRPr lang="en-US" sz="4000" b="1"/>
          </a:p>
          <a:p>
            <a:r>
              <a:rPr lang="en-US" sz="4000" b="1"/>
              <a:t>4 different Options to voter</a:t>
            </a:r>
            <a:endParaRPr lang="en-US" sz="4000" b="1"/>
          </a:p>
          <a:p>
            <a:pPr lvl="1">
              <a:buFont typeface="Wingdings" panose="05000000000000000000" charset="0"/>
              <a:buChar char="§"/>
            </a:pPr>
            <a:r>
              <a:rPr lang="en-US" sz="4000" b="1">
                <a:sym typeface="+mn-ea"/>
              </a:rPr>
              <a:t>Result</a:t>
            </a:r>
            <a:endParaRPr lang="en-US" sz="4000" b="1"/>
          </a:p>
          <a:p>
            <a:pPr lvl="1">
              <a:buFont typeface="Wingdings" panose="05000000000000000000" charset="0"/>
              <a:buChar char="§"/>
            </a:pPr>
            <a:r>
              <a:rPr lang="en-US" sz="4000" b="1">
                <a:sym typeface="+mn-ea"/>
              </a:rPr>
              <a:t>Difference between voters</a:t>
            </a:r>
            <a:endParaRPr lang="en-US" sz="4000" b="1"/>
          </a:p>
          <a:p>
            <a:pPr lvl="1">
              <a:buFont typeface="Wingdings" panose="05000000000000000000" charset="0"/>
              <a:buChar char="§"/>
            </a:pPr>
            <a:r>
              <a:rPr lang="en-US" sz="4000" b="1">
                <a:sym typeface="+mn-ea"/>
              </a:rPr>
              <a:t>Vote Finish</a:t>
            </a:r>
            <a:endParaRPr lang="en-US" sz="4000" b="1"/>
          </a:p>
          <a:p>
            <a:pPr lvl="1">
              <a:buFont typeface="Wingdings" panose="05000000000000000000" charset="0"/>
              <a:buChar char="§"/>
            </a:pPr>
            <a:r>
              <a:rPr lang="en-US" sz="4000" b="1">
                <a:sym typeface="+mn-ea"/>
              </a:rPr>
              <a:t>Exit Poll</a:t>
            </a:r>
            <a:endParaRPr lang="en-US" sz="4000" b="1">
              <a:sym typeface="+mn-ea"/>
            </a:endParaRPr>
          </a:p>
          <a:p>
            <a:pPr lvl="1">
              <a:buNone/>
            </a:pPr>
            <a:endParaRPr lang="en-US" sz="4000" b="1"/>
          </a:p>
          <a:p>
            <a:r>
              <a:rPr lang="en-US" sz="4000" b="1"/>
              <a:t>Voter List  Must Be there for Vote</a:t>
            </a:r>
            <a:endParaRPr lang="en-US" sz="4000" b="1"/>
          </a:p>
          <a:p>
            <a:endParaRPr lang="en-US" sz="4000" b="1"/>
          </a:p>
          <a:p>
            <a:r>
              <a:rPr lang="en-US" sz="4000" b="1"/>
              <a:t>Voter Age is 18+     --- (Assumption)</a:t>
            </a:r>
            <a:endParaRPr lang="en-US" sz="4000" b="1"/>
          </a:p>
          <a:p>
            <a:endParaRPr lang="en-US" sz="4000" b="1"/>
          </a:p>
          <a:p>
            <a:r>
              <a:rPr lang="en-US" sz="4000" b="1"/>
              <a:t>Votes Will Count And Show the Votes Difference </a:t>
            </a:r>
            <a:r>
              <a:rPr lang="en-IN" altLang="en-US" sz="4000" b="1"/>
              <a:t>between Candidates</a:t>
            </a:r>
            <a:r>
              <a:rPr lang="en-US" sz="4000" b="1"/>
              <a:t>.</a:t>
            </a:r>
            <a:endParaRPr lang="en-US" sz="4000" b="1"/>
          </a:p>
          <a:p>
            <a:pPr lvl="1"/>
            <a:endParaRPr lang="en-US" sz="4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935"/>
            <a:ext cx="10972800" cy="582613"/>
          </a:xfrm>
        </p:spPr>
        <p:txBody>
          <a:bodyPr>
            <a:normAutofit fontScale="90000"/>
          </a:bodyPr>
          <a:p>
            <a:pPr marL="742950" indent="-742950"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Objective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/>
              <a:t>This Project main  is to provide safe and secure voting system environment.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Simple to Use and May Future need this.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Voting does not to be scam. This project is safe and secure.</a:t>
            </a:r>
            <a:endParaRPr lang="en-US" sz="2800" b="1"/>
          </a:p>
          <a:p>
            <a:endParaRPr lang="en-US" sz="2800" b="1"/>
          </a:p>
          <a:p>
            <a:r>
              <a:rPr lang="en-US" sz="2800" b="1"/>
              <a:t>Admin can allow the user to vote, and admin </a:t>
            </a:r>
            <a:r>
              <a:rPr lang="en-IN" altLang="en-US" sz="2800" b="1"/>
              <a:t>can </a:t>
            </a:r>
            <a:r>
              <a:rPr lang="en-US" sz="2800" b="1"/>
              <a:t>declare a result.</a:t>
            </a:r>
            <a:endParaRPr lang="en-US" sz="28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14980" y="213360"/>
            <a:ext cx="4963160" cy="582930"/>
          </a:xfrm>
        </p:spPr>
        <p:txBody>
          <a:bodyPr>
            <a:normAutofit fontScale="90000"/>
          </a:bodyPr>
          <a:p>
            <a:pPr marL="571500" indent="-571500" algn="ctr">
              <a:buFont typeface="Wingdings" panose="05000000000000000000" charset="0"/>
              <a:buChar char="Ø"/>
            </a:pPr>
            <a:r>
              <a:rPr lang="en-IN" alt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Flow Chart</a:t>
            </a:r>
            <a:endParaRPr lang="en-I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137406" y="933450"/>
            <a:ext cx="764404" cy="547932"/>
            <a:chOff x="6702" y="1690"/>
            <a:chExt cx="1392" cy="975"/>
          </a:xfrm>
        </p:grpSpPr>
        <p:sp>
          <p:nvSpPr>
            <p:cNvPr id="6" name="Oval 5"/>
            <p:cNvSpPr/>
            <p:nvPr/>
          </p:nvSpPr>
          <p:spPr>
            <a:xfrm>
              <a:off x="6730" y="1690"/>
              <a:ext cx="1358" cy="9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702" y="1975"/>
              <a:ext cx="1392" cy="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START</a:t>
              </a:r>
              <a:endParaRPr lang="en-IN" altLang="en-US" sz="1200" b="1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40885" y="1868170"/>
            <a:ext cx="1955165" cy="295910"/>
            <a:chOff x="4747" y="3193"/>
            <a:chExt cx="3726" cy="863"/>
          </a:xfrm>
        </p:grpSpPr>
        <p:sp>
          <p:nvSpPr>
            <p:cNvPr id="9" name="Parallelogram 8"/>
            <p:cNvSpPr/>
            <p:nvPr/>
          </p:nvSpPr>
          <p:spPr>
            <a:xfrm>
              <a:off x="4747" y="3193"/>
              <a:ext cx="3726" cy="863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4785" y="3223"/>
              <a:ext cx="3612" cy="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Register Candidates</a:t>
              </a:r>
              <a:endParaRPr lang="en-IN" altLang="en-US" sz="1200" b="1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87240" y="2576195"/>
            <a:ext cx="1847850" cy="320675"/>
            <a:chOff x="7161" y="4312"/>
            <a:chExt cx="2910" cy="671"/>
          </a:xfrm>
        </p:grpSpPr>
        <p:sp>
          <p:nvSpPr>
            <p:cNvPr id="12" name="Rectangles 11"/>
            <p:cNvSpPr/>
            <p:nvPr/>
          </p:nvSpPr>
          <p:spPr>
            <a:xfrm>
              <a:off x="7161" y="4312"/>
              <a:ext cx="2910" cy="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7162" y="4370"/>
              <a:ext cx="2828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Read Voter ID of Voter</a:t>
              </a:r>
              <a:endParaRPr lang="en-IN" altLang="en-US" sz="1200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78705" y="3371850"/>
            <a:ext cx="1146175" cy="1045845"/>
            <a:chOff x="7676" y="5310"/>
            <a:chExt cx="1805" cy="1647"/>
          </a:xfrm>
        </p:grpSpPr>
        <p:sp>
          <p:nvSpPr>
            <p:cNvPr id="16" name="Diamond 15"/>
            <p:cNvSpPr/>
            <p:nvPr/>
          </p:nvSpPr>
          <p:spPr>
            <a:xfrm>
              <a:off x="7748" y="5310"/>
              <a:ext cx="1704" cy="16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7676" y="5737"/>
              <a:ext cx="18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Is Voter </a:t>
              </a:r>
              <a:endParaRPr lang="en-IN" altLang="en-US" sz="1200" b="1"/>
            </a:p>
            <a:p>
              <a:pPr algn="ctr"/>
              <a:r>
                <a:rPr lang="en-IN" altLang="en-US" sz="1200" b="1"/>
                <a:t>Registeredd</a:t>
              </a:r>
              <a:endParaRPr lang="en-IN" altLang="en-US" sz="1200" b="1"/>
            </a:p>
            <a:p>
              <a:pPr algn="ctr"/>
              <a:r>
                <a:rPr lang="en-IN" altLang="en-US" sz="1200" b="1"/>
                <a:t>?</a:t>
              </a:r>
              <a:endParaRPr lang="en-IN" altLang="en-US" sz="1200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43725" y="3662045"/>
            <a:ext cx="1847850" cy="460375"/>
            <a:chOff x="7161" y="4310"/>
            <a:chExt cx="2910" cy="725"/>
          </a:xfrm>
        </p:grpSpPr>
        <p:sp>
          <p:nvSpPr>
            <p:cNvPr id="19" name="Rectangles 18"/>
            <p:cNvSpPr/>
            <p:nvPr/>
          </p:nvSpPr>
          <p:spPr>
            <a:xfrm>
              <a:off x="7161" y="4312"/>
              <a:ext cx="2910" cy="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162" y="4310"/>
              <a:ext cx="28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Enter Symbol of Candidate to Vote</a:t>
              </a:r>
              <a:endParaRPr lang="en-IN" altLang="en-US" sz="12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68205" y="3375025"/>
            <a:ext cx="1146175" cy="1045845"/>
            <a:chOff x="7676" y="5310"/>
            <a:chExt cx="1805" cy="1647"/>
          </a:xfrm>
        </p:grpSpPr>
        <p:sp>
          <p:nvSpPr>
            <p:cNvPr id="27" name="Diamond 26"/>
            <p:cNvSpPr/>
            <p:nvPr/>
          </p:nvSpPr>
          <p:spPr>
            <a:xfrm>
              <a:off x="7748" y="5310"/>
              <a:ext cx="1704" cy="16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7676" y="5692"/>
              <a:ext cx="18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Is Vote Successful</a:t>
              </a:r>
              <a:endParaRPr lang="en-IN" altLang="en-US" sz="1200" b="1"/>
            </a:p>
            <a:p>
              <a:pPr algn="ctr"/>
              <a:r>
                <a:rPr lang="en-IN" altLang="en-US" sz="1200" b="1"/>
                <a:t>?</a:t>
              </a:r>
              <a:endParaRPr lang="en-IN" altLang="en-US" sz="1200" b="1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443085" y="4862195"/>
            <a:ext cx="1847850" cy="335280"/>
            <a:chOff x="7161" y="4312"/>
            <a:chExt cx="2910" cy="671"/>
          </a:xfrm>
        </p:grpSpPr>
        <p:sp>
          <p:nvSpPr>
            <p:cNvPr id="30" name="Rectangles 29"/>
            <p:cNvSpPr/>
            <p:nvPr/>
          </p:nvSpPr>
          <p:spPr>
            <a:xfrm>
              <a:off x="7161" y="4312"/>
              <a:ext cx="2910" cy="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7177" y="4359"/>
              <a:ext cx="2828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Update Vote Count</a:t>
              </a:r>
              <a:endParaRPr lang="en-IN" altLang="en-US" sz="12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453245" y="5669280"/>
            <a:ext cx="1847850" cy="335280"/>
            <a:chOff x="7161" y="4312"/>
            <a:chExt cx="2910" cy="671"/>
          </a:xfrm>
        </p:grpSpPr>
        <p:sp>
          <p:nvSpPr>
            <p:cNvPr id="33" name="Rectangles 32"/>
            <p:cNvSpPr/>
            <p:nvPr/>
          </p:nvSpPr>
          <p:spPr>
            <a:xfrm>
              <a:off x="7161" y="4312"/>
              <a:ext cx="2910" cy="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7177" y="4359"/>
              <a:ext cx="2893" cy="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Confirm Vote Message</a:t>
              </a:r>
              <a:endParaRPr lang="en-IN" altLang="en-US" sz="12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24425" y="5511165"/>
            <a:ext cx="892175" cy="619125"/>
            <a:chOff x="6683" y="1690"/>
            <a:chExt cx="1405" cy="975"/>
          </a:xfrm>
        </p:grpSpPr>
        <p:sp>
          <p:nvSpPr>
            <p:cNvPr id="36" name="Oval 35"/>
            <p:cNvSpPr/>
            <p:nvPr/>
          </p:nvSpPr>
          <p:spPr>
            <a:xfrm>
              <a:off x="6730" y="1690"/>
              <a:ext cx="1358" cy="9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683" y="1975"/>
              <a:ext cx="13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END</a:t>
              </a:r>
              <a:endParaRPr lang="en-IN" altLang="en-US" sz="1200" b="1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5494655" y="2182495"/>
            <a:ext cx="3810" cy="34544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454015" y="2955925"/>
            <a:ext cx="3810" cy="39600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362565" y="4435475"/>
            <a:ext cx="3810" cy="34544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380345" y="5266055"/>
            <a:ext cx="3810" cy="34544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62015" y="3896995"/>
            <a:ext cx="900000" cy="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17515" y="1484630"/>
            <a:ext cx="3810" cy="34544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880475" y="3896995"/>
            <a:ext cx="900000" cy="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16600" y="5824220"/>
            <a:ext cx="3564000" cy="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988310" y="2399030"/>
            <a:ext cx="3810" cy="122400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78910" y="3885565"/>
            <a:ext cx="900000" cy="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035300" y="2410460"/>
            <a:ext cx="2340000" cy="0"/>
          </a:xfrm>
          <a:prstGeom prst="straightConnector1">
            <a:avLst/>
          </a:prstGeom>
          <a:ln>
            <a:tailEnd type="arrow" w="med" len="med"/>
          </a:ln>
          <a:effectLst>
            <a:glow rad="88900">
              <a:schemeClr val="accent1"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5962015" y="3478530"/>
            <a:ext cx="76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200" b="1">
                <a:solidFill>
                  <a:srgbClr val="FF0000"/>
                </a:solidFill>
              </a:rPr>
              <a:t>YES</a:t>
            </a:r>
            <a:endParaRPr lang="en-IN" altLang="en-US" sz="1200" b="1">
              <a:solidFill>
                <a:srgbClr val="FF000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079240" y="3478530"/>
            <a:ext cx="763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200" b="1">
                <a:solidFill>
                  <a:srgbClr val="FF0000"/>
                </a:solidFill>
              </a:rPr>
              <a:t>NO</a:t>
            </a:r>
            <a:endParaRPr lang="en-IN" altLang="en-US" sz="1200" b="1">
              <a:solidFill>
                <a:srgbClr val="FF000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063750" y="3667760"/>
            <a:ext cx="1847850" cy="460375"/>
            <a:chOff x="7161" y="4310"/>
            <a:chExt cx="2910" cy="725"/>
          </a:xfrm>
        </p:grpSpPr>
        <p:sp>
          <p:nvSpPr>
            <p:cNvPr id="54" name="Rectangles 53"/>
            <p:cNvSpPr/>
            <p:nvPr/>
          </p:nvSpPr>
          <p:spPr>
            <a:xfrm>
              <a:off x="7161" y="4312"/>
              <a:ext cx="2910" cy="6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7162" y="4310"/>
              <a:ext cx="28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 sz="1200" b="1"/>
                <a:t>You are Not An Eligible Voter.</a:t>
              </a:r>
              <a:endParaRPr lang="en-IN" altLang="en-US" sz="1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1143000"/>
          </a:xfrm>
        </p:spPr>
        <p:txBody>
          <a:bodyPr/>
          <a:p>
            <a:pPr marL="571500" indent="-571500">
              <a:buFont typeface="Wingdings" panose="05000000000000000000" charset="0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90" y="1265555"/>
            <a:ext cx="4918710" cy="4973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0355" y="1193800"/>
            <a:ext cx="4297045" cy="5067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21425"/>
            <a:ext cx="3860800" cy="476250"/>
          </a:xfrm>
        </p:spPr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365" y="580390"/>
            <a:ext cx="5597525" cy="5454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3495" y="580390"/>
            <a:ext cx="5525770" cy="5453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Ø"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Result/ScreenShot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8360" y="2038985"/>
            <a:ext cx="5181600" cy="385508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8070" y="2038985"/>
            <a:ext cx="5391785" cy="39243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Department of IT&amp;MCA , VIT , Pune</a:t>
            </a:r>
            <a:endParaRPr lang="en-I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Presentation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Arial</vt:lpstr>
      <vt:lpstr>Default Design</vt:lpstr>
      <vt:lpstr>Election Voting System</vt:lpstr>
      <vt:lpstr>Contents of Course Project</vt:lpstr>
      <vt:lpstr>Problem Statement </vt:lpstr>
      <vt:lpstr>Scope of the Project </vt:lpstr>
      <vt:lpstr>Objective </vt:lpstr>
      <vt:lpstr>Scope of the Project </vt:lpstr>
      <vt:lpstr>Algorithm</vt:lpstr>
      <vt:lpstr>PowerPoint 演示文稿</vt:lpstr>
      <vt:lpstr>Result/ScreenShot</vt:lpstr>
      <vt:lpstr>PowerPoint 演示文稿</vt:lpstr>
      <vt:lpstr>PowerPoint 演示文稿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Voting System</dc:title>
  <dc:creator/>
  <cp:lastModifiedBy>prajw</cp:lastModifiedBy>
  <cp:revision>43</cp:revision>
  <dcterms:created xsi:type="dcterms:W3CDTF">2022-02-28T02:03:00Z</dcterms:created>
  <dcterms:modified xsi:type="dcterms:W3CDTF">2022-03-04T03:14:42Z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F792F21D55614F9CA35D64C4348EF789</vt:lpwstr>
  </property>
  <property fmtid="{D5CDD505-2E9C-101B-9397-08002B2CF9AE}" pid="3" name="KSOProductBuildVer">
    <vt:lpwstr>1033-11.2.0.10463</vt:lpwstr>
  </property>
</Properties>
</file>