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F4F6E12-2B5C-4302-B2A2-F7D7E6AEE2A2}" type="datetimeFigureOut">
              <a:rPr lang="en-IN" smtClean="0"/>
              <a:t>15-04-2017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381D1F5-4503-40E8-A627-CD8B4ED98FD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4F6E12-2B5C-4302-B2A2-F7D7E6AEE2A2}" type="datetimeFigureOut">
              <a:rPr lang="en-IN" smtClean="0"/>
              <a:t>15-04-2017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81D1F5-4503-40E8-A627-CD8B4ED98FD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4F6E12-2B5C-4302-B2A2-F7D7E6AEE2A2}" type="datetimeFigureOut">
              <a:rPr lang="en-IN" smtClean="0"/>
              <a:t>15-04-2017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81D1F5-4503-40E8-A627-CD8B4ED98FD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4F6E12-2B5C-4302-B2A2-F7D7E6AEE2A2}" type="datetimeFigureOut">
              <a:rPr lang="en-IN" smtClean="0"/>
              <a:t>15-04-2017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81D1F5-4503-40E8-A627-CD8B4ED98FD4}"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F4F6E12-2B5C-4302-B2A2-F7D7E6AEE2A2}" type="datetimeFigureOut">
              <a:rPr lang="en-IN" smtClean="0"/>
              <a:t>15-04-2017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81D1F5-4503-40E8-A627-CD8B4ED98FD4}"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4F6E12-2B5C-4302-B2A2-F7D7E6AEE2A2}" type="datetimeFigureOut">
              <a:rPr lang="en-IN" smtClean="0"/>
              <a:t>15-04-2017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81D1F5-4503-40E8-A627-CD8B4ED98FD4}"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F4F6E12-2B5C-4302-B2A2-F7D7E6AEE2A2}" type="datetimeFigureOut">
              <a:rPr lang="en-IN" smtClean="0"/>
              <a:t>15-04-2017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381D1F5-4503-40E8-A627-CD8B4ED98FD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F4F6E12-2B5C-4302-B2A2-F7D7E6AEE2A2}" type="datetimeFigureOut">
              <a:rPr lang="en-IN" smtClean="0"/>
              <a:t>15-04-2017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381D1F5-4503-40E8-A627-CD8B4ED98FD4}"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F4F6E12-2B5C-4302-B2A2-F7D7E6AEE2A2}" type="datetimeFigureOut">
              <a:rPr lang="en-IN" smtClean="0"/>
              <a:t>15-04-2017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381D1F5-4503-40E8-A627-CD8B4ED98FD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F4F6E12-2B5C-4302-B2A2-F7D7E6AEE2A2}" type="datetimeFigureOut">
              <a:rPr lang="en-IN" smtClean="0"/>
              <a:t>15-04-2017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81D1F5-4503-40E8-A627-CD8B4ED98FD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F4F6E12-2B5C-4302-B2A2-F7D7E6AEE2A2}" type="datetimeFigureOut">
              <a:rPr lang="en-IN" smtClean="0"/>
              <a:t>15-04-2017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381D1F5-4503-40E8-A627-CD8B4ED98FD4}"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F4F6E12-2B5C-4302-B2A2-F7D7E6AEE2A2}" type="datetimeFigureOut">
              <a:rPr lang="en-IN" smtClean="0"/>
              <a:t>15-04-2017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381D1F5-4503-40E8-A627-CD8B4ED98FD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hyperlink" Target="https://en.wikipedia.org/wiki/Predictive_modelling" TargetMode="External"/><Relationship Id="rId1" Type="http://schemas.openxmlformats.org/officeDocument/2006/relationships/slideLayout" Target="../slideLayouts/slideLayout2.xml"/><Relationship Id="rId6" Type="http://schemas.openxmlformats.org/officeDocument/2006/relationships/hyperlink" Target="https://en.wikipedia.org/wiki/Decision_making" TargetMode="External"/><Relationship Id="rId5" Type="http://schemas.openxmlformats.org/officeDocument/2006/relationships/hyperlink" Target="https://en.wikipedia.org/wiki/Pattern_detection" TargetMode="External"/><Relationship Id="rId4" Type="http://schemas.openxmlformats.org/officeDocument/2006/relationships/hyperlink" Target="https://en.wikipedia.org/wiki/Data_minin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Predictive_model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near_regression_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2331690"/>
          </a:xfrm>
        </p:spPr>
        <p:txBody>
          <a:bodyPr>
            <a:normAutofit/>
          </a:bodyPr>
          <a:lstStyle/>
          <a:p>
            <a:r>
              <a:rPr lang="en-IN" sz="5400" dirty="0" smtClean="0"/>
              <a:t>Predictive Analysis</a:t>
            </a:r>
            <a:br>
              <a:rPr lang="en-IN" sz="5400" dirty="0" smtClean="0"/>
            </a:br>
            <a:r>
              <a:rPr lang="en-IN" sz="3200" dirty="0" smtClean="0"/>
              <a:t>Using Linear Regression</a:t>
            </a:r>
            <a:endParaRPr lang="en-IN" sz="5400" dirty="0"/>
          </a:p>
        </p:txBody>
      </p:sp>
      <p:sp>
        <p:nvSpPr>
          <p:cNvPr id="3" name="Subtitle 2"/>
          <p:cNvSpPr>
            <a:spLocks noGrp="1"/>
          </p:cNvSpPr>
          <p:nvPr>
            <p:ph type="subTitle" idx="1"/>
          </p:nvPr>
        </p:nvSpPr>
        <p:spPr>
          <a:xfrm>
            <a:off x="827584" y="3933056"/>
            <a:ext cx="7772400" cy="1199704"/>
          </a:xfrm>
        </p:spPr>
        <p:txBody>
          <a:bodyPr>
            <a:normAutofit fontScale="92500" lnSpcReduction="20000"/>
          </a:bodyPr>
          <a:lstStyle/>
          <a:p>
            <a:r>
              <a:rPr lang="en-IN" b="1" dirty="0" smtClean="0">
                <a:solidFill>
                  <a:schemeClr val="tx1"/>
                </a:solidFill>
                <a:latin typeface="Exotc350 DmBd BT" pitchFamily="82" charset="0"/>
              </a:rPr>
              <a:t>Presented By:</a:t>
            </a:r>
          </a:p>
          <a:p>
            <a:r>
              <a:rPr lang="en-IN" dirty="0" smtClean="0">
                <a:solidFill>
                  <a:schemeClr val="tx1"/>
                </a:solidFill>
                <a:latin typeface="Adobe Garamond Pro Bold" pitchFamily="18" charset="0"/>
              </a:rPr>
              <a:t>Prajwal R</a:t>
            </a:r>
          </a:p>
          <a:p>
            <a:r>
              <a:rPr lang="en-IN" dirty="0" smtClean="0">
                <a:solidFill>
                  <a:schemeClr val="tx1"/>
                </a:solidFill>
                <a:latin typeface="Adobe Garamond Pro Bold" pitchFamily="18" charset="0"/>
              </a:rPr>
              <a:t>1NT15CS417</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sz="11500"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Predictive analytics encompasses a variety of statistical techniques from </a:t>
            </a:r>
            <a:r>
              <a:rPr lang="en-IN" u="sng" dirty="0">
                <a:hlinkClick r:id="rId2" tooltip="Predictive modelling"/>
              </a:rPr>
              <a:t>predictive modelling</a:t>
            </a:r>
            <a:r>
              <a:rPr lang="en-IN" dirty="0"/>
              <a:t>, </a:t>
            </a:r>
            <a:r>
              <a:rPr lang="en-IN" u="sng" dirty="0">
                <a:hlinkClick r:id="rId3" tooltip="Machine learning"/>
              </a:rPr>
              <a:t>machine learning</a:t>
            </a:r>
            <a:r>
              <a:rPr lang="en-IN" dirty="0"/>
              <a:t>, and </a:t>
            </a:r>
            <a:r>
              <a:rPr lang="en-IN" u="sng" dirty="0">
                <a:hlinkClick r:id="rId4" tooltip="Data mining"/>
              </a:rPr>
              <a:t>data mining</a:t>
            </a:r>
            <a:r>
              <a:rPr lang="en-IN" dirty="0"/>
              <a:t> that analyze current and historical facts to make predictions about future or otherwise unknown events.</a:t>
            </a:r>
          </a:p>
          <a:p>
            <a:r>
              <a:rPr lang="en-IN" dirty="0"/>
              <a:t>In business, predictive models exploit </a:t>
            </a:r>
            <a:r>
              <a:rPr lang="en-IN" u="sng" dirty="0">
                <a:hlinkClick r:id="rId5" tooltip="Pattern detection"/>
              </a:rPr>
              <a:t>patterns</a:t>
            </a:r>
            <a:r>
              <a:rPr lang="en-IN" dirty="0"/>
              <a:t> found in historical and transactional data to identify risks and opportunities. Models capture relationships among many factors to allow assessment of risk or potential associated with a particular set of conditions, guiding </a:t>
            </a:r>
            <a:r>
              <a:rPr lang="en-IN" u="sng" dirty="0">
                <a:hlinkClick r:id="rId6" tooltip="Decision making"/>
              </a:rPr>
              <a:t>decision making</a:t>
            </a:r>
            <a:r>
              <a:rPr lang="en-IN" dirty="0"/>
              <a:t> for candidate transactions. </a:t>
            </a:r>
          </a:p>
          <a:p>
            <a:endParaRPr lang="en-IN" dirty="0"/>
          </a:p>
        </p:txBody>
      </p:sp>
      <p:sp>
        <p:nvSpPr>
          <p:cNvPr id="2" name="Title 1"/>
          <p:cNvSpPr>
            <a:spLocks noGrp="1"/>
          </p:cNvSpPr>
          <p:nvPr>
            <p:ph type="title"/>
          </p:nvPr>
        </p:nvSpPr>
        <p:spPr/>
        <p:txBody>
          <a:bodyPr>
            <a:normAutofit fontScale="90000"/>
          </a:bodyPr>
          <a:lstStyle/>
          <a:p>
            <a:r>
              <a:rPr lang="en-IN" b="1" dirty="0"/>
              <a:t>ABSTRACT</a:t>
            </a:r>
            <a:r>
              <a:rPr lang="en-IN" dirty="0"/>
              <a:t/>
            </a:r>
            <a:br>
              <a:rPr lang="en-IN"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IN" u="sng" dirty="0">
                <a:hlinkClick r:id="rId2" tooltip="Predictive modeling"/>
              </a:rPr>
              <a:t>Predictive models</a:t>
            </a:r>
            <a:r>
              <a:rPr lang="en-IN" dirty="0"/>
              <a:t> are models of the relation between the specific performance of a unit in a sample and one or more known attributes and features of the unit. The objective of the model is to assess the likelihood that a similar unit in a different sample will exhibit the specific performance. This category encompasses models in many areas, such as marketing, where they seek out subtle data patterns to answer questions about customer performance, or fraud detection models. Predictive models often perform calculations during live transactions, for example, to evaluate the risk or opportunity of a given customer or transaction, in order to guide a </a:t>
            </a:r>
            <a:r>
              <a:rPr lang="en-IN" dirty="0" smtClean="0"/>
              <a:t>decision.</a:t>
            </a:r>
            <a:endParaRPr lang="en-IN" dirty="0"/>
          </a:p>
        </p:txBody>
      </p:sp>
      <p:sp>
        <p:nvSpPr>
          <p:cNvPr id="2" name="Title 1"/>
          <p:cNvSpPr>
            <a:spLocks noGrp="1"/>
          </p:cNvSpPr>
          <p:nvPr>
            <p:ph type="title"/>
          </p:nvPr>
        </p:nvSpPr>
        <p:spPr/>
        <p:txBody>
          <a:bodyPr>
            <a:normAutofit fontScale="90000"/>
          </a:bodyPr>
          <a:lstStyle/>
          <a:p>
            <a:r>
              <a:rPr lang="en-IN" b="1" dirty="0"/>
              <a:t>INTRODUCTION</a:t>
            </a:r>
            <a:r>
              <a:rPr lang="en-IN" dirty="0"/>
              <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Linear </a:t>
            </a:r>
            <a:r>
              <a:rPr lang="en-IN" dirty="0"/>
              <a:t>regression model:</a:t>
            </a:r>
          </a:p>
          <a:p>
            <a:r>
              <a:rPr lang="en-IN" dirty="0"/>
              <a:t>The </a:t>
            </a:r>
            <a:r>
              <a:rPr lang="en-IN" u="sng" dirty="0">
                <a:hlinkClick r:id="rId2" tooltip="Linear regression model"/>
              </a:rPr>
              <a:t>linear regression model</a:t>
            </a:r>
            <a:r>
              <a:rPr lang="en-IN" dirty="0"/>
              <a:t> analyzes the relationship between the response or dependent variable and a set of independent or predictor variables. This relationship is expressed as an equation that predicts the response variable as a linear function of the parameters. These parameters are adjusted so that a measure of fit is optimized. Much of the effort in model fitting is focused on minimizing the size of the residual, as well as ensuring that it is randomly distributed with respect to the model predictions.</a:t>
            </a:r>
          </a:p>
          <a:p>
            <a:endParaRPr lang="en-IN" dirty="0"/>
          </a:p>
        </p:txBody>
      </p:sp>
      <p:sp>
        <p:nvSpPr>
          <p:cNvPr id="2" name="Title 1"/>
          <p:cNvSpPr>
            <a:spLocks noGrp="1"/>
          </p:cNvSpPr>
          <p:nvPr>
            <p:ph type="title"/>
          </p:nvPr>
        </p:nvSpPr>
        <p:spPr/>
        <p:txBody>
          <a:bodyPr>
            <a:normAutofit fontScale="90000"/>
          </a:bodyPr>
          <a:lstStyle/>
          <a:p>
            <a:r>
              <a:rPr lang="en-IN" b="1" dirty="0" smtClean="0"/>
              <a:t>Analytical Technique Used</a:t>
            </a:r>
            <a:r>
              <a:rPr lang="en-IN" dirty="0" smtClean="0"/>
              <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In </a:t>
            </a:r>
            <a:r>
              <a:rPr lang="en-US" dirty="0"/>
              <a:t>this case we have taken an example of a classification of people based on their injury and deaths due to vehicular accidents.</a:t>
            </a:r>
            <a:endParaRPr lang="en-IN" dirty="0"/>
          </a:p>
          <a:p>
            <a:pPr lvl="0"/>
            <a:r>
              <a:rPr lang="en-US" dirty="0"/>
              <a:t>Classification of people as the death count.</a:t>
            </a:r>
            <a:endParaRPr lang="en-IN" dirty="0"/>
          </a:p>
          <a:p>
            <a:pPr lvl="0"/>
            <a:r>
              <a:rPr lang="en-US" dirty="0"/>
              <a:t>Implementation is done is R programming language.</a:t>
            </a:r>
            <a:endParaRPr lang="en-IN" dirty="0"/>
          </a:p>
          <a:p>
            <a:endParaRPr lang="en-IN" dirty="0"/>
          </a:p>
        </p:txBody>
      </p:sp>
      <p:sp>
        <p:nvSpPr>
          <p:cNvPr id="2" name="Title 1"/>
          <p:cNvSpPr>
            <a:spLocks noGrp="1"/>
          </p:cNvSpPr>
          <p:nvPr>
            <p:ph type="title"/>
          </p:nvPr>
        </p:nvSpPr>
        <p:spPr/>
        <p:txBody>
          <a:bodyPr>
            <a:normAutofit fontScale="90000"/>
          </a:bodyPr>
          <a:lstStyle/>
          <a:p>
            <a:r>
              <a:rPr lang="en-IN" b="1" dirty="0" smtClean="0"/>
              <a:t>CASE STUDY</a:t>
            </a:r>
            <a:r>
              <a:rPr lang="en-IN" dirty="0" smtClean="0"/>
              <a:t/>
            </a:r>
            <a:br>
              <a:rPr lang="en-IN"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rajwal\AppData\Local\Microsoft\Windows\INetCache\Content.Word\1.jpg"/>
          <p:cNvPicPr>
            <a:picLocks noGrp="1"/>
          </p:cNvPicPr>
          <p:nvPr>
            <p:ph idx="1"/>
          </p:nvPr>
        </p:nvPicPr>
        <p:blipFill>
          <a:blip r:embed="rId2" cstate="print"/>
          <a:stretch>
            <a:fillRect/>
          </a:stretch>
        </p:blipFill>
        <p:spPr bwMode="auto">
          <a:xfrm>
            <a:off x="2328862" y="2224881"/>
            <a:ext cx="4486275" cy="3038475"/>
          </a:xfrm>
          <a:prstGeom prst="rect">
            <a:avLst/>
          </a:prstGeom>
          <a:noFill/>
          <a:ln w="9525">
            <a:noFill/>
            <a:miter lim="800000"/>
            <a:headEnd/>
            <a:tailEnd/>
          </a:ln>
        </p:spPr>
      </p:pic>
      <p:sp>
        <p:nvSpPr>
          <p:cNvPr id="2" name="Title 1"/>
          <p:cNvSpPr>
            <a:spLocks noGrp="1"/>
          </p:cNvSpPr>
          <p:nvPr>
            <p:ph type="title"/>
          </p:nvPr>
        </p:nvSpPr>
        <p:spPr/>
        <p:txBody>
          <a:bodyPr/>
          <a:lstStyle/>
          <a:p>
            <a:r>
              <a:rPr lang="en-IN" b="1" dirty="0"/>
              <a:t>RESULTS</a:t>
            </a:r>
            <a:r>
              <a:rPr lang="en-IN" b="1" dirty="0" smtClean="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arregression"/>
          <p:cNvPicPr>
            <a:picLocks noGrp="1" noChangeAspect="1" noChangeArrowheads="1"/>
          </p:cNvPicPr>
          <p:nvPr>
            <p:ph idx="1"/>
          </p:nvPr>
        </p:nvPicPr>
        <p:blipFill>
          <a:blip r:embed="rId2" cstate="print"/>
          <a:stretch>
            <a:fillRect/>
          </a:stretch>
        </p:blipFill>
        <p:spPr bwMode="auto">
          <a:xfrm>
            <a:off x="2309019" y="1481138"/>
            <a:ext cx="4525962" cy="452596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Success is better decision making. Previously with low volumes of data, intuitive decision making would work. As the data size has grown to incredible proportions, human ability to make completely intuitive decisions has been reduced. As a result, data-driven decision making has become more prevalent to ensure a reasonable path for success. This situation makes sense as it is easy to see that data are not diminishing but rather increasing.</a:t>
            </a:r>
          </a:p>
          <a:p>
            <a:endParaRPr lang="en-IN" dirty="0"/>
          </a:p>
        </p:txBody>
      </p:sp>
      <p:sp>
        <p:nvSpPr>
          <p:cNvPr id="2" name="Title 1"/>
          <p:cNvSpPr>
            <a:spLocks noGrp="1"/>
          </p:cNvSpPr>
          <p:nvPr>
            <p:ph type="title"/>
          </p:nvPr>
        </p:nvSpPr>
        <p:spPr/>
        <p:txBody>
          <a:bodyPr>
            <a:normAutofit fontScale="90000"/>
          </a:bodyPr>
          <a:lstStyle/>
          <a:p>
            <a:r>
              <a:rPr lang="en-IN" b="1" dirty="0"/>
              <a:t>CONCLUSION</a:t>
            </a:r>
            <a:r>
              <a:rPr lang="en-IN" dirty="0"/>
              <a:t/>
            </a: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dirty="0"/>
              <a:t>Wikipedia.org</a:t>
            </a:r>
          </a:p>
          <a:p>
            <a:pPr lvl="0"/>
            <a:r>
              <a:rPr lang="en-IN" dirty="0"/>
              <a:t>Tutorialspoint.org</a:t>
            </a:r>
          </a:p>
          <a:p>
            <a:pPr lvl="0"/>
            <a:r>
              <a:rPr lang="en-IN" dirty="0"/>
              <a:t>http://www.kdnuggets.com</a:t>
            </a:r>
          </a:p>
          <a:p>
            <a:endParaRPr lang="en-IN" dirty="0"/>
          </a:p>
        </p:txBody>
      </p:sp>
      <p:sp>
        <p:nvSpPr>
          <p:cNvPr id="2" name="Title 1"/>
          <p:cNvSpPr>
            <a:spLocks noGrp="1"/>
          </p:cNvSpPr>
          <p:nvPr>
            <p:ph type="title"/>
          </p:nvPr>
        </p:nvSpPr>
        <p:spPr/>
        <p:txBody>
          <a:bodyPr/>
          <a:lstStyle/>
          <a:p>
            <a:r>
              <a:rPr lang="en-IN" b="1" dirty="0"/>
              <a:t>REFERENCES</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TotalTime>
  <Words>152</Words>
  <Application>Microsoft Office PowerPoint</Application>
  <PresentationFormat>On-screen Show (4:3)</PresentationFormat>
  <Paragraphs>24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Predictive Analysis Using Linear Regression</vt:lpstr>
      <vt:lpstr>ABSTRACT </vt:lpstr>
      <vt:lpstr>INTRODUCTION </vt:lpstr>
      <vt:lpstr>Analytical Technique Used </vt:lpstr>
      <vt:lpstr>CASE STUDY </vt:lpstr>
      <vt:lpstr>RESULTS </vt:lpstr>
      <vt:lpstr>Slide 7</vt:lpstr>
      <vt:lpstr>CONCLUSION </vt:lpstr>
      <vt:lpstr>REFERENCES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Using Linear Regression</dc:title>
  <dc:creator>Prajwal</dc:creator>
  <cp:lastModifiedBy>Prajwal</cp:lastModifiedBy>
  <cp:revision>1</cp:revision>
  <dcterms:created xsi:type="dcterms:W3CDTF">2017-04-15T04:33:50Z</dcterms:created>
  <dcterms:modified xsi:type="dcterms:W3CDTF">2017-04-15T04:42:21Z</dcterms:modified>
</cp:coreProperties>
</file>