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sldIdLst>
    <p:sldId id="319" r:id="rId2"/>
    <p:sldId id="257" r:id="rId3"/>
    <p:sldId id="258" r:id="rId4"/>
    <p:sldId id="263" r:id="rId5"/>
    <p:sldId id="259" r:id="rId6"/>
    <p:sldId id="260" r:id="rId7"/>
    <p:sldId id="261" r:id="rId8"/>
    <p:sldId id="262"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5" r:id="rId36"/>
    <p:sldId id="291" r:id="rId37"/>
    <p:sldId id="292" r:id="rId38"/>
    <p:sldId id="293" r:id="rId39"/>
    <p:sldId id="294"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7B7B"/>
    <a:srgbClr val="B7EBD8"/>
    <a:srgbClr val="B1A9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66" d="100"/>
          <a:sy n="66" d="100"/>
        </p:scale>
        <p:origin x="64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B7732F-14E5-4DA2-9943-81C06FE46F0F}"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3F759-DD24-40BA-8651-FEF69B27A7C2}" type="slidenum">
              <a:rPr lang="en-IN" smtClean="0"/>
              <a:t>‹#›</a:t>
            </a:fld>
            <a:endParaRPr lang="en-IN"/>
          </a:p>
        </p:txBody>
      </p:sp>
    </p:spTree>
    <p:extLst>
      <p:ext uri="{BB962C8B-B14F-4D97-AF65-F5344CB8AC3E}">
        <p14:creationId xmlns:p14="http://schemas.microsoft.com/office/powerpoint/2010/main" val="337081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B7732F-14E5-4DA2-9943-81C06FE46F0F}" type="datetimeFigureOut">
              <a:rPr lang="en-IN" smtClean="0"/>
              <a:t>11-12-2020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53F759-DD24-40BA-8651-FEF69B27A7C2}" type="slidenum">
              <a:rPr lang="en-IN" smtClean="0"/>
              <a:t>‹#›</a:t>
            </a:fld>
            <a:endParaRPr lang="en-IN"/>
          </a:p>
        </p:txBody>
      </p:sp>
    </p:spTree>
    <p:extLst>
      <p:ext uri="{BB962C8B-B14F-4D97-AF65-F5344CB8AC3E}">
        <p14:creationId xmlns:p14="http://schemas.microsoft.com/office/powerpoint/2010/main" val="302710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B7732F-14E5-4DA2-9943-81C06FE46F0F}" type="datetimeFigureOut">
              <a:rPr lang="en-IN" smtClean="0"/>
              <a:t>11-12-2020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53F759-DD24-40BA-8651-FEF69B27A7C2}" type="slidenum">
              <a:rPr lang="en-IN" smtClean="0"/>
              <a:t>‹#›</a:t>
            </a:fld>
            <a:endParaRPr lang="en-IN"/>
          </a:p>
        </p:txBody>
      </p:sp>
    </p:spTree>
    <p:extLst>
      <p:ext uri="{BB962C8B-B14F-4D97-AF65-F5344CB8AC3E}">
        <p14:creationId xmlns:p14="http://schemas.microsoft.com/office/powerpoint/2010/main" val="3419570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B7732F-14E5-4DA2-9943-81C06FE46F0F}" type="datetimeFigureOut">
              <a:rPr lang="en-IN" smtClean="0"/>
              <a:t>11-12-2020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53F759-DD24-40BA-8651-FEF69B27A7C2}"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52622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B7732F-14E5-4DA2-9943-81C06FE46F0F}" type="datetimeFigureOut">
              <a:rPr lang="en-IN" smtClean="0"/>
              <a:t>11-12-2020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53F759-DD24-40BA-8651-FEF69B27A7C2}" type="slidenum">
              <a:rPr lang="en-IN" smtClean="0"/>
              <a:t>‹#›</a:t>
            </a:fld>
            <a:endParaRPr lang="en-IN"/>
          </a:p>
        </p:txBody>
      </p:sp>
    </p:spTree>
    <p:extLst>
      <p:ext uri="{BB962C8B-B14F-4D97-AF65-F5344CB8AC3E}">
        <p14:creationId xmlns:p14="http://schemas.microsoft.com/office/powerpoint/2010/main" val="444026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DB7732F-14E5-4DA2-9943-81C06FE46F0F}" type="datetimeFigureOut">
              <a:rPr lang="en-IN" smtClean="0"/>
              <a:t>11-12-2020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53F759-DD24-40BA-8651-FEF69B27A7C2}" type="slidenum">
              <a:rPr lang="en-IN" smtClean="0"/>
              <a:t>‹#›</a:t>
            </a:fld>
            <a:endParaRPr lang="en-IN"/>
          </a:p>
        </p:txBody>
      </p:sp>
    </p:spTree>
    <p:extLst>
      <p:ext uri="{BB962C8B-B14F-4D97-AF65-F5344CB8AC3E}">
        <p14:creationId xmlns:p14="http://schemas.microsoft.com/office/powerpoint/2010/main" val="2427680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DB7732F-14E5-4DA2-9943-81C06FE46F0F}" type="datetimeFigureOut">
              <a:rPr lang="en-IN" smtClean="0"/>
              <a:t>11-12-2020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53F759-DD24-40BA-8651-FEF69B27A7C2}" type="slidenum">
              <a:rPr lang="en-IN" smtClean="0"/>
              <a:t>‹#›</a:t>
            </a:fld>
            <a:endParaRPr lang="en-IN"/>
          </a:p>
        </p:txBody>
      </p:sp>
    </p:spTree>
    <p:extLst>
      <p:ext uri="{BB962C8B-B14F-4D97-AF65-F5344CB8AC3E}">
        <p14:creationId xmlns:p14="http://schemas.microsoft.com/office/powerpoint/2010/main" val="467817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B7732F-14E5-4DA2-9943-81C06FE46F0F}"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3F759-DD24-40BA-8651-FEF69B27A7C2}" type="slidenum">
              <a:rPr lang="en-IN" smtClean="0"/>
              <a:t>‹#›</a:t>
            </a:fld>
            <a:endParaRPr lang="en-IN"/>
          </a:p>
        </p:txBody>
      </p:sp>
    </p:spTree>
    <p:extLst>
      <p:ext uri="{BB962C8B-B14F-4D97-AF65-F5344CB8AC3E}">
        <p14:creationId xmlns:p14="http://schemas.microsoft.com/office/powerpoint/2010/main" val="3864428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B7732F-14E5-4DA2-9943-81C06FE46F0F}"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3F759-DD24-40BA-8651-FEF69B27A7C2}" type="slidenum">
              <a:rPr lang="en-IN" smtClean="0"/>
              <a:t>‹#›</a:t>
            </a:fld>
            <a:endParaRPr lang="en-IN"/>
          </a:p>
        </p:txBody>
      </p:sp>
    </p:spTree>
    <p:extLst>
      <p:ext uri="{BB962C8B-B14F-4D97-AF65-F5344CB8AC3E}">
        <p14:creationId xmlns:p14="http://schemas.microsoft.com/office/powerpoint/2010/main" val="2786001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B7732F-14E5-4DA2-9943-81C06FE46F0F}"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3F759-DD24-40BA-8651-FEF69B27A7C2}" type="slidenum">
              <a:rPr lang="en-IN" smtClean="0"/>
              <a:t>‹#›</a:t>
            </a:fld>
            <a:endParaRPr lang="en-IN"/>
          </a:p>
        </p:txBody>
      </p:sp>
    </p:spTree>
    <p:extLst>
      <p:ext uri="{BB962C8B-B14F-4D97-AF65-F5344CB8AC3E}">
        <p14:creationId xmlns:p14="http://schemas.microsoft.com/office/powerpoint/2010/main" val="130582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B7732F-14E5-4DA2-9943-81C06FE46F0F}"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3F759-DD24-40BA-8651-FEF69B27A7C2}" type="slidenum">
              <a:rPr lang="en-IN" smtClean="0"/>
              <a:t>‹#›</a:t>
            </a:fld>
            <a:endParaRPr lang="en-IN"/>
          </a:p>
        </p:txBody>
      </p:sp>
    </p:spTree>
    <p:extLst>
      <p:ext uri="{BB962C8B-B14F-4D97-AF65-F5344CB8AC3E}">
        <p14:creationId xmlns:p14="http://schemas.microsoft.com/office/powerpoint/2010/main" val="920638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B7732F-14E5-4DA2-9943-81C06FE46F0F}" type="datetimeFigureOut">
              <a:rPr lang="en-IN" smtClean="0"/>
              <a:t>11-12-2020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53F759-DD24-40BA-8651-FEF69B27A7C2}" type="slidenum">
              <a:rPr lang="en-IN" smtClean="0"/>
              <a:t>‹#›</a:t>
            </a:fld>
            <a:endParaRPr lang="en-IN"/>
          </a:p>
        </p:txBody>
      </p:sp>
    </p:spTree>
    <p:extLst>
      <p:ext uri="{BB962C8B-B14F-4D97-AF65-F5344CB8AC3E}">
        <p14:creationId xmlns:p14="http://schemas.microsoft.com/office/powerpoint/2010/main" val="2470832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B7732F-14E5-4DA2-9943-81C06FE46F0F}" type="datetimeFigureOut">
              <a:rPr lang="en-IN" smtClean="0"/>
              <a:t>11-12-2020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53F759-DD24-40BA-8651-FEF69B27A7C2}" type="slidenum">
              <a:rPr lang="en-IN" smtClean="0"/>
              <a:t>‹#›</a:t>
            </a:fld>
            <a:endParaRPr lang="en-IN"/>
          </a:p>
        </p:txBody>
      </p:sp>
    </p:spTree>
    <p:extLst>
      <p:ext uri="{BB962C8B-B14F-4D97-AF65-F5344CB8AC3E}">
        <p14:creationId xmlns:p14="http://schemas.microsoft.com/office/powerpoint/2010/main" val="192864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B7732F-14E5-4DA2-9943-81C06FE46F0F}" type="datetimeFigureOut">
              <a:rPr lang="en-IN" smtClean="0"/>
              <a:t>11-12-2020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53F759-DD24-40BA-8651-FEF69B27A7C2}" type="slidenum">
              <a:rPr lang="en-IN" smtClean="0"/>
              <a:t>‹#›</a:t>
            </a:fld>
            <a:endParaRPr lang="en-IN"/>
          </a:p>
        </p:txBody>
      </p:sp>
    </p:spTree>
    <p:extLst>
      <p:ext uri="{BB962C8B-B14F-4D97-AF65-F5344CB8AC3E}">
        <p14:creationId xmlns:p14="http://schemas.microsoft.com/office/powerpoint/2010/main" val="1125077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B7732F-14E5-4DA2-9943-81C06FE46F0F}" type="datetimeFigureOut">
              <a:rPr lang="en-IN" smtClean="0"/>
              <a:t>11-12-2020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53F759-DD24-40BA-8651-FEF69B27A7C2}" type="slidenum">
              <a:rPr lang="en-IN" smtClean="0"/>
              <a:t>‹#›</a:t>
            </a:fld>
            <a:endParaRPr lang="en-IN"/>
          </a:p>
        </p:txBody>
      </p:sp>
    </p:spTree>
    <p:extLst>
      <p:ext uri="{BB962C8B-B14F-4D97-AF65-F5344CB8AC3E}">
        <p14:creationId xmlns:p14="http://schemas.microsoft.com/office/powerpoint/2010/main" val="2185823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B7732F-14E5-4DA2-9943-81C06FE46F0F}" type="datetimeFigureOut">
              <a:rPr lang="en-IN" smtClean="0"/>
              <a:t>11-12-2020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53F759-DD24-40BA-8651-FEF69B27A7C2}" type="slidenum">
              <a:rPr lang="en-IN" smtClean="0"/>
              <a:t>‹#›</a:t>
            </a:fld>
            <a:endParaRPr lang="en-IN"/>
          </a:p>
        </p:txBody>
      </p:sp>
    </p:spTree>
    <p:extLst>
      <p:ext uri="{BB962C8B-B14F-4D97-AF65-F5344CB8AC3E}">
        <p14:creationId xmlns:p14="http://schemas.microsoft.com/office/powerpoint/2010/main" val="262177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B7732F-14E5-4DA2-9943-81C06FE46F0F}" type="datetimeFigureOut">
              <a:rPr lang="en-IN" smtClean="0"/>
              <a:t>11-12-2020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53F759-DD24-40BA-8651-FEF69B27A7C2}" type="slidenum">
              <a:rPr lang="en-IN" smtClean="0"/>
              <a:t>‹#›</a:t>
            </a:fld>
            <a:endParaRPr lang="en-IN"/>
          </a:p>
        </p:txBody>
      </p:sp>
    </p:spTree>
    <p:extLst>
      <p:ext uri="{BB962C8B-B14F-4D97-AF65-F5344CB8AC3E}">
        <p14:creationId xmlns:p14="http://schemas.microsoft.com/office/powerpoint/2010/main" val="1127027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DB7732F-14E5-4DA2-9943-81C06FE46F0F}" type="datetimeFigureOut">
              <a:rPr lang="en-IN" smtClean="0"/>
              <a:t>11-12-2020</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C53F759-DD24-40BA-8651-FEF69B27A7C2}" type="slidenum">
              <a:rPr lang="en-IN" smtClean="0"/>
              <a:t>‹#›</a:t>
            </a:fld>
            <a:endParaRPr lang="en-IN"/>
          </a:p>
        </p:txBody>
      </p:sp>
    </p:spTree>
    <p:extLst>
      <p:ext uri="{BB962C8B-B14F-4D97-AF65-F5344CB8AC3E}">
        <p14:creationId xmlns:p14="http://schemas.microsoft.com/office/powerpoint/2010/main" val="924197222"/>
      </p:ext>
    </p:extLst>
  </p:cSld>
  <p:clrMap bg1="dk1" tx1="lt1" bg2="dk2" tx2="lt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96E85C-E8F3-430B-BD2A-D3D54BDCD537}"/>
              </a:ext>
            </a:extLst>
          </p:cNvPr>
          <p:cNvSpPr txBox="1"/>
          <p:nvPr/>
        </p:nvSpPr>
        <p:spPr>
          <a:xfrm>
            <a:off x="3279808" y="657544"/>
            <a:ext cx="6097604" cy="4216539"/>
          </a:xfrm>
          <a:prstGeom prst="rect">
            <a:avLst/>
          </a:prstGeom>
          <a:noFill/>
        </p:spPr>
        <p:txBody>
          <a:bodyPr wrap="square">
            <a:spAutoFit/>
          </a:bodyPr>
          <a:lstStyle/>
          <a:p>
            <a:r>
              <a:rPr lang="en-US" dirty="0"/>
              <a:t>                            </a:t>
            </a:r>
            <a:r>
              <a:rPr lang="en-US" sz="3600" dirty="0"/>
              <a:t>Mini project</a:t>
            </a:r>
          </a:p>
          <a:p>
            <a:endParaRPr lang="en-US" dirty="0"/>
          </a:p>
          <a:p>
            <a:endParaRPr lang="en-US" dirty="0"/>
          </a:p>
          <a:p>
            <a:endParaRPr lang="en-US" dirty="0"/>
          </a:p>
          <a:p>
            <a:r>
              <a:rPr lang="en-US" dirty="0"/>
              <a:t>     </a:t>
            </a:r>
            <a:r>
              <a:rPr lang="en-US" sz="2800" dirty="0">
                <a:solidFill>
                  <a:srgbClr val="FFC000"/>
                </a:solidFill>
              </a:rPr>
              <a:t>TEMPERATURE CONVERTER</a:t>
            </a:r>
          </a:p>
          <a:p>
            <a:endParaRPr lang="en-US" dirty="0"/>
          </a:p>
          <a:p>
            <a:r>
              <a:rPr lang="en-US" dirty="0"/>
              <a:t>                               </a:t>
            </a:r>
            <a:r>
              <a:rPr lang="en-US" sz="2400" dirty="0">
                <a:solidFill>
                  <a:srgbClr val="FB7B7B"/>
                </a:solidFill>
              </a:rPr>
              <a:t>Members</a:t>
            </a:r>
            <a:r>
              <a:rPr lang="en-US" sz="2400" dirty="0"/>
              <a:t>:</a:t>
            </a:r>
          </a:p>
          <a:p>
            <a:endParaRPr lang="en-IN" dirty="0">
              <a:solidFill>
                <a:schemeClr val="accent5">
                  <a:lumMod val="40000"/>
                  <a:lumOff val="60000"/>
                </a:schemeClr>
              </a:solidFill>
            </a:endParaRPr>
          </a:p>
          <a:p>
            <a:r>
              <a:rPr lang="en-IN" dirty="0">
                <a:solidFill>
                  <a:schemeClr val="accent5">
                    <a:lumMod val="40000"/>
                    <a:lumOff val="60000"/>
                  </a:schemeClr>
                </a:solidFill>
              </a:rPr>
              <a:t>               Name                         Roll No.</a:t>
            </a:r>
          </a:p>
          <a:p>
            <a:r>
              <a:rPr lang="en-IN" dirty="0"/>
              <a:t>           Sakshi Rasal                     50</a:t>
            </a:r>
          </a:p>
          <a:p>
            <a:r>
              <a:rPr lang="en-IN" dirty="0"/>
              <a:t>           Prajwal </a:t>
            </a:r>
            <a:r>
              <a:rPr lang="en-IN" dirty="0" err="1"/>
              <a:t>Ruke</a:t>
            </a:r>
            <a:r>
              <a:rPr lang="en-IN" dirty="0"/>
              <a:t>                    52</a:t>
            </a:r>
          </a:p>
          <a:p>
            <a:r>
              <a:rPr lang="en-IN" dirty="0"/>
              <a:t>           Neha </a:t>
            </a:r>
            <a:r>
              <a:rPr lang="en-IN" dirty="0" err="1"/>
              <a:t>Dhodi</a:t>
            </a:r>
            <a:r>
              <a:rPr lang="en-IN" dirty="0"/>
              <a:t>                      17</a:t>
            </a:r>
          </a:p>
          <a:p>
            <a:r>
              <a:rPr lang="en-IN" dirty="0"/>
              <a:t>           Gitanjali Rathod               51    </a:t>
            </a:r>
            <a:endParaRPr lang="en-US" dirty="0"/>
          </a:p>
        </p:txBody>
      </p:sp>
    </p:spTree>
    <p:extLst>
      <p:ext uri="{BB962C8B-B14F-4D97-AF65-F5344CB8AC3E}">
        <p14:creationId xmlns:p14="http://schemas.microsoft.com/office/powerpoint/2010/main" val="1222472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CF7313-72B4-4327-98C8-53934994D2DD}"/>
              </a:ext>
            </a:extLst>
          </p:cNvPr>
          <p:cNvSpPr txBox="1"/>
          <p:nvPr/>
        </p:nvSpPr>
        <p:spPr>
          <a:xfrm>
            <a:off x="3048000" y="0"/>
            <a:ext cx="6096000" cy="6740307"/>
          </a:xfrm>
          <a:prstGeom prst="rect">
            <a:avLst/>
          </a:prstGeom>
          <a:noFill/>
        </p:spPr>
        <p:txBody>
          <a:bodyPr wrap="square">
            <a:spAutoFit/>
          </a:bodyPr>
          <a:lstStyle/>
          <a:p>
            <a:r>
              <a:rPr lang="en-IN" sz="1800"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jPanel1Layout.createParallelGroup(</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javax.swing.GroupLayout.Alignment.LEADING</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addGroup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(jPanel1Layout.createSequentialGroup()</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addGap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(86, 86, 86)</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addComponent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(jLabel1,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javax.swing.GroupLayout.PREFERRED_SIZE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213,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javax.swing.GroupLayout.PREFERRED_SIZE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addContainerGap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javax.swing.GroupLayout.DEFAULT_SIZE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Short.MAX_VALUE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jPanel1Layout.setVerticalGroup(</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jPanel1Layout.createParallelGroup(</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javax.swing.GroupLayout.Alignment.LEADING</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addGroup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(jPanel1Layout.createSequentialGroup()</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addGap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(23, 23, 23)</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addComponent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(jLabel1, </a:t>
            </a:r>
            <a:endParaRPr lang="en-IN" b="1" dirty="0">
              <a:solidFill>
                <a:srgbClr val="FFC000"/>
              </a:solidFill>
            </a:endParaRPr>
          </a:p>
        </p:txBody>
      </p:sp>
    </p:spTree>
    <p:extLst>
      <p:ext uri="{BB962C8B-B14F-4D97-AF65-F5344CB8AC3E}">
        <p14:creationId xmlns:p14="http://schemas.microsoft.com/office/powerpoint/2010/main" val="993493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8584B1-07E3-4AA4-A146-6DFAA248210D}"/>
              </a:ext>
            </a:extLst>
          </p:cNvPr>
          <p:cNvSpPr txBox="1"/>
          <p:nvPr/>
        </p:nvSpPr>
        <p:spPr>
          <a:xfrm>
            <a:off x="3267075" y="612844"/>
            <a:ext cx="6096000" cy="5632311"/>
          </a:xfrm>
          <a:prstGeom prst="rect">
            <a:avLst/>
          </a:prstGeom>
          <a:noFill/>
        </p:spPr>
        <p:txBody>
          <a:bodyPr wrap="square">
            <a:spAutoFit/>
          </a:bodyPr>
          <a:lstStyle/>
          <a:p>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javax.swing.GroupLayout.DEFAULT_SIZE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javax.swing.GroupLayout.DEFAULT_SIZE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Short.MAX_VALUE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addGap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(23, 23, 23))</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jComboBox1.setFont(new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java.awt.Font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("Tahoma", 1, 12)); // NOI18N</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jComboBox1.setModel(new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javax.swing.DefaultComboBoxModel</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&lt;&gt;(new String[] { "Celsius",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Ferhenheit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"Kelvin" }));</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jComboBox2.setFont(new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java.awt.Font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("Tahoma", 1, 12)); // NOI18N</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jComboBox2.setModel(new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javax.swing.DefaultComboBoxModel</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&lt;&gt;(new String[] { "Celsius",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Ferhenheit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"Kelvin" }));</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jTextField1.addActionListener(new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java.awt.event.ActionListener</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US" sz="1800" b="1" dirty="0">
                <a:solidFill>
                  <a:srgbClr val="FFC000"/>
                </a:solidFill>
                <a:effectLst/>
                <a:latin typeface="Courier New" panose="02070309020205020404" pitchFamily="49" charset="0"/>
                <a:ea typeface="Calibri" panose="020F0502020204030204" pitchFamily="34" charset="0"/>
              </a:rPr>
              <a:t>            public void </a:t>
            </a:r>
            <a:endParaRPr lang="en-IN" b="1" dirty="0">
              <a:solidFill>
                <a:srgbClr val="FFC000"/>
              </a:solidFill>
            </a:endParaRPr>
          </a:p>
        </p:txBody>
      </p:sp>
    </p:spTree>
    <p:extLst>
      <p:ext uri="{BB962C8B-B14F-4D97-AF65-F5344CB8AC3E}">
        <p14:creationId xmlns:p14="http://schemas.microsoft.com/office/powerpoint/2010/main" val="793261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AF0D25-8FE6-4D87-8857-FD41CFDEA6E0}"/>
              </a:ext>
            </a:extLst>
          </p:cNvPr>
          <p:cNvSpPr txBox="1"/>
          <p:nvPr/>
        </p:nvSpPr>
        <p:spPr>
          <a:xfrm>
            <a:off x="3048000" y="351234"/>
            <a:ext cx="6096000" cy="6155531"/>
          </a:xfrm>
          <a:prstGeom prst="rect">
            <a:avLst/>
          </a:prstGeom>
          <a:noFill/>
        </p:spPr>
        <p:txBody>
          <a:bodyPr wrap="square">
            <a:spAutoFit/>
          </a:bodyPr>
          <a:lstStyle/>
          <a:p>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actionPerformed</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java.awt.event.ActionEvent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evt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jTextField1ActionPerformed(</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evt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jTextField2.setEditable(false);</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jTextField2.addActionListener(new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java.awt.event.ActionListener</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public void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actionPerformed</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java.awt.event.ActionEvent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evt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jTextField2ActionPerformed(</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evt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jButton4.setFont(new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java.awt.Font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("Tahoma", 2, 12)); // NOI18N</a:t>
            </a: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jButton4.setText("Convert");</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jButton4.addActionListener(new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java.awt.event.ActionListener</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endParaRPr lang="en-IN" sz="16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6791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8C3AF2-ED5A-40C6-B45E-F2B6EAD08491}"/>
              </a:ext>
            </a:extLst>
          </p:cNvPr>
          <p:cNvSpPr txBox="1"/>
          <p:nvPr/>
        </p:nvSpPr>
        <p:spPr>
          <a:xfrm>
            <a:off x="3048000" y="474345"/>
            <a:ext cx="6096000" cy="5909310"/>
          </a:xfrm>
          <a:prstGeom prst="rect">
            <a:avLst/>
          </a:prstGeom>
          <a:noFill/>
        </p:spPr>
        <p:txBody>
          <a:bodyPr wrap="square">
            <a:spAutoFit/>
          </a:bodyPr>
          <a:lstStyle/>
          <a:p>
            <a:r>
              <a:rPr lang="en-IN" sz="1800"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public void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actionPerformed</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java.awt.event.ActionEvent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evt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jButton4ActionPerformed(</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evt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jButton5.setFont(new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java.awt.Font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("Tahoma", 2, 12)); // NOI18N</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jButton5.setText("Clear");</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jButton5.addActionListener(new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java.awt.event.ActionListener</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public void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actionPerformed</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java.awt.event.ActionEvent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evt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jButton5ActionPerformed(</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evt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jButton6.setFont(new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java.awt.Font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("Tahoma", 1, 12)); // NOI18N</a:t>
            </a:r>
            <a:endParaRPr lang="en-IN" b="1" dirty="0">
              <a:solidFill>
                <a:srgbClr val="FFC000"/>
              </a:solidFill>
            </a:endParaRPr>
          </a:p>
        </p:txBody>
      </p:sp>
    </p:spTree>
    <p:extLst>
      <p:ext uri="{BB962C8B-B14F-4D97-AF65-F5344CB8AC3E}">
        <p14:creationId xmlns:p14="http://schemas.microsoft.com/office/powerpoint/2010/main" val="157852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5DBCC-5B79-41EC-A649-79EEC73E0389}"/>
              </a:ext>
            </a:extLst>
          </p:cNvPr>
          <p:cNvSpPr txBox="1"/>
          <p:nvPr/>
        </p:nvSpPr>
        <p:spPr>
          <a:xfrm>
            <a:off x="3048000" y="-79653"/>
            <a:ext cx="6096000" cy="7017306"/>
          </a:xfrm>
          <a:prstGeom prst="rect">
            <a:avLst/>
          </a:prstGeom>
          <a:noFill/>
        </p:spPr>
        <p:txBody>
          <a:bodyPr wrap="square">
            <a:spAutoFit/>
          </a:bodyPr>
          <a:lstStyle/>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jButton6.setText("Exit");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jButton6.addActionListener(new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java.awt.event.ActionListener</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public void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actionPerformed</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java.awt.event.ActionEvent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evt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jButton6ActionPerformed(</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evt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javax.swing.GroupLayout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layout = new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javax.swing.GroupLayout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getContentPane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getContentPane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setLayout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(layout);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layout.setHorizontalGroup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layout.createParallelGroup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javax.swing.GroupLayout.Alignment.LEADING</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addComponent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(jPanel1,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javax.swing.GroupLayout.DEFAULT_SIZE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javax.swing.GroupLayout.DEFAULT_SIZE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Short.MAX_VALUE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addGroup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layout.createSequentialGroup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addGap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(29, 29, 29)</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7567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C0FB41-3D9C-47FC-9FC9-6227CABDE777}"/>
              </a:ext>
            </a:extLst>
          </p:cNvPr>
          <p:cNvSpPr txBox="1"/>
          <p:nvPr/>
        </p:nvSpPr>
        <p:spPr>
          <a:xfrm>
            <a:off x="3162300" y="183177"/>
            <a:ext cx="6096000" cy="6740307"/>
          </a:xfrm>
          <a:prstGeom prst="rect">
            <a:avLst/>
          </a:prstGeom>
          <a:noFill/>
        </p:spPr>
        <p:txBody>
          <a:bodyPr wrap="square">
            <a:spAutoFit/>
          </a:bodyPr>
          <a:lstStyle/>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addGroup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layout.createParallelGroup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javax.swing.GroupLayout.Alignment.LEADING</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false)</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addComponent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(jComboBox1,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javax.swing.GroupLayout.PREFERRED_SIZE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80,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javax.swing.GroupLayout.PREFERRED_SIZE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addComponent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(jComboBox2, 0, 1,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Short.MAX_VALUE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addGroup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layout.createParallelGroup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javax.swing.GroupLayout.Alignment.LEADING</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addGroup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layout.createSequentialGroup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addGap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(71, 71, 71)</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addGroup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layout.createParallelGroup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javax.swing.GroupLayout.Alignment.LEADING</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addGroup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layout.createSequentialGroup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addComponent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(jButton4)</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addGap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(26, 26, 26)</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dirty="0">
                <a:effectLst/>
                <a:latin typeface="Courier New" panose="02070309020205020404" pitchFamily="49" charset="0"/>
                <a:ea typeface="Calibri" panose="020F0502020204030204" pitchFamily="34" charset="0"/>
                <a:cs typeface="Times New Roman" panose="02020603050405020304" pitchFamily="18" charset="0"/>
              </a:rPr>
              <a:t> </a:t>
            </a:r>
            <a:endParaRPr lang="en-IN" sz="16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1192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C31627-F9CB-4F30-A46C-0FE6E61E17EA}"/>
              </a:ext>
            </a:extLst>
          </p:cNvPr>
          <p:cNvSpPr txBox="1"/>
          <p:nvPr/>
        </p:nvSpPr>
        <p:spPr>
          <a:xfrm>
            <a:off x="3048000" y="83314"/>
            <a:ext cx="6096000" cy="6740307"/>
          </a:xfrm>
          <a:prstGeom prst="rect">
            <a:avLst/>
          </a:prstGeom>
          <a:noFill/>
        </p:spPr>
        <p:txBody>
          <a:bodyPr wrap="square">
            <a:spAutoFit/>
          </a:bodyPr>
          <a:lstStyle/>
          <a:p>
            <a:r>
              <a:rPr lang="en-IN" sz="1800"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addComponent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(jButton4)</a:t>
            </a:r>
            <a:endParaRPr lang="en-IN" sz="1600" b="1" dirty="0">
              <a:solidFill>
                <a:srgbClr val="FFC000"/>
              </a:solidFill>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addGap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(26, 26, 26)</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addComponent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(jButton5))</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addGroup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layout.createSequentialGroup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addGap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(155, 155, 155)</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addComponent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(jButton6))))</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addGroup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layout.createSequentialGroup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addGap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(57, 57, 57)</a:t>
            </a: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addGroup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layout.createParallelGroup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javax.swing.GroupLayout.Alignment.LEADING</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addComponent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(jTextField2,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javax.swing.GroupLayout.PREFERRED_SIZE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224,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javax.swing.GroupLayout.PREFERRED_SIZE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addComponent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(jTextField1,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javax.swing.GroupLayout.PREFERRED_SIZE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219,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8546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074DCC-D2C0-46C3-B733-5176B5162051}"/>
              </a:ext>
            </a:extLst>
          </p:cNvPr>
          <p:cNvSpPr txBox="1"/>
          <p:nvPr/>
        </p:nvSpPr>
        <p:spPr>
          <a:xfrm>
            <a:off x="3048000" y="0"/>
            <a:ext cx="6096000" cy="7017306"/>
          </a:xfrm>
          <a:prstGeom prst="rect">
            <a:avLst/>
          </a:prstGeom>
          <a:noFill/>
        </p:spPr>
        <p:txBody>
          <a:bodyPr wrap="square">
            <a:spAutoFit/>
          </a:bodyPr>
          <a:lstStyle/>
          <a:p>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javax.swing.GroupLayout.PREFERRED_SIZE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addContainerGap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(21,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Short.MAX_VALUE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layout.setVerticalGroup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p>
          <a:p>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layout.createParallelGroup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javax.swing.GroupLayout.Alignment.LEADING</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addGroup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layout.createSequentialGroup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addComponent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(jPanel1,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javax.swing.GroupLayout.PREFERRED_SIZE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javax.swing.GroupLayout.DEFAULT_SIZE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javax.swing.GroupLayout.PREFERRED_SIZE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addGap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(34, 34, 34)</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addGroup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layout.createParallelGroup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javax.swing.GroupLayout.Alignment.BASELINE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addComponent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(jComboBox1,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javax.swing.GroupLayout.PREFERRED_SIZE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30,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javax.swing.GroupLayout.PREFERRED_SIZE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addComponent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(jTextField1,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javax.swing.GroupLayout.PREFERRED_SIZE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29,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javax.swing.GroupLayout.PREFERRED_SIZE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endParaRPr lang="en-IN" sz="18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74935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D2E16D-5D4F-441D-B3CE-2CE31D22D574}"/>
              </a:ext>
            </a:extLst>
          </p:cNvPr>
          <p:cNvSpPr txBox="1"/>
          <p:nvPr/>
        </p:nvSpPr>
        <p:spPr>
          <a:xfrm>
            <a:off x="3048000" y="-356652"/>
            <a:ext cx="6096000" cy="7571303"/>
          </a:xfrm>
          <a:prstGeom prst="rect">
            <a:avLst/>
          </a:prstGeom>
          <a:noFill/>
        </p:spPr>
        <p:txBody>
          <a:bodyPr wrap="square">
            <a:spAutoFit/>
          </a:bodyPr>
          <a:lstStyle/>
          <a:p>
            <a:r>
              <a:rPr lang="en-IN" sz="1800"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addPreferredGap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javax.swing.LayoutStyle.ComponentPlacement.RELATED</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35,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Short.MAX_VALUE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addGroup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layout.createParallelGroup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javax.swing.GroupLayout.Alignment.BASELINE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addComponent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(jButton4)</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addComponent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(jButton5))</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addGap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(31, 31, 31)</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addGroup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layout.createParallelGroup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javax.swing.GroupLayout.Alignment.BASELINE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addComponent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(jComboBox2,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javax.swing.GroupLayout.PREFERRED_SIZE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30,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javax.swing.GroupLayout.PREFERRED_SIZE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addComponent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(jTextField2,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javax.swing.GroupLayout.PREFERRED_SIZE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28,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javax.swing.GroupLayout.PREFERRED_SIZE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addGap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(35, 35, 35)</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addComponent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(jButton6)</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addContainerGap</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b="1" dirty="0">
              <a:solidFill>
                <a:srgbClr val="FFC000"/>
              </a:solidFill>
            </a:endParaRPr>
          </a:p>
        </p:txBody>
      </p:sp>
    </p:spTree>
    <p:extLst>
      <p:ext uri="{BB962C8B-B14F-4D97-AF65-F5344CB8AC3E}">
        <p14:creationId xmlns:p14="http://schemas.microsoft.com/office/powerpoint/2010/main" val="813454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83FE65-A36B-4712-A42D-1A9BD6E2000C}"/>
              </a:ext>
            </a:extLst>
          </p:cNvPr>
          <p:cNvSpPr txBox="1"/>
          <p:nvPr/>
        </p:nvSpPr>
        <p:spPr>
          <a:xfrm>
            <a:off x="3171825" y="0"/>
            <a:ext cx="6096000" cy="6463308"/>
          </a:xfrm>
          <a:prstGeom prst="rect">
            <a:avLst/>
          </a:prstGeom>
          <a:noFill/>
        </p:spPr>
        <p:txBody>
          <a:bodyPr wrap="square">
            <a:spAutoFit/>
          </a:bodyPr>
          <a:lstStyle/>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pack();</a:t>
            </a: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&lt;/editor-fold&gt;//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GEN-END:initComponents</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private void jTextField2ActionPerformed(</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java.awt.event.ActionEvent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evt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{//GEN-FIRST:event_jTextField2ActionPerformed</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 TODO add your handling code here:</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}//GEN-LAST:event_jTextField2ActionPerformed</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private void jTextField1ActionPerformed(</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java.awt.event.ActionEvent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evt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{//GEN-FIRST:event_jTextField1ActionPerformed</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 TODO add your handling code here:</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}//GEN-LAST:event_jTextField1ActionPerformed</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US" sz="1800" b="1" dirty="0">
                <a:solidFill>
                  <a:srgbClr val="FFC000"/>
                </a:solidFill>
                <a:effectLst/>
                <a:latin typeface="Courier New" panose="02070309020205020404" pitchFamily="49" charset="0"/>
                <a:ea typeface="Calibri" panose="020F0502020204030204" pitchFamily="34" charset="0"/>
              </a:rPr>
              <a:t>    private void</a:t>
            </a: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jButton5ActionPerformed(</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java.awt.event.ActionEvent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evt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{//GEN-FIRST:event_jButton5ActionPerformed</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17242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B03987-10CA-4346-AE8A-83BC636F0199}"/>
              </a:ext>
            </a:extLst>
          </p:cNvPr>
          <p:cNvSpPr txBox="1"/>
          <p:nvPr/>
        </p:nvSpPr>
        <p:spPr>
          <a:xfrm>
            <a:off x="2657475" y="1076326"/>
            <a:ext cx="7658100" cy="4087401"/>
          </a:xfrm>
          <a:prstGeom prst="rect">
            <a:avLst/>
          </a:prstGeom>
          <a:noFill/>
        </p:spPr>
        <p:txBody>
          <a:bodyPr wrap="square">
            <a:spAutoFit/>
          </a:bodyPr>
          <a:lstStyle/>
          <a:p>
            <a:pPr>
              <a:lnSpc>
                <a:spcPct val="115000"/>
              </a:lnSpc>
              <a:spcAft>
                <a:spcPts val="1000"/>
              </a:spcAft>
            </a:pPr>
            <a:r>
              <a:rPr lang="en-US" sz="2000" dirty="0">
                <a:solidFill>
                  <a:srgbClr val="FFC000"/>
                </a:solidFill>
                <a:latin typeface="Arial" panose="020B0604020202020204" pitchFamily="34" charset="0"/>
                <a:ea typeface="Calibri" panose="020F0502020204030204" pitchFamily="34" charset="0"/>
                <a:cs typeface="Times New Roman" panose="02020603050405020304" pitchFamily="18" charset="0"/>
              </a:rPr>
              <a:t>                                      </a:t>
            </a:r>
            <a:r>
              <a:rPr lang="en-US" sz="2000" b="1" dirty="0">
                <a:latin typeface="Arial" panose="020B0604020202020204" pitchFamily="34" charset="0"/>
                <a:ea typeface="Calibri" panose="020F0502020204030204" pitchFamily="34" charset="0"/>
                <a:cs typeface="Times New Roman" panose="02020603050405020304" pitchFamily="18" charset="0"/>
              </a:rPr>
              <a:t>INTRODUCTION</a:t>
            </a:r>
          </a:p>
          <a:p>
            <a:pPr>
              <a:lnSpc>
                <a:spcPct val="115000"/>
              </a:lnSpc>
              <a:spcAft>
                <a:spcPts val="1000"/>
              </a:spcAft>
            </a:pPr>
            <a:r>
              <a:rPr lang="en-US" sz="2000" dirty="0">
                <a:solidFill>
                  <a:srgbClr val="FFC000"/>
                </a:solidFill>
                <a:effectLst/>
                <a:latin typeface="Algerian" panose="04020705040A02060702" pitchFamily="82" charset="0"/>
                <a:ea typeface="Calibri" panose="020F0502020204030204" pitchFamily="34" charset="0"/>
                <a:cs typeface="Times New Roman" panose="02020603050405020304" pitchFamily="18" charset="0"/>
              </a:rPr>
              <a:t>We use real numbers to represent the temperature readings in various temperature units. This project is simple, easy to understand, and most importantly it correctly solves the original problem. The user can enter any value for the temperature in Celsius, Fahrenheit or kelvin as the argument to convert the method as per the user’s choice and press enter, and our program will immediately compute the corresponding temperature in Celsius, Fahrenheit or Kelvin.</a:t>
            </a:r>
            <a:endParaRPr lang="en-IN" sz="2000" dirty="0">
              <a:solidFill>
                <a:srgbClr val="FFC000"/>
              </a:solidFill>
              <a:effectLst/>
              <a:latin typeface="Algerian" panose="04020705040A02060702" pitchFamily="8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3386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0B2D74-4957-4CC7-94C2-D97BDD9957F7}"/>
              </a:ext>
            </a:extLst>
          </p:cNvPr>
          <p:cNvSpPr txBox="1"/>
          <p:nvPr/>
        </p:nvSpPr>
        <p:spPr>
          <a:xfrm>
            <a:off x="3048000" y="456069"/>
            <a:ext cx="6096000" cy="6186309"/>
          </a:xfrm>
          <a:prstGeom prst="rect">
            <a:avLst/>
          </a:prstGeom>
          <a:noFill/>
        </p:spPr>
        <p:txBody>
          <a:bodyPr wrap="square">
            <a:spAutoFit/>
          </a:bodyPr>
          <a:lstStyle/>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jTextField1.setText("");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jTextField2.setText("");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}//GEN-LAST:event_jButton5ActionPerformed</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private void jButton6ActionPerformed(</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java.awt.event.ActionEvent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evt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{//GEN-FIRST:event_jButton6ActionPerformed</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System.exit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(0);</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}//GEN-LAST:event_jButton6ActionPerformed</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private void jButton4ActionPerformed(</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java.awt.event.ActionEvent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evt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{//GEN-FIRST:event_jButton4ActionPerformed</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String box1 = (String)jComboBox1.getSelectedItem();</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String box2 = (String)jComboBox2.getSelectedItem();</a:t>
            </a: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if(box1.equals("Celsius") &amp;&amp; box2.equals("</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Ferhenheit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dirty="0">
                <a:effectLst/>
                <a:latin typeface="Courier New" panose="02070309020205020404" pitchFamily="49" charset="0"/>
                <a:ea typeface="Calibri" panose="020F0502020204030204" pitchFamily="34" charset="0"/>
                <a:cs typeface="Times New Roman" panose="02020603050405020304" pitchFamily="18" charset="0"/>
              </a:rPr>
              <a:t>       </a:t>
            </a:r>
            <a:endParaRPr lang="en-IN" sz="16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7709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18A8E6-1292-4167-B46B-218165FD881B}"/>
              </a:ext>
            </a:extLst>
          </p:cNvPr>
          <p:cNvSpPr txBox="1"/>
          <p:nvPr/>
        </p:nvSpPr>
        <p:spPr>
          <a:xfrm>
            <a:off x="3048000" y="66675"/>
            <a:ext cx="6096000" cy="7294305"/>
          </a:xfrm>
          <a:prstGeom prst="rect">
            <a:avLst/>
          </a:prstGeom>
          <a:noFill/>
        </p:spPr>
        <p:txBody>
          <a:bodyPr wrap="square">
            <a:spAutoFit/>
          </a:bodyPr>
          <a:lstStyle/>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double c =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Double.parseDouble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(jTextField1.getText());</a:t>
            </a: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double f = (double)(c * 1.8 + 32);</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jTextField2.setText(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String.valueOf</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(f));</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if(box1.equals("Celsius") &amp;&amp; box2.equals("Kelvin"))</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double c =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Double.parseDouble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(jTextField1.getText());</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double k = (double)(c + 173.15);</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jTextField2.setText(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String.valueOf</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(k));</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if(box1.equals("Celsius") &amp;&amp; box2.equals("Celsius"))</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double c =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Double.parseDouble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(jTextField1.getText());</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dirty="0">
                <a:effectLst/>
                <a:latin typeface="Courier New" panose="02070309020205020404" pitchFamily="49" charset="0"/>
                <a:ea typeface="Calibri" panose="020F0502020204030204" pitchFamily="34" charset="0"/>
                <a:cs typeface="Times New Roman" panose="02020603050405020304" pitchFamily="18" charset="0"/>
              </a:rPr>
              <a:t>              </a:t>
            </a:r>
            <a:endParaRPr lang="en-IN" sz="18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dirty="0">
                <a:effectLst/>
                <a:latin typeface="Courier New" panose="02070309020205020404" pitchFamily="49" charset="0"/>
                <a:ea typeface="Calibri" panose="020F0502020204030204" pitchFamily="34" charset="0"/>
                <a:cs typeface="Times New Roman" panose="02020603050405020304" pitchFamily="18" charset="0"/>
              </a:rPr>
              <a:t>           </a:t>
            </a:r>
            <a:endParaRPr lang="en-IN" sz="18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18807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86A49E-5E95-4480-A5E8-249AEA0D6859}"/>
              </a:ext>
            </a:extLst>
          </p:cNvPr>
          <p:cNvSpPr txBox="1"/>
          <p:nvPr/>
        </p:nvSpPr>
        <p:spPr>
          <a:xfrm>
            <a:off x="3048000" y="109835"/>
            <a:ext cx="6096000" cy="7848302"/>
          </a:xfrm>
          <a:prstGeom prst="rect">
            <a:avLst/>
          </a:prstGeom>
          <a:noFill/>
        </p:spPr>
        <p:txBody>
          <a:bodyPr wrap="square">
            <a:spAutoFit/>
          </a:bodyPr>
          <a:lstStyle/>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jTextField2.setText(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String.valueOf</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(c));</a:t>
            </a: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if(box1.equals("</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Ferhenheit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&amp;&amp; box2.equals("Celsius"))</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 </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double f =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Double.parseDouble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(jTextField1.getText());</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double c = (double)((f-32)*5/9);</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jTextField2.setText(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String.valueOf</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(c));</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              </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else if(box1.equals("</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Ferhenheit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&amp;&amp; box2.equals("Kelvin"))</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 </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double f =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Double.parseDouble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(jTextField1.getText());</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double k =  (double)((f - 32)*5/9 + 273.15);</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jTextField2.setText(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String.valueOf</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(k));  </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40042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2E88B8-F4AA-45BA-8BA4-9BDE82ED777B}"/>
              </a:ext>
            </a:extLst>
          </p:cNvPr>
          <p:cNvSpPr txBox="1"/>
          <p:nvPr/>
        </p:nvSpPr>
        <p:spPr>
          <a:xfrm>
            <a:off x="3048000" y="134779"/>
            <a:ext cx="6096000" cy="7109639"/>
          </a:xfrm>
          <a:prstGeom prst="rect">
            <a:avLst/>
          </a:prstGeom>
          <a:noFill/>
        </p:spPr>
        <p:txBody>
          <a:bodyPr wrap="square">
            <a:spAutoFit/>
          </a:bodyPr>
          <a:lstStyle/>
          <a:p>
            <a:r>
              <a:rPr lang="en-IN" sz="1800"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else if(box1.equals("</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Ferhenheit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&amp;&amp; box2.equals("</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Ferhenheit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double f =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Double.parseDouble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(jTextField1.getText());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jTextField2.setText(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String.valueOf</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(f));</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if(box1.equals("Kelvin") &amp;&amp; box2.equals("Celsius"))</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double k =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Double.parseDouble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(jTextField1.getText());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double c =  (double)(k - 273.15);</a:t>
            </a:r>
          </a:p>
          <a:p>
            <a:r>
              <a:rPr lang="en-IN" sz="16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jTextField2.setText(</a:t>
            </a:r>
            <a:r>
              <a:rPr lang="en-IN" sz="16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String.valueOf</a:t>
            </a:r>
            <a:r>
              <a:rPr lang="en-IN" sz="16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(c));</a:t>
            </a:r>
            <a:endParaRPr lang="en-IN" sz="14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6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4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6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else if(box1.equals("Kelvin") &amp;&amp; box2.equals("</a:t>
            </a:r>
            <a:r>
              <a:rPr lang="en-IN" sz="16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Ferhenheit</a:t>
            </a:r>
            <a:r>
              <a:rPr lang="en-IN" sz="16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4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6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      </a:t>
            </a:r>
            <a:endParaRPr lang="en-IN" sz="14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b="1" dirty="0">
              <a:solidFill>
                <a:srgbClr val="FFC000"/>
              </a:solidFill>
            </a:endParaRPr>
          </a:p>
        </p:txBody>
      </p:sp>
    </p:spTree>
    <p:extLst>
      <p:ext uri="{BB962C8B-B14F-4D97-AF65-F5344CB8AC3E}">
        <p14:creationId xmlns:p14="http://schemas.microsoft.com/office/powerpoint/2010/main" val="3167408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0A23A2-F2A7-4DB3-B3A3-CEBD6D0E2F03}"/>
              </a:ext>
            </a:extLst>
          </p:cNvPr>
          <p:cNvSpPr txBox="1"/>
          <p:nvPr/>
        </p:nvSpPr>
        <p:spPr>
          <a:xfrm>
            <a:off x="3171825" y="0"/>
            <a:ext cx="6096000" cy="6463308"/>
          </a:xfrm>
          <a:prstGeom prst="rect">
            <a:avLst/>
          </a:prstGeom>
          <a:noFill/>
        </p:spPr>
        <p:txBody>
          <a:bodyPr wrap="square">
            <a:spAutoFit/>
          </a:bodyPr>
          <a:lstStyle/>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jTextField2.setText(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String.valueOf</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(c));</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else if(box1.equals("Kelvin") &amp;&amp; box2.equals("</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Ferhenheit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double k =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Double.parseDouble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(jTextField1.getText());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double f = (double)(0 - 273.15) * 9/5 +32;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jTextField2.setText(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String.valueOf</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(f));</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else if(box1.equals("Kelvin") &amp;&amp; box2.equals("Kelvin"))</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 </a:t>
            </a: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double k =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Double.parseDouble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(jTextField1.getText());</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jTextField2.setText(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String.valueOf</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(k));</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  </a:t>
            </a:r>
            <a:endParaRPr lang="en-IN" b="1" dirty="0">
              <a:solidFill>
                <a:srgbClr val="FFC000"/>
              </a:solidFill>
            </a:endParaRPr>
          </a:p>
        </p:txBody>
      </p:sp>
    </p:spTree>
    <p:extLst>
      <p:ext uri="{BB962C8B-B14F-4D97-AF65-F5344CB8AC3E}">
        <p14:creationId xmlns:p14="http://schemas.microsoft.com/office/powerpoint/2010/main" val="2925486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E56A5E-6443-4D4A-A9D1-93EAB7770DA6}"/>
              </a:ext>
            </a:extLst>
          </p:cNvPr>
          <p:cNvSpPr txBox="1"/>
          <p:nvPr/>
        </p:nvSpPr>
        <p:spPr>
          <a:xfrm>
            <a:off x="2962275" y="0"/>
            <a:ext cx="6096000" cy="6740307"/>
          </a:xfrm>
          <a:prstGeom prst="rect">
            <a:avLst/>
          </a:prstGeom>
          <a:noFill/>
        </p:spPr>
        <p:txBody>
          <a:bodyPr wrap="square">
            <a:spAutoFit/>
          </a:bodyPr>
          <a:lstStyle/>
          <a:p>
            <a:r>
              <a:rPr lang="en-IN" sz="1800"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}//GEN-LAST:event_jButton4ActionPerformed</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 @param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args</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the command line arguments</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public static void main(String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args</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 Set the Nimbus look and feel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//&lt;editor-fold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defaultstate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="collapsed"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desc</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Look and feel setting code (optional) "&gt;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 If Nimbus (introduced in Java SE 6) is not available, stay with the default look and feel.</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 For details see http://download.oracle.com/javase/tutorial/uiswing/lookandfeel/plaf.html </a:t>
            </a: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try {</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for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javax.swing.UIManager.LookAndFeelInfo</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info :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javax.swing.UIManager.getInstalledLookAndFeels</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5030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453508-CE91-4092-9873-958F047795E5}"/>
              </a:ext>
            </a:extLst>
          </p:cNvPr>
          <p:cNvSpPr txBox="1"/>
          <p:nvPr/>
        </p:nvSpPr>
        <p:spPr>
          <a:xfrm>
            <a:off x="3048000" y="167759"/>
            <a:ext cx="6096000" cy="6740307"/>
          </a:xfrm>
          <a:prstGeom prst="rect">
            <a:avLst/>
          </a:prstGeom>
          <a:noFill/>
        </p:spPr>
        <p:txBody>
          <a:bodyPr wrap="square">
            <a:spAutoFit/>
          </a:bodyPr>
          <a:lstStyle/>
          <a:p>
            <a:r>
              <a:rPr lang="en-IN" sz="1800"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if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Nimbus".equals</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info.getName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p>
          <a:p>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javax.swing.UIManager.setLookAndFeel</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info.getClassName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break;</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 catch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ClassNotFoundException</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ex) {</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java.util.logging.Logger.getLogger</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iIterface.class.getName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()).log(</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java.util.logging.Level.SEVERE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null, ex);</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 catch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InstantiationException</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ex) {</a:t>
            </a:r>
          </a:p>
          <a:p>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java.util.logging.Logger.getLogger</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iIterface.class.getName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()).log(</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java.util.logging.Level.SEVERE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null, ex);</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 catch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IllegalAccessException</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ex) {</a:t>
            </a:r>
          </a:p>
          <a:p>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java.util.logging.Logger.getLogger</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iIterface.class.getName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()).log(</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java.util.logging.Level.SEVERE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null, ex);</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US" sz="1800" b="1" dirty="0">
                <a:solidFill>
                  <a:srgbClr val="FFC000"/>
                </a:solidFill>
                <a:effectLst/>
                <a:latin typeface="Courier New" panose="02070309020205020404" pitchFamily="49" charset="0"/>
                <a:ea typeface="Calibri" panose="020F0502020204030204" pitchFamily="34" charset="0"/>
              </a:rPr>
              <a:t>        } catch</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22415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062F53-7DED-47DC-9053-5BDB08CE8B89}"/>
              </a:ext>
            </a:extLst>
          </p:cNvPr>
          <p:cNvSpPr txBox="1"/>
          <p:nvPr/>
        </p:nvSpPr>
        <p:spPr>
          <a:xfrm>
            <a:off x="3048000" y="229285"/>
            <a:ext cx="6096000" cy="5355312"/>
          </a:xfrm>
          <a:prstGeom prst="rect">
            <a:avLst/>
          </a:prstGeom>
          <a:noFill/>
        </p:spPr>
        <p:txBody>
          <a:bodyPr wrap="square">
            <a:spAutoFit/>
          </a:bodyPr>
          <a:lstStyle/>
          <a:p>
            <a:r>
              <a:rPr lang="en-US" sz="1800" b="1" dirty="0">
                <a:solidFill>
                  <a:srgbClr val="FFC000"/>
                </a:solidFill>
                <a:effectLst/>
                <a:latin typeface="Courier New" panose="02070309020205020404" pitchFamily="49" charset="0"/>
                <a:ea typeface="Calibri" panose="020F0502020204030204" pitchFamily="34" charset="0"/>
              </a:rPr>
              <a:t>(</a:t>
            </a:r>
            <a:r>
              <a:rPr lang="en-US" sz="1800" b="1" dirty="0" err="1">
                <a:solidFill>
                  <a:srgbClr val="FFC000"/>
                </a:solidFill>
                <a:effectLst/>
                <a:latin typeface="Courier New" panose="02070309020205020404" pitchFamily="49" charset="0"/>
                <a:ea typeface="Calibri" panose="020F0502020204030204" pitchFamily="34" charset="0"/>
              </a:rPr>
              <a:t>javax.swing.UnsupportedLookAndFeelException</a:t>
            </a:r>
            <a:r>
              <a:rPr lang="en-US" sz="1800" b="1" dirty="0">
                <a:solidFill>
                  <a:srgbClr val="FFC000"/>
                </a:solidFill>
                <a:effectLst/>
                <a:latin typeface="Courier New" panose="02070309020205020404" pitchFamily="49" charset="0"/>
                <a:ea typeface="Calibri" panose="020F0502020204030204" pitchFamily="34" charset="0"/>
              </a:rPr>
              <a:t> ex)</a:t>
            </a: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java.util.logging.Logger.getLogger</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iIterface.class.getName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()).log(</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java.util.logging.Level.SEVERE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null, ex);</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//&lt;/editor-fold&gt;</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 Create and display the form */</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java.awt.EventQueue.invokeLater</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(new Runnable() {</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public void run() {</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new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iIterface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setVisible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(true);</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endParaRPr lang="en-IN" sz="18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3787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77C8B1-47BB-4354-8C01-5127AAEE1020}"/>
              </a:ext>
            </a:extLst>
          </p:cNvPr>
          <p:cNvSpPr txBox="1"/>
          <p:nvPr/>
        </p:nvSpPr>
        <p:spPr>
          <a:xfrm>
            <a:off x="3048000" y="889844"/>
            <a:ext cx="6096000" cy="5078313"/>
          </a:xfrm>
          <a:prstGeom prst="rect">
            <a:avLst/>
          </a:prstGeom>
          <a:noFill/>
        </p:spPr>
        <p:txBody>
          <a:bodyPr wrap="square">
            <a:spAutoFit/>
          </a:bodyPr>
          <a:lstStyle/>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Variables declaration - do not modify//</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GEN-BEGIN:variables</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private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javax.swing.JButton</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jButton4;</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private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javax.swing.JButton</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jButton5;</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private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javax.swing.JButton</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jButton6;</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private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javax.swing.JComboBox</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&lt;String&gt; jComboBox1;</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private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javax.swing.JComboBox</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&lt;String&gt; jComboBox2;</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private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javax.swing.JLabel</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jLabel1;</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private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javax.swing.JPanel</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jPanel1;</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private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javax.swing.JTextField</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jTextField1;</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private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javax.swing.JTextField</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jTextField2;</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 End of variables declaration//</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GEN-END:variables</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5187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B5C16F-FB62-4B9F-942E-82632C6D8DAC}"/>
              </a:ext>
            </a:extLst>
          </p:cNvPr>
          <p:cNvSpPr txBox="1"/>
          <p:nvPr/>
        </p:nvSpPr>
        <p:spPr>
          <a:xfrm>
            <a:off x="3048000" y="245212"/>
            <a:ext cx="6096000" cy="7198574"/>
          </a:xfrm>
          <a:prstGeom prst="rect">
            <a:avLst/>
          </a:prstGeom>
          <a:noFill/>
        </p:spPr>
        <p:txBody>
          <a:bodyPr wrap="square">
            <a:spAutoFit/>
          </a:bodyPr>
          <a:lstStyle/>
          <a:p>
            <a:r>
              <a:rPr lang="en-IN" b="1" i="1" dirty="0">
                <a:solidFill>
                  <a:srgbClr val="FFFF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b="1" i="1" u="sng" dirty="0">
                <a:solidFill>
                  <a:srgbClr val="FFFF00"/>
                </a:solidFill>
                <a:effectLst/>
                <a:latin typeface="Courier New" panose="02070309020205020404" pitchFamily="49" charset="0"/>
                <a:ea typeface="Calibri" panose="020F0502020204030204" pitchFamily="34" charset="0"/>
                <a:cs typeface="Times New Roman" panose="02020603050405020304" pitchFamily="18" charset="0"/>
              </a:rPr>
              <a:t>Interface</a:t>
            </a:r>
            <a:endParaRPr lang="en-IN" b="1" i="1" u="sng" dirty="0">
              <a:solidFill>
                <a:srgbClr val="FFFF00"/>
              </a:solidFill>
              <a:effectLst/>
              <a:latin typeface="Consolas" panose="020B0609020204030204" pitchFamily="49"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&lt;?xml version="1.0" encoding="UTF-8" ?&gt;</a:t>
            </a:r>
            <a:endParaRPr lang="en-IN" sz="16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&lt;Form version="1.3" </a:t>
            </a:r>
            <a:r>
              <a:rPr lang="en-IN" sz="1800" b="1" dirty="0" err="1">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maxVersion</a:t>
            </a:r>
            <a:r>
              <a:rPr lang="en-IN" sz="1800" b="1"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="1.9" type="</a:t>
            </a:r>
            <a:r>
              <a:rPr lang="en-IN" sz="1800" b="1" dirty="0" err="1">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org.netbeans.modules.form.forminfo.JFrameFormInfo</a:t>
            </a:r>
            <a:r>
              <a:rPr lang="en-IN" sz="1800" b="1"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en-IN" sz="16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  &lt;Properties&gt;</a:t>
            </a:r>
            <a:endParaRPr lang="en-IN" sz="16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    &lt;Property name="</a:t>
            </a:r>
            <a:r>
              <a:rPr lang="en-IN" sz="1800" b="1" dirty="0" err="1">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defaultCloseOperation</a:t>
            </a:r>
            <a:r>
              <a:rPr lang="en-IN" sz="1800" b="1"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 type="int" value="3"/&gt;</a:t>
            </a:r>
            <a:endParaRPr lang="en-IN" sz="16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    &lt;Property name="title" type="</a:t>
            </a:r>
            <a:r>
              <a:rPr lang="en-IN" sz="1800" b="1" dirty="0" err="1">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java.lang.String</a:t>
            </a:r>
            <a:r>
              <a:rPr lang="en-IN" sz="1800" b="1"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 value="</a:t>
            </a:r>
            <a:r>
              <a:rPr lang="en-IN" sz="1800" b="1" dirty="0" err="1">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Tempratureconverter</a:t>
            </a:r>
            <a:r>
              <a:rPr lang="en-IN" sz="1800" b="1"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en-IN" sz="16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    &lt;Property name="resizable" type="</a:t>
            </a:r>
            <a:r>
              <a:rPr lang="en-IN" sz="1800" b="1" dirty="0" err="1">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boolean</a:t>
            </a:r>
            <a:r>
              <a:rPr lang="en-IN" sz="1800" b="1"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 value="false"/&gt;</a:t>
            </a:r>
            <a:endParaRPr lang="en-IN" sz="16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4029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202647-9BA7-4BC3-876F-F34A9E00CFD9}"/>
              </a:ext>
            </a:extLst>
          </p:cNvPr>
          <p:cNvSpPr txBox="1"/>
          <p:nvPr/>
        </p:nvSpPr>
        <p:spPr>
          <a:xfrm>
            <a:off x="1766888" y="695326"/>
            <a:ext cx="8886824" cy="4049378"/>
          </a:xfrm>
          <a:prstGeom prst="rect">
            <a:avLst/>
          </a:prstGeom>
          <a:noFill/>
        </p:spPr>
        <p:txBody>
          <a:bodyPr wrap="square">
            <a:spAutoFit/>
          </a:bodyPr>
          <a:lstStyle/>
          <a:p>
            <a:pPr>
              <a:lnSpc>
                <a:spcPct val="115000"/>
              </a:lnSpc>
              <a:spcAft>
                <a:spcPts val="1000"/>
              </a:spcAft>
            </a:pP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OBJECTIVE </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rgbClr val="FFC000"/>
                </a:solidFill>
                <a:effectLst/>
                <a:latin typeface="Algerian" panose="04020705040A02060702" pitchFamily="82" charset="0"/>
                <a:ea typeface="Calibri" panose="020F0502020204030204" pitchFamily="34" charset="0"/>
                <a:cs typeface="Times New Roman" panose="02020603050405020304" pitchFamily="18" charset="0"/>
              </a:rPr>
              <a:t>The Temperature Converter is one of the updated program which is created with the all possible features and actions to perform according to user needs. The world is a global village today and people are moving from one part of the world to another part of the world for business, travel, education and migration. One country’s weather forecast is different from another country. In this situation, we have to spot on while converting the temperature. </a:t>
            </a:r>
          </a:p>
          <a:p>
            <a:pPr>
              <a:lnSpc>
                <a:spcPct val="115000"/>
              </a:lnSpc>
              <a:spcAft>
                <a:spcPts val="1000"/>
              </a:spcAft>
            </a:pPr>
            <a:endParaRPr lang="en-US" dirty="0">
              <a:solidFill>
                <a:srgbClr val="FFC000"/>
              </a:solidFill>
              <a:latin typeface="Algerian" panose="04020705040A02060702" pitchFamily="82" charset="0"/>
              <a:ea typeface="Calibri" panose="020F0502020204030204" pitchFamily="34" charset="0"/>
              <a:cs typeface="Times New Roman" panose="02020603050405020304" pitchFamily="18" charset="0"/>
            </a:endParaRPr>
          </a:p>
          <a:p>
            <a:pPr>
              <a:lnSpc>
                <a:spcPct val="115000"/>
              </a:lnSpc>
              <a:spcAft>
                <a:spcPts val="1000"/>
              </a:spcAft>
            </a:pPr>
            <a:endParaRPr lang="en-IN" sz="1400" dirty="0">
              <a:effectLst/>
              <a:latin typeface="Algerian" panose="04020705040A02060702" pitchFamily="82"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rgbClr val="0A0A0A"/>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600" dirty="0">
              <a:solidFill>
                <a:schemeClr val="accent1">
                  <a:lumMod val="60000"/>
                  <a:lumOff val="40000"/>
                </a:schemeClr>
              </a:solidFill>
              <a:effectLst/>
              <a:latin typeface="Algerian" panose="04020705040A02060702" pitchFamily="8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23661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E9E3FA-3E7A-4211-9EDF-1056A8F0B7CD}"/>
              </a:ext>
            </a:extLst>
          </p:cNvPr>
          <p:cNvSpPr txBox="1"/>
          <p:nvPr/>
        </p:nvSpPr>
        <p:spPr>
          <a:xfrm>
            <a:off x="3048000" y="371753"/>
            <a:ext cx="6096000" cy="6529993"/>
          </a:xfrm>
          <a:prstGeom prst="rect">
            <a:avLst/>
          </a:prstGeom>
          <a:noFill/>
        </p:spPr>
        <p:txBody>
          <a:bodyPr wrap="square">
            <a:spAutoFit/>
          </a:bodyPr>
          <a:lstStyle/>
          <a:p>
            <a:r>
              <a:rPr lang="en-IN" sz="1800" b="1"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&lt;/Properties&gt;</a:t>
            </a: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SyntheticProperties</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en-IN" sz="18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SyntheticProperty</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name="</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formSizePolicy</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type="int" value="1"/&gt;</a:t>
            </a:r>
            <a:endParaRPr lang="en-IN" sz="18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SyntheticProperty</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name="</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generateCenter</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type="</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boolean</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value="false"/&gt;</a:t>
            </a:r>
            <a:endParaRPr lang="en-IN" sz="18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SyntheticProperties</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en-IN" sz="18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AuxValues</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en-IN" sz="18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AuxValue</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name="</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FormSettings_autoResourcing</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type="</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java.lang.Integer</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value="0"/&gt;</a:t>
            </a:r>
            <a:endParaRPr lang="en-IN" sz="18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AuxValue</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name="</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FormSettings_autoSetComponentName</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type="</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java.lang.Boolean</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value="false"/&gt;</a:t>
            </a:r>
            <a:endParaRPr lang="en-IN" sz="18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40971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D49744-118B-466B-827E-473F85FB7012}"/>
              </a:ext>
            </a:extLst>
          </p:cNvPr>
          <p:cNvSpPr txBox="1"/>
          <p:nvPr/>
        </p:nvSpPr>
        <p:spPr>
          <a:xfrm>
            <a:off x="3048000" y="175962"/>
            <a:ext cx="6096000" cy="6506076"/>
          </a:xfrm>
          <a:prstGeom prst="rect">
            <a:avLst/>
          </a:prstGeom>
          <a:noFill/>
        </p:spPr>
        <p:txBody>
          <a:bodyPr wrap="square">
            <a:spAutoFit/>
          </a:bodyPr>
          <a:lstStyle/>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AuxValue</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name="</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FormSettings_generateFQN</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type="</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java.lang.Boolean</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value="true"/&gt;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AuxValue</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name="</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FormSettings_generateMnemonicsCode</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type="</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java.lang.Boolean</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value="false"/&gt;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AuxValue</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name="FormSettings_i18nAutoMode" type="</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java.lang.Boolean</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value="false"/&gt;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AuxValue</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name="</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FormSettings_layoutCodeTarget</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type="</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java.lang.Integer</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value="1"/&gt;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AuxValue</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name="</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FormSettings_listenerGenerationStyle</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type="</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java.lang.Integer</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value="0"/&gt;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AuxValue</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name="</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FormSettings_variablesLocal</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type="</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java.lang.Boolean</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value="false"/&gt;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60687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25A60C-770B-4387-AFCE-34393DFC6464}"/>
              </a:ext>
            </a:extLst>
          </p:cNvPr>
          <p:cNvSpPr txBox="1"/>
          <p:nvPr/>
        </p:nvSpPr>
        <p:spPr>
          <a:xfrm>
            <a:off x="3133725" y="194043"/>
            <a:ext cx="6096000" cy="6469913"/>
          </a:xfrm>
          <a:prstGeom prst="rect">
            <a:avLst/>
          </a:prstGeom>
          <a:noFill/>
        </p:spPr>
        <p:txBody>
          <a:bodyPr wrap="square">
            <a:spAutoFit/>
          </a:bodyPr>
          <a:lstStyle/>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AuxValue</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name="</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FormSettings_variablesModifier</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type="</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java.lang.Integer</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value="2"/&gt;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AuxValues</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&lt;Layout&gt;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DimensionLayout</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dim="0"&gt;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&lt;Group type="103" </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groupAlignment</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="0" attributes="0"&gt;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&lt;Component id="jPanel1" alignment="0" max="32767" attributes="0"/&gt;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&lt;Group type="102" alignment="0" attributes="0"&gt;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EmptySpace</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min="-2" </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pref</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="29" max="-2" attributes="0"/&gt;</a:t>
            </a:r>
            <a:endParaRPr lang="en-IN" b="1" dirty="0">
              <a:solidFill>
                <a:schemeClr val="accent6"/>
              </a:solidFill>
            </a:endParaRPr>
          </a:p>
        </p:txBody>
      </p:sp>
    </p:spTree>
    <p:extLst>
      <p:ext uri="{BB962C8B-B14F-4D97-AF65-F5344CB8AC3E}">
        <p14:creationId xmlns:p14="http://schemas.microsoft.com/office/powerpoint/2010/main" val="18186379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89AC7E-2543-4386-BFA0-574C79BE5D8B}"/>
              </a:ext>
            </a:extLst>
          </p:cNvPr>
          <p:cNvSpPr txBox="1"/>
          <p:nvPr/>
        </p:nvSpPr>
        <p:spPr>
          <a:xfrm>
            <a:off x="3048000" y="-107150"/>
            <a:ext cx="6096000" cy="6722610"/>
          </a:xfrm>
          <a:prstGeom prst="rect">
            <a:avLst/>
          </a:prstGeom>
          <a:noFill/>
        </p:spPr>
        <p:txBody>
          <a:bodyPr wrap="square">
            <a:spAutoFit/>
          </a:bodyPr>
          <a:lstStyle/>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&lt;Group type="103" </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groupAlignment</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="0" max="-2" attributes="0"&gt;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&lt;Component id="jComboBox1" min="-2" </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pref</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="80" max="-2" attributes="0"/&gt;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&lt;Component id="jComboBox2" </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pref</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="0" max="32767" attributes="0"/&gt;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&lt;/Group&gt;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&lt;Group type="103" </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groupAlignment</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="0" attributes="0"&gt;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&lt;Group type="102" alignment="0" attributes="0"&gt;</a:t>
            </a: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EmptySpace</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min="-2" </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pref</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="71" max="-2" attributes="0"/&gt;</a:t>
            </a:r>
            <a:endParaRPr lang="en-IN" sz="18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616710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F4CEA8-65DC-45E0-A907-5EE7838C40D7}"/>
              </a:ext>
            </a:extLst>
          </p:cNvPr>
          <p:cNvSpPr txBox="1"/>
          <p:nvPr/>
        </p:nvSpPr>
        <p:spPr>
          <a:xfrm>
            <a:off x="3171825" y="-125624"/>
            <a:ext cx="6096000" cy="6885411"/>
          </a:xfrm>
          <a:prstGeom prst="rect">
            <a:avLst/>
          </a:prstGeom>
          <a:noFill/>
        </p:spPr>
        <p:txBody>
          <a:bodyPr wrap="square">
            <a:spAutoFit/>
          </a:bodyPr>
          <a:lstStyle/>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&lt;Group type="103" </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groupAlignment</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="0" attributes="0"&gt;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&lt;Group type="102" attributes="0"&gt;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&lt;Component id="jButton4" min="-2" max="-2" attributes="0"/&gt;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EmptySpace</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min="-2" </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pref</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="26" max="-2" attributes="0"/&gt;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&lt;Component id="jButton5" min="-2" max="-2" attributes="0"/&gt;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&lt;/Group&gt;</a:t>
            </a: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&lt;Group type="102" alignment="0" attributes="0"&gt;</a:t>
            </a:r>
            <a:endParaRPr lang="en-IN" sz="18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EmptySpace</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min="-2" </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pref</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="155" max="-2" attributes="0"/&gt;</a:t>
            </a:r>
            <a:endParaRPr lang="en-IN" sz="18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&lt;Component id="jButton6" min="-2" max="-2" attributes="0"/&gt;</a:t>
            </a:r>
            <a:endParaRPr lang="en-IN" b="1" dirty="0">
              <a:solidFill>
                <a:schemeClr val="accent6"/>
              </a:solidFill>
            </a:endParaRPr>
          </a:p>
        </p:txBody>
      </p:sp>
    </p:spTree>
    <p:extLst>
      <p:ext uri="{BB962C8B-B14F-4D97-AF65-F5344CB8AC3E}">
        <p14:creationId xmlns:p14="http://schemas.microsoft.com/office/powerpoint/2010/main" val="3416054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8C9E52-C4E2-4EFC-BADF-5D5531E755F5}"/>
              </a:ext>
            </a:extLst>
          </p:cNvPr>
          <p:cNvSpPr txBox="1"/>
          <p:nvPr/>
        </p:nvSpPr>
        <p:spPr>
          <a:xfrm>
            <a:off x="3048000" y="0"/>
            <a:ext cx="6096000" cy="6757171"/>
          </a:xfrm>
          <a:prstGeom prst="rect">
            <a:avLst/>
          </a:prstGeom>
          <a:noFill/>
        </p:spPr>
        <p:txBody>
          <a:bodyPr wrap="square">
            <a:spAutoFit/>
          </a:bodyPr>
          <a:lstStyle/>
          <a:p>
            <a:pPr>
              <a:lnSpc>
                <a:spcPct val="150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&lt;/Group&gt;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&lt;/Group&gt;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&lt;/Group&gt;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&lt;Group type="102" alignment="0" attributes="0"&gt;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EmptySpace</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min="-2" </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pref</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="57" max="-2" attributes="0"/&gt;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&lt;Group type="103" </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groupAlignment</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="0" attributes="0"&gt;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&lt;Component id="jTextField2" alignment="0" min="-2" </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pref</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="224" max="-2" attributes="0"/&gt;</a:t>
            </a: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&lt;Component id="jTextField1" alignment="0" min="-2" </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pref</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="219" max="-2" attributes="0"/&gt;</a:t>
            </a:r>
            <a:endParaRPr lang="en-IN" b="1" dirty="0">
              <a:solidFill>
                <a:schemeClr val="accent6"/>
              </a:solidFill>
            </a:endParaRPr>
          </a:p>
        </p:txBody>
      </p:sp>
    </p:spTree>
    <p:extLst>
      <p:ext uri="{BB962C8B-B14F-4D97-AF65-F5344CB8AC3E}">
        <p14:creationId xmlns:p14="http://schemas.microsoft.com/office/powerpoint/2010/main" val="35928881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96B9DC-9C95-4680-9005-BD9BC4D95A11}"/>
              </a:ext>
            </a:extLst>
          </p:cNvPr>
          <p:cNvSpPr txBox="1"/>
          <p:nvPr/>
        </p:nvSpPr>
        <p:spPr>
          <a:xfrm>
            <a:off x="3219450" y="0"/>
            <a:ext cx="6096000" cy="6726393"/>
          </a:xfrm>
          <a:prstGeom prst="rect">
            <a:avLst/>
          </a:prstGeom>
          <a:noFill/>
        </p:spPr>
        <p:txBody>
          <a:bodyPr wrap="square">
            <a:spAutoFit/>
          </a:bodyPr>
          <a:lstStyle/>
          <a:p>
            <a:pPr>
              <a:lnSpc>
                <a:spcPct val="150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&lt;/Group&gt;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&lt;/Group&gt;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&lt;/Group&gt;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EmptySpace</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pref</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="21" max="32767" attributes="0"/&gt;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&lt;/Group&gt;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&lt;/Group&gt;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DimensionLayout</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DimensionLayout</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dim="1"&gt;</a:t>
            </a: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&lt;Group type="103" </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groupAlignment</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="0" attributes="0"&gt;</a:t>
            </a:r>
            <a:endParaRPr lang="en-IN" sz="18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&lt;Group type="102" alignment="0" attributes="0"&gt;</a:t>
            </a: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&lt;Component id="jPanel1" min="-2" max="-2" attributes="0"/&gt;</a:t>
            </a:r>
            <a:endParaRPr lang="en-IN" b="1" dirty="0">
              <a:solidFill>
                <a:schemeClr val="accent6"/>
              </a:solidFill>
            </a:endParaRPr>
          </a:p>
        </p:txBody>
      </p:sp>
    </p:spTree>
    <p:extLst>
      <p:ext uri="{BB962C8B-B14F-4D97-AF65-F5344CB8AC3E}">
        <p14:creationId xmlns:p14="http://schemas.microsoft.com/office/powerpoint/2010/main" val="37237622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25AA52-C574-4859-85F1-33C41E12D619}"/>
              </a:ext>
            </a:extLst>
          </p:cNvPr>
          <p:cNvSpPr txBox="1"/>
          <p:nvPr/>
        </p:nvSpPr>
        <p:spPr>
          <a:xfrm>
            <a:off x="3209925" y="105452"/>
            <a:ext cx="6096000" cy="6762557"/>
          </a:xfrm>
          <a:prstGeom prst="rect">
            <a:avLst/>
          </a:prstGeom>
          <a:noFill/>
        </p:spPr>
        <p:txBody>
          <a:bodyPr wrap="square">
            <a:spAutoFit/>
          </a:bodyPr>
          <a:lstStyle/>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EmptySpace</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min="-2" </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pref</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="34" max="-2" attributes="0"/&gt;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&lt;Group type="103" </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groupAlignment</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="3" attributes="0"&gt;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&lt;Component id="jComboBox1" alignment="3" min="-2" </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pref</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="30" max="-2" attributes="0"/&gt;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&lt;Component id="jTextField1" alignment="3" min="-2" </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pref</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="29" max="-2" attributes="0"/&gt;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&lt;/Group&gt;</a:t>
            </a: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EmptySpace</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pref</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="35" max="32767" attributes="0"/&gt;</a:t>
            </a:r>
            <a:endParaRPr lang="en-IN" sz="18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&lt;Group type="103" </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groupAlignment</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="3" attributes="0"&gt;</a:t>
            </a:r>
            <a:endParaRPr lang="en-IN" sz="18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&lt;Component id="jButton4" alignment="3" min="-2" max="-2" attributes="0"/&gt;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9685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C34426-60AD-4326-AC31-7BD4FC2ECB45}"/>
              </a:ext>
            </a:extLst>
          </p:cNvPr>
          <p:cNvSpPr txBox="1"/>
          <p:nvPr/>
        </p:nvSpPr>
        <p:spPr>
          <a:xfrm>
            <a:off x="3048000" y="527340"/>
            <a:ext cx="6096000" cy="5803320"/>
          </a:xfrm>
          <a:prstGeom prst="rect">
            <a:avLst/>
          </a:prstGeom>
          <a:noFill/>
        </p:spPr>
        <p:txBody>
          <a:bodyPr wrap="square">
            <a:spAutoFit/>
          </a:bodyPr>
          <a:lstStyle/>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&lt;Component id="jButton5" alignment="3" min="-2" max="-2" attributes="0"/&gt;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&lt;/Group&gt;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EmptySpace</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min="-2" </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pref</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="31" max="-2" attributes="0"/&gt;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&lt;Group type="103" </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groupAlignment</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="3" attributes="0"&gt;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&lt;Component id="jComboBox2" alignment="3" min="-2" </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pref</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="30" max="-2" attributes="0"/&gt;</a:t>
            </a: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&lt;Component id="jTextField2" alignment="3" min="-2" </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pref</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="28" max="-2" attributes="0"/&gt;</a:t>
            </a:r>
            <a:endParaRPr lang="en-IN" sz="18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&lt;/Group&gt;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81523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86CAB5-5276-4851-8027-7B7387964234}"/>
              </a:ext>
            </a:extLst>
          </p:cNvPr>
          <p:cNvSpPr txBox="1"/>
          <p:nvPr/>
        </p:nvSpPr>
        <p:spPr>
          <a:xfrm>
            <a:off x="3048000" y="303755"/>
            <a:ext cx="6096000" cy="6598153"/>
          </a:xfrm>
          <a:prstGeom prst="rect">
            <a:avLst/>
          </a:prstGeom>
          <a:noFill/>
        </p:spPr>
        <p:txBody>
          <a:bodyPr wrap="square">
            <a:spAutoFit/>
          </a:bodyPr>
          <a:lstStyle/>
          <a:p>
            <a:pPr>
              <a:lnSpc>
                <a:spcPct val="150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EmptySpace</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min="-2" </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pref</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="35" max="-2" attributes="0"/&gt;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&lt;Component id="jButton6" min="-2" max="-2" attributes="0"/&gt;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EmptySpace</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max="-2" attributes="0"/&gt;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&lt;/Group&gt;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&lt;/Group&gt;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DimensionLayout</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&lt;/Layout&gt;</a:t>
            </a: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SubComponents</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en-IN" sz="18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&lt;Container class="</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javax.swing.JPanel</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name="jPanel1"&gt;</a:t>
            </a:r>
            <a:endParaRPr lang="en-IN" sz="18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&lt;Properties&gt;</a:t>
            </a:r>
            <a:endParaRPr lang="en-IN" b="1" dirty="0">
              <a:solidFill>
                <a:schemeClr val="accent6"/>
              </a:solidFill>
            </a:endParaRPr>
          </a:p>
        </p:txBody>
      </p:sp>
    </p:spTree>
    <p:extLst>
      <p:ext uri="{BB962C8B-B14F-4D97-AF65-F5344CB8AC3E}">
        <p14:creationId xmlns:p14="http://schemas.microsoft.com/office/powerpoint/2010/main" val="1917998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8672EC-F443-41B5-8323-4D026C20381A}"/>
              </a:ext>
            </a:extLst>
          </p:cNvPr>
          <p:cNvSpPr txBox="1"/>
          <p:nvPr/>
        </p:nvSpPr>
        <p:spPr>
          <a:xfrm>
            <a:off x="3048000" y="1294857"/>
            <a:ext cx="6096000" cy="3513847"/>
          </a:xfrm>
          <a:prstGeom prst="rect">
            <a:avLst/>
          </a:prstGeom>
          <a:noFill/>
        </p:spPr>
        <p:txBody>
          <a:bodyPr wrap="square">
            <a:spAutoFit/>
          </a:bodyPr>
          <a:lstStyle/>
          <a:p>
            <a:pPr>
              <a:lnSpc>
                <a:spcPct val="115000"/>
              </a:lnSpc>
              <a:spcAft>
                <a:spcPts val="1000"/>
              </a:spcAft>
            </a:pPr>
            <a:r>
              <a:rPr lang="en-IN" sz="1600" dirty="0">
                <a:solidFill>
                  <a:srgbClr val="0A0A0A"/>
                </a:solidFill>
                <a:latin typeface="Calibri" panose="020F0502020204030204" pitchFamily="34" charset="0"/>
                <a:ea typeface="Calibri" panose="020F0502020204030204" pitchFamily="34" charset="0"/>
                <a:cs typeface="Times New Roman" panose="02020603050405020304" pitchFamily="18" charset="0"/>
              </a:rPr>
              <a:t>                                                    </a:t>
            </a:r>
            <a:r>
              <a:rPr lang="en-US" b="1" i="1" u="sng" dirty="0">
                <a:effectLst/>
                <a:latin typeface="Arial" panose="020B0604020202020204" pitchFamily="34" charset="0"/>
                <a:ea typeface="Calibri" panose="020F0502020204030204" pitchFamily="34" charset="0"/>
                <a:cs typeface="Times New Roman" panose="02020603050405020304" pitchFamily="18" charset="0"/>
              </a:rPr>
              <a:t>Formulae</a:t>
            </a:r>
          </a:p>
          <a:p>
            <a:pPr>
              <a:lnSpc>
                <a:spcPct val="115000"/>
              </a:lnSpc>
              <a:spcAft>
                <a:spcPts val="1000"/>
              </a:spcAft>
            </a:pPr>
            <a:endParaRPr lang="en-IN" i="1" u="sng"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1800" dirty="0">
                <a:solidFill>
                  <a:srgbClr val="FFC000"/>
                </a:solidFill>
                <a:effectLst/>
                <a:latin typeface="Algerian" panose="04020705040A02060702" pitchFamily="82" charset="0"/>
                <a:ea typeface="Calibri" panose="020F0502020204030204" pitchFamily="34" charset="0"/>
                <a:cs typeface="Times New Roman" panose="02020603050405020304" pitchFamily="18" charset="0"/>
              </a:rPr>
              <a:t>Celsius to Fahrenheit:- (</a:t>
            </a:r>
            <a:r>
              <a:rPr lang="en-US" sz="1800" b="1" dirty="0">
                <a:solidFill>
                  <a:srgbClr val="FFC000"/>
                </a:solidFill>
                <a:effectLst/>
                <a:latin typeface="Algerian" panose="04020705040A02060702" pitchFamily="82" charset="0"/>
                <a:ea typeface="Calibri" panose="020F0502020204030204" pitchFamily="34" charset="0"/>
                <a:cs typeface="Times New Roman" panose="02020603050405020304" pitchFamily="18" charset="0"/>
              </a:rPr>
              <a:t>°C</a:t>
            </a:r>
            <a:r>
              <a:rPr lang="en-US" sz="1800" dirty="0">
                <a:solidFill>
                  <a:srgbClr val="FFC000"/>
                </a:solidFill>
                <a:effectLst/>
                <a:latin typeface="Algerian" panose="04020705040A02060702" pitchFamily="82" charset="0"/>
                <a:ea typeface="Calibri" panose="020F0502020204030204" pitchFamily="34" charset="0"/>
                <a:cs typeface="Times New Roman" panose="02020603050405020304" pitchFamily="18" charset="0"/>
              </a:rPr>
              <a:t> × 9/5) + 32 = </a:t>
            </a:r>
            <a:r>
              <a:rPr lang="en-US" sz="1800" b="1" dirty="0">
                <a:solidFill>
                  <a:srgbClr val="FFC000"/>
                </a:solidFill>
                <a:effectLst/>
                <a:latin typeface="Algerian" panose="04020705040A02060702" pitchFamily="82" charset="0"/>
                <a:ea typeface="Calibri" panose="020F0502020204030204" pitchFamily="34" charset="0"/>
                <a:cs typeface="Times New Roman" panose="02020603050405020304" pitchFamily="18" charset="0"/>
              </a:rPr>
              <a:t>°F</a:t>
            </a:r>
            <a:endParaRPr lang="en-IN" sz="1800" dirty="0">
              <a:solidFill>
                <a:srgbClr val="FFC000"/>
              </a:solidFill>
              <a:effectLst/>
              <a:latin typeface="Algerian" panose="04020705040A02060702" pitchFamily="82" charset="0"/>
              <a:ea typeface="Calibri" panose="020F0502020204030204" pitchFamily="34" charset="0"/>
              <a:cs typeface="Times New Roman" panose="02020603050405020304" pitchFamily="18" charset="0"/>
            </a:endParaRPr>
          </a:p>
          <a:p>
            <a:pPr algn="ctr">
              <a:lnSpc>
                <a:spcPct val="115000"/>
              </a:lnSpc>
              <a:spcAft>
                <a:spcPts val="1000"/>
              </a:spcAft>
            </a:pPr>
            <a:r>
              <a:rPr lang="en-US" sz="1800" dirty="0">
                <a:solidFill>
                  <a:srgbClr val="FFC000"/>
                </a:solidFill>
                <a:effectLst/>
                <a:latin typeface="Algerian" panose="04020705040A02060702" pitchFamily="82" charset="0"/>
                <a:ea typeface="Calibri" panose="020F0502020204030204" pitchFamily="34" charset="0"/>
                <a:cs typeface="Times New Roman" panose="02020603050405020304" pitchFamily="18" charset="0"/>
              </a:rPr>
              <a:t>Celsius to Kelvin:-</a:t>
            </a:r>
            <a:r>
              <a:rPr lang="en-US" sz="1800" b="1" dirty="0">
                <a:solidFill>
                  <a:srgbClr val="FFC000"/>
                </a:solidFill>
                <a:effectLst/>
                <a:latin typeface="Algerian" panose="04020705040A02060702" pitchFamily="82" charset="0"/>
                <a:ea typeface="Calibri" panose="020F0502020204030204" pitchFamily="34" charset="0"/>
                <a:cs typeface="Times New Roman" panose="02020603050405020304" pitchFamily="18" charset="0"/>
              </a:rPr>
              <a:t> °C</a:t>
            </a:r>
            <a:r>
              <a:rPr lang="en-US" sz="1800" dirty="0">
                <a:solidFill>
                  <a:srgbClr val="FFC000"/>
                </a:solidFill>
                <a:effectLst/>
                <a:latin typeface="Algerian" panose="04020705040A02060702" pitchFamily="82" charset="0"/>
                <a:ea typeface="Calibri" panose="020F0502020204030204" pitchFamily="34" charset="0"/>
                <a:cs typeface="Times New Roman" panose="02020603050405020304" pitchFamily="18" charset="0"/>
              </a:rPr>
              <a:t> + 273.15 = </a:t>
            </a:r>
            <a:r>
              <a:rPr lang="en-US" sz="1800" b="1" dirty="0">
                <a:solidFill>
                  <a:srgbClr val="FFC000"/>
                </a:solidFill>
                <a:effectLst/>
                <a:latin typeface="Algerian" panose="04020705040A02060702" pitchFamily="82" charset="0"/>
                <a:ea typeface="Calibri" panose="020F0502020204030204" pitchFamily="34" charset="0"/>
                <a:cs typeface="Times New Roman" panose="02020603050405020304" pitchFamily="18" charset="0"/>
              </a:rPr>
              <a:t>K</a:t>
            </a:r>
          </a:p>
          <a:p>
            <a:pPr algn="ctr">
              <a:lnSpc>
                <a:spcPct val="115000"/>
              </a:lnSpc>
              <a:spcAft>
                <a:spcPts val="1000"/>
              </a:spcAft>
            </a:pPr>
            <a:r>
              <a:rPr lang="en-IN" b="0" i="0" dirty="0">
                <a:solidFill>
                  <a:srgbClr val="FFC000"/>
                </a:solidFill>
                <a:effectLst/>
                <a:latin typeface="Algerian" panose="04020705040A02060702" pitchFamily="82" charset="0"/>
              </a:rPr>
              <a:t>Fahrenheit to Celsius:- (</a:t>
            </a:r>
            <a:r>
              <a:rPr lang="en-IN" b="1" i="0" dirty="0">
                <a:solidFill>
                  <a:srgbClr val="FFC000"/>
                </a:solidFill>
                <a:effectLst/>
                <a:latin typeface="Algerian" panose="04020705040A02060702" pitchFamily="82" charset="0"/>
              </a:rPr>
              <a:t>°F</a:t>
            </a:r>
            <a:r>
              <a:rPr lang="en-IN" b="0" i="0" dirty="0">
                <a:solidFill>
                  <a:srgbClr val="FFC000"/>
                </a:solidFill>
                <a:effectLst/>
                <a:latin typeface="Algerian" panose="04020705040A02060702" pitchFamily="82" charset="0"/>
              </a:rPr>
              <a:t> − 32) × 5/9 = </a:t>
            </a:r>
            <a:r>
              <a:rPr lang="en-IN" b="1" i="0" dirty="0">
                <a:solidFill>
                  <a:srgbClr val="FFC000"/>
                </a:solidFill>
                <a:effectLst/>
                <a:latin typeface="Algerian" panose="04020705040A02060702" pitchFamily="82" charset="0"/>
              </a:rPr>
              <a:t>°C</a:t>
            </a:r>
          </a:p>
          <a:p>
            <a:pPr algn="ctr">
              <a:lnSpc>
                <a:spcPct val="115000"/>
              </a:lnSpc>
              <a:spcAft>
                <a:spcPts val="1000"/>
              </a:spcAft>
            </a:pPr>
            <a:r>
              <a:rPr lang="en-IN" sz="1800" dirty="0">
                <a:solidFill>
                  <a:srgbClr val="FFC000"/>
                </a:solidFill>
                <a:latin typeface="Algerian" panose="04020705040A02060702" pitchFamily="82" charset="0"/>
                <a:ea typeface="Calibri" panose="020F0502020204030204" pitchFamily="34" charset="0"/>
                <a:cs typeface="Times New Roman" panose="02020603050405020304" pitchFamily="18" charset="0"/>
              </a:rPr>
              <a:t>Fahrenheit to kelvin</a:t>
            </a:r>
            <a:r>
              <a:rPr lang="en-IN" sz="1800" b="1" dirty="0">
                <a:solidFill>
                  <a:srgbClr val="FFC000"/>
                </a:solidFill>
                <a:latin typeface="Algerian" panose="04020705040A02060702" pitchFamily="82" charset="0"/>
                <a:ea typeface="Calibri" panose="020F0502020204030204" pitchFamily="34" charset="0"/>
                <a:cs typeface="Times New Roman" panose="02020603050405020304" pitchFamily="18" charset="0"/>
              </a:rPr>
              <a:t>:- </a:t>
            </a:r>
            <a:r>
              <a:rPr lang="en-IN" b="0" i="0" dirty="0">
                <a:solidFill>
                  <a:srgbClr val="FFC000"/>
                </a:solidFill>
                <a:effectLst/>
                <a:latin typeface="Algerian" panose="04020705040A02060702" pitchFamily="82" charset="0"/>
              </a:rPr>
              <a:t>(</a:t>
            </a:r>
            <a:r>
              <a:rPr lang="en-IN" b="1" i="0" dirty="0">
                <a:solidFill>
                  <a:srgbClr val="FFC000"/>
                </a:solidFill>
                <a:effectLst/>
                <a:latin typeface="Algerian" panose="04020705040A02060702" pitchFamily="82" charset="0"/>
              </a:rPr>
              <a:t>°F</a:t>
            </a:r>
            <a:r>
              <a:rPr lang="en-IN" b="0" i="0" dirty="0">
                <a:solidFill>
                  <a:srgbClr val="FFC000"/>
                </a:solidFill>
                <a:effectLst/>
                <a:latin typeface="Algerian" panose="04020705040A02060702" pitchFamily="82" charset="0"/>
              </a:rPr>
              <a:t> − 32) × 5/9 + 273.15 = </a:t>
            </a:r>
            <a:r>
              <a:rPr lang="en-IN" b="1" i="0" dirty="0">
                <a:solidFill>
                  <a:srgbClr val="FFC000"/>
                </a:solidFill>
                <a:effectLst/>
                <a:latin typeface="Algerian" panose="04020705040A02060702" pitchFamily="82" charset="0"/>
              </a:rPr>
              <a:t>K</a:t>
            </a:r>
          </a:p>
          <a:p>
            <a:pPr algn="ctr">
              <a:lnSpc>
                <a:spcPct val="115000"/>
              </a:lnSpc>
              <a:spcAft>
                <a:spcPts val="1000"/>
              </a:spcAft>
            </a:pPr>
            <a:r>
              <a:rPr lang="en-IN" sz="1800" dirty="0">
                <a:solidFill>
                  <a:srgbClr val="FFC000"/>
                </a:solidFill>
                <a:latin typeface="Algerian" panose="04020705040A02060702" pitchFamily="82" charset="0"/>
                <a:ea typeface="Calibri" panose="020F0502020204030204" pitchFamily="34" charset="0"/>
                <a:cs typeface="Times New Roman" panose="02020603050405020304" pitchFamily="18" charset="0"/>
              </a:rPr>
              <a:t>Kelvin to Celsius:- </a:t>
            </a:r>
            <a:r>
              <a:rPr lang="en-IN" b="1" i="0" dirty="0">
                <a:solidFill>
                  <a:srgbClr val="FFC000"/>
                </a:solidFill>
                <a:effectLst/>
                <a:latin typeface="Algerian" panose="04020705040A02060702" pitchFamily="82" charset="0"/>
              </a:rPr>
              <a:t>K</a:t>
            </a:r>
            <a:r>
              <a:rPr lang="en-IN" b="0" i="0" dirty="0">
                <a:solidFill>
                  <a:srgbClr val="FFC000"/>
                </a:solidFill>
                <a:effectLst/>
                <a:latin typeface="Algerian" panose="04020705040A02060702" pitchFamily="82" charset="0"/>
              </a:rPr>
              <a:t> − 273.15 = </a:t>
            </a:r>
            <a:r>
              <a:rPr lang="en-IN" b="1" i="0" dirty="0">
                <a:solidFill>
                  <a:srgbClr val="FFC000"/>
                </a:solidFill>
                <a:effectLst/>
                <a:latin typeface="Algerian" panose="04020705040A02060702" pitchFamily="82" charset="0"/>
              </a:rPr>
              <a:t>°C</a:t>
            </a:r>
            <a:endParaRPr lang="en-IN" sz="1800" dirty="0">
              <a:solidFill>
                <a:srgbClr val="FFC000"/>
              </a:solidFill>
              <a:latin typeface="Algerian" panose="04020705040A02060702" pitchFamily="82" charset="0"/>
              <a:ea typeface="Calibri" panose="020F0502020204030204" pitchFamily="34" charset="0"/>
              <a:cs typeface="Times New Roman" panose="02020603050405020304" pitchFamily="18" charset="0"/>
            </a:endParaRPr>
          </a:p>
          <a:p>
            <a:pPr algn="ctr">
              <a:lnSpc>
                <a:spcPct val="115000"/>
              </a:lnSpc>
              <a:spcAft>
                <a:spcPts val="1000"/>
              </a:spcAft>
            </a:pPr>
            <a:r>
              <a:rPr lang="en-IN" dirty="0" err="1">
                <a:solidFill>
                  <a:srgbClr val="FFC000"/>
                </a:solidFill>
                <a:effectLst/>
                <a:latin typeface="Algerian" panose="04020705040A02060702" pitchFamily="82" charset="0"/>
                <a:ea typeface="Calibri" panose="020F0502020204030204" pitchFamily="34" charset="0"/>
                <a:cs typeface="Times New Roman" panose="02020603050405020304" pitchFamily="18" charset="0"/>
              </a:rPr>
              <a:t>Kaelvin</a:t>
            </a:r>
            <a:r>
              <a:rPr lang="en-IN" dirty="0">
                <a:solidFill>
                  <a:srgbClr val="FFC000"/>
                </a:solidFill>
                <a:effectLst/>
                <a:latin typeface="Algerian" panose="04020705040A02060702" pitchFamily="82" charset="0"/>
                <a:ea typeface="Calibri" panose="020F0502020204030204" pitchFamily="34" charset="0"/>
                <a:cs typeface="Times New Roman" panose="02020603050405020304" pitchFamily="18" charset="0"/>
              </a:rPr>
              <a:t> to Fahrenheit:- </a:t>
            </a:r>
            <a:r>
              <a:rPr lang="en-IN" b="0" i="0" dirty="0">
                <a:solidFill>
                  <a:srgbClr val="202124"/>
                </a:solidFill>
                <a:effectLst/>
                <a:latin typeface="arial" panose="020B0604020202020204" pitchFamily="34" charset="0"/>
              </a:rPr>
              <a:t>(</a:t>
            </a:r>
            <a:r>
              <a:rPr lang="en-IN" b="1" i="0" dirty="0">
                <a:solidFill>
                  <a:srgbClr val="FFC000"/>
                </a:solidFill>
                <a:effectLst/>
                <a:latin typeface="Algerian" panose="04020705040A02060702" pitchFamily="82" charset="0"/>
              </a:rPr>
              <a:t>K</a:t>
            </a:r>
            <a:r>
              <a:rPr lang="en-IN" b="0" i="0" dirty="0">
                <a:solidFill>
                  <a:srgbClr val="FFC000"/>
                </a:solidFill>
                <a:effectLst/>
                <a:latin typeface="Algerian" panose="04020705040A02060702" pitchFamily="82" charset="0"/>
              </a:rPr>
              <a:t> − 273.15) × 9/5 + 32 = </a:t>
            </a:r>
            <a:r>
              <a:rPr lang="en-IN" b="1" i="0" dirty="0">
                <a:solidFill>
                  <a:srgbClr val="FFC000"/>
                </a:solidFill>
                <a:effectLst/>
                <a:latin typeface="Algerian" panose="04020705040A02060702" pitchFamily="82" charset="0"/>
              </a:rPr>
              <a:t>°F</a:t>
            </a:r>
            <a:endParaRPr lang="en-IN" dirty="0">
              <a:solidFill>
                <a:srgbClr val="FFC000"/>
              </a:solidFill>
              <a:latin typeface="Algerian" panose="04020705040A02060702" pitchFamily="82" charset="0"/>
            </a:endParaRPr>
          </a:p>
        </p:txBody>
      </p:sp>
    </p:spTree>
    <p:extLst>
      <p:ext uri="{BB962C8B-B14F-4D97-AF65-F5344CB8AC3E}">
        <p14:creationId xmlns:p14="http://schemas.microsoft.com/office/powerpoint/2010/main" val="1317077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24300D-9513-4A6E-AA0B-C35293EC500C}"/>
              </a:ext>
            </a:extLst>
          </p:cNvPr>
          <p:cNvSpPr txBox="1"/>
          <p:nvPr/>
        </p:nvSpPr>
        <p:spPr>
          <a:xfrm>
            <a:off x="3048000" y="174761"/>
            <a:ext cx="6096000" cy="6598153"/>
          </a:xfrm>
          <a:prstGeom prst="rect">
            <a:avLst/>
          </a:prstGeom>
          <a:noFill/>
        </p:spPr>
        <p:txBody>
          <a:bodyPr wrap="square">
            <a:spAutoFit/>
          </a:bodyPr>
          <a:lstStyle/>
          <a:p>
            <a:pPr>
              <a:lnSpc>
                <a:spcPct val="150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&lt;Property name="background" type="</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java.awt.Color</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editor="</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org.netbeans.beaninfo.editors.ColorEditor</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blue="cc" green="cc" red="0" type="</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rgb</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&lt;/Property&gt;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&lt;/Properties&gt;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&lt;Layout&gt;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DimensionLayout</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dim="0"&gt;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&lt;Group type="103" </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groupAlignment</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="0" attributes="0"&gt;</a:t>
            </a: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&lt;Group type="102" alignment="0" attributes="0"&gt;</a:t>
            </a:r>
            <a:endParaRPr lang="en-IN" sz="18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EmptySpace</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min="-2" </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pref</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="86" max="-2" attributes="0"/&gt;</a:t>
            </a:r>
            <a:endParaRPr lang="en-IN" b="1" dirty="0">
              <a:solidFill>
                <a:schemeClr val="accent6"/>
              </a:solidFill>
            </a:endParaRPr>
          </a:p>
        </p:txBody>
      </p:sp>
    </p:spTree>
    <p:extLst>
      <p:ext uri="{BB962C8B-B14F-4D97-AF65-F5344CB8AC3E}">
        <p14:creationId xmlns:p14="http://schemas.microsoft.com/office/powerpoint/2010/main" val="2140843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992BE6-A8CA-4ED6-9A8B-48615630F54F}"/>
              </a:ext>
            </a:extLst>
          </p:cNvPr>
          <p:cNvSpPr txBox="1"/>
          <p:nvPr/>
        </p:nvSpPr>
        <p:spPr>
          <a:xfrm>
            <a:off x="3048000" y="-77826"/>
            <a:ext cx="6096000" cy="7013651"/>
          </a:xfrm>
          <a:prstGeom prst="rect">
            <a:avLst/>
          </a:prstGeom>
          <a:noFill/>
        </p:spPr>
        <p:txBody>
          <a:bodyPr wrap="square">
            <a:spAutoFit/>
          </a:bodyPr>
          <a:lstStyle/>
          <a:p>
            <a:pPr>
              <a:lnSpc>
                <a:spcPct val="150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&lt;Component id="jLabel1" min="-2" </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pref</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="213" max="-2" attributes="0"/&gt;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EmptySpace</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max="32767" attributes="0"/&gt;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&lt;/Group&gt;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&lt;/Group&gt;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DimensionLayout</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DimensionLayout</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dim="1"&gt;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&lt;Group type="103" </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groupAlignment</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="0" attributes="0"&gt;</a:t>
            </a: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&lt;Group type="102" attributes="0"&gt;</a:t>
            </a:r>
            <a:endParaRPr lang="en-IN" sz="18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EmptySpace</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min="-2" </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pref</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="23" max="-2" attributes="0"/&gt;</a:t>
            </a:r>
            <a:endParaRPr lang="en-IN" sz="18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&lt;Component id="jLabel1" max="32767" attributes="0"/&gt;</a:t>
            </a:r>
            <a:endParaRPr lang="en-IN" b="1" dirty="0">
              <a:solidFill>
                <a:schemeClr val="accent6"/>
              </a:solidFill>
            </a:endParaRPr>
          </a:p>
        </p:txBody>
      </p:sp>
    </p:spTree>
    <p:extLst>
      <p:ext uri="{BB962C8B-B14F-4D97-AF65-F5344CB8AC3E}">
        <p14:creationId xmlns:p14="http://schemas.microsoft.com/office/powerpoint/2010/main" val="17420573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76AB38-9BD4-4237-9F94-16F256AE3773}"/>
              </a:ext>
            </a:extLst>
          </p:cNvPr>
          <p:cNvSpPr txBox="1"/>
          <p:nvPr/>
        </p:nvSpPr>
        <p:spPr>
          <a:xfrm>
            <a:off x="3048000" y="396312"/>
            <a:ext cx="6096000" cy="6059800"/>
          </a:xfrm>
          <a:prstGeom prst="rect">
            <a:avLst/>
          </a:prstGeom>
          <a:noFill/>
        </p:spPr>
        <p:txBody>
          <a:bodyPr wrap="square">
            <a:spAutoFit/>
          </a:bodyPr>
          <a:lstStyle/>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EmptySpace</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min="-2" </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pref</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="23" max="-2" attributes="0"/&gt;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&lt;/Group&gt;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&lt;/Group&gt;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DimensionLayout</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&lt;/Layout&gt;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SubComponents</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&lt;Component class="</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javax.swing.JLabel</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name="jLabel1"&gt;</a:t>
            </a: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&lt;Properties&gt;</a:t>
            </a:r>
            <a:endParaRPr lang="en-IN" sz="18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&lt;Property name="font" type="</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java.awt.Font</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editor="</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org.netbeans.beaninfo.editors.FontEditor</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56507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B9D04A-648F-4035-A0D0-27631F902189}"/>
              </a:ext>
            </a:extLst>
          </p:cNvPr>
          <p:cNvSpPr txBox="1"/>
          <p:nvPr/>
        </p:nvSpPr>
        <p:spPr>
          <a:xfrm>
            <a:off x="3181350" y="191350"/>
            <a:ext cx="6096000" cy="6475299"/>
          </a:xfrm>
          <a:prstGeom prst="rect">
            <a:avLst/>
          </a:prstGeom>
          <a:noFill/>
        </p:spPr>
        <p:txBody>
          <a:bodyPr wrap="square">
            <a:spAutoFit/>
          </a:bodyPr>
          <a:lstStyle/>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&lt;Font name="Tahoma" size="18" style="1"/&gt;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&lt;/Property&gt;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&lt;Property name="foreground" type="</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java.awt.Color</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editor="</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org.netbeans.beaninfo.editors.ColorEditor</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blue="33" green="0" red="33" type="</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rgb</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&lt;/Property&gt;</a:t>
            </a: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&lt;Property name="text" type="</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java.lang.String</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value="</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Temprature</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Converter"/&gt;</a:t>
            </a:r>
            <a:endParaRPr lang="en-IN" sz="18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&lt;/Properties&gt;</a:t>
            </a:r>
            <a:endParaRPr lang="en-IN" sz="18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&lt;/Component&gt;</a:t>
            </a:r>
            <a:endParaRPr lang="en-IN" sz="18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SubComponents</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96797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7A86E4-1D5C-4ABE-B3F9-CB2838A7565B}"/>
              </a:ext>
            </a:extLst>
          </p:cNvPr>
          <p:cNvSpPr txBox="1"/>
          <p:nvPr/>
        </p:nvSpPr>
        <p:spPr>
          <a:xfrm>
            <a:off x="3048000" y="527340"/>
            <a:ext cx="6096000" cy="5803320"/>
          </a:xfrm>
          <a:prstGeom prst="rect">
            <a:avLst/>
          </a:prstGeom>
          <a:noFill/>
        </p:spPr>
        <p:txBody>
          <a:bodyPr wrap="square">
            <a:spAutoFit/>
          </a:bodyPr>
          <a:lstStyle/>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&lt;/Container&gt;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&lt;Component class="</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javax.swing.JComboBox</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name="jComboBox1"&gt;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&lt;Properties&gt;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&lt;Property name="font" type="</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java.awt.Font</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editor="</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org.netbeans.beaninfo.editors.FontEditor</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&lt;Font name="Tahoma" size="12" style="1"/&gt;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&lt;/Property&gt;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&lt;Property name="model" type="</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javax.swing.ComboBoxModel</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editor="org.netbeans.modules.form.editors2.ComboBoxModelEditor"&gt;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23647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031B1C-6EC5-4B52-978C-21581D47E5F6}"/>
              </a:ext>
            </a:extLst>
          </p:cNvPr>
          <p:cNvSpPr txBox="1"/>
          <p:nvPr/>
        </p:nvSpPr>
        <p:spPr>
          <a:xfrm>
            <a:off x="3181350" y="132167"/>
            <a:ext cx="6096000" cy="6820072"/>
          </a:xfrm>
          <a:prstGeom prst="rect">
            <a:avLst/>
          </a:prstGeom>
          <a:noFill/>
        </p:spPr>
        <p:txBody>
          <a:bodyPr wrap="square">
            <a:spAutoFit/>
          </a:bodyPr>
          <a:lstStyle/>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StringArray</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count="3"&gt;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StringItem</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index="0" value="Celsius"/&gt;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StringItem</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index="1" value="</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Ferhenheit</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StringItem</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index="2" value="Kelvin"/&gt;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StringArray</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&lt;/Property&gt;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&lt;/Properties&gt;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AuxValues</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&gt;</a:t>
            </a: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AuxValue</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name="</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JavaCodeGenerator_TypeParameters</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type="</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java.lang.String</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value="&amp;</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lt;String&amp;gt</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en-IN" sz="18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AuxValues</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en-IN" sz="18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&lt;/Component&gt;</a:t>
            </a:r>
            <a:endParaRPr lang="en-IN" sz="18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25787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3199FD-9A72-42A6-8899-9E1F810EDB3B}"/>
              </a:ext>
            </a:extLst>
          </p:cNvPr>
          <p:cNvSpPr txBox="1"/>
          <p:nvPr/>
        </p:nvSpPr>
        <p:spPr>
          <a:xfrm>
            <a:off x="3133725" y="255470"/>
            <a:ext cx="6096000" cy="6347059"/>
          </a:xfrm>
          <a:prstGeom prst="rect">
            <a:avLst/>
          </a:prstGeom>
          <a:noFill/>
        </p:spPr>
        <p:txBody>
          <a:bodyPr wrap="square">
            <a:spAutoFit/>
          </a:bodyPr>
          <a:lstStyle/>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&lt;Component class="</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javax.swing.JComboBox</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name="jComboBox2"&gt;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&lt;Properties&gt;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&lt;Property name="font" type="</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java.awt.Font</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editor="</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org.netbeans.beaninfo.editors.FontEditor</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&lt;Font name="Tahoma" size="12" style="1"/&gt;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&lt;/Property&gt;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&lt;Property name="model" type="</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javax.swing.ComboBoxModel</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editor="org.netbeans.modules.form.editors2.ComboBoxModelEditor"&gt;</a:t>
            </a:r>
          </a:p>
          <a:p>
            <a:pPr>
              <a:lnSpc>
                <a:spcPct val="150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StringArray</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count="3"&gt;</a:t>
            </a:r>
            <a:endParaRPr lang="en-IN" sz="18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StringItem</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index="0" value="Celsius"/&gt;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27330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31AD2A-07F6-4DB4-AB24-221AAA77AC8B}"/>
              </a:ext>
            </a:extLst>
          </p:cNvPr>
          <p:cNvSpPr txBox="1"/>
          <p:nvPr/>
        </p:nvSpPr>
        <p:spPr>
          <a:xfrm>
            <a:off x="3048000" y="72462"/>
            <a:ext cx="6096000" cy="7107330"/>
          </a:xfrm>
          <a:prstGeom prst="rect">
            <a:avLst/>
          </a:prstGeom>
          <a:noFill/>
        </p:spPr>
        <p:txBody>
          <a:bodyPr wrap="square">
            <a:spAutoFit/>
          </a:bodyPr>
          <a:lstStyle/>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StringItem</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index="1" value="</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Ferhenheit</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StringItem</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index="2" value="Kelvin"/&gt;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StringArray</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&lt;/Property&gt;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&lt;/Properties&gt;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AuxValues</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AuxValue</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name="</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JavaCodeGenerator_TypeParameters</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type="</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java.lang.String</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value="&amp;</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lt;String&amp;gt</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;"/&gt;</a:t>
            </a: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AuxValues</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en-IN" sz="18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&lt;/Component&gt;</a:t>
            </a:r>
            <a:endParaRPr lang="en-IN" sz="18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&lt;Component class="</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javax.swing.JTextField</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name="jTextField1"&gt;</a:t>
            </a:r>
            <a:endParaRPr lang="en-IN" sz="18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35294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89D42F-CF49-4E79-B939-20FD22667A4F}"/>
              </a:ext>
            </a:extLst>
          </p:cNvPr>
          <p:cNvSpPr txBox="1"/>
          <p:nvPr/>
        </p:nvSpPr>
        <p:spPr>
          <a:xfrm>
            <a:off x="2981325" y="179038"/>
            <a:ext cx="6096000" cy="6347059"/>
          </a:xfrm>
          <a:prstGeom prst="rect">
            <a:avLst/>
          </a:prstGeom>
          <a:noFill/>
        </p:spPr>
        <p:txBody>
          <a:bodyPr wrap="square">
            <a:spAutoFit/>
          </a:bodyPr>
          <a:lstStyle/>
          <a:p>
            <a:pPr>
              <a:lnSpc>
                <a:spcPct val="150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&lt;Events&gt;</a:t>
            </a:r>
            <a:endParaRPr lang="en-IN" sz="18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EventHandler</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event="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actionPerformed</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listener="</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java.awt.event.ActionListener</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parameters="</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java.awt.event.ActionEvent</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handler="jTextField1ActionPerformed"/&gt;&lt;/Events&gt;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&lt;/Component&gt;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&lt;Component class="</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javax.swing.JTextField</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name="jTextField2"&gt;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&lt;Properties&gt;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&lt;Property name="editable" type="</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boolean</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value="false"/&gt;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&lt;/Properties&gt;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&lt;Events&gt;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00245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DD338B-AF32-428E-B247-7768598C3E6E}"/>
              </a:ext>
            </a:extLst>
          </p:cNvPr>
          <p:cNvSpPr txBox="1"/>
          <p:nvPr/>
        </p:nvSpPr>
        <p:spPr>
          <a:xfrm>
            <a:off x="3048000" y="323850"/>
            <a:ext cx="6096000" cy="6054414"/>
          </a:xfrm>
          <a:prstGeom prst="rect">
            <a:avLst/>
          </a:prstGeom>
          <a:noFill/>
        </p:spPr>
        <p:txBody>
          <a:bodyPr wrap="square">
            <a:spAutoFit/>
          </a:bodyPr>
          <a:lstStyle/>
          <a:p>
            <a:pPr>
              <a:lnSpc>
                <a:spcPct val="150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&lt;/Component&gt;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&lt;Component class="</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javax.swing.JButton</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name="jButton4"&gt;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&lt;Properties&gt;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&lt;Property name="font" type="</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java.awt.Font</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editor="</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org.netbeans.beaninfo.editors.FontEditor</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&lt;Font name="Tahoma" size="12" style="2"/&gt;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&lt;/Property&gt;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&lt;Property name="text" type="</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java.lang.String</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value="Convert"/&gt;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&lt;/Properties&gt;</a:t>
            </a:r>
          </a:p>
          <a:p>
            <a:pPr>
              <a:lnSpc>
                <a:spcPct val="150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b="1" dirty="0">
              <a:solidFill>
                <a:schemeClr val="accent6"/>
              </a:solidFill>
            </a:endParaRPr>
          </a:p>
        </p:txBody>
      </p:sp>
    </p:spTree>
    <p:extLst>
      <p:ext uri="{BB962C8B-B14F-4D97-AF65-F5344CB8AC3E}">
        <p14:creationId xmlns:p14="http://schemas.microsoft.com/office/powerpoint/2010/main" val="1016398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063005-24E2-4299-BA09-B1BAB32F1DB5}"/>
              </a:ext>
            </a:extLst>
          </p:cNvPr>
          <p:cNvSpPr txBox="1"/>
          <p:nvPr/>
        </p:nvSpPr>
        <p:spPr>
          <a:xfrm>
            <a:off x="3048000" y="286544"/>
            <a:ext cx="6096000" cy="6049541"/>
          </a:xfrm>
          <a:prstGeom prst="rect">
            <a:avLst/>
          </a:prstGeom>
          <a:noFill/>
        </p:spPr>
        <p:txBody>
          <a:bodyPr wrap="square">
            <a:spAutoFit/>
          </a:bodyPr>
          <a:lstStyle/>
          <a:p>
            <a:pPr>
              <a:lnSpc>
                <a:spcPct val="150000"/>
              </a:lnSpc>
              <a:spcBef>
                <a:spcPts val="2400"/>
              </a:spcBef>
            </a:pPr>
            <a:r>
              <a:rPr lang="en-US" sz="2800" b="1" kern="0" dirty="0">
                <a:solidFill>
                  <a:srgbClr val="365F9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kern="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METHODOLOGY</a:t>
            </a:r>
            <a:endParaRPr lang="en-IN" sz="2000" b="1" kern="0" dirty="0">
              <a:solidFill>
                <a:schemeClr val="tx1">
                  <a:lumMod val="9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p>
            <a:pPr>
              <a:lnSpc>
                <a:spcPct val="150000"/>
              </a:lnSpc>
              <a:spcBef>
                <a:spcPts val="1000"/>
              </a:spcBef>
            </a:pPr>
            <a:r>
              <a:rPr lang="en-US" sz="2000" b="1" dirty="0">
                <a:solidFill>
                  <a:srgbClr val="FB7B7B"/>
                </a:solidFill>
                <a:effectLst/>
                <a:latin typeface="Arial" panose="020B0604020202020204" pitchFamily="34" charset="0"/>
                <a:ea typeface="Times New Roman" panose="02020603050405020304" pitchFamily="18" charset="0"/>
                <a:cs typeface="Arial" panose="020B0604020202020204" pitchFamily="34" charset="0"/>
              </a:rPr>
              <a:t>      1. </a:t>
            </a:r>
            <a:r>
              <a:rPr lang="en-US" sz="1800" b="1" dirty="0">
                <a:solidFill>
                  <a:srgbClr val="FB7B7B"/>
                </a:solidFill>
                <a:effectLst/>
                <a:latin typeface="Arial" panose="020B0604020202020204" pitchFamily="34" charset="0"/>
                <a:ea typeface="Times New Roman" panose="02020603050405020304" pitchFamily="18" charset="0"/>
                <a:cs typeface="Arial" panose="020B0604020202020204" pitchFamily="34" charset="0"/>
              </a:rPr>
              <a:t>HARDWARE</a:t>
            </a:r>
            <a:r>
              <a:rPr lang="en-US" sz="2000" b="1" dirty="0">
                <a:solidFill>
                  <a:srgbClr val="FB7B7B"/>
                </a:solidFill>
                <a:effectLst/>
                <a:latin typeface="Arial" panose="020B0604020202020204" pitchFamily="34" charset="0"/>
                <a:ea typeface="Times New Roman" panose="02020603050405020304" pitchFamily="18" charset="0"/>
                <a:cs typeface="Arial" panose="020B0604020202020204" pitchFamily="34" charset="0"/>
              </a:rPr>
              <a:t> AND </a:t>
            </a:r>
            <a:r>
              <a:rPr lang="en-US" sz="1800" b="1" dirty="0">
                <a:solidFill>
                  <a:srgbClr val="FB7B7B"/>
                </a:solidFill>
                <a:effectLst/>
                <a:latin typeface="Arial" panose="020B0604020202020204" pitchFamily="34" charset="0"/>
                <a:ea typeface="Times New Roman" panose="02020603050405020304" pitchFamily="18" charset="0"/>
                <a:cs typeface="Arial" panose="020B0604020202020204" pitchFamily="34" charset="0"/>
              </a:rPr>
              <a:t>SOFTWARE REQUIREMENTS</a:t>
            </a:r>
            <a:endParaRPr lang="en-IN" sz="2000" b="1" dirty="0">
              <a:solidFill>
                <a:srgbClr val="FB7B7B"/>
              </a:solidFill>
              <a:effectLst/>
              <a:latin typeface="Arial" panose="020B0604020202020204" pitchFamily="34" charset="0"/>
              <a:ea typeface="Times New Roman" panose="02020603050405020304" pitchFamily="18" charset="0"/>
              <a:cs typeface="Arial" panose="020B0604020202020204" pitchFamily="34" charset="0"/>
            </a:endParaRPr>
          </a:p>
          <a:p>
            <a:pPr marL="114300" algn="just">
              <a:lnSpc>
                <a:spcPct val="150000"/>
              </a:lnSpc>
              <a:spcBef>
                <a:spcPts val="1000"/>
              </a:spcBef>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i="1" u="sng" dirty="0">
                <a:solidFill>
                  <a:srgbClr val="FFFF00"/>
                </a:solidFill>
                <a:effectLst/>
                <a:latin typeface="Arial" panose="020B0604020202020204" pitchFamily="34" charset="0"/>
                <a:ea typeface="Times New Roman" panose="02020603050405020304" pitchFamily="18" charset="0"/>
                <a:cs typeface="Arial" panose="020B0604020202020204" pitchFamily="34" charset="0"/>
              </a:rPr>
              <a:t>1.1. HARDWARE REQUIREMENTS</a:t>
            </a:r>
            <a:endParaRPr lang="en-IN" sz="1600" i="1" u="sng" dirty="0">
              <a:solidFill>
                <a:srgbClr val="FFFF00"/>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50000"/>
              </a:lnSpc>
              <a:spcAft>
                <a:spcPts val="1000"/>
              </a:spcAft>
              <a:buFont typeface="+mj-lt"/>
              <a:buAutoNum type="arabicPeriod"/>
              <a:tabLst>
                <a:tab pos="1308735" algn="l"/>
              </a:tabLst>
            </a:pPr>
            <a:r>
              <a:rPr lang="en-US" sz="1800" dirty="0">
                <a:solidFill>
                  <a:srgbClr val="FFC000"/>
                </a:solidFill>
                <a:effectLst/>
                <a:latin typeface="Algerian" panose="04020705040A02060702" pitchFamily="82" charset="0"/>
                <a:ea typeface="Times New Roman" panose="02020603050405020304" pitchFamily="18" charset="0"/>
                <a:cs typeface="Times New Roman" panose="02020603050405020304" pitchFamily="18" charset="0"/>
              </a:rPr>
              <a:t>  RAM : 512 MB RAM</a:t>
            </a:r>
            <a:endParaRPr lang="en-IN" sz="1600" dirty="0">
              <a:solidFill>
                <a:srgbClr val="FFC000"/>
              </a:solidFill>
              <a:effectLst/>
              <a:latin typeface="Algerian" panose="04020705040A02060702" pitchFamily="82"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rabicPeriod"/>
              <a:tabLst>
                <a:tab pos="1308735" algn="l"/>
              </a:tabLst>
            </a:pPr>
            <a:r>
              <a:rPr lang="en-US" sz="1800" dirty="0">
                <a:solidFill>
                  <a:srgbClr val="FFC000"/>
                </a:solidFill>
                <a:effectLst/>
                <a:latin typeface="Algerian" panose="04020705040A02060702" pitchFamily="82" charset="0"/>
                <a:ea typeface="Times New Roman" panose="02020603050405020304" pitchFamily="18" charset="0"/>
                <a:cs typeface="Times New Roman" panose="02020603050405020304" pitchFamily="18" charset="0"/>
              </a:rPr>
              <a:t>  Hard Drive : 40 GB Hard Drive</a:t>
            </a:r>
            <a:endParaRPr lang="en-IN" sz="1600" dirty="0">
              <a:solidFill>
                <a:srgbClr val="FFC000"/>
              </a:solidFill>
              <a:effectLst/>
              <a:latin typeface="Algerian" panose="04020705040A02060702" pitchFamily="82"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rabicPeriod"/>
              <a:tabLst>
                <a:tab pos="1308735" algn="l"/>
              </a:tabLst>
            </a:pPr>
            <a:r>
              <a:rPr lang="en-US" sz="1800" dirty="0">
                <a:solidFill>
                  <a:srgbClr val="FFC000"/>
                </a:solidFill>
                <a:effectLst/>
                <a:latin typeface="Algerian" panose="04020705040A02060702" pitchFamily="82" charset="0"/>
                <a:ea typeface="Times New Roman" panose="02020603050405020304" pitchFamily="18" charset="0"/>
                <a:cs typeface="Times New Roman" panose="02020603050405020304" pitchFamily="18" charset="0"/>
              </a:rPr>
              <a:t>  Processor : Intel Core 2 Processor</a:t>
            </a:r>
            <a:endParaRPr lang="en-IN" sz="1600" dirty="0">
              <a:solidFill>
                <a:srgbClr val="FFC000"/>
              </a:solidFill>
              <a:effectLst/>
              <a:latin typeface="Algerian" panose="04020705040A02060702" pitchFamily="82" charset="0"/>
              <a:ea typeface="Calibri" panose="020F0502020204030204" pitchFamily="34" charset="0"/>
              <a:cs typeface="Times New Roman" panose="02020603050405020304" pitchFamily="18" charset="0"/>
            </a:endParaRPr>
          </a:p>
          <a:p>
            <a:pPr algn="just">
              <a:lnSpc>
                <a:spcPct val="150000"/>
              </a:lnSpc>
              <a:spcAft>
                <a:spcPts val="1000"/>
              </a:spcAft>
              <a:tabLst>
                <a:tab pos="1308735" algn="l"/>
              </a:tabLst>
            </a:pPr>
            <a:r>
              <a:rPr lang="en-IN" sz="1800" dirty="0">
                <a:solidFill>
                  <a:srgbClr val="FFC000"/>
                </a:solidFill>
                <a:effectLst/>
                <a:latin typeface="Algerian" panose="04020705040A02060702" pitchFamily="82" charset="0"/>
                <a:ea typeface="Times New Roman" panose="02020603050405020304" pitchFamily="18" charset="0"/>
                <a:cs typeface="Times New Roman" panose="02020603050405020304" pitchFamily="18" charset="0"/>
              </a:rPr>
              <a:t>                            4.     Camera module (Webcam)</a:t>
            </a:r>
            <a:endParaRPr lang="en-IN" sz="1600" dirty="0">
              <a:solidFill>
                <a:srgbClr val="FFC000"/>
              </a:solidFill>
              <a:effectLst/>
              <a:latin typeface="Algerian" panose="04020705040A02060702" pitchFamily="82" charset="0"/>
              <a:ea typeface="Calibri" panose="020F0502020204030204" pitchFamily="34" charset="0"/>
              <a:cs typeface="Times New Roman" panose="02020603050405020304" pitchFamily="18" charset="0"/>
            </a:endParaRPr>
          </a:p>
          <a:p>
            <a:pPr algn="just">
              <a:lnSpc>
                <a:spcPct val="150000"/>
              </a:lnSpc>
              <a:spcAft>
                <a:spcPts val="1000"/>
              </a:spcAft>
              <a:tabLst>
                <a:tab pos="1308735" algn="l"/>
              </a:tabLst>
            </a:pPr>
            <a:r>
              <a:rPr lang="en-IN" sz="1800" dirty="0">
                <a:solidFill>
                  <a:srgbClr val="FFC000"/>
                </a:solidFill>
                <a:effectLst/>
                <a:latin typeface="Algerian" panose="04020705040A02060702" pitchFamily="82" charset="0"/>
                <a:ea typeface="Times New Roman" panose="02020603050405020304" pitchFamily="18" charset="0"/>
                <a:cs typeface="Times New Roman" panose="02020603050405020304" pitchFamily="18" charset="0"/>
              </a:rPr>
              <a:t>                            5.     Projector </a:t>
            </a:r>
            <a:endParaRPr lang="en-IN" sz="1600" dirty="0">
              <a:solidFill>
                <a:srgbClr val="FFC000"/>
              </a:solidFill>
              <a:effectLst/>
              <a:latin typeface="Algerian" panose="04020705040A02060702" pitchFamily="82" charset="0"/>
              <a:ea typeface="Calibri" panose="020F0502020204030204" pitchFamily="34" charset="0"/>
              <a:cs typeface="Times New Roman" panose="02020603050405020304" pitchFamily="18" charset="0"/>
            </a:endParaRPr>
          </a:p>
          <a:p>
            <a:pPr algn="just">
              <a:lnSpc>
                <a:spcPct val="150000"/>
              </a:lnSpc>
              <a:spcAft>
                <a:spcPts val="1000"/>
              </a:spcAft>
              <a:tabLst>
                <a:tab pos="1308735" algn="l"/>
              </a:tabLst>
            </a:pPr>
            <a:r>
              <a:rPr lang="en-IN" sz="1800" dirty="0">
                <a:solidFill>
                  <a:srgbClr val="FFC000"/>
                </a:solidFill>
                <a:effectLst/>
                <a:latin typeface="Algerian" panose="04020705040A02060702" pitchFamily="82" charset="0"/>
                <a:ea typeface="Times New Roman" panose="02020603050405020304" pitchFamily="18" charset="0"/>
                <a:cs typeface="Times New Roman" panose="02020603050405020304" pitchFamily="18" charset="0"/>
              </a:rPr>
              <a:t>                            6.     Colour Markers </a:t>
            </a:r>
            <a:endParaRPr lang="en-IN" sz="1600" dirty="0">
              <a:solidFill>
                <a:srgbClr val="FFC000"/>
              </a:solidFill>
              <a:effectLst/>
              <a:latin typeface="Algerian" panose="04020705040A02060702" pitchFamily="82"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97242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8A59AF-9261-4423-9A46-43E1DBF71DE0}"/>
              </a:ext>
            </a:extLst>
          </p:cNvPr>
          <p:cNvSpPr txBox="1"/>
          <p:nvPr/>
        </p:nvSpPr>
        <p:spPr>
          <a:xfrm>
            <a:off x="3048000" y="-27411"/>
            <a:ext cx="6096000" cy="6885411"/>
          </a:xfrm>
          <a:prstGeom prst="rect">
            <a:avLst/>
          </a:prstGeom>
          <a:noFill/>
        </p:spPr>
        <p:txBody>
          <a:bodyPr wrap="square">
            <a:spAutoFit/>
          </a:bodyPr>
          <a:lstStyle/>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&lt;Events&gt;</a:t>
            </a:r>
            <a:endParaRPr lang="en-IN" sz="18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EventHandler</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event="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actionPerformed</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listener="</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java.awt.event.ActionListener</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parameters="</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java.awt.event.ActionEvent</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handler="jButton4ActionPerformed"/&gt;</a:t>
            </a:r>
            <a:endParaRPr lang="en-IN" sz="18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&lt;/Events&gt;</a:t>
            </a: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&lt;/Component&gt;</a:t>
            </a:r>
            <a:endParaRPr lang="en-IN" sz="18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&lt;Component class="</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javax.swing.JButton</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name="jButton5"&gt;</a:t>
            </a:r>
            <a:endParaRPr lang="en-IN" sz="18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&lt;Properties&gt;</a:t>
            </a:r>
            <a:endParaRPr lang="en-IN" sz="18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&lt;Property name="font" type="</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java.awt.Font</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editor="</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org.netbeans.beaninfo.editors.FontEditor</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en-IN" sz="18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&lt;Font name="Tahoma" size="12" style="2"/&gt;</a:t>
            </a:r>
            <a:endParaRPr lang="en-IN" sz="18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&lt;/Property&gt;</a:t>
            </a:r>
            <a:endParaRPr lang="en-IN" b="1" dirty="0">
              <a:solidFill>
                <a:schemeClr val="accent6"/>
              </a:solidFill>
            </a:endParaRPr>
          </a:p>
        </p:txBody>
      </p:sp>
    </p:spTree>
    <p:extLst>
      <p:ext uri="{BB962C8B-B14F-4D97-AF65-F5344CB8AC3E}">
        <p14:creationId xmlns:p14="http://schemas.microsoft.com/office/powerpoint/2010/main" val="13050181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173CA8-520F-41CD-8DFF-FF37550A8C8E}"/>
              </a:ext>
            </a:extLst>
          </p:cNvPr>
          <p:cNvSpPr txBox="1"/>
          <p:nvPr/>
        </p:nvSpPr>
        <p:spPr>
          <a:xfrm>
            <a:off x="3048000" y="255470"/>
            <a:ext cx="6096000" cy="6347059"/>
          </a:xfrm>
          <a:prstGeom prst="rect">
            <a:avLst/>
          </a:prstGeom>
          <a:noFill/>
        </p:spPr>
        <p:txBody>
          <a:bodyPr wrap="square">
            <a:spAutoFit/>
          </a:bodyPr>
          <a:lstStyle/>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&lt;Property name="text" type="</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java.lang.String</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value="Clear"/&gt;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&lt;/Properties&gt;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&lt;Events&gt;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EventHandler</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event="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actionPerformed</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listener="</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java.awt.event.ActionListener</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parameters="</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java.awt.event.ActionEvent</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handler="jButton5ActionPerformed"/&gt;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&lt;/Events&gt;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&lt;/Component&gt;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&lt;Component class="</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javax.swing.JButton</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name="jButton6"&gt;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&lt;Properties&gt;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70640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669818-0A37-44AA-80C4-D1958267ACC6}"/>
              </a:ext>
            </a:extLst>
          </p:cNvPr>
          <p:cNvSpPr txBox="1"/>
          <p:nvPr/>
        </p:nvSpPr>
        <p:spPr>
          <a:xfrm>
            <a:off x="3048000" y="258164"/>
            <a:ext cx="6096000" cy="6341672"/>
          </a:xfrm>
          <a:prstGeom prst="rect">
            <a:avLst/>
          </a:prstGeom>
          <a:noFill/>
        </p:spPr>
        <p:txBody>
          <a:bodyPr wrap="square">
            <a:spAutoFit/>
          </a:bodyPr>
          <a:lstStyle/>
          <a:p>
            <a:pPr>
              <a:lnSpc>
                <a:spcPct val="150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&lt;Property name="font" type="</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java.awt.Font</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editor="</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org.netbeans.beaninfo.editors.FontEditor</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&lt;Font name="Tahoma" size="12" style="1"/&gt;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&lt;/Property&gt;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&lt;Property name="text" type="</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java.lang.String</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value="Exit"/&gt;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&lt;/Properties&gt;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&lt;Events&gt;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EventHandler</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event="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actionPerformed</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listener="</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java.awt.event.ActionListener</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parameters="</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java.awt.event.ActionEvent</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handler="jButton6ActionPerformed"/&gt;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&lt;/Events&gt;</a:t>
            </a:r>
            <a:endParaRPr lang="en-IN" b="1" dirty="0">
              <a:solidFill>
                <a:schemeClr val="accent6"/>
              </a:solidFill>
            </a:endParaRPr>
          </a:p>
        </p:txBody>
      </p:sp>
    </p:spTree>
    <p:extLst>
      <p:ext uri="{BB962C8B-B14F-4D97-AF65-F5344CB8AC3E}">
        <p14:creationId xmlns:p14="http://schemas.microsoft.com/office/powerpoint/2010/main" val="27921578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E48084-4CA4-45DA-8F7B-2AF23A9FAC3B}"/>
              </a:ext>
            </a:extLst>
          </p:cNvPr>
          <p:cNvSpPr txBox="1"/>
          <p:nvPr/>
        </p:nvSpPr>
        <p:spPr>
          <a:xfrm>
            <a:off x="2809875" y="767613"/>
            <a:ext cx="6096000" cy="1550874"/>
          </a:xfrm>
          <a:prstGeom prst="rect">
            <a:avLst/>
          </a:prstGeom>
          <a:noFill/>
        </p:spPr>
        <p:txBody>
          <a:bodyPr wrap="square">
            <a:spAutoFit/>
          </a:bodyPr>
          <a:lstStyle/>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&lt;/Component&gt;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1800" b="1"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SubComponents</a:t>
            </a: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&lt;/Form&gt;</a:t>
            </a:r>
            <a:endParaRPr lang="en-IN" sz="1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897368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BA37D7-E10D-47E0-8644-F84DA8639AB3}"/>
              </a:ext>
            </a:extLst>
          </p:cNvPr>
          <p:cNvSpPr txBox="1"/>
          <p:nvPr/>
        </p:nvSpPr>
        <p:spPr>
          <a:xfrm>
            <a:off x="3790950" y="510659"/>
            <a:ext cx="6096000" cy="800219"/>
          </a:xfrm>
          <a:prstGeom prst="rect">
            <a:avLst/>
          </a:prstGeom>
          <a:noFill/>
        </p:spPr>
        <p:txBody>
          <a:bodyPr wrap="square">
            <a:spAutoFit/>
          </a:bodyPr>
          <a:lstStyle/>
          <a:p>
            <a:r>
              <a:rPr lang="en-US" sz="1800" b="1" kern="0" dirty="0">
                <a:solidFill>
                  <a:srgbClr val="365F9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OUTPUT</a:t>
            </a:r>
          </a:p>
          <a:p>
            <a:endParaRPr lang="en-IN" dirty="0"/>
          </a:p>
        </p:txBody>
      </p:sp>
      <p:pic>
        <p:nvPicPr>
          <p:cNvPr id="4" name="Picture 3">
            <a:extLst>
              <a:ext uri="{FF2B5EF4-FFF2-40B4-BE49-F238E27FC236}">
                <a16:creationId xmlns:a16="http://schemas.microsoft.com/office/drawing/2014/main" id="{C7657DF4-1833-42DE-A130-F6FEB511C33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98825" y="1946275"/>
            <a:ext cx="4451350" cy="3613150"/>
          </a:xfrm>
          <a:prstGeom prst="rect">
            <a:avLst/>
          </a:prstGeom>
          <a:noFill/>
          <a:ln>
            <a:noFill/>
          </a:ln>
        </p:spPr>
      </p:pic>
    </p:spTree>
    <p:extLst>
      <p:ext uri="{BB962C8B-B14F-4D97-AF65-F5344CB8AC3E}">
        <p14:creationId xmlns:p14="http://schemas.microsoft.com/office/powerpoint/2010/main" val="13167970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121EC1-5257-4731-8F51-F375AEE8FC0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79850" y="1657350"/>
            <a:ext cx="4432300" cy="3543300"/>
          </a:xfrm>
          <a:prstGeom prst="rect">
            <a:avLst/>
          </a:prstGeom>
          <a:noFill/>
          <a:ln>
            <a:noFill/>
          </a:ln>
        </p:spPr>
      </p:pic>
    </p:spTree>
    <p:extLst>
      <p:ext uri="{BB962C8B-B14F-4D97-AF65-F5344CB8AC3E}">
        <p14:creationId xmlns:p14="http://schemas.microsoft.com/office/powerpoint/2010/main" val="21436843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4680633-F9BE-45C9-902F-281ED60A2AB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489075"/>
            <a:ext cx="5334000" cy="3879850"/>
          </a:xfrm>
          <a:prstGeom prst="rect">
            <a:avLst/>
          </a:prstGeom>
          <a:noFill/>
          <a:ln>
            <a:noFill/>
          </a:ln>
        </p:spPr>
      </p:pic>
    </p:spTree>
    <p:extLst>
      <p:ext uri="{BB962C8B-B14F-4D97-AF65-F5344CB8AC3E}">
        <p14:creationId xmlns:p14="http://schemas.microsoft.com/office/powerpoint/2010/main" val="4342346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B3CC98B-7DBF-4D3C-A039-BABCBA54970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46525" y="1562100"/>
            <a:ext cx="4298950" cy="3733800"/>
          </a:xfrm>
          <a:prstGeom prst="rect">
            <a:avLst/>
          </a:prstGeom>
          <a:noFill/>
          <a:ln>
            <a:noFill/>
          </a:ln>
        </p:spPr>
      </p:pic>
    </p:spTree>
    <p:extLst>
      <p:ext uri="{BB962C8B-B14F-4D97-AF65-F5344CB8AC3E}">
        <p14:creationId xmlns:p14="http://schemas.microsoft.com/office/powerpoint/2010/main" val="30767558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42D8BC-DF14-4014-9F72-E48C3CBD8C8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33825" y="1495425"/>
            <a:ext cx="4324350" cy="3867150"/>
          </a:xfrm>
          <a:prstGeom prst="rect">
            <a:avLst/>
          </a:prstGeom>
          <a:noFill/>
          <a:ln>
            <a:noFill/>
          </a:ln>
        </p:spPr>
      </p:pic>
    </p:spTree>
    <p:extLst>
      <p:ext uri="{BB962C8B-B14F-4D97-AF65-F5344CB8AC3E}">
        <p14:creationId xmlns:p14="http://schemas.microsoft.com/office/powerpoint/2010/main" val="20389202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D558E1-B125-484E-94BE-6B8B45C988D2}"/>
              </a:ext>
            </a:extLst>
          </p:cNvPr>
          <p:cNvSpPr txBox="1"/>
          <p:nvPr/>
        </p:nvSpPr>
        <p:spPr>
          <a:xfrm>
            <a:off x="2867025" y="781735"/>
            <a:ext cx="6096000" cy="3477875"/>
          </a:xfrm>
          <a:prstGeom prst="rect">
            <a:avLst/>
          </a:prstGeom>
          <a:noFill/>
        </p:spPr>
        <p:txBody>
          <a:bodyPr wrap="square">
            <a:spAutoFit/>
          </a:bodyPr>
          <a:lstStyle/>
          <a:p>
            <a:r>
              <a:rPr lang="en-IN" sz="2400" b="1" dirty="0"/>
              <a:t>                        Advantages </a:t>
            </a:r>
          </a:p>
          <a:p>
            <a:endParaRPr lang="en-IN" dirty="0"/>
          </a:p>
          <a:p>
            <a:r>
              <a:rPr lang="en-IN" sz="2000" dirty="0">
                <a:solidFill>
                  <a:schemeClr val="accent6"/>
                </a:solidFill>
              </a:rPr>
              <a:t>1. Can include local indication and control.</a:t>
            </a:r>
          </a:p>
          <a:p>
            <a:r>
              <a:rPr lang="en-US" sz="2000" dirty="0">
                <a:solidFill>
                  <a:schemeClr val="accent6"/>
                </a:solidFill>
              </a:rPr>
              <a:t>2. Much greater noise resistance especially</a:t>
            </a:r>
            <a:r>
              <a:rPr lang="en-IN" sz="2000" dirty="0">
                <a:solidFill>
                  <a:schemeClr val="accent6"/>
                </a:solidFill>
              </a:rPr>
              <a:t> over long distances.</a:t>
            </a:r>
          </a:p>
          <a:p>
            <a:r>
              <a:rPr lang="en-US" sz="2000" dirty="0">
                <a:solidFill>
                  <a:schemeClr val="accent6"/>
                </a:solidFill>
              </a:rPr>
              <a:t>3.Isolate Amplify Filter noise linearize and convert the input signal from the sensor. </a:t>
            </a:r>
            <a:endParaRPr lang="en-IN" sz="2000" dirty="0">
              <a:solidFill>
                <a:schemeClr val="accent6"/>
              </a:solidFill>
            </a:endParaRPr>
          </a:p>
          <a:p>
            <a:r>
              <a:rPr lang="en-US" sz="2000" dirty="0">
                <a:solidFill>
                  <a:schemeClr val="accent6"/>
                </a:solidFill>
              </a:rPr>
              <a:t> 4.Output signal works with many </a:t>
            </a:r>
            <a:r>
              <a:rPr lang="en-US" sz="2000" dirty="0" err="1">
                <a:solidFill>
                  <a:schemeClr val="accent6"/>
                </a:solidFill>
              </a:rPr>
              <a:t>standarddevices</a:t>
            </a:r>
            <a:r>
              <a:rPr lang="en-US" sz="2000" dirty="0">
                <a:solidFill>
                  <a:schemeClr val="accent6"/>
                </a:solidFill>
              </a:rPr>
              <a:t>.</a:t>
            </a:r>
            <a:endParaRPr lang="en-IN" sz="2000" dirty="0">
              <a:solidFill>
                <a:schemeClr val="accent6"/>
              </a:solidFill>
            </a:endParaRPr>
          </a:p>
          <a:p>
            <a:r>
              <a:rPr lang="en-US" sz="2000" dirty="0">
                <a:solidFill>
                  <a:schemeClr val="accent6"/>
                </a:solidFill>
              </a:rPr>
              <a:t>5.Does not require expensive extension wire</a:t>
            </a:r>
            <a:r>
              <a:rPr lang="en-IN" sz="2000" dirty="0">
                <a:solidFill>
                  <a:schemeClr val="accent6"/>
                </a:solidFill>
              </a:rPr>
              <a:t>.</a:t>
            </a:r>
          </a:p>
          <a:p>
            <a:endParaRPr lang="en-IN" dirty="0"/>
          </a:p>
        </p:txBody>
      </p:sp>
    </p:spTree>
    <p:extLst>
      <p:ext uri="{BB962C8B-B14F-4D97-AF65-F5344CB8AC3E}">
        <p14:creationId xmlns:p14="http://schemas.microsoft.com/office/powerpoint/2010/main" val="4205583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6CC2F3-C03A-4EE9-8941-683612FF6E61}"/>
              </a:ext>
            </a:extLst>
          </p:cNvPr>
          <p:cNvSpPr txBox="1"/>
          <p:nvPr/>
        </p:nvSpPr>
        <p:spPr>
          <a:xfrm>
            <a:off x="2600325" y="2884299"/>
            <a:ext cx="6991350" cy="1089401"/>
          </a:xfrm>
          <a:prstGeom prst="rect">
            <a:avLst/>
          </a:prstGeom>
          <a:noFill/>
        </p:spPr>
        <p:txBody>
          <a:bodyPr wrap="square">
            <a:spAutoFit/>
          </a:bodyPr>
          <a:lstStyle/>
          <a:p>
            <a:pPr marL="114300" algn="just">
              <a:lnSpc>
                <a:spcPct val="150000"/>
              </a:lnSpc>
              <a:spcBef>
                <a:spcPts val="1000"/>
              </a:spcBef>
              <a:spcAft>
                <a:spcPts val="1000"/>
              </a:spcAft>
            </a:pPr>
            <a:r>
              <a:rPr lang="en-US" sz="1600" b="1" i="1" dirty="0">
                <a:effectLst/>
                <a:latin typeface="Arial" panose="020B0604020202020204" pitchFamily="34" charset="0"/>
                <a:ea typeface="Times New Roman" panose="02020603050405020304" pitchFamily="18" charset="0"/>
                <a:cs typeface="Arial" panose="020B0604020202020204" pitchFamily="34" charset="0"/>
              </a:rPr>
              <a:t>                          </a:t>
            </a:r>
            <a:r>
              <a:rPr lang="en-US" sz="1600" b="1" i="1" u="sng" dirty="0">
                <a:solidFill>
                  <a:srgbClr val="FFFF00"/>
                </a:solidFill>
                <a:effectLst/>
                <a:latin typeface="Arial" panose="020B0604020202020204" pitchFamily="34" charset="0"/>
                <a:ea typeface="Times New Roman" panose="02020603050405020304" pitchFamily="18" charset="0"/>
                <a:cs typeface="Arial" panose="020B0604020202020204" pitchFamily="34" charset="0"/>
              </a:rPr>
              <a:t>1.2 SOFTWARE REQUIREMENTS</a:t>
            </a:r>
            <a:endParaRPr lang="en-IN" sz="1600" i="1" u="sng" dirty="0">
              <a:solidFill>
                <a:srgbClr val="FFFF00"/>
              </a:solidFill>
              <a:effectLst/>
              <a:latin typeface="Arial" panose="020B0604020202020204" pitchFamily="34" charset="0"/>
              <a:ea typeface="Calibri" panose="020F0502020204030204" pitchFamily="34" charset="0"/>
              <a:cs typeface="Arial" panose="020B0604020202020204" pitchFamily="34" charset="0"/>
            </a:endParaRPr>
          </a:p>
          <a:p>
            <a:pPr marL="114300" algn="just">
              <a:lnSpc>
                <a:spcPct val="150000"/>
              </a:lnSpc>
              <a:spcBef>
                <a:spcPts val="1000"/>
              </a:spcBef>
              <a:spcAft>
                <a:spcPts val="1000"/>
              </a:spcAft>
            </a:pPr>
            <a:r>
              <a:rPr lang="en-US" sz="14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accent1">
                    <a:lumMod val="60000"/>
                    <a:lumOff val="40000"/>
                  </a:schemeClr>
                </a:solidFill>
                <a:effectLst/>
                <a:latin typeface="Algerian" panose="04020705040A02060702" pitchFamily="82" charset="0"/>
                <a:ea typeface="Times New Roman" panose="02020603050405020304" pitchFamily="18" charset="0"/>
                <a:cs typeface="Times New Roman" panose="02020603050405020304" pitchFamily="18" charset="0"/>
              </a:rPr>
              <a:t> </a:t>
            </a:r>
            <a:r>
              <a:rPr lang="en-US" sz="1800" dirty="0">
                <a:solidFill>
                  <a:schemeClr val="accent1">
                    <a:lumMod val="60000"/>
                    <a:lumOff val="40000"/>
                  </a:schemeClr>
                </a:solidFill>
                <a:effectLst/>
                <a:latin typeface="Algerian" panose="04020705040A02060702" pitchFamily="82" charset="0"/>
                <a:ea typeface="Times New Roman" panose="02020603050405020304" pitchFamily="18" charset="0"/>
                <a:cs typeface="Times New Roman" panose="02020603050405020304" pitchFamily="18" charset="0"/>
              </a:rPr>
              <a:t> </a:t>
            </a:r>
            <a:r>
              <a:rPr lang="en-US" sz="1800" dirty="0">
                <a:solidFill>
                  <a:schemeClr val="accent6"/>
                </a:solidFill>
                <a:effectLst/>
                <a:latin typeface="Algerian" panose="04020705040A02060702" pitchFamily="82" charset="0"/>
                <a:ea typeface="Calibri" panose="020F0502020204030204" pitchFamily="34" charset="0"/>
                <a:cs typeface="Times New Roman" panose="02020603050405020304" pitchFamily="18" charset="0"/>
              </a:rPr>
              <a:t>NetBeans or any other software that supports Java </a:t>
            </a:r>
            <a:r>
              <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a:t>
            </a:r>
            <a:endParaRPr lang="en-IN" dirty="0"/>
          </a:p>
        </p:txBody>
      </p:sp>
    </p:spTree>
    <p:extLst>
      <p:ext uri="{BB962C8B-B14F-4D97-AF65-F5344CB8AC3E}">
        <p14:creationId xmlns:p14="http://schemas.microsoft.com/office/powerpoint/2010/main" val="35733746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746374-A654-4F41-8D37-D5ECBC98D0E9}"/>
              </a:ext>
            </a:extLst>
          </p:cNvPr>
          <p:cNvSpPr txBox="1"/>
          <p:nvPr/>
        </p:nvSpPr>
        <p:spPr>
          <a:xfrm>
            <a:off x="3048000" y="1422361"/>
            <a:ext cx="6096000" cy="4105611"/>
          </a:xfrm>
          <a:prstGeom prst="rect">
            <a:avLst/>
          </a:prstGeom>
          <a:noFill/>
        </p:spPr>
        <p:txBody>
          <a:bodyPr wrap="square">
            <a:spAutoFit/>
          </a:bodyPr>
          <a:lstStyle/>
          <a:p>
            <a:pPr algn="just">
              <a:lnSpc>
                <a:spcPct val="150000"/>
              </a:lnSpc>
              <a:tabLst>
                <a:tab pos="3657600" algn="l"/>
              </a:tabLst>
            </a:pPr>
            <a:r>
              <a:rPr lang="en-US" sz="2000" b="1" dirty="0">
                <a:effectLst/>
                <a:latin typeface="Times New Roman" panose="02020603050405020304" pitchFamily="18" charset="0"/>
                <a:ea typeface="Times New Roman" panose="02020603050405020304" pitchFamily="18" charset="0"/>
              </a:rPr>
              <a:t>                              CONCLUSION</a:t>
            </a:r>
            <a:endParaRPr lang="en-IN" sz="2000" dirty="0">
              <a:effectLst/>
              <a:latin typeface="Times New Roman" panose="02020603050405020304" pitchFamily="18" charset="0"/>
              <a:ea typeface="Times New Roman" panose="02020603050405020304" pitchFamily="18" charset="0"/>
            </a:endParaRPr>
          </a:p>
          <a:p>
            <a:pPr algn="just">
              <a:lnSpc>
                <a:spcPct val="150000"/>
              </a:lnSpc>
              <a:tabLst>
                <a:tab pos="3657600" algn="l"/>
              </a:tabLst>
            </a:pPr>
            <a:r>
              <a:rPr lang="en-US" sz="1600" b="1"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a:lnSpc>
                <a:spcPct val="150000"/>
              </a:lnSpc>
              <a:spcAft>
                <a:spcPts val="1000"/>
              </a:spcAft>
            </a:pPr>
            <a:r>
              <a:rPr lang="en-US" sz="20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Here we successfully done this project. Temperature converter in this we take </a:t>
            </a:r>
            <a:r>
              <a:rPr lang="en-US" sz="20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imputs</a:t>
            </a:r>
            <a:r>
              <a:rPr lang="en-US" sz="20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from user and they can openly select their choice to convert temperature unit. It was great experience with our group members our guide and they really support us and solve each and every queries with us. We are able to make this project and run successfully. Thankyou.</a:t>
            </a:r>
            <a:endParaRPr lang="en-IN" sz="20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44736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748143-7EC2-4C96-9257-2A3124574D99}"/>
              </a:ext>
            </a:extLst>
          </p:cNvPr>
          <p:cNvSpPr txBox="1"/>
          <p:nvPr/>
        </p:nvSpPr>
        <p:spPr>
          <a:xfrm>
            <a:off x="3133725" y="0"/>
            <a:ext cx="6096000" cy="6755696"/>
          </a:xfrm>
          <a:prstGeom prst="rect">
            <a:avLst/>
          </a:prstGeom>
          <a:noFill/>
        </p:spPr>
        <p:txBody>
          <a:bodyPr wrap="square">
            <a:spAutoFit/>
          </a:bodyPr>
          <a:lstStyle/>
          <a:p>
            <a:pPr>
              <a:lnSpc>
                <a:spcPct val="150000"/>
              </a:lnSpc>
              <a:spcAft>
                <a:spcPts val="1000"/>
              </a:spcAf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                    2. DESIGN DETAILS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00050" algn="just">
              <a:lnSpc>
                <a:spcPct val="150000"/>
              </a:lnSpc>
              <a:spcAft>
                <a:spcPts val="1000"/>
              </a:spcAft>
            </a:pPr>
            <a:r>
              <a:rPr lang="en-US" sz="2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solidFill>
                  <a:srgbClr val="FB7B7B"/>
                </a:solidFill>
                <a:effectLst/>
                <a:latin typeface="Times New Roman" panose="02020603050405020304" pitchFamily="18" charset="0"/>
                <a:ea typeface="Times New Roman" panose="02020603050405020304" pitchFamily="18" charset="0"/>
                <a:cs typeface="Times New Roman" panose="02020603050405020304" pitchFamily="18" charset="0"/>
              </a:rPr>
              <a:t>Source code:</a:t>
            </a:r>
            <a:endParaRPr lang="en-IN" sz="1800" dirty="0">
              <a:solidFill>
                <a:srgbClr val="FB7B7B"/>
              </a:solidFill>
              <a:effectLst/>
              <a:latin typeface="Calibri" panose="020F0502020204030204" pitchFamily="34" charset="0"/>
              <a:ea typeface="Calibri" panose="020F0502020204030204" pitchFamily="34" charset="0"/>
              <a:cs typeface="Times New Roman" panose="02020603050405020304" pitchFamily="18" charset="0"/>
            </a:endParaRPr>
          </a:p>
          <a:p>
            <a:pPr marL="400050" algn="just">
              <a:lnSpc>
                <a:spcPct val="150000"/>
              </a:lnSpc>
              <a:spcAft>
                <a:spcPts val="1000"/>
              </a:spcAft>
            </a:pPr>
            <a:r>
              <a:rPr lang="en-US" sz="2000" b="1" i="1"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i="1" u="sng"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Converter</a:t>
            </a:r>
            <a:endParaRPr lang="en-IN" sz="1800" i="1" u="sng"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public class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iIterface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extends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javax.swing.JFrame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 Creates new form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iIterface</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public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iIterface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initComponents</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 This method is called from within the constructor to initialize the form.</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 WARNING: Do NOT modify this code. The content of this method is always</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 regenerated by the Form Editor.</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@SuppressWarnings("unchecked")</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 &lt;editor-fold</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685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CCF2A9-1D3D-4C09-9A41-EEA273764A7F}"/>
              </a:ext>
            </a:extLst>
          </p:cNvPr>
          <p:cNvSpPr txBox="1"/>
          <p:nvPr/>
        </p:nvSpPr>
        <p:spPr>
          <a:xfrm>
            <a:off x="3048000" y="766732"/>
            <a:ext cx="6096000" cy="5324535"/>
          </a:xfrm>
          <a:prstGeom prst="rect">
            <a:avLst/>
          </a:prstGeom>
          <a:noFill/>
        </p:spPr>
        <p:txBody>
          <a:bodyPr wrap="square">
            <a:spAutoFit/>
          </a:bodyPr>
          <a:lstStyle/>
          <a:p>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defaultstate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="collapsed"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desc</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="Generated Code"&gt;//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GEN-BEGIN:initComponents</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private void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initComponents</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jPanel1 = new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javax.swing.JPanel</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jLabel1 = new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javax.swing.JLabel</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jComboBox1 = new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javax.swing.JComboBox</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&lt;&gt;();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jComboBox2 = new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javax.swing.JComboBox</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&lt;&gt;();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jTextField1 = new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javax.swing.JTextField</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jTextField2 = new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javax.swing.JTextField</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jButton4 = new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javax.swing.JButton</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jButton5 = new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javax.swing.JButton</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jButton6 = new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javax.swing.JButton</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8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endParaRPr lang="en-IN" sz="16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5612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5832D8-7285-4815-863B-A0E54AA40EDB}"/>
              </a:ext>
            </a:extLst>
          </p:cNvPr>
          <p:cNvSpPr txBox="1"/>
          <p:nvPr/>
        </p:nvSpPr>
        <p:spPr>
          <a:xfrm>
            <a:off x="3048000" y="1028343"/>
            <a:ext cx="6096000" cy="4801314"/>
          </a:xfrm>
          <a:prstGeom prst="rect">
            <a:avLst/>
          </a:prstGeom>
          <a:noFill/>
        </p:spPr>
        <p:txBody>
          <a:bodyPr wrap="square">
            <a:spAutoFit/>
          </a:bodyPr>
          <a:lstStyle/>
          <a:p>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setDefaultCloseOperation</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javax.swing.WindowConstants.EXIT_ON_CLOSE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setTitle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Tempratureconverter</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setResizable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(false);</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jPanel1.setBackground(new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java.awt.Color</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(0, 204, 204));</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jLabel1.setFont(new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java.awt.Font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("Tahoma", 1, 18)); // NOI18N</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jLabel1.setForeground(new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java.awt.Color</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(51, 0, 51));</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jLabel1.setText("</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Temprature</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Converter");</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javax.swing.GroupLayout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jPanel1Layout = new </a:t>
            </a:r>
            <a:r>
              <a:rPr lang="en-IN" sz="1800" b="1" dirty="0" err="1">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javax.swing.GroupLayout</a:t>
            </a:r>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(jPanel1);</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jPanel1.setLayout(jPanel1Layout);</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a:p>
            <a:r>
              <a:rPr lang="en-IN" sz="1800" b="1" dirty="0">
                <a:solidFill>
                  <a:srgbClr val="FFC000"/>
                </a:solidFill>
                <a:effectLst/>
                <a:latin typeface="Courier New" panose="02070309020205020404" pitchFamily="49" charset="0"/>
                <a:ea typeface="Calibri" panose="020F0502020204030204" pitchFamily="34" charset="0"/>
                <a:cs typeface="Times New Roman" panose="02020603050405020304" pitchFamily="18" charset="0"/>
              </a:rPr>
              <a:t>        jPanel1Layout.setHorizontalGroup(</a:t>
            </a:r>
            <a:endParaRPr lang="en-IN" sz="1600" b="1"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371129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324</TotalTime>
  <Words>5703</Words>
  <Application>Microsoft Office PowerPoint</Application>
  <PresentationFormat>Widescreen</PresentationFormat>
  <Paragraphs>549</Paragraphs>
  <Slides>60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60</vt:i4>
      </vt:variant>
    </vt:vector>
  </HeadingPairs>
  <TitlesOfParts>
    <vt:vector size="71" baseType="lpstr">
      <vt:lpstr>Algerian</vt:lpstr>
      <vt:lpstr>Arial</vt:lpstr>
      <vt:lpstr>Arial</vt:lpstr>
      <vt:lpstr>Bookman Old Style</vt:lpstr>
      <vt:lpstr>Calibri</vt:lpstr>
      <vt:lpstr>Cambria</vt:lpstr>
      <vt:lpstr>Consolas</vt:lpstr>
      <vt:lpstr>Courier New</vt:lpstr>
      <vt:lpstr>Rockwell</vt:lpstr>
      <vt:lpstr>Times New Roman</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Sakshi Rasal</dc:creator>
  <cp:lastModifiedBy>Sakshi Rasal</cp:lastModifiedBy>
  <cp:revision>22</cp:revision>
  <dcterms:created xsi:type="dcterms:W3CDTF">2020-12-10T19:57:40Z</dcterms:created>
  <dcterms:modified xsi:type="dcterms:W3CDTF">2020-12-11T01:21:47Z</dcterms:modified>
</cp:coreProperties>
</file>