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8" r:id="rId3"/>
    <p:sldId id="260" r:id="rId4"/>
    <p:sldId id="261" r:id="rId5"/>
    <p:sldId id="262" r:id="rId6"/>
    <p:sldId id="263" r:id="rId7"/>
    <p:sldId id="267" r:id="rId8"/>
    <p:sldId id="264" r:id="rId9"/>
    <p:sldId id="265" r:id="rId10"/>
    <p:sldId id="268" r:id="rId11"/>
    <p:sldId id="269" r:id="rId12"/>
    <p:sldId id="270" r:id="rId13"/>
    <p:sldId id="271" r:id="rId14"/>
    <p:sldId id="272" r:id="rId15"/>
    <p:sldId id="273" r:id="rId16"/>
    <p:sldId id="274" r:id="rId17"/>
    <p:sldId id="266" r:id="rId18"/>
  </p:sldIdLst>
  <p:sldSz cx="18288000" cy="10287000"/>
  <p:notesSz cx="6858000" cy="9144000"/>
  <p:embeddedFontLst>
    <p:embeddedFont>
      <p:font typeface="Arimo" panose="020B0604020202020204" charset="0"/>
      <p:regular r:id="rId20"/>
    </p:embeddedFont>
    <p:embeddedFont>
      <p:font typeface="Century Gothic Paneuropean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89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Downloads\IT%20Tickets%20Analysis%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Downloads\IT%20Tickets%20Analysis%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US\Downloads\IT%20Tickets%20Analysis%20(1).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SUS\Downloads\IT%20Tickets%20Analysis%20(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SUS\Downloads\IT%20Tickets%20Analysis%20(1).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(1).xlsx]Pivot Table sheet for dashboard!PivotTable1</c:name>
    <c:fmtId val="8"/>
  </c:pivotSource>
  <c:chart>
    <c:autoTitleDeleted val="1"/>
    <c:pivotFmts>
      <c:pivotFmt>
        <c:idx val="0"/>
        <c:spPr>
          <a:solidFill>
            <a:schemeClr val="accent1"/>
          </a:solidFill>
          <a:ln w="28575" cap="rnd">
            <a:solidFill>
              <a:schemeClr val="accent1"/>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solidFill>
            <a:schemeClr val="accent1"/>
          </a:solidFill>
          <a:ln w="38100" cap="rnd">
            <a:solidFill>
              <a:schemeClr val="accent1">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38100" cap="rnd">
            <a:solidFill>
              <a:schemeClr val="accent1">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38100" cap="rnd">
            <a:solidFill>
              <a:schemeClr val="accent1">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 sheet for dashboard'!$B$3</c:f>
              <c:strCache>
                <c:ptCount val="1"/>
                <c:pt idx="0">
                  <c:v>Total</c:v>
                </c:pt>
              </c:strCache>
            </c:strRef>
          </c:tx>
          <c:spPr>
            <a:ln w="38100" cap="rnd">
              <a:solidFill>
                <a:schemeClr val="accent1">
                  <a:lumMod val="75000"/>
                </a:schemeClr>
              </a:solidFill>
              <a:round/>
            </a:ln>
            <a:effectLst/>
          </c:spPr>
          <c:marker>
            <c:symbol val="none"/>
          </c:marker>
          <c:cat>
            <c:multiLvlStrRef>
              <c:f>'Pivot Table sheet for dashboard'!$A$4:$A$69</c:f>
              <c:multiLvlStrCache>
                <c:ptCount val="60"/>
                <c:lvl>
                  <c:pt idx="0">
                    <c:v>Jan</c:v>
                  </c:pt>
                  <c:pt idx="1">
                    <c:v>Feb</c:v>
                  </c:pt>
                  <c:pt idx="2">
                    <c:v>Mar</c:v>
                  </c:pt>
                  <c:pt idx="3">
                    <c:v>Apr</c:v>
                  </c:pt>
                  <c:pt idx="4">
                    <c:v>May</c:v>
                  </c:pt>
                  <c:pt idx="5">
                    <c:v>Jun</c:v>
                  </c:pt>
                  <c:pt idx="6">
                    <c:v>Jul</c:v>
                  </c:pt>
                  <c:pt idx="7">
                    <c:v>Aug</c:v>
                  </c:pt>
                  <c:pt idx="8">
                    <c:v>Sep</c:v>
                  </c:pt>
                  <c:pt idx="9">
                    <c:v>Oct</c:v>
                  </c:pt>
                  <c:pt idx="10">
                    <c:v>Nov</c:v>
                  </c:pt>
                  <c:pt idx="11">
                    <c:v>Dec</c:v>
                  </c:pt>
                  <c:pt idx="12">
                    <c:v>Jan</c:v>
                  </c:pt>
                  <c:pt idx="13">
                    <c:v>Feb</c:v>
                  </c:pt>
                  <c:pt idx="14">
                    <c:v>Mar</c:v>
                  </c:pt>
                  <c:pt idx="15">
                    <c:v>Apr</c:v>
                  </c:pt>
                  <c:pt idx="16">
                    <c:v>May</c:v>
                  </c:pt>
                  <c:pt idx="17">
                    <c:v>Jun</c:v>
                  </c:pt>
                  <c:pt idx="18">
                    <c:v>Jul</c:v>
                  </c:pt>
                  <c:pt idx="19">
                    <c:v>Aug</c:v>
                  </c:pt>
                  <c:pt idx="20">
                    <c:v>Sep</c:v>
                  </c:pt>
                  <c:pt idx="21">
                    <c:v>Oct</c:v>
                  </c:pt>
                  <c:pt idx="22">
                    <c:v>Nov</c:v>
                  </c:pt>
                  <c:pt idx="23">
                    <c:v>Dec</c:v>
                  </c:pt>
                  <c:pt idx="24">
                    <c:v>Jan</c:v>
                  </c:pt>
                  <c:pt idx="25">
                    <c:v>Feb</c:v>
                  </c:pt>
                  <c:pt idx="26">
                    <c:v>Mar</c:v>
                  </c:pt>
                  <c:pt idx="27">
                    <c:v>Apr</c:v>
                  </c:pt>
                  <c:pt idx="28">
                    <c:v>May</c:v>
                  </c:pt>
                  <c:pt idx="29">
                    <c:v>Jun</c:v>
                  </c:pt>
                  <c:pt idx="30">
                    <c:v>Jul</c:v>
                  </c:pt>
                  <c:pt idx="31">
                    <c:v>Aug</c:v>
                  </c:pt>
                  <c:pt idx="32">
                    <c:v>Sep</c:v>
                  </c:pt>
                  <c:pt idx="33">
                    <c:v>Oct</c:v>
                  </c:pt>
                  <c:pt idx="34">
                    <c:v>Nov</c:v>
                  </c:pt>
                  <c:pt idx="35">
                    <c:v>Dec</c:v>
                  </c:pt>
                  <c:pt idx="36">
                    <c:v>Jan</c:v>
                  </c:pt>
                  <c:pt idx="37">
                    <c:v>Feb</c:v>
                  </c:pt>
                  <c:pt idx="38">
                    <c:v>Mar</c:v>
                  </c:pt>
                  <c:pt idx="39">
                    <c:v>Apr</c:v>
                  </c:pt>
                  <c:pt idx="40">
                    <c:v>May</c:v>
                  </c:pt>
                  <c:pt idx="41">
                    <c:v>Jun</c:v>
                  </c:pt>
                  <c:pt idx="42">
                    <c:v>Jul</c:v>
                  </c:pt>
                  <c:pt idx="43">
                    <c:v>Aug</c:v>
                  </c:pt>
                  <c:pt idx="44">
                    <c:v>Sep</c:v>
                  </c:pt>
                  <c:pt idx="45">
                    <c:v>Oct</c:v>
                  </c:pt>
                  <c:pt idx="46">
                    <c:v>Nov</c:v>
                  </c:pt>
                  <c:pt idx="47">
                    <c:v>Dec</c:v>
                  </c:pt>
                  <c:pt idx="48">
                    <c:v>Jan</c:v>
                  </c:pt>
                  <c:pt idx="49">
                    <c:v>Feb</c:v>
                  </c:pt>
                  <c:pt idx="50">
                    <c:v>Mar</c:v>
                  </c:pt>
                  <c:pt idx="51">
                    <c:v>Apr</c:v>
                  </c:pt>
                  <c:pt idx="52">
                    <c:v>May</c:v>
                  </c:pt>
                  <c:pt idx="53">
                    <c:v>Jun</c:v>
                  </c:pt>
                  <c:pt idx="54">
                    <c:v>Jul</c:v>
                  </c:pt>
                  <c:pt idx="55">
                    <c:v>Aug</c:v>
                  </c:pt>
                  <c:pt idx="56">
                    <c:v>Sep</c:v>
                  </c:pt>
                  <c:pt idx="57">
                    <c:v>Oct</c:v>
                  </c:pt>
                  <c:pt idx="58">
                    <c:v>Nov</c:v>
                  </c:pt>
                  <c:pt idx="59">
                    <c:v>Dec</c:v>
                  </c:pt>
                </c:lvl>
                <c:lvl>
                  <c:pt idx="0">
                    <c:v>2016</c:v>
                  </c:pt>
                  <c:pt idx="12">
                    <c:v>2017</c:v>
                  </c:pt>
                  <c:pt idx="24">
                    <c:v>2018</c:v>
                  </c:pt>
                  <c:pt idx="36">
                    <c:v>2019</c:v>
                  </c:pt>
                  <c:pt idx="48">
                    <c:v>2020</c:v>
                  </c:pt>
                </c:lvl>
              </c:multiLvlStrCache>
            </c:multiLvlStrRef>
          </c:cat>
          <c:val>
            <c:numRef>
              <c:f>'Pivot Table sheet for dashboard'!$B$4:$B$69</c:f>
              <c:numCache>
                <c:formatCode>General</c:formatCode>
                <c:ptCount val="60"/>
                <c:pt idx="0">
                  <c:v>1115</c:v>
                </c:pt>
                <c:pt idx="1">
                  <c:v>1056</c:v>
                </c:pt>
                <c:pt idx="2">
                  <c:v>1105</c:v>
                </c:pt>
                <c:pt idx="3">
                  <c:v>1054</c:v>
                </c:pt>
                <c:pt idx="4">
                  <c:v>1160</c:v>
                </c:pt>
                <c:pt idx="5">
                  <c:v>1051</c:v>
                </c:pt>
                <c:pt idx="6">
                  <c:v>1101</c:v>
                </c:pt>
                <c:pt idx="7">
                  <c:v>1090</c:v>
                </c:pt>
                <c:pt idx="8">
                  <c:v>1061</c:v>
                </c:pt>
                <c:pt idx="9">
                  <c:v>1088</c:v>
                </c:pt>
                <c:pt idx="10">
                  <c:v>1046</c:v>
                </c:pt>
                <c:pt idx="11">
                  <c:v>1124</c:v>
                </c:pt>
                <c:pt idx="12">
                  <c:v>1125</c:v>
                </c:pt>
                <c:pt idx="13">
                  <c:v>1151</c:v>
                </c:pt>
                <c:pt idx="14">
                  <c:v>1283</c:v>
                </c:pt>
                <c:pt idx="15">
                  <c:v>1245</c:v>
                </c:pt>
                <c:pt idx="16">
                  <c:v>1345</c:v>
                </c:pt>
                <c:pt idx="17">
                  <c:v>1244</c:v>
                </c:pt>
                <c:pt idx="18">
                  <c:v>1233</c:v>
                </c:pt>
                <c:pt idx="19">
                  <c:v>1259</c:v>
                </c:pt>
                <c:pt idx="20">
                  <c:v>1225</c:v>
                </c:pt>
                <c:pt idx="21">
                  <c:v>1305</c:v>
                </c:pt>
                <c:pt idx="22">
                  <c:v>1243</c:v>
                </c:pt>
                <c:pt idx="23">
                  <c:v>1257</c:v>
                </c:pt>
                <c:pt idx="24">
                  <c:v>1289</c:v>
                </c:pt>
                <c:pt idx="25">
                  <c:v>1507</c:v>
                </c:pt>
                <c:pt idx="26">
                  <c:v>1470</c:v>
                </c:pt>
                <c:pt idx="27">
                  <c:v>1627</c:v>
                </c:pt>
                <c:pt idx="28">
                  <c:v>1653</c:v>
                </c:pt>
                <c:pt idx="29">
                  <c:v>1656</c:v>
                </c:pt>
                <c:pt idx="30">
                  <c:v>1620</c:v>
                </c:pt>
                <c:pt idx="31">
                  <c:v>1669</c:v>
                </c:pt>
                <c:pt idx="32">
                  <c:v>1638</c:v>
                </c:pt>
                <c:pt idx="33">
                  <c:v>1660</c:v>
                </c:pt>
                <c:pt idx="34">
                  <c:v>1626</c:v>
                </c:pt>
                <c:pt idx="35">
                  <c:v>1539</c:v>
                </c:pt>
                <c:pt idx="36">
                  <c:v>1522</c:v>
                </c:pt>
                <c:pt idx="37">
                  <c:v>1746</c:v>
                </c:pt>
                <c:pt idx="38">
                  <c:v>1846</c:v>
                </c:pt>
                <c:pt idx="39">
                  <c:v>1598</c:v>
                </c:pt>
                <c:pt idx="40">
                  <c:v>1734</c:v>
                </c:pt>
                <c:pt idx="41">
                  <c:v>1820</c:v>
                </c:pt>
                <c:pt idx="42">
                  <c:v>1885</c:v>
                </c:pt>
                <c:pt idx="43">
                  <c:v>1905</c:v>
                </c:pt>
                <c:pt idx="44">
                  <c:v>1856</c:v>
                </c:pt>
                <c:pt idx="45">
                  <c:v>1875</c:v>
                </c:pt>
                <c:pt idx="46">
                  <c:v>1831</c:v>
                </c:pt>
                <c:pt idx="47">
                  <c:v>1872</c:v>
                </c:pt>
                <c:pt idx="48">
                  <c:v>2191</c:v>
                </c:pt>
                <c:pt idx="49">
                  <c:v>2441</c:v>
                </c:pt>
                <c:pt idx="50">
                  <c:v>2524</c:v>
                </c:pt>
                <c:pt idx="51">
                  <c:v>2413</c:v>
                </c:pt>
                <c:pt idx="52">
                  <c:v>2229</c:v>
                </c:pt>
                <c:pt idx="53">
                  <c:v>2370</c:v>
                </c:pt>
                <c:pt idx="54">
                  <c:v>2231</c:v>
                </c:pt>
                <c:pt idx="55">
                  <c:v>2566</c:v>
                </c:pt>
                <c:pt idx="56">
                  <c:v>2439</c:v>
                </c:pt>
                <c:pt idx="57">
                  <c:v>2567</c:v>
                </c:pt>
                <c:pt idx="58">
                  <c:v>2508</c:v>
                </c:pt>
                <c:pt idx="59">
                  <c:v>2609</c:v>
                </c:pt>
              </c:numCache>
            </c:numRef>
          </c:val>
          <c:smooth val="0"/>
          <c:extLst>
            <c:ext xmlns:c16="http://schemas.microsoft.com/office/drawing/2014/chart" uri="{C3380CC4-5D6E-409C-BE32-E72D297353CC}">
              <c16:uniqueId val="{00000000-BBF4-45FA-8E78-D49CC4F9F426}"/>
            </c:ext>
          </c:extLst>
        </c:ser>
        <c:dLbls>
          <c:showLegendKey val="0"/>
          <c:showVal val="0"/>
          <c:showCatName val="0"/>
          <c:showSerName val="0"/>
          <c:showPercent val="0"/>
          <c:showBubbleSize val="0"/>
        </c:dLbls>
        <c:smooth val="0"/>
        <c:axId val="2018264848"/>
        <c:axId val="2018263888"/>
      </c:lineChart>
      <c:catAx>
        <c:axId val="2018264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2018263888"/>
        <c:crosses val="autoZero"/>
        <c:auto val="1"/>
        <c:lblAlgn val="ctr"/>
        <c:lblOffset val="100"/>
        <c:noMultiLvlLbl val="0"/>
      </c:catAx>
      <c:valAx>
        <c:axId val="2018263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201826484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lgn="ctr">
      <a:solidFill>
        <a:srgbClr val="0070C0"/>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[IT Tickets Analysis (1).xlsx]Pivot Table sheet for dashboard!PivotTable12</c:name>
    <c:fmtId val="15"/>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b="1" baseline="0" dirty="0">
                <a:solidFill>
                  <a:schemeClr val="tx1"/>
                </a:solidFill>
              </a:rPr>
              <a:t>Satisfaction Rate Over Time</a:t>
            </a:r>
            <a:endParaRPr lang="en-US" b="1" dirty="0">
              <a:solidFill>
                <a:schemeClr val="tx1"/>
              </a:solidFill>
            </a:endParaRP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solidFill>
            <a:schemeClr val="accent4"/>
          </a:solidFill>
          <a:ln>
            <a:noFill/>
          </a:ln>
          <a:effectLst/>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solidFill>
            <a:schemeClr val="accent4"/>
          </a:solidFill>
          <a:ln w="41275" cap="rnd">
            <a:solidFill>
              <a:schemeClr val="accent4">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4"/>
          </a:solidFill>
          <a:ln w="41275" cap="rnd">
            <a:solidFill>
              <a:schemeClr val="accent4">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4"/>
          </a:solidFill>
          <a:ln w="41275" cap="rnd">
            <a:solidFill>
              <a:schemeClr val="accent4">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 Table sheet for dashboard'!$B$83</c:f>
              <c:strCache>
                <c:ptCount val="1"/>
                <c:pt idx="0">
                  <c:v>Total</c:v>
                </c:pt>
              </c:strCache>
            </c:strRef>
          </c:tx>
          <c:spPr>
            <a:ln w="41275" cap="rnd">
              <a:solidFill>
                <a:schemeClr val="accent4">
                  <a:lumMod val="75000"/>
                </a:schemeClr>
              </a:solidFill>
              <a:round/>
            </a:ln>
            <a:effectLst/>
          </c:spPr>
          <c:marker>
            <c:symbol val="none"/>
          </c:marker>
          <c:trendline>
            <c:spPr>
              <a:ln w="19050" cap="rnd">
                <a:solidFill>
                  <a:schemeClr val="accent4"/>
                </a:solidFill>
                <a:prstDash val="sysDot"/>
              </a:ln>
              <a:effectLst/>
            </c:spPr>
            <c:trendlineType val="linear"/>
            <c:dispRSqr val="0"/>
            <c:dispEq val="0"/>
          </c:trendline>
          <c:cat>
            <c:multiLvlStrRef>
              <c:f>'Pivot Table sheet for dashboard'!$A$84:$A$109</c:f>
              <c:multiLvlStrCache>
                <c:ptCount val="20"/>
                <c:lvl>
                  <c:pt idx="0">
                    <c:v>Qtr1</c:v>
                  </c:pt>
                  <c:pt idx="1">
                    <c:v>Qtr2</c:v>
                  </c:pt>
                  <c:pt idx="2">
                    <c:v>Qtr3</c:v>
                  </c:pt>
                  <c:pt idx="3">
                    <c:v>Qtr4</c:v>
                  </c:pt>
                  <c:pt idx="4">
                    <c:v>Qtr1</c:v>
                  </c:pt>
                  <c:pt idx="5">
                    <c:v>Qtr2</c:v>
                  </c:pt>
                  <c:pt idx="6">
                    <c:v>Qtr3</c:v>
                  </c:pt>
                  <c:pt idx="7">
                    <c:v>Qtr4</c:v>
                  </c:pt>
                  <c:pt idx="8">
                    <c:v>Qtr1</c:v>
                  </c:pt>
                  <c:pt idx="9">
                    <c:v>Qtr2</c:v>
                  </c:pt>
                  <c:pt idx="10">
                    <c:v>Qtr3</c:v>
                  </c:pt>
                  <c:pt idx="11">
                    <c:v>Qtr4</c:v>
                  </c:pt>
                  <c:pt idx="12">
                    <c:v>Qtr1</c:v>
                  </c:pt>
                  <c:pt idx="13">
                    <c:v>Qtr2</c:v>
                  </c:pt>
                  <c:pt idx="14">
                    <c:v>Qtr3</c:v>
                  </c:pt>
                  <c:pt idx="15">
                    <c:v>Qtr4</c:v>
                  </c:pt>
                  <c:pt idx="16">
                    <c:v>Qtr1</c:v>
                  </c:pt>
                  <c:pt idx="17">
                    <c:v>Qtr2</c:v>
                  </c:pt>
                  <c:pt idx="18">
                    <c:v>Qtr3</c:v>
                  </c:pt>
                  <c:pt idx="19">
                    <c:v>Qtr4</c:v>
                  </c:pt>
                </c:lvl>
                <c:lvl>
                  <c:pt idx="0">
                    <c:v>2016</c:v>
                  </c:pt>
                  <c:pt idx="4">
                    <c:v>2017</c:v>
                  </c:pt>
                  <c:pt idx="8">
                    <c:v>2018</c:v>
                  </c:pt>
                  <c:pt idx="12">
                    <c:v>2019</c:v>
                  </c:pt>
                  <c:pt idx="16">
                    <c:v>2020</c:v>
                  </c:pt>
                </c:lvl>
              </c:multiLvlStrCache>
            </c:multiLvlStrRef>
          </c:cat>
          <c:val>
            <c:numRef>
              <c:f>'Pivot Table sheet for dashboard'!$B$84:$B$109</c:f>
              <c:numCache>
                <c:formatCode>General</c:formatCode>
                <c:ptCount val="20"/>
                <c:pt idx="0">
                  <c:v>3.9484126984126986</c:v>
                </c:pt>
                <c:pt idx="1">
                  <c:v>3.9660030627871361</c:v>
                </c:pt>
                <c:pt idx="2">
                  <c:v>3.9846248462484626</c:v>
                </c:pt>
                <c:pt idx="3">
                  <c:v>4.0199508901166361</c:v>
                </c:pt>
                <c:pt idx="4">
                  <c:v>4.0651868502388311</c:v>
                </c:pt>
                <c:pt idx="5">
                  <c:v>4.0605112154407932</c:v>
                </c:pt>
                <c:pt idx="6">
                  <c:v>4.0661824051654563</c:v>
                </c:pt>
                <c:pt idx="7">
                  <c:v>4.0804204993429698</c:v>
                </c:pt>
                <c:pt idx="8">
                  <c:v>4.1282231598687291</c:v>
                </c:pt>
                <c:pt idx="9">
                  <c:v>4.0725283630470015</c:v>
                </c:pt>
                <c:pt idx="10">
                  <c:v>4.0876801298964889</c:v>
                </c:pt>
                <c:pt idx="11">
                  <c:v>4.0837305699481865</c:v>
                </c:pt>
                <c:pt idx="12">
                  <c:v>4.1317950723504104</c:v>
                </c:pt>
                <c:pt idx="13">
                  <c:v>4.141692546583851</c:v>
                </c:pt>
                <c:pt idx="14">
                  <c:v>4.1266383280198369</c:v>
                </c:pt>
                <c:pt idx="15">
                  <c:v>4.0916098960200786</c:v>
                </c:pt>
                <c:pt idx="16">
                  <c:v>4.1379262157629961</c:v>
                </c:pt>
                <c:pt idx="17">
                  <c:v>4.1919566457501425</c:v>
                </c:pt>
                <c:pt idx="18">
                  <c:v>4.1846323935876173</c:v>
                </c:pt>
                <c:pt idx="19">
                  <c:v>4.1330036439354503</c:v>
                </c:pt>
              </c:numCache>
            </c:numRef>
          </c:val>
          <c:smooth val="0"/>
          <c:extLst>
            <c:ext xmlns:c16="http://schemas.microsoft.com/office/drawing/2014/chart" uri="{C3380CC4-5D6E-409C-BE32-E72D297353CC}">
              <c16:uniqueId val="{00000001-4241-4173-922F-F45D772D8128}"/>
            </c:ext>
          </c:extLst>
        </c:ser>
        <c:dLbls>
          <c:showLegendKey val="0"/>
          <c:showVal val="0"/>
          <c:showCatName val="0"/>
          <c:showSerName val="0"/>
          <c:showPercent val="0"/>
          <c:showBubbleSize val="0"/>
        </c:dLbls>
        <c:smooth val="0"/>
        <c:axId val="919032240"/>
        <c:axId val="1195018832"/>
      </c:lineChart>
      <c:catAx>
        <c:axId val="919032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195018832"/>
        <c:crosses val="autoZero"/>
        <c:auto val="1"/>
        <c:lblAlgn val="ctr"/>
        <c:lblOffset val="100"/>
        <c:noMultiLvlLbl val="0"/>
      </c:catAx>
      <c:valAx>
        <c:axId val="1195018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91903224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9525" cap="flat" cmpd="sng" algn="ctr">
      <a:solidFill>
        <a:schemeClr val="accent4"/>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Analysis (1).xlsx]Pivot Table sheet for dashboard!PivotTable14</c:name>
    <c:fmtId val="21"/>
  </c:pivotSource>
  <c:chart>
    <c:title>
      <c:tx>
        <c:rich>
          <a:bodyPr rot="0" spcFirstLastPara="1" vertOverflow="ellipsis" vert="horz" wrap="square" anchor="ctr" anchorCtr="1"/>
          <a:lstStyle/>
          <a:p>
            <a:pPr>
              <a:defRPr sz="1400" b="1" i="0" u="none" strike="noStrike" kern="1200" cap="none" baseline="0">
                <a:solidFill>
                  <a:sysClr val="windowText" lastClr="000000"/>
                </a:solidFill>
                <a:latin typeface="+mn-lt"/>
                <a:ea typeface="+mn-ea"/>
                <a:cs typeface="+mn-cs"/>
              </a:defRPr>
            </a:pPr>
            <a:r>
              <a:rPr lang="en-US" dirty="0">
                <a:solidFill>
                  <a:sysClr val="windowText" lastClr="000000"/>
                </a:solidFill>
              </a:rPr>
              <a:t>Satisfaction Rate by Age Group </a:t>
            </a:r>
          </a:p>
        </c:rich>
      </c:tx>
      <c:overlay val="0"/>
      <c:spPr>
        <a:noFill/>
        <a:ln>
          <a:noFill/>
        </a:ln>
        <a:effectLst/>
      </c:spPr>
      <c:txPr>
        <a:bodyPr rot="0" spcFirstLastPara="1" vertOverflow="ellipsis" vert="horz" wrap="square" anchor="ctr" anchorCtr="1"/>
        <a:lstStyle/>
        <a:p>
          <a:pPr>
            <a:defRPr sz="1400" b="1" i="0" u="none" strike="noStrike" kern="1200" cap="none" baseline="0">
              <a:solidFill>
                <a:sysClr val="windowText" lastClr="000000"/>
              </a:solidFill>
              <a:latin typeface="+mn-lt"/>
              <a:ea typeface="+mn-ea"/>
              <a:cs typeface="+mn-cs"/>
            </a:defRPr>
          </a:pPr>
          <a:endParaRPr lang="en-US"/>
        </a:p>
      </c:txPr>
    </c:title>
    <c:autoTitleDeleted val="0"/>
    <c:pivotFmts>
      <c:pivotFmt>
        <c:idx val="0"/>
        <c:dLbl>
          <c:idx val="0"/>
          <c:showLegendKey val="1"/>
          <c:showVal val="1"/>
          <c:showCatName val="1"/>
          <c:showSerName val="1"/>
          <c:showPercent val="1"/>
          <c:showBubbleSize val="1"/>
          <c:extLst>
            <c:ext xmlns:c15="http://schemas.microsoft.com/office/drawing/2012/chart" uri="{CE6537A1-D6FC-4f65-9D91-7224C49458BB}"/>
          </c:extLst>
        </c:dLbl>
      </c:pivotFmt>
      <c:pivotFmt>
        <c:idx val="1"/>
        <c:dLbl>
          <c:idx val="0"/>
          <c:showLegendKey val="1"/>
          <c:showVal val="1"/>
          <c:showCatName val="1"/>
          <c:showSerName val="1"/>
          <c:showPercent val="1"/>
          <c:showBubbleSize val="1"/>
          <c:extLst>
            <c:ext xmlns:c15="http://schemas.microsoft.com/office/drawing/2012/chart" uri="{CE6537A1-D6FC-4f65-9D91-7224C49458BB}"/>
          </c:extLst>
        </c:dLbl>
      </c:pivotFmt>
      <c:pivotFmt>
        <c:idx val="2"/>
        <c:sp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w="9525" cap="flat" cmpd="sng" algn="ctr">
            <a:solidFill>
              <a:schemeClr val="accent1"/>
            </a:solidFill>
            <a:miter lim="800000"/>
          </a:ln>
          <a:effectLst>
            <a:glow>
              <a:schemeClr val="accent1">
                <a:satMod val="17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w="9525" cap="flat" cmpd="sng" algn="ctr">
            <a:solidFill>
              <a:schemeClr val="accent1"/>
            </a:solidFill>
            <a:miter lim="800000"/>
          </a:ln>
          <a:effectLst>
            <a:glow>
              <a:schemeClr val="accent1">
                <a:satMod val="17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w="9525" cap="flat" cmpd="sng" algn="ctr">
            <a:solidFill>
              <a:schemeClr val="accent1"/>
            </a:solidFill>
            <a:miter lim="800000"/>
          </a:ln>
          <a:effectLst>
            <a:glow>
              <a:schemeClr val="accent1">
                <a:satMod val="17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 sheet for dashboard'!$B$145</c:f>
              <c:strCache>
                <c:ptCount val="1"/>
                <c:pt idx="0">
                  <c:v>Total</c:v>
                </c:pt>
              </c:strCache>
            </c:strRef>
          </c:tx>
          <c:sp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w="9525" cap="flat" cmpd="sng" algn="ctr">
              <a:solidFill>
                <a:schemeClr val="accent1"/>
              </a:solidFill>
              <a:miter lim="800000"/>
            </a:ln>
            <a:effectLst>
              <a:glow>
                <a:schemeClr val="accent1">
                  <a:satMod val="17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trendline>
            <c:spPr>
              <a:ln w="25400" cap="rnd">
                <a:solidFill>
                  <a:schemeClr val="tx1">
                    <a:alpha val="61000"/>
                  </a:schemeClr>
                </a:solidFill>
              </a:ln>
              <a:effectLst/>
            </c:spPr>
            <c:trendlineType val="movingAvg"/>
            <c:period val="2"/>
            <c:dispRSqr val="0"/>
            <c:dispEq val="0"/>
          </c:trendline>
          <c:cat>
            <c:strRef>
              <c:f>'Pivot Table sheet for dashboard'!$A$146:$A$152</c:f>
              <c:strCache>
                <c:ptCount val="6"/>
                <c:pt idx="0">
                  <c:v>29-32</c:v>
                </c:pt>
                <c:pt idx="1">
                  <c:v>33-36</c:v>
                </c:pt>
                <c:pt idx="2">
                  <c:v>37-40</c:v>
                </c:pt>
                <c:pt idx="3">
                  <c:v>41-44</c:v>
                </c:pt>
                <c:pt idx="4">
                  <c:v>45-48</c:v>
                </c:pt>
                <c:pt idx="5">
                  <c:v>49-53</c:v>
                </c:pt>
              </c:strCache>
            </c:strRef>
          </c:cat>
          <c:val>
            <c:numRef>
              <c:f>'Pivot Table sheet for dashboard'!$B$146:$B$152</c:f>
              <c:numCache>
                <c:formatCode>General</c:formatCode>
                <c:ptCount val="6"/>
                <c:pt idx="0">
                  <c:v>4.2099816888813182</c:v>
                </c:pt>
                <c:pt idx="1">
                  <c:v>3.9365586961006809</c:v>
                </c:pt>
                <c:pt idx="2">
                  <c:v>4.2273000085741232</c:v>
                </c:pt>
                <c:pt idx="3">
                  <c:v>3.9178286596346799</c:v>
                </c:pt>
                <c:pt idx="4">
                  <c:v>4.0765039727582293</c:v>
                </c:pt>
                <c:pt idx="5">
                  <c:v>4.1983592898801509</c:v>
                </c:pt>
              </c:numCache>
            </c:numRef>
          </c:val>
          <c:extLst>
            <c:ext xmlns:c16="http://schemas.microsoft.com/office/drawing/2014/chart" uri="{C3380CC4-5D6E-409C-BE32-E72D297353CC}">
              <c16:uniqueId val="{00000001-7E12-4531-AF61-4D8F46094004}"/>
            </c:ext>
          </c:extLst>
        </c:ser>
        <c:dLbls>
          <c:dLblPos val="outEnd"/>
          <c:showLegendKey val="0"/>
          <c:showVal val="1"/>
          <c:showCatName val="0"/>
          <c:showSerName val="0"/>
          <c:showPercent val="0"/>
          <c:showBubbleSize val="0"/>
        </c:dLbls>
        <c:gapWidth val="315"/>
        <c:overlap val="-40"/>
        <c:axId val="1215999488"/>
        <c:axId val="1216000928"/>
      </c:barChart>
      <c:catAx>
        <c:axId val="12159994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216000928"/>
        <c:crosses val="autoZero"/>
        <c:auto val="1"/>
        <c:lblAlgn val="ctr"/>
        <c:lblOffset val="100"/>
        <c:noMultiLvlLbl val="0"/>
      </c:catAx>
      <c:valAx>
        <c:axId val="121600092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215999488"/>
        <c:crosses val="autoZero"/>
        <c:crossBetween val="between"/>
      </c:valAx>
      <c:spPr>
        <a:noFill/>
        <a:ln w="0">
          <a:solidFill>
            <a:schemeClr val="tx1"/>
          </a:solid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[IT Tickets Analysis (1).xlsx]Pivot Table sheet for dashboard!PivotTable16</c:name>
    <c:fmtId val="31"/>
  </c:pivotSource>
  <c:chart>
    <c:title>
      <c:tx>
        <c:rich>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r>
              <a:rPr lang="en-US" sz="1800" b="1" dirty="0">
                <a:solidFill>
                  <a:schemeClr val="tx1"/>
                </a:solidFill>
              </a:rPr>
              <a:t>Ticket Volume by</a:t>
            </a:r>
            <a:r>
              <a:rPr lang="en-US" sz="1800" b="1" baseline="0" dirty="0">
                <a:solidFill>
                  <a:schemeClr val="tx1"/>
                </a:solidFill>
              </a:rPr>
              <a:t> Priority</a:t>
            </a:r>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solidFill>
          <a:ln w="19050">
            <a:solidFill>
              <a:schemeClr val="lt1"/>
            </a:solidFill>
          </a:ln>
          <a:effectLst/>
        </c:spPr>
      </c:pivotFmt>
      <c:pivotFmt>
        <c:idx val="3"/>
        <c:spPr>
          <a:solidFill>
            <a:schemeClr val="accent4"/>
          </a:solidFill>
          <a:ln w="19050">
            <a:solidFill>
              <a:schemeClr val="lt1"/>
            </a:solidFill>
          </a:ln>
          <a:effectLst/>
        </c:spPr>
      </c:pivotFmt>
      <c:pivotFmt>
        <c:idx val="4"/>
        <c:spPr>
          <a:solidFill>
            <a:schemeClr val="accent4"/>
          </a:solidFill>
          <a:ln w="19050">
            <a:solidFill>
              <a:schemeClr val="lt1"/>
            </a:solidFill>
          </a:ln>
          <a:effectLst/>
        </c:spPr>
      </c:pivotFmt>
      <c:pivotFmt>
        <c:idx val="5"/>
        <c:spPr>
          <a:solidFill>
            <a:schemeClr val="accent4"/>
          </a:solidFill>
          <a:ln w="19050">
            <a:solidFill>
              <a:schemeClr val="lt1"/>
            </a:solidFill>
          </a:ln>
          <a:effectLst/>
        </c:spPr>
      </c:pivotFmt>
      <c:pivotFmt>
        <c:idx val="6"/>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accent4">
              <a:tint val="58000"/>
            </a:schemeClr>
          </a:solidFill>
          <a:ln w="19050">
            <a:solidFill>
              <a:schemeClr val="lt1"/>
            </a:solidFill>
          </a:ln>
          <a:effectLst/>
        </c:spPr>
        <c:dLbl>
          <c:idx val="0"/>
          <c:layout>
            <c:manualLayout>
              <c:x val="5.9531250000000001E-2"/>
              <c:y val="-6.0457543034332825E-17"/>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8"/>
        <c:spPr>
          <a:solidFill>
            <a:schemeClr val="accent4">
              <a:tint val="86000"/>
            </a:schemeClr>
          </a:solidFill>
          <a:ln w="19050">
            <a:solidFill>
              <a:schemeClr val="lt1"/>
            </a:solidFill>
          </a:ln>
          <a:effectLst/>
        </c:spPr>
        <c:dLbl>
          <c:idx val="0"/>
          <c:layout>
            <c:manualLayout>
              <c:x val="0.1543402777777777"/>
              <c:y val="-2.308405582446562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9"/>
        <c:spPr>
          <a:solidFill>
            <a:schemeClr val="accent4">
              <a:shade val="86000"/>
            </a:schemeClr>
          </a:solidFill>
          <a:ln w="19050">
            <a:solidFill>
              <a:schemeClr val="lt1"/>
            </a:solidFill>
          </a:ln>
          <a:effectLst/>
        </c:spPr>
        <c:dLbl>
          <c:idx val="0"/>
          <c:layout>
            <c:manualLayout>
              <c:x val="-6.1736111111111151E-2"/>
              <c:y val="-1.9786333563827675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accent4">
              <a:shade val="58000"/>
            </a:schemeClr>
          </a:solidFill>
          <a:ln w="19050">
            <a:solidFill>
              <a:schemeClr val="lt1"/>
            </a:solidFill>
          </a:ln>
          <a:effectLst/>
        </c:spPr>
        <c:dLbl>
          <c:idx val="0"/>
          <c:layout>
            <c:manualLayout>
              <c:x val="-3.968749999999998E-2"/>
              <c:y val="9.8931768235122931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1"/>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2"/>
        <c:spPr>
          <a:solidFill>
            <a:schemeClr val="accent4">
              <a:tint val="58000"/>
            </a:schemeClr>
          </a:solidFill>
          <a:ln w="19050">
            <a:solidFill>
              <a:schemeClr val="lt1"/>
            </a:solidFill>
          </a:ln>
          <a:effectLst/>
        </c:spPr>
        <c:dLbl>
          <c:idx val="0"/>
          <c:layout>
            <c:manualLayout>
              <c:x val="5.9531250000000001E-2"/>
              <c:y val="-6.0457543034332825E-17"/>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3"/>
        <c:spPr>
          <a:solidFill>
            <a:schemeClr val="accent4">
              <a:tint val="86000"/>
            </a:schemeClr>
          </a:solidFill>
          <a:ln w="19050">
            <a:solidFill>
              <a:schemeClr val="lt1"/>
            </a:solidFill>
          </a:ln>
          <a:effectLst/>
        </c:spPr>
        <c:dLbl>
          <c:idx val="0"/>
          <c:layout>
            <c:manualLayout>
              <c:x val="0.1543402777777777"/>
              <c:y val="-2.308405582446562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4"/>
        <c:spPr>
          <a:solidFill>
            <a:schemeClr val="accent4">
              <a:shade val="86000"/>
            </a:schemeClr>
          </a:solidFill>
          <a:ln w="19050">
            <a:solidFill>
              <a:schemeClr val="lt1"/>
            </a:solidFill>
          </a:ln>
          <a:effectLst/>
        </c:spPr>
        <c:dLbl>
          <c:idx val="0"/>
          <c:layout>
            <c:manualLayout>
              <c:x val="-6.1736111111111151E-2"/>
              <c:y val="-1.9786333563827675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5"/>
        <c:spPr>
          <a:solidFill>
            <a:schemeClr val="accent4">
              <a:shade val="58000"/>
            </a:schemeClr>
          </a:solidFill>
          <a:ln w="19050">
            <a:solidFill>
              <a:schemeClr val="lt1"/>
            </a:solidFill>
          </a:ln>
          <a:effectLst/>
        </c:spPr>
        <c:dLbl>
          <c:idx val="0"/>
          <c:layout>
            <c:manualLayout>
              <c:x val="-3.968749999999998E-2"/>
              <c:y val="9.8931768235122931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6"/>
        <c:spPr>
          <a:solidFill>
            <a:schemeClr val="accent4"/>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extLst>
        </c:dLbl>
      </c:pivotFmt>
      <c:pivotFmt>
        <c:idx val="17"/>
        <c:spPr>
          <a:solidFill>
            <a:schemeClr val="accent4">
              <a:tint val="58000"/>
            </a:schemeClr>
          </a:solidFill>
          <a:ln w="19050">
            <a:solidFill>
              <a:schemeClr val="lt1"/>
            </a:solidFill>
          </a:ln>
          <a:effectLst/>
        </c:spPr>
        <c:dLbl>
          <c:idx val="0"/>
          <c:layout>
            <c:manualLayout>
              <c:x val="5.9531250000000001E-2"/>
              <c:y val="-6.0457543034332825E-17"/>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8"/>
        <c:spPr>
          <a:solidFill>
            <a:schemeClr val="accent4">
              <a:tint val="86000"/>
            </a:schemeClr>
          </a:solidFill>
          <a:ln w="19050">
            <a:solidFill>
              <a:schemeClr val="lt1"/>
            </a:solidFill>
          </a:ln>
          <a:effectLst/>
        </c:spPr>
        <c:dLbl>
          <c:idx val="0"/>
          <c:layout>
            <c:manualLayout>
              <c:x val="0.1543402777777777"/>
              <c:y val="-2.308405582446562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19"/>
        <c:spPr>
          <a:solidFill>
            <a:schemeClr val="accent4">
              <a:shade val="86000"/>
            </a:schemeClr>
          </a:solidFill>
          <a:ln w="19050">
            <a:solidFill>
              <a:schemeClr val="lt1"/>
            </a:solidFill>
          </a:ln>
          <a:effectLst/>
        </c:spPr>
        <c:dLbl>
          <c:idx val="0"/>
          <c:layout>
            <c:manualLayout>
              <c:x val="-6.1736111111111151E-2"/>
              <c:y val="-1.9786333563827675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
        <c:idx val="20"/>
        <c:spPr>
          <a:solidFill>
            <a:schemeClr val="accent4">
              <a:shade val="58000"/>
            </a:schemeClr>
          </a:solidFill>
          <a:ln w="19050">
            <a:solidFill>
              <a:schemeClr val="lt1"/>
            </a:solidFill>
          </a:ln>
          <a:effectLst/>
        </c:spPr>
        <c:dLbl>
          <c:idx val="0"/>
          <c:layout>
            <c:manualLayout>
              <c:x val="-3.968749999999998E-2"/>
              <c:y val="9.8931768235122931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Lst>
        </c:dLbl>
      </c:pivotFmt>
    </c:pivotFmts>
    <c:plotArea>
      <c:layout/>
      <c:pieChart>
        <c:varyColors val="1"/>
        <c:ser>
          <c:idx val="0"/>
          <c:order val="0"/>
          <c:tx>
            <c:strRef>
              <c:f>'Pivot Table sheet for dashboard'!$B$176</c:f>
              <c:strCache>
                <c:ptCount val="1"/>
                <c:pt idx="0">
                  <c:v>Total</c:v>
                </c:pt>
              </c:strCache>
            </c:strRef>
          </c:tx>
          <c:dPt>
            <c:idx val="0"/>
            <c:bubble3D val="0"/>
            <c:explosion val="15"/>
            <c:spPr>
              <a:solidFill>
                <a:schemeClr val="accent4">
                  <a:tint val="58000"/>
                </a:schemeClr>
              </a:solidFill>
              <a:ln w="19050">
                <a:solidFill>
                  <a:schemeClr val="lt1"/>
                </a:solidFill>
              </a:ln>
              <a:effectLst/>
            </c:spPr>
            <c:extLst>
              <c:ext xmlns:c16="http://schemas.microsoft.com/office/drawing/2014/chart" uri="{C3380CC4-5D6E-409C-BE32-E72D297353CC}">
                <c16:uniqueId val="{00000001-10A0-4E09-8A61-DCEB769CC8C6}"/>
              </c:ext>
            </c:extLst>
          </c:dPt>
          <c:dPt>
            <c:idx val="1"/>
            <c:bubble3D val="0"/>
            <c:explosion val="16"/>
            <c:spPr>
              <a:solidFill>
                <a:schemeClr val="accent4">
                  <a:tint val="86000"/>
                </a:schemeClr>
              </a:solidFill>
              <a:ln w="19050">
                <a:solidFill>
                  <a:schemeClr val="lt1"/>
                </a:solidFill>
              </a:ln>
              <a:effectLst/>
            </c:spPr>
            <c:extLst>
              <c:ext xmlns:c16="http://schemas.microsoft.com/office/drawing/2014/chart" uri="{C3380CC4-5D6E-409C-BE32-E72D297353CC}">
                <c16:uniqueId val="{00000003-10A0-4E09-8A61-DCEB769CC8C6}"/>
              </c:ext>
            </c:extLst>
          </c:dPt>
          <c:dPt>
            <c:idx val="2"/>
            <c:bubble3D val="0"/>
            <c:explosion val="19"/>
            <c:spPr>
              <a:solidFill>
                <a:schemeClr val="accent4">
                  <a:shade val="86000"/>
                </a:schemeClr>
              </a:solidFill>
              <a:ln w="19050">
                <a:solidFill>
                  <a:schemeClr val="lt1"/>
                </a:solidFill>
              </a:ln>
              <a:effectLst/>
            </c:spPr>
            <c:extLst>
              <c:ext xmlns:c16="http://schemas.microsoft.com/office/drawing/2014/chart" uri="{C3380CC4-5D6E-409C-BE32-E72D297353CC}">
                <c16:uniqueId val="{00000005-10A0-4E09-8A61-DCEB769CC8C6}"/>
              </c:ext>
            </c:extLst>
          </c:dPt>
          <c:dPt>
            <c:idx val="3"/>
            <c:bubble3D val="0"/>
            <c:explosion val="19"/>
            <c:spPr>
              <a:solidFill>
                <a:schemeClr val="accent4">
                  <a:shade val="58000"/>
                </a:schemeClr>
              </a:solidFill>
              <a:ln w="19050">
                <a:solidFill>
                  <a:schemeClr val="lt1"/>
                </a:solidFill>
              </a:ln>
              <a:effectLst/>
            </c:spPr>
            <c:extLst>
              <c:ext xmlns:c16="http://schemas.microsoft.com/office/drawing/2014/chart" uri="{C3380CC4-5D6E-409C-BE32-E72D297353CC}">
                <c16:uniqueId val="{00000007-10A0-4E09-8A61-DCEB769CC8C6}"/>
              </c:ext>
            </c:extLst>
          </c:dPt>
          <c:dLbls>
            <c:dLbl>
              <c:idx val="0"/>
              <c:layout>
                <c:manualLayout>
                  <c:x val="5.9531250000000001E-2"/>
                  <c:y val="-6.0457543034332825E-17"/>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10A0-4E09-8A61-DCEB769CC8C6}"/>
                </c:ext>
              </c:extLst>
            </c:dLbl>
            <c:dLbl>
              <c:idx val="1"/>
              <c:layout>
                <c:manualLayout>
                  <c:x val="0.1543402777777777"/>
                  <c:y val="-2.308405582446562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0A0-4E09-8A61-DCEB769CC8C6}"/>
                </c:ext>
              </c:extLst>
            </c:dLbl>
            <c:dLbl>
              <c:idx val="2"/>
              <c:layout>
                <c:manualLayout>
                  <c:x val="-6.1736111111111151E-2"/>
                  <c:y val="-1.9786333563827675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10A0-4E09-8A61-DCEB769CC8C6}"/>
                </c:ext>
              </c:extLst>
            </c:dLbl>
            <c:dLbl>
              <c:idx val="3"/>
              <c:layout>
                <c:manualLayout>
                  <c:x val="-3.968749999999998E-2"/>
                  <c:y val="9.8931768235122931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10A0-4E09-8A61-DCEB769CC8C6}"/>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'Pivot Table sheet for dashboard'!$A$177:$A$181</c:f>
              <c:strCache>
                <c:ptCount val="4"/>
                <c:pt idx="0">
                  <c:v>High</c:v>
                </c:pt>
                <c:pt idx="1">
                  <c:v>Low</c:v>
                </c:pt>
                <c:pt idx="2">
                  <c:v>Mid</c:v>
                </c:pt>
                <c:pt idx="3">
                  <c:v>Unassiged</c:v>
                </c:pt>
              </c:strCache>
            </c:strRef>
          </c:cat>
          <c:val>
            <c:numRef>
              <c:f>'Pivot Table sheet for dashboard'!$B$177:$B$181</c:f>
              <c:numCache>
                <c:formatCode>General</c:formatCode>
                <c:ptCount val="4"/>
                <c:pt idx="0">
                  <c:v>35549</c:v>
                </c:pt>
                <c:pt idx="1">
                  <c:v>16694</c:v>
                </c:pt>
                <c:pt idx="2">
                  <c:v>15845</c:v>
                </c:pt>
                <c:pt idx="3">
                  <c:v>29410</c:v>
                </c:pt>
              </c:numCache>
            </c:numRef>
          </c:val>
          <c:extLst>
            <c:ext xmlns:c16="http://schemas.microsoft.com/office/drawing/2014/chart" uri="{C3380CC4-5D6E-409C-BE32-E72D297353CC}">
              <c16:uniqueId val="{00000008-10A0-4E09-8A61-DCEB769CC8C6}"/>
            </c:ext>
          </c:extLst>
        </c:ser>
        <c:dLbls>
          <c:showLegendKey val="0"/>
          <c:showVal val="0"/>
          <c:showCatName val="0"/>
          <c:showSerName val="0"/>
          <c:showPercent val="1"/>
          <c:showBubbleSize val="0"/>
          <c:showLeaderLines val="1"/>
        </c:dLbls>
        <c:firstSliceAng val="34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9525" cap="flat" cmpd="sng" algn="ctr">
      <a:solidFill>
        <a:schemeClr val="accent4">
          <a:lumMod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[IT Tickets Analysis (1).xlsx]Pivot Table sheet for dashboard!PivotTable17</c:name>
    <c:fmtId val="3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dirty="0"/>
              <a:t>Ticket Volume by</a:t>
            </a:r>
            <a:r>
              <a:rPr lang="en-US" baseline="0" dirty="0"/>
              <a:t> Satisfaction Rate</a:t>
            </a:r>
            <a:endParaRPr lang="en-US" dirty="0"/>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dLbl>
          <c:idx val="0"/>
          <c:showLegendKey val="1"/>
          <c:showVal val="1"/>
          <c:showCatName val="1"/>
          <c:showSerName val="1"/>
          <c:showPercent val="1"/>
          <c:showBubbleSize val="1"/>
          <c:extLst>
            <c:ext xmlns:c15="http://schemas.microsoft.com/office/drawing/2012/chart" uri="{CE6537A1-D6FC-4f65-9D91-7224C49458BB}"/>
          </c:extLst>
        </c:dLbl>
      </c:pivotFmt>
      <c:pivotFmt>
        <c:idx val="1"/>
        <c:dLbl>
          <c:idx val="0"/>
          <c:showLegendKey val="1"/>
          <c:showVal val="1"/>
          <c:showCatName val="1"/>
          <c:showSerName val="1"/>
          <c:showPercent val="1"/>
          <c:showBubbleSize val="1"/>
          <c:extLst>
            <c:ext xmlns:c15="http://schemas.microsoft.com/office/drawing/2012/chart" uri="{CE6537A1-D6FC-4f65-9D91-7224C49458BB}"/>
          </c:extLst>
        </c:dLbl>
      </c:pivotFmt>
      <c:pivotFmt>
        <c:idx val="2"/>
        <c:spPr>
          <a:solidFill>
            <a:schemeClr val="accent5">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5">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4"/>
        <c:spPr>
          <a:solidFill>
            <a:schemeClr val="accent5">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5">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6"/>
        <c:spPr>
          <a:solidFill>
            <a:schemeClr val="accent5">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5">
              <a:alpha val="85000"/>
            </a:schemeClr>
          </a:solidFill>
          <a:ln w="9525" cap="flat" cmpd="sng" algn="ctr">
            <a:solidFill>
              <a:schemeClr val="lt1">
                <a:alpha val="50000"/>
              </a:schemeClr>
            </a:solidFill>
            <a:round/>
          </a:ln>
          <a:effectLst/>
        </c:spP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s>
    <c:plotArea>
      <c:layout/>
      <c:barChart>
        <c:barDir val="col"/>
        <c:grouping val="clustered"/>
        <c:varyColors val="0"/>
        <c:ser>
          <c:idx val="0"/>
          <c:order val="0"/>
          <c:tx>
            <c:strRef>
              <c:f>'Pivot Table sheet for dashboard'!$B$190</c:f>
              <c:strCache>
                <c:ptCount val="1"/>
                <c:pt idx="0">
                  <c:v>Total</c:v>
                </c:pt>
              </c:strCache>
            </c:strRef>
          </c:tx>
          <c:spPr>
            <a:solidFill>
              <a:schemeClr val="accent5">
                <a:alpha val="85000"/>
              </a:schemeClr>
            </a:solidFill>
            <a:ln w="9525" cap="flat" cmpd="sng" algn="ctr">
              <a:solidFill>
                <a:schemeClr val="lt1">
                  <a:alpha val="50000"/>
                </a:schemeClr>
              </a:solidFill>
              <a:round/>
            </a:ln>
            <a:effectLst/>
          </c:spPr>
          <c:invertIfNegative val="0"/>
          <c:dPt>
            <c:idx val="1"/>
            <c:invertIfNegative val="0"/>
            <c:bubble3D val="0"/>
            <c:spPr>
              <a:solidFill>
                <a:schemeClr val="accent5">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1-0C7A-4F10-A5E7-A9C563297E45}"/>
              </c:ext>
            </c:extLst>
          </c:dPt>
          <c:dLbls>
            <c:dLbl>
              <c:idx val="1"/>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 xmlns:c16="http://schemas.microsoft.com/office/drawing/2014/chart" uri="{C3380CC4-5D6E-409C-BE32-E72D297353CC}">
                  <c16:uniqueId val="{00000001-0C7A-4F10-A5E7-A9C563297E45}"/>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trendline>
            <c:spPr>
              <a:ln w="19050" cap="rnd">
                <a:solidFill>
                  <a:schemeClr val="accent5"/>
                </a:solidFill>
              </a:ln>
              <a:effectLst/>
            </c:spPr>
            <c:trendlineType val="linear"/>
            <c:dispRSqr val="0"/>
            <c:dispEq val="0"/>
          </c:trendline>
          <c:cat>
            <c:strRef>
              <c:f>'Pivot Table sheet for dashboard'!$A$191:$A$196</c:f>
              <c:strCache>
                <c:ptCount val="5"/>
                <c:pt idx="0">
                  <c:v>1</c:v>
                </c:pt>
                <c:pt idx="1">
                  <c:v>2</c:v>
                </c:pt>
                <c:pt idx="2">
                  <c:v>3</c:v>
                </c:pt>
                <c:pt idx="3">
                  <c:v>4</c:v>
                </c:pt>
                <c:pt idx="4">
                  <c:v>5</c:v>
                </c:pt>
              </c:strCache>
            </c:strRef>
          </c:cat>
          <c:val>
            <c:numRef>
              <c:f>'Pivot Table sheet for dashboard'!$B$191:$B$196</c:f>
              <c:numCache>
                <c:formatCode>General</c:formatCode>
                <c:ptCount val="5"/>
                <c:pt idx="0">
                  <c:v>9907</c:v>
                </c:pt>
                <c:pt idx="1">
                  <c:v>1977</c:v>
                </c:pt>
                <c:pt idx="2">
                  <c:v>7282</c:v>
                </c:pt>
                <c:pt idx="3">
                  <c:v>27562</c:v>
                </c:pt>
                <c:pt idx="4">
                  <c:v>50770</c:v>
                </c:pt>
              </c:numCache>
            </c:numRef>
          </c:val>
          <c:extLst>
            <c:ext xmlns:c16="http://schemas.microsoft.com/office/drawing/2014/chart" uri="{C3380CC4-5D6E-409C-BE32-E72D297353CC}">
              <c16:uniqueId val="{00000003-0C7A-4F10-A5E7-A9C563297E45}"/>
            </c:ext>
          </c:extLst>
        </c:ser>
        <c:dLbls>
          <c:dLblPos val="inEnd"/>
          <c:showLegendKey val="0"/>
          <c:showVal val="1"/>
          <c:showCatName val="0"/>
          <c:showSerName val="0"/>
          <c:showPercent val="0"/>
          <c:showBubbleSize val="0"/>
        </c:dLbls>
        <c:gapWidth val="65"/>
        <c:axId val="1215956128"/>
        <c:axId val="1215956608"/>
      </c:barChart>
      <c:catAx>
        <c:axId val="121595612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215956608"/>
        <c:crosses val="autoZero"/>
        <c:auto val="1"/>
        <c:lblAlgn val="ctr"/>
        <c:lblOffset val="100"/>
        <c:noMultiLvlLbl val="0"/>
      </c:catAx>
      <c:valAx>
        <c:axId val="121595660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215956128"/>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9525" cap="flat" cmpd="sng" algn="ctr">
      <a:solidFill>
        <a:schemeClr val="bg2">
          <a:lumMod val="2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7">
  <a:schemeClr val="accent4"/>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4">
  <a:schemeClr val="accent4"/>
</cs:colorStyle>
</file>

<file path=ppt/charts/colors5.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766CB1-3083-4A8B-98AC-83B0503E52D9}" type="datetimeFigureOut">
              <a:rPr lang="en-IN" smtClean="0"/>
              <a:t>31-10-2025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882A5C-1A7D-4B3A-90D3-053FCBB953A4}" type="slidenum">
              <a:rPr lang="en-IN" smtClean="0"/>
              <a:t>‹#›</a:t>
            </a:fld>
            <a:endParaRPr lang="en-IN"/>
          </a:p>
        </p:txBody>
      </p:sp>
    </p:spTree>
    <p:extLst>
      <p:ext uri="{BB962C8B-B14F-4D97-AF65-F5344CB8AC3E}">
        <p14:creationId xmlns:p14="http://schemas.microsoft.com/office/powerpoint/2010/main" val="2315343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882A5C-1A7D-4B3A-90D3-053FCBB953A4}" type="slidenum">
              <a:rPr lang="en-IN" smtClean="0"/>
              <a:t>2</a:t>
            </a:fld>
            <a:endParaRPr lang="en-IN"/>
          </a:p>
        </p:txBody>
      </p:sp>
    </p:spTree>
    <p:extLst>
      <p:ext uri="{BB962C8B-B14F-4D97-AF65-F5344CB8AC3E}">
        <p14:creationId xmlns:p14="http://schemas.microsoft.com/office/powerpoint/2010/main" val="1774134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6882A5C-1A7D-4B3A-90D3-053FCBB953A4}" type="slidenum">
              <a:rPr lang="en-IN" smtClean="0"/>
              <a:t>8</a:t>
            </a:fld>
            <a:endParaRPr lang="en-IN"/>
          </a:p>
        </p:txBody>
      </p:sp>
    </p:spTree>
    <p:extLst>
      <p:ext uri="{BB962C8B-B14F-4D97-AF65-F5344CB8AC3E}">
        <p14:creationId xmlns:p14="http://schemas.microsoft.com/office/powerpoint/2010/main" val="1252067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svg"/><Relationship Id="rId7" Type="http://schemas.openxmlformats.org/officeDocument/2006/relationships/image" Target="../media/image4.svg"/><Relationship Id="rId12" Type="http://schemas.openxmlformats.org/officeDocument/2006/relationships/chart" Target="../charts/chart2.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svg"/><Relationship Id="rId7" Type="http://schemas.openxmlformats.org/officeDocument/2006/relationships/image" Target="../media/image4.svg"/><Relationship Id="rId12"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svg"/><Relationship Id="rId7" Type="http://schemas.openxmlformats.org/officeDocument/2006/relationships/image" Target="../media/image4.svg"/><Relationship Id="rId12" Type="http://schemas.openxmlformats.org/officeDocument/2006/relationships/chart" Target="../charts/chart3.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svg"/><Relationship Id="rId7" Type="http://schemas.openxmlformats.org/officeDocument/2006/relationships/image" Target="../media/image4.svg"/><Relationship Id="rId12" Type="http://schemas.openxmlformats.org/officeDocument/2006/relationships/chart" Target="../charts/chart4.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_rels/slide1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svg"/><Relationship Id="rId7" Type="http://schemas.openxmlformats.org/officeDocument/2006/relationships/image" Target="../media/image4.svg"/><Relationship Id="rId12" Type="http://schemas.openxmlformats.org/officeDocument/2006/relationships/chart" Target="../charts/chart5.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_rels/slide1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svg"/><Relationship Id="rId7" Type="http://schemas.openxmlformats.org/officeDocument/2006/relationships/image" Target="../media/image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svg"/><Relationship Id="rId7" Type="http://schemas.openxmlformats.org/officeDocument/2006/relationships/image" Target="../media/image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11.png"/><Relationship Id="rId7" Type="http://schemas.openxmlformats.org/officeDocument/2006/relationships/image" Target="../media/image4.sv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9.png"/><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svg"/><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svg"/><Relationship Id="rId4" Type="http://schemas.openxmlformats.org/officeDocument/2006/relationships/image" Target="../media/image10.svg"/><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svg"/><Relationship Id="rId7" Type="http://schemas.openxmlformats.org/officeDocument/2006/relationships/image" Target="../media/image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4.svg"/><Relationship Id="rId13"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3.png"/><Relationship Id="rId12" Type="http://schemas.openxmlformats.org/officeDocument/2006/relationships/image" Target="../media/image8.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2.svg"/><Relationship Id="rId11" Type="http://schemas.openxmlformats.org/officeDocument/2006/relationships/image" Target="../media/image7.png"/><Relationship Id="rId5" Type="http://schemas.openxmlformats.org/officeDocument/2006/relationships/image" Target="../media/image1.png"/><Relationship Id="rId10" Type="http://schemas.openxmlformats.org/officeDocument/2006/relationships/image" Target="../media/image6.svg"/><Relationship Id="rId4" Type="http://schemas.openxmlformats.org/officeDocument/2006/relationships/image" Target="../media/image10.svg"/><Relationship Id="rId9"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svg"/><Relationship Id="rId7" Type="http://schemas.openxmlformats.org/officeDocument/2006/relationships/image" Target="../media/image4.svg"/><Relationship Id="rId12"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4F0D8"/>
        </a:solidFill>
        <a:effectLst/>
      </p:bgPr>
    </p:bg>
    <p:spTree>
      <p:nvGrpSpPr>
        <p:cNvPr id="1" name=""/>
        <p:cNvGrpSpPr/>
        <p:nvPr/>
      </p:nvGrpSpPr>
      <p:grpSpPr>
        <a:xfrm>
          <a:off x="0" y="0"/>
          <a:ext cx="0" cy="0"/>
          <a:chOff x="0" y="0"/>
          <a:chExt cx="0" cy="0"/>
        </a:xfrm>
      </p:grpSpPr>
      <p:sp>
        <p:nvSpPr>
          <p:cNvPr id="2" name="Freeform 2"/>
          <p:cNvSpPr/>
          <p:nvPr/>
        </p:nvSpPr>
        <p:spPr>
          <a:xfrm>
            <a:off x="-4164295" y="6986796"/>
            <a:ext cx="8328590" cy="6600408"/>
          </a:xfrm>
          <a:custGeom>
            <a:avLst/>
            <a:gdLst/>
            <a:ahLst/>
            <a:cxnLst/>
            <a:rect l="l" t="t" r="r" b="b"/>
            <a:pathLst>
              <a:path w="8328590" h="6600408">
                <a:moveTo>
                  <a:pt x="0" y="0"/>
                </a:moveTo>
                <a:lnTo>
                  <a:pt x="8328590" y="0"/>
                </a:lnTo>
                <a:lnTo>
                  <a:pt x="8328590" y="6600408"/>
                </a:lnTo>
                <a:lnTo>
                  <a:pt x="0" y="66004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3631678" y="7446153"/>
            <a:ext cx="10608642" cy="11546822"/>
          </a:xfrm>
          <a:custGeom>
            <a:avLst/>
            <a:gdLst/>
            <a:ahLst/>
            <a:cxnLst/>
            <a:rect l="l" t="t" r="r" b="b"/>
            <a:pathLst>
              <a:path w="10608642" h="11546822">
                <a:moveTo>
                  <a:pt x="0" y="0"/>
                </a:moveTo>
                <a:lnTo>
                  <a:pt x="10608643" y="0"/>
                </a:lnTo>
                <a:lnTo>
                  <a:pt x="10608643"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849365">
            <a:off x="-209999" y="72009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a:off x="3704487" y="8229600"/>
            <a:ext cx="2356658" cy="4114800"/>
          </a:xfrm>
          <a:custGeom>
            <a:avLst/>
            <a:gdLst/>
            <a:ahLst/>
            <a:cxnLst/>
            <a:rect l="l" t="t" r="r" b="b"/>
            <a:pathLst>
              <a:path w="2356658" h="4114800">
                <a:moveTo>
                  <a:pt x="0" y="0"/>
                </a:moveTo>
                <a:lnTo>
                  <a:pt x="2356659" y="0"/>
                </a:lnTo>
                <a:lnTo>
                  <a:pt x="2356659"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6" name="Freeform 6"/>
          <p:cNvSpPr/>
          <p:nvPr/>
        </p:nvSpPr>
        <p:spPr>
          <a:xfrm rot="9891071">
            <a:off x="13768657" y="-4710460"/>
            <a:ext cx="8328590" cy="6600408"/>
          </a:xfrm>
          <a:custGeom>
            <a:avLst/>
            <a:gdLst/>
            <a:ahLst/>
            <a:cxnLst/>
            <a:rect l="l" t="t" r="r" b="b"/>
            <a:pathLst>
              <a:path w="8328590" h="6600408">
                <a:moveTo>
                  <a:pt x="0" y="0"/>
                </a:moveTo>
                <a:lnTo>
                  <a:pt x="8328591" y="0"/>
                </a:lnTo>
                <a:lnTo>
                  <a:pt x="8328591" y="6600407"/>
                </a:lnTo>
                <a:lnTo>
                  <a:pt x="0" y="66004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rot="9891071">
            <a:off x="10247754" y="-9577219"/>
            <a:ext cx="10608642" cy="11546822"/>
          </a:xfrm>
          <a:custGeom>
            <a:avLst/>
            <a:gdLst/>
            <a:ahLst/>
            <a:cxnLst/>
            <a:rect l="l" t="t" r="r" b="b"/>
            <a:pathLst>
              <a:path w="10608642" h="1154682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rot="9891071">
            <a:off x="15012761" y="-14560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9" name="Freeform 9"/>
          <p:cNvSpPr/>
          <p:nvPr/>
        </p:nvSpPr>
        <p:spPr>
          <a:xfrm rot="9891071">
            <a:off x="12402248" y="-2057400"/>
            <a:ext cx="2356658" cy="4114800"/>
          </a:xfrm>
          <a:custGeom>
            <a:avLst/>
            <a:gdLst/>
            <a:ahLst/>
            <a:cxnLst/>
            <a:rect l="l" t="t" r="r" b="b"/>
            <a:pathLst>
              <a:path w="2356658" h="4114800">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Freeform 10"/>
          <p:cNvSpPr/>
          <p:nvPr/>
        </p:nvSpPr>
        <p:spPr>
          <a:xfrm>
            <a:off x="16514775" y="8229600"/>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1" name="Freeform 11"/>
          <p:cNvSpPr/>
          <p:nvPr/>
        </p:nvSpPr>
        <p:spPr>
          <a:xfrm flipV="1">
            <a:off x="284175" y="-433465"/>
            <a:ext cx="1489050" cy="2519931"/>
          </a:xfrm>
          <a:custGeom>
            <a:avLst/>
            <a:gdLst/>
            <a:ahLst/>
            <a:cxnLst/>
            <a:rect l="l" t="t" r="r" b="b"/>
            <a:pathLst>
              <a:path w="1489050" h="2519931">
                <a:moveTo>
                  <a:pt x="0" y="2519931"/>
                </a:moveTo>
                <a:lnTo>
                  <a:pt x="1489050" y="2519931"/>
                </a:lnTo>
                <a:lnTo>
                  <a:pt x="1489050" y="0"/>
                </a:lnTo>
                <a:lnTo>
                  <a:pt x="0" y="0"/>
                </a:lnTo>
                <a:lnTo>
                  <a:pt x="0" y="2519931"/>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2" name="TextBox 12"/>
          <p:cNvSpPr txBox="1"/>
          <p:nvPr/>
        </p:nvSpPr>
        <p:spPr>
          <a:xfrm>
            <a:off x="2142816" y="2367632"/>
            <a:ext cx="14002368" cy="5347618"/>
          </a:xfrm>
          <a:prstGeom prst="rect">
            <a:avLst/>
          </a:prstGeom>
        </p:spPr>
        <p:txBody>
          <a:bodyPr wrap="square" lIns="0" tIns="0" rIns="0" bIns="0" rtlCol="0" anchor="t">
            <a:spAutoFit/>
          </a:bodyPr>
          <a:lstStyle/>
          <a:p>
            <a:pPr algn="ctr">
              <a:lnSpc>
                <a:spcPts val="13922"/>
              </a:lnSpc>
            </a:pPr>
            <a:r>
              <a:rPr lang="en-GB" sz="13300" b="1" dirty="0">
                <a:solidFill>
                  <a:srgbClr val="2C4600"/>
                </a:solidFill>
                <a:latin typeface="Century Gothic Paneuropean Bold"/>
                <a:ea typeface="Century Gothic Paneuropean Bold"/>
                <a:cs typeface="Century Gothic Paneuropean Bold"/>
                <a:sym typeface="Century Gothic Paneuropean Bold"/>
              </a:rPr>
              <a:t>Spreadsheet Project:</a:t>
            </a:r>
          </a:p>
          <a:p>
            <a:pPr algn="ctr">
              <a:lnSpc>
                <a:spcPts val="13922"/>
              </a:lnSpc>
            </a:pPr>
            <a:r>
              <a:rPr lang="en-GB" sz="13300" b="1" dirty="0">
                <a:solidFill>
                  <a:srgbClr val="2C4600"/>
                </a:solidFill>
                <a:latin typeface="Century Gothic Paneuropean Bold"/>
                <a:ea typeface="Century Gothic Paneuropean Bold"/>
                <a:cs typeface="Century Gothic Paneuropean Bold"/>
                <a:sym typeface="Century Gothic Paneuropean Bold"/>
              </a:rPr>
              <a:t>IT Ticket Analysis</a:t>
            </a:r>
          </a:p>
        </p:txBody>
      </p:sp>
      <p:sp>
        <p:nvSpPr>
          <p:cNvPr id="13" name="TextBox 13"/>
          <p:cNvSpPr txBox="1"/>
          <p:nvPr/>
        </p:nvSpPr>
        <p:spPr>
          <a:xfrm>
            <a:off x="8939568" y="9258300"/>
            <a:ext cx="7822421" cy="642868"/>
          </a:xfrm>
          <a:prstGeom prst="rect">
            <a:avLst/>
          </a:prstGeom>
        </p:spPr>
        <p:txBody>
          <a:bodyPr lIns="0" tIns="0" rIns="0" bIns="0" rtlCol="0" anchor="t">
            <a:spAutoFit/>
          </a:bodyPr>
          <a:lstStyle/>
          <a:p>
            <a:pPr algn="ctr">
              <a:lnSpc>
                <a:spcPts val="5460"/>
              </a:lnSpc>
            </a:pPr>
            <a:r>
              <a:rPr lang="en-US" sz="3900" dirty="0">
                <a:solidFill>
                  <a:srgbClr val="2C4600"/>
                </a:solidFill>
                <a:latin typeface="Arimo"/>
                <a:ea typeface="Arimo"/>
                <a:cs typeface="Arimo"/>
                <a:sym typeface="Arimo"/>
              </a:rPr>
              <a:t>Presented by Prakamya Verma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4F0D8"/>
        </a:solidFill>
        <a:effectLst/>
      </p:bgPr>
    </p:bg>
    <p:spTree>
      <p:nvGrpSpPr>
        <p:cNvPr id="1" name="">
          <a:extLst>
            <a:ext uri="{FF2B5EF4-FFF2-40B4-BE49-F238E27FC236}">
              <a16:creationId xmlns:a16="http://schemas.microsoft.com/office/drawing/2014/main" id="{977F191B-AEED-62AB-7E74-49DAD34E5C96}"/>
            </a:ext>
          </a:extLst>
        </p:cNvPr>
        <p:cNvGrpSpPr/>
        <p:nvPr/>
      </p:nvGrpSpPr>
      <p:grpSpPr>
        <a:xfrm>
          <a:off x="0" y="0"/>
          <a:ext cx="0" cy="0"/>
          <a:chOff x="0" y="0"/>
          <a:chExt cx="0" cy="0"/>
        </a:xfrm>
      </p:grpSpPr>
      <p:sp>
        <p:nvSpPr>
          <p:cNvPr id="15" name="Freeform 10">
            <a:extLst>
              <a:ext uri="{FF2B5EF4-FFF2-40B4-BE49-F238E27FC236}">
                <a16:creationId xmlns:a16="http://schemas.microsoft.com/office/drawing/2014/main" id="{93DBAF82-B04C-4F0D-B9BE-17F91DBF7D9F}"/>
              </a:ext>
            </a:extLst>
          </p:cNvPr>
          <p:cNvSpPr/>
          <p:nvPr/>
        </p:nvSpPr>
        <p:spPr>
          <a:xfrm>
            <a:off x="0" y="8588346"/>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7715B999-07FB-2EA3-2F19-586675D5D3F8}"/>
              </a:ext>
            </a:extLst>
          </p:cNvPr>
          <p:cNvSpPr/>
          <p:nvPr/>
        </p:nvSpPr>
        <p:spPr>
          <a:xfrm rot="9891071">
            <a:off x="13768657" y="-4710460"/>
            <a:ext cx="8328590" cy="6600408"/>
          </a:xfrm>
          <a:custGeom>
            <a:avLst/>
            <a:gdLst/>
            <a:ahLst/>
            <a:cxnLst/>
            <a:rect l="l" t="t" r="r" b="b"/>
            <a:pathLst>
              <a:path w="8328590" h="6600408">
                <a:moveTo>
                  <a:pt x="0" y="0"/>
                </a:moveTo>
                <a:lnTo>
                  <a:pt x="8328591" y="0"/>
                </a:lnTo>
                <a:lnTo>
                  <a:pt x="8328591" y="6600407"/>
                </a:lnTo>
                <a:lnTo>
                  <a:pt x="0" y="66004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06089994-AAB4-FE95-E5EA-CD501BD467FB}"/>
              </a:ext>
            </a:extLst>
          </p:cNvPr>
          <p:cNvSpPr/>
          <p:nvPr/>
        </p:nvSpPr>
        <p:spPr>
          <a:xfrm rot="9891071">
            <a:off x="10247754" y="-9577219"/>
            <a:ext cx="10608642" cy="11546822"/>
          </a:xfrm>
          <a:custGeom>
            <a:avLst/>
            <a:gdLst/>
            <a:ahLst/>
            <a:cxnLst/>
            <a:rect l="l" t="t" r="r" b="b"/>
            <a:pathLst>
              <a:path w="10608642" h="11546822">
                <a:moveTo>
                  <a:pt x="0" y="0"/>
                </a:moveTo>
                <a:lnTo>
                  <a:pt x="10608642" y="0"/>
                </a:lnTo>
                <a:lnTo>
                  <a:pt x="10608642" y="11546822"/>
                </a:lnTo>
                <a:lnTo>
                  <a:pt x="0" y="115468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a:extLst>
              <a:ext uri="{FF2B5EF4-FFF2-40B4-BE49-F238E27FC236}">
                <a16:creationId xmlns:a16="http://schemas.microsoft.com/office/drawing/2014/main" id="{85FDA6C4-67DC-A485-74A9-A4B51CBABA82}"/>
              </a:ext>
            </a:extLst>
          </p:cNvPr>
          <p:cNvSpPr/>
          <p:nvPr/>
        </p:nvSpPr>
        <p:spPr>
          <a:xfrm rot="9891071">
            <a:off x="15012761" y="-14560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a:extLst>
              <a:ext uri="{FF2B5EF4-FFF2-40B4-BE49-F238E27FC236}">
                <a16:creationId xmlns:a16="http://schemas.microsoft.com/office/drawing/2014/main" id="{F967BA61-DEC9-3E84-38B6-E312FF776D1B}"/>
              </a:ext>
            </a:extLst>
          </p:cNvPr>
          <p:cNvSpPr/>
          <p:nvPr/>
        </p:nvSpPr>
        <p:spPr>
          <a:xfrm rot="9891071">
            <a:off x="12402248" y="-2057400"/>
            <a:ext cx="2356658" cy="4114800"/>
          </a:xfrm>
          <a:custGeom>
            <a:avLst/>
            <a:gdLst/>
            <a:ahLst/>
            <a:cxnLst/>
            <a:rect l="l" t="t" r="r" b="b"/>
            <a:pathLst>
              <a:path w="2356658" h="4114800">
                <a:moveTo>
                  <a:pt x="0" y="0"/>
                </a:moveTo>
                <a:lnTo>
                  <a:pt x="2356658" y="0"/>
                </a:lnTo>
                <a:lnTo>
                  <a:pt x="23566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0" name="Freeform 10">
            <a:extLst>
              <a:ext uri="{FF2B5EF4-FFF2-40B4-BE49-F238E27FC236}">
                <a16:creationId xmlns:a16="http://schemas.microsoft.com/office/drawing/2014/main" id="{2B717822-4298-7727-40AB-EDB274F031C5}"/>
              </a:ext>
            </a:extLst>
          </p:cNvPr>
          <p:cNvSpPr/>
          <p:nvPr/>
        </p:nvSpPr>
        <p:spPr>
          <a:xfrm>
            <a:off x="16514775" y="8229600"/>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1" name="Freeform 11">
            <a:extLst>
              <a:ext uri="{FF2B5EF4-FFF2-40B4-BE49-F238E27FC236}">
                <a16:creationId xmlns:a16="http://schemas.microsoft.com/office/drawing/2014/main" id="{ED317D1A-8FA1-F4F7-7E40-1AB03A2C9E24}"/>
              </a:ext>
            </a:extLst>
          </p:cNvPr>
          <p:cNvSpPr/>
          <p:nvPr/>
        </p:nvSpPr>
        <p:spPr>
          <a:xfrm flipV="1">
            <a:off x="284175" y="-433465"/>
            <a:ext cx="1489050" cy="2519931"/>
          </a:xfrm>
          <a:custGeom>
            <a:avLst/>
            <a:gdLst/>
            <a:ahLst/>
            <a:cxnLst/>
            <a:rect l="l" t="t" r="r" b="b"/>
            <a:pathLst>
              <a:path w="1489050" h="2519931">
                <a:moveTo>
                  <a:pt x="0" y="2519931"/>
                </a:moveTo>
                <a:lnTo>
                  <a:pt x="1489050" y="2519931"/>
                </a:lnTo>
                <a:lnTo>
                  <a:pt x="1489050" y="0"/>
                </a:lnTo>
                <a:lnTo>
                  <a:pt x="0" y="0"/>
                </a:lnTo>
                <a:lnTo>
                  <a:pt x="0" y="2519931"/>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TextBox 13">
            <a:extLst>
              <a:ext uri="{FF2B5EF4-FFF2-40B4-BE49-F238E27FC236}">
                <a16:creationId xmlns:a16="http://schemas.microsoft.com/office/drawing/2014/main" id="{2760055E-8532-27FB-64C6-C90B7CF6430C}"/>
              </a:ext>
            </a:extLst>
          </p:cNvPr>
          <p:cNvSpPr txBox="1"/>
          <p:nvPr/>
        </p:nvSpPr>
        <p:spPr>
          <a:xfrm>
            <a:off x="8765391" y="2475300"/>
            <a:ext cx="7726242" cy="5466946"/>
          </a:xfrm>
          <a:prstGeom prst="rect">
            <a:avLst/>
          </a:prstGeom>
        </p:spPr>
        <p:txBody>
          <a:bodyPr wrap="square" lIns="0" tIns="0" rIns="0" bIns="0" rtlCol="0" anchor="t">
            <a:spAutoFit/>
          </a:bodyPr>
          <a:lstStyle/>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Customer satisfaction improved steadily from 3.98 in 2016 to 4.16 in 2020.</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The highest quarterly satisfaction was in Q2 2020 (4.19) — showing improved responsiveness.</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Consistent quarter-on-quarter growth reflects effective service quality initiatives.</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Indicates that rising ticket volumes didn’t negatively impact user satisfaction.</a:t>
            </a:r>
            <a:endParaRPr lang="en-US" sz="3100" dirty="0">
              <a:solidFill>
                <a:srgbClr val="2C4600"/>
              </a:solidFill>
              <a:latin typeface="Arimo"/>
              <a:ea typeface="Arimo"/>
              <a:cs typeface="Arimo"/>
              <a:sym typeface="Arimo"/>
            </a:endParaRPr>
          </a:p>
        </p:txBody>
      </p:sp>
      <p:sp>
        <p:nvSpPr>
          <p:cNvPr id="12" name="TextBox 12">
            <a:extLst>
              <a:ext uri="{FF2B5EF4-FFF2-40B4-BE49-F238E27FC236}">
                <a16:creationId xmlns:a16="http://schemas.microsoft.com/office/drawing/2014/main" id="{1C4D56A6-0FCE-A33F-E1D8-837731DD1969}"/>
              </a:ext>
            </a:extLst>
          </p:cNvPr>
          <p:cNvSpPr txBox="1"/>
          <p:nvPr/>
        </p:nvSpPr>
        <p:spPr>
          <a:xfrm>
            <a:off x="4253520" y="260592"/>
            <a:ext cx="9780960" cy="2153025"/>
          </a:xfrm>
          <a:prstGeom prst="rect">
            <a:avLst/>
          </a:prstGeom>
        </p:spPr>
        <p:txBody>
          <a:bodyPr lIns="0" tIns="0" rIns="0" bIns="0" rtlCol="0" anchor="t">
            <a:spAutoFit/>
          </a:bodyPr>
          <a:lstStyle/>
          <a:p>
            <a:pPr algn="ctr">
              <a:lnSpc>
                <a:spcPts val="8231"/>
              </a:lnSpc>
            </a:pPr>
            <a:r>
              <a:rPr lang="en-US" sz="7200" b="1" dirty="0">
                <a:solidFill>
                  <a:srgbClr val="2C4600"/>
                </a:solidFill>
                <a:latin typeface="Century Gothic Paneuropean Bold"/>
                <a:ea typeface="Century Gothic Paneuropean Bold"/>
                <a:cs typeface="Century Gothic Paneuropean Bold"/>
                <a:sym typeface="Century Gothic Paneuropean Bold"/>
              </a:rPr>
              <a:t>Satisfaction Rate Over Time</a:t>
            </a:r>
          </a:p>
        </p:txBody>
      </p:sp>
      <p:graphicFrame>
        <p:nvGraphicFramePr>
          <p:cNvPr id="2" name="Chart 1">
            <a:extLst>
              <a:ext uri="{FF2B5EF4-FFF2-40B4-BE49-F238E27FC236}">
                <a16:creationId xmlns:a16="http://schemas.microsoft.com/office/drawing/2014/main" id="{F0DFEA33-89F3-400B-A110-0B4E398C2F71}"/>
              </a:ext>
            </a:extLst>
          </p:cNvPr>
          <p:cNvGraphicFramePr>
            <a:graphicFrameLocks/>
          </p:cNvGraphicFramePr>
          <p:nvPr>
            <p:extLst>
              <p:ext uri="{D42A27DB-BD31-4B8C-83A1-F6EECF244321}">
                <p14:modId xmlns:p14="http://schemas.microsoft.com/office/powerpoint/2010/main" val="1630613609"/>
              </p:ext>
            </p:extLst>
          </p:nvPr>
        </p:nvGraphicFramePr>
        <p:xfrm>
          <a:off x="284174" y="2320716"/>
          <a:ext cx="7335825" cy="4575384"/>
        </p:xfrm>
        <a:graphic>
          <a:graphicData uri="http://schemas.openxmlformats.org/drawingml/2006/chart">
            <c:chart xmlns:c="http://schemas.openxmlformats.org/drawingml/2006/chart" xmlns:r="http://schemas.openxmlformats.org/officeDocument/2006/relationships" r:id="rId12"/>
          </a:graphicData>
        </a:graphic>
      </p:graphicFrame>
      <p:sp>
        <p:nvSpPr>
          <p:cNvPr id="3" name="Freeform 2">
            <a:extLst>
              <a:ext uri="{FF2B5EF4-FFF2-40B4-BE49-F238E27FC236}">
                <a16:creationId xmlns:a16="http://schemas.microsoft.com/office/drawing/2014/main" id="{437DC14E-AC74-CAFD-9BF1-DB4888595E11}"/>
              </a:ext>
            </a:extLst>
          </p:cNvPr>
          <p:cNvSpPr/>
          <p:nvPr/>
        </p:nvSpPr>
        <p:spPr>
          <a:xfrm>
            <a:off x="-4164295" y="6986796"/>
            <a:ext cx="8328590" cy="6600408"/>
          </a:xfrm>
          <a:custGeom>
            <a:avLst/>
            <a:gdLst/>
            <a:ahLst/>
            <a:cxnLst/>
            <a:rect l="l" t="t" r="r" b="b"/>
            <a:pathLst>
              <a:path w="8328590" h="6600408">
                <a:moveTo>
                  <a:pt x="0" y="0"/>
                </a:moveTo>
                <a:lnTo>
                  <a:pt x="8328590" y="0"/>
                </a:lnTo>
                <a:lnTo>
                  <a:pt x="8328590" y="6600408"/>
                </a:lnTo>
                <a:lnTo>
                  <a:pt x="0" y="66004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3">
            <a:extLst>
              <a:ext uri="{FF2B5EF4-FFF2-40B4-BE49-F238E27FC236}">
                <a16:creationId xmlns:a16="http://schemas.microsoft.com/office/drawing/2014/main" id="{45998894-D912-A9DB-7B80-D5709A8EA8AB}"/>
              </a:ext>
            </a:extLst>
          </p:cNvPr>
          <p:cNvSpPr/>
          <p:nvPr/>
        </p:nvSpPr>
        <p:spPr>
          <a:xfrm>
            <a:off x="-3631678" y="7446153"/>
            <a:ext cx="10608642" cy="11546822"/>
          </a:xfrm>
          <a:custGeom>
            <a:avLst/>
            <a:gdLst/>
            <a:ahLst/>
            <a:cxnLst/>
            <a:rect l="l" t="t" r="r" b="b"/>
            <a:pathLst>
              <a:path w="10608642" h="11546822">
                <a:moveTo>
                  <a:pt x="0" y="0"/>
                </a:moveTo>
                <a:lnTo>
                  <a:pt x="10608643" y="0"/>
                </a:lnTo>
                <a:lnTo>
                  <a:pt x="10608643" y="11546822"/>
                </a:lnTo>
                <a:lnTo>
                  <a:pt x="0" y="115468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4">
            <a:extLst>
              <a:ext uri="{FF2B5EF4-FFF2-40B4-BE49-F238E27FC236}">
                <a16:creationId xmlns:a16="http://schemas.microsoft.com/office/drawing/2014/main" id="{FF30671E-6E6F-D0D8-050D-3383520FB753}"/>
              </a:ext>
            </a:extLst>
          </p:cNvPr>
          <p:cNvSpPr/>
          <p:nvPr/>
        </p:nvSpPr>
        <p:spPr>
          <a:xfrm rot="20750635">
            <a:off x="-209999" y="72009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6" name="Freeform 5">
            <a:extLst>
              <a:ext uri="{FF2B5EF4-FFF2-40B4-BE49-F238E27FC236}">
                <a16:creationId xmlns:a16="http://schemas.microsoft.com/office/drawing/2014/main" id="{B02FA718-DF7B-A34A-BFCA-ADE3F9356452}"/>
              </a:ext>
            </a:extLst>
          </p:cNvPr>
          <p:cNvSpPr/>
          <p:nvPr/>
        </p:nvSpPr>
        <p:spPr>
          <a:xfrm>
            <a:off x="3704487" y="8229600"/>
            <a:ext cx="2356658" cy="4114800"/>
          </a:xfrm>
          <a:custGeom>
            <a:avLst/>
            <a:gdLst/>
            <a:ahLst/>
            <a:cxnLst/>
            <a:rect l="l" t="t" r="r" b="b"/>
            <a:pathLst>
              <a:path w="2356658" h="4114800">
                <a:moveTo>
                  <a:pt x="0" y="0"/>
                </a:moveTo>
                <a:lnTo>
                  <a:pt x="2356659" y="0"/>
                </a:lnTo>
                <a:lnTo>
                  <a:pt x="2356659"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Tree>
    <p:extLst>
      <p:ext uri="{BB962C8B-B14F-4D97-AF65-F5344CB8AC3E}">
        <p14:creationId xmlns:p14="http://schemas.microsoft.com/office/powerpoint/2010/main" val="2791142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4F0D8"/>
        </a:solidFill>
        <a:effectLst/>
      </p:bgPr>
    </p:bg>
    <p:spTree>
      <p:nvGrpSpPr>
        <p:cNvPr id="1" name="">
          <a:extLst>
            <a:ext uri="{FF2B5EF4-FFF2-40B4-BE49-F238E27FC236}">
              <a16:creationId xmlns:a16="http://schemas.microsoft.com/office/drawing/2014/main" id="{33CACC41-08A8-E532-9957-D9DF54B620E8}"/>
            </a:ext>
          </a:extLst>
        </p:cNvPr>
        <p:cNvGrpSpPr/>
        <p:nvPr/>
      </p:nvGrpSpPr>
      <p:grpSpPr>
        <a:xfrm>
          <a:off x="0" y="0"/>
          <a:ext cx="0" cy="0"/>
          <a:chOff x="0" y="0"/>
          <a:chExt cx="0" cy="0"/>
        </a:xfrm>
      </p:grpSpPr>
      <p:sp>
        <p:nvSpPr>
          <p:cNvPr id="15" name="Freeform 10">
            <a:extLst>
              <a:ext uri="{FF2B5EF4-FFF2-40B4-BE49-F238E27FC236}">
                <a16:creationId xmlns:a16="http://schemas.microsoft.com/office/drawing/2014/main" id="{8E33C6D6-9B19-C1C1-801F-3A3EF5C607F9}"/>
              </a:ext>
            </a:extLst>
          </p:cNvPr>
          <p:cNvSpPr/>
          <p:nvPr/>
        </p:nvSpPr>
        <p:spPr>
          <a:xfrm>
            <a:off x="0" y="8588346"/>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17A8699A-8FCD-C86D-364E-C65C1E17FEC6}"/>
              </a:ext>
            </a:extLst>
          </p:cNvPr>
          <p:cNvSpPr/>
          <p:nvPr/>
        </p:nvSpPr>
        <p:spPr>
          <a:xfrm rot="9891071">
            <a:off x="13768657" y="-4710460"/>
            <a:ext cx="8328590" cy="6600408"/>
          </a:xfrm>
          <a:custGeom>
            <a:avLst/>
            <a:gdLst/>
            <a:ahLst/>
            <a:cxnLst/>
            <a:rect l="l" t="t" r="r" b="b"/>
            <a:pathLst>
              <a:path w="8328590" h="6600408">
                <a:moveTo>
                  <a:pt x="0" y="0"/>
                </a:moveTo>
                <a:lnTo>
                  <a:pt x="8328591" y="0"/>
                </a:lnTo>
                <a:lnTo>
                  <a:pt x="8328591" y="6600407"/>
                </a:lnTo>
                <a:lnTo>
                  <a:pt x="0" y="66004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FBC459AD-9B05-B7E0-C1B3-1D17F8B3E3B8}"/>
              </a:ext>
            </a:extLst>
          </p:cNvPr>
          <p:cNvSpPr/>
          <p:nvPr/>
        </p:nvSpPr>
        <p:spPr>
          <a:xfrm rot="9891071">
            <a:off x="10247754" y="-9577219"/>
            <a:ext cx="10608642" cy="11546822"/>
          </a:xfrm>
          <a:custGeom>
            <a:avLst/>
            <a:gdLst/>
            <a:ahLst/>
            <a:cxnLst/>
            <a:rect l="l" t="t" r="r" b="b"/>
            <a:pathLst>
              <a:path w="10608642" h="11546822">
                <a:moveTo>
                  <a:pt x="0" y="0"/>
                </a:moveTo>
                <a:lnTo>
                  <a:pt x="10608642" y="0"/>
                </a:lnTo>
                <a:lnTo>
                  <a:pt x="10608642" y="11546822"/>
                </a:lnTo>
                <a:lnTo>
                  <a:pt x="0" y="115468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a:extLst>
              <a:ext uri="{FF2B5EF4-FFF2-40B4-BE49-F238E27FC236}">
                <a16:creationId xmlns:a16="http://schemas.microsoft.com/office/drawing/2014/main" id="{32EB2A3B-13BA-EAE9-C54A-A4D47E5F5110}"/>
              </a:ext>
            </a:extLst>
          </p:cNvPr>
          <p:cNvSpPr/>
          <p:nvPr/>
        </p:nvSpPr>
        <p:spPr>
          <a:xfrm rot="9891071">
            <a:off x="15012761" y="-14560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a:extLst>
              <a:ext uri="{FF2B5EF4-FFF2-40B4-BE49-F238E27FC236}">
                <a16:creationId xmlns:a16="http://schemas.microsoft.com/office/drawing/2014/main" id="{AA4D0721-9D80-220C-6082-172345FF1A0B}"/>
              </a:ext>
            </a:extLst>
          </p:cNvPr>
          <p:cNvSpPr/>
          <p:nvPr/>
        </p:nvSpPr>
        <p:spPr>
          <a:xfrm rot="9891071">
            <a:off x="12402248" y="-2057400"/>
            <a:ext cx="2356658" cy="4114800"/>
          </a:xfrm>
          <a:custGeom>
            <a:avLst/>
            <a:gdLst/>
            <a:ahLst/>
            <a:cxnLst/>
            <a:rect l="l" t="t" r="r" b="b"/>
            <a:pathLst>
              <a:path w="2356658" h="4114800">
                <a:moveTo>
                  <a:pt x="0" y="0"/>
                </a:moveTo>
                <a:lnTo>
                  <a:pt x="2356658" y="0"/>
                </a:lnTo>
                <a:lnTo>
                  <a:pt x="23566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0" name="Freeform 10">
            <a:extLst>
              <a:ext uri="{FF2B5EF4-FFF2-40B4-BE49-F238E27FC236}">
                <a16:creationId xmlns:a16="http://schemas.microsoft.com/office/drawing/2014/main" id="{046DE520-190D-6D2F-F864-72600ABED4F5}"/>
              </a:ext>
            </a:extLst>
          </p:cNvPr>
          <p:cNvSpPr/>
          <p:nvPr/>
        </p:nvSpPr>
        <p:spPr>
          <a:xfrm>
            <a:off x="16514775" y="8229600"/>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1" name="Freeform 11">
            <a:extLst>
              <a:ext uri="{FF2B5EF4-FFF2-40B4-BE49-F238E27FC236}">
                <a16:creationId xmlns:a16="http://schemas.microsoft.com/office/drawing/2014/main" id="{A90D9921-483A-5D12-7B76-5172367BE2D6}"/>
              </a:ext>
            </a:extLst>
          </p:cNvPr>
          <p:cNvSpPr/>
          <p:nvPr/>
        </p:nvSpPr>
        <p:spPr>
          <a:xfrm flipV="1">
            <a:off x="284175" y="-433465"/>
            <a:ext cx="1489050" cy="2519931"/>
          </a:xfrm>
          <a:custGeom>
            <a:avLst/>
            <a:gdLst/>
            <a:ahLst/>
            <a:cxnLst/>
            <a:rect l="l" t="t" r="r" b="b"/>
            <a:pathLst>
              <a:path w="1489050" h="2519931">
                <a:moveTo>
                  <a:pt x="0" y="2519931"/>
                </a:moveTo>
                <a:lnTo>
                  <a:pt x="1489050" y="2519931"/>
                </a:lnTo>
                <a:lnTo>
                  <a:pt x="1489050" y="0"/>
                </a:lnTo>
                <a:lnTo>
                  <a:pt x="0" y="0"/>
                </a:lnTo>
                <a:lnTo>
                  <a:pt x="0" y="2519931"/>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TextBox 13">
            <a:extLst>
              <a:ext uri="{FF2B5EF4-FFF2-40B4-BE49-F238E27FC236}">
                <a16:creationId xmlns:a16="http://schemas.microsoft.com/office/drawing/2014/main" id="{491F727B-A764-7847-3C8E-16B58ED38ED6}"/>
              </a:ext>
            </a:extLst>
          </p:cNvPr>
          <p:cNvSpPr txBox="1"/>
          <p:nvPr/>
        </p:nvSpPr>
        <p:spPr>
          <a:xfrm>
            <a:off x="8765390" y="2475300"/>
            <a:ext cx="8339319" cy="6569812"/>
          </a:xfrm>
          <a:prstGeom prst="rect">
            <a:avLst/>
          </a:prstGeom>
        </p:spPr>
        <p:txBody>
          <a:bodyPr wrap="square" lIns="0" tIns="0" rIns="0" bIns="0" rtlCol="0" anchor="t">
            <a:spAutoFit/>
          </a:bodyPr>
          <a:lstStyle/>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System-related issues make up the largest share (40%), showing infrastructure dependency.</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Login Access tickets (30%) suggest frequent credential or permission problems.</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Software issues (20%) reflect ongoing application-level support demand.</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Hardware issues (10%) are minimal, indicating stable physical setups.</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Focus should shift to reducing recurring system and login access issues via preventive measures.</a:t>
            </a:r>
            <a:endParaRPr lang="en-US" sz="3100" dirty="0">
              <a:solidFill>
                <a:srgbClr val="2C4600"/>
              </a:solidFill>
              <a:latin typeface="Arimo"/>
              <a:ea typeface="Arimo"/>
              <a:cs typeface="Arimo"/>
              <a:sym typeface="Arimo"/>
            </a:endParaRPr>
          </a:p>
        </p:txBody>
      </p:sp>
      <p:sp>
        <p:nvSpPr>
          <p:cNvPr id="12" name="TextBox 12">
            <a:extLst>
              <a:ext uri="{FF2B5EF4-FFF2-40B4-BE49-F238E27FC236}">
                <a16:creationId xmlns:a16="http://schemas.microsoft.com/office/drawing/2014/main" id="{4610F3A4-4CDB-49A1-CC87-7983D4453F73}"/>
              </a:ext>
            </a:extLst>
          </p:cNvPr>
          <p:cNvSpPr txBox="1"/>
          <p:nvPr/>
        </p:nvSpPr>
        <p:spPr>
          <a:xfrm>
            <a:off x="4253520" y="227450"/>
            <a:ext cx="9780960" cy="2153025"/>
          </a:xfrm>
          <a:prstGeom prst="rect">
            <a:avLst/>
          </a:prstGeom>
        </p:spPr>
        <p:txBody>
          <a:bodyPr lIns="0" tIns="0" rIns="0" bIns="0" rtlCol="0" anchor="t">
            <a:spAutoFit/>
          </a:bodyPr>
          <a:lstStyle/>
          <a:p>
            <a:pPr algn="ctr">
              <a:lnSpc>
                <a:spcPts val="8231"/>
              </a:lnSpc>
            </a:pPr>
            <a:r>
              <a:rPr lang="en-GB" sz="7200" b="1" dirty="0">
                <a:solidFill>
                  <a:srgbClr val="2C4600"/>
                </a:solidFill>
                <a:latin typeface="Century Gothic Paneuropean Bold"/>
                <a:ea typeface="Century Gothic Paneuropean Bold"/>
                <a:cs typeface="Century Gothic Paneuropean Bold"/>
                <a:sym typeface="Century Gothic Paneuropean Bold"/>
              </a:rPr>
              <a:t>Ticket Volume by Request Category</a:t>
            </a:r>
          </a:p>
        </p:txBody>
      </p:sp>
      <p:pic>
        <p:nvPicPr>
          <p:cNvPr id="5" name="Picture 4">
            <a:extLst>
              <a:ext uri="{FF2B5EF4-FFF2-40B4-BE49-F238E27FC236}">
                <a16:creationId xmlns:a16="http://schemas.microsoft.com/office/drawing/2014/main" id="{08593AFC-E2DA-4318-8201-43F3A3732BCE}"/>
              </a:ext>
            </a:extLst>
          </p:cNvPr>
          <p:cNvPicPr>
            <a:picLocks noChangeAspect="1"/>
          </p:cNvPicPr>
          <p:nvPr/>
        </p:nvPicPr>
        <p:blipFill>
          <a:blip r:embed="rId12"/>
          <a:stretch>
            <a:fillRect/>
          </a:stretch>
        </p:blipFill>
        <p:spPr>
          <a:xfrm>
            <a:off x="175666" y="2705100"/>
            <a:ext cx="8339320" cy="4356467"/>
          </a:xfrm>
          <a:prstGeom prst="rect">
            <a:avLst/>
          </a:prstGeom>
        </p:spPr>
      </p:pic>
      <p:sp>
        <p:nvSpPr>
          <p:cNvPr id="14" name="Freeform 2">
            <a:extLst>
              <a:ext uri="{FF2B5EF4-FFF2-40B4-BE49-F238E27FC236}">
                <a16:creationId xmlns:a16="http://schemas.microsoft.com/office/drawing/2014/main" id="{135FF9FB-789D-A98C-227E-B712D00CBCB9}"/>
              </a:ext>
            </a:extLst>
          </p:cNvPr>
          <p:cNvSpPr/>
          <p:nvPr/>
        </p:nvSpPr>
        <p:spPr>
          <a:xfrm>
            <a:off x="-4164295" y="6986796"/>
            <a:ext cx="8328590" cy="6600408"/>
          </a:xfrm>
          <a:custGeom>
            <a:avLst/>
            <a:gdLst/>
            <a:ahLst/>
            <a:cxnLst/>
            <a:rect l="l" t="t" r="r" b="b"/>
            <a:pathLst>
              <a:path w="8328590" h="6600408">
                <a:moveTo>
                  <a:pt x="0" y="0"/>
                </a:moveTo>
                <a:lnTo>
                  <a:pt x="8328590" y="0"/>
                </a:lnTo>
                <a:lnTo>
                  <a:pt x="8328590" y="6600408"/>
                </a:lnTo>
                <a:lnTo>
                  <a:pt x="0" y="66004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6" name="Freeform 3">
            <a:extLst>
              <a:ext uri="{FF2B5EF4-FFF2-40B4-BE49-F238E27FC236}">
                <a16:creationId xmlns:a16="http://schemas.microsoft.com/office/drawing/2014/main" id="{B5E4D1B0-5226-5F42-8DC4-615DD5727621}"/>
              </a:ext>
            </a:extLst>
          </p:cNvPr>
          <p:cNvSpPr/>
          <p:nvPr/>
        </p:nvSpPr>
        <p:spPr>
          <a:xfrm>
            <a:off x="-3631678" y="7446153"/>
            <a:ext cx="10608642" cy="11546822"/>
          </a:xfrm>
          <a:custGeom>
            <a:avLst/>
            <a:gdLst/>
            <a:ahLst/>
            <a:cxnLst/>
            <a:rect l="l" t="t" r="r" b="b"/>
            <a:pathLst>
              <a:path w="10608642" h="11546822">
                <a:moveTo>
                  <a:pt x="0" y="0"/>
                </a:moveTo>
                <a:lnTo>
                  <a:pt x="10608643" y="0"/>
                </a:lnTo>
                <a:lnTo>
                  <a:pt x="10608643" y="11546822"/>
                </a:lnTo>
                <a:lnTo>
                  <a:pt x="0" y="115468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7" name="Freeform 4">
            <a:extLst>
              <a:ext uri="{FF2B5EF4-FFF2-40B4-BE49-F238E27FC236}">
                <a16:creationId xmlns:a16="http://schemas.microsoft.com/office/drawing/2014/main" id="{564A89EA-AB49-1D1B-9BB1-58E6FCB81A40}"/>
              </a:ext>
            </a:extLst>
          </p:cNvPr>
          <p:cNvSpPr/>
          <p:nvPr/>
        </p:nvSpPr>
        <p:spPr>
          <a:xfrm rot="20750635">
            <a:off x="-209999" y="72009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8" name="Freeform 5">
            <a:extLst>
              <a:ext uri="{FF2B5EF4-FFF2-40B4-BE49-F238E27FC236}">
                <a16:creationId xmlns:a16="http://schemas.microsoft.com/office/drawing/2014/main" id="{19352746-7AB0-173C-3902-C0D037C11EEB}"/>
              </a:ext>
            </a:extLst>
          </p:cNvPr>
          <p:cNvSpPr/>
          <p:nvPr/>
        </p:nvSpPr>
        <p:spPr>
          <a:xfrm>
            <a:off x="3704487" y="8229600"/>
            <a:ext cx="2356658" cy="4114800"/>
          </a:xfrm>
          <a:custGeom>
            <a:avLst/>
            <a:gdLst/>
            <a:ahLst/>
            <a:cxnLst/>
            <a:rect l="l" t="t" r="r" b="b"/>
            <a:pathLst>
              <a:path w="2356658" h="4114800">
                <a:moveTo>
                  <a:pt x="0" y="0"/>
                </a:moveTo>
                <a:lnTo>
                  <a:pt x="2356659" y="0"/>
                </a:lnTo>
                <a:lnTo>
                  <a:pt x="2356659"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Tree>
    <p:extLst>
      <p:ext uri="{BB962C8B-B14F-4D97-AF65-F5344CB8AC3E}">
        <p14:creationId xmlns:p14="http://schemas.microsoft.com/office/powerpoint/2010/main" val="883566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4F0D8"/>
        </a:solidFill>
        <a:effectLst/>
      </p:bgPr>
    </p:bg>
    <p:spTree>
      <p:nvGrpSpPr>
        <p:cNvPr id="1" name="">
          <a:extLst>
            <a:ext uri="{FF2B5EF4-FFF2-40B4-BE49-F238E27FC236}">
              <a16:creationId xmlns:a16="http://schemas.microsoft.com/office/drawing/2014/main" id="{9E3DF9F9-62D8-B2D4-104A-26AA6E988219}"/>
            </a:ext>
          </a:extLst>
        </p:cNvPr>
        <p:cNvGrpSpPr/>
        <p:nvPr/>
      </p:nvGrpSpPr>
      <p:grpSpPr>
        <a:xfrm>
          <a:off x="0" y="0"/>
          <a:ext cx="0" cy="0"/>
          <a:chOff x="0" y="0"/>
          <a:chExt cx="0" cy="0"/>
        </a:xfrm>
      </p:grpSpPr>
      <p:sp>
        <p:nvSpPr>
          <p:cNvPr id="15" name="Freeform 10">
            <a:extLst>
              <a:ext uri="{FF2B5EF4-FFF2-40B4-BE49-F238E27FC236}">
                <a16:creationId xmlns:a16="http://schemas.microsoft.com/office/drawing/2014/main" id="{09E8460F-4635-C2A2-BD49-6FA925E35020}"/>
              </a:ext>
            </a:extLst>
          </p:cNvPr>
          <p:cNvSpPr/>
          <p:nvPr/>
        </p:nvSpPr>
        <p:spPr>
          <a:xfrm>
            <a:off x="0" y="8588346"/>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0DDCFEDE-159D-0EDC-856C-B54A59C0EBBF}"/>
              </a:ext>
            </a:extLst>
          </p:cNvPr>
          <p:cNvSpPr/>
          <p:nvPr/>
        </p:nvSpPr>
        <p:spPr>
          <a:xfrm rot="9891071">
            <a:off x="13768657" y="-4710460"/>
            <a:ext cx="8328590" cy="6600408"/>
          </a:xfrm>
          <a:custGeom>
            <a:avLst/>
            <a:gdLst/>
            <a:ahLst/>
            <a:cxnLst/>
            <a:rect l="l" t="t" r="r" b="b"/>
            <a:pathLst>
              <a:path w="8328590" h="6600408">
                <a:moveTo>
                  <a:pt x="0" y="0"/>
                </a:moveTo>
                <a:lnTo>
                  <a:pt x="8328591" y="0"/>
                </a:lnTo>
                <a:lnTo>
                  <a:pt x="8328591" y="6600407"/>
                </a:lnTo>
                <a:lnTo>
                  <a:pt x="0" y="66004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92F6FF27-D307-F26E-88A5-EC40F84D4B4A}"/>
              </a:ext>
            </a:extLst>
          </p:cNvPr>
          <p:cNvSpPr/>
          <p:nvPr/>
        </p:nvSpPr>
        <p:spPr>
          <a:xfrm rot="9891071">
            <a:off x="10247754" y="-9577219"/>
            <a:ext cx="10608642" cy="11546822"/>
          </a:xfrm>
          <a:custGeom>
            <a:avLst/>
            <a:gdLst/>
            <a:ahLst/>
            <a:cxnLst/>
            <a:rect l="l" t="t" r="r" b="b"/>
            <a:pathLst>
              <a:path w="10608642" h="11546822">
                <a:moveTo>
                  <a:pt x="0" y="0"/>
                </a:moveTo>
                <a:lnTo>
                  <a:pt x="10608642" y="0"/>
                </a:lnTo>
                <a:lnTo>
                  <a:pt x="10608642" y="11546822"/>
                </a:lnTo>
                <a:lnTo>
                  <a:pt x="0" y="115468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a:extLst>
              <a:ext uri="{FF2B5EF4-FFF2-40B4-BE49-F238E27FC236}">
                <a16:creationId xmlns:a16="http://schemas.microsoft.com/office/drawing/2014/main" id="{73D2D67B-03BB-6CF6-221A-21696D7EA13E}"/>
              </a:ext>
            </a:extLst>
          </p:cNvPr>
          <p:cNvSpPr/>
          <p:nvPr/>
        </p:nvSpPr>
        <p:spPr>
          <a:xfrm rot="9891071">
            <a:off x="15012761" y="-14560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a:extLst>
              <a:ext uri="{FF2B5EF4-FFF2-40B4-BE49-F238E27FC236}">
                <a16:creationId xmlns:a16="http://schemas.microsoft.com/office/drawing/2014/main" id="{3DA41679-16C6-229B-563A-57C534FD9707}"/>
              </a:ext>
            </a:extLst>
          </p:cNvPr>
          <p:cNvSpPr/>
          <p:nvPr/>
        </p:nvSpPr>
        <p:spPr>
          <a:xfrm rot="9891071">
            <a:off x="12402248" y="-2057400"/>
            <a:ext cx="2356658" cy="4114800"/>
          </a:xfrm>
          <a:custGeom>
            <a:avLst/>
            <a:gdLst/>
            <a:ahLst/>
            <a:cxnLst/>
            <a:rect l="l" t="t" r="r" b="b"/>
            <a:pathLst>
              <a:path w="2356658" h="4114800">
                <a:moveTo>
                  <a:pt x="0" y="0"/>
                </a:moveTo>
                <a:lnTo>
                  <a:pt x="2356658" y="0"/>
                </a:lnTo>
                <a:lnTo>
                  <a:pt x="23566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0" name="Freeform 10">
            <a:extLst>
              <a:ext uri="{FF2B5EF4-FFF2-40B4-BE49-F238E27FC236}">
                <a16:creationId xmlns:a16="http://schemas.microsoft.com/office/drawing/2014/main" id="{07B2D149-1CFB-A5A0-9F7A-38A6B65A4674}"/>
              </a:ext>
            </a:extLst>
          </p:cNvPr>
          <p:cNvSpPr/>
          <p:nvPr/>
        </p:nvSpPr>
        <p:spPr>
          <a:xfrm>
            <a:off x="16514775" y="8229600"/>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1" name="Freeform 11">
            <a:extLst>
              <a:ext uri="{FF2B5EF4-FFF2-40B4-BE49-F238E27FC236}">
                <a16:creationId xmlns:a16="http://schemas.microsoft.com/office/drawing/2014/main" id="{089D71E3-1D9E-0AF0-DAB3-9F41BD0CB3DA}"/>
              </a:ext>
            </a:extLst>
          </p:cNvPr>
          <p:cNvSpPr/>
          <p:nvPr/>
        </p:nvSpPr>
        <p:spPr>
          <a:xfrm flipV="1">
            <a:off x="284175" y="-433465"/>
            <a:ext cx="1489050" cy="2519931"/>
          </a:xfrm>
          <a:custGeom>
            <a:avLst/>
            <a:gdLst/>
            <a:ahLst/>
            <a:cxnLst/>
            <a:rect l="l" t="t" r="r" b="b"/>
            <a:pathLst>
              <a:path w="1489050" h="2519931">
                <a:moveTo>
                  <a:pt x="0" y="2519931"/>
                </a:moveTo>
                <a:lnTo>
                  <a:pt x="1489050" y="2519931"/>
                </a:lnTo>
                <a:lnTo>
                  <a:pt x="1489050" y="0"/>
                </a:lnTo>
                <a:lnTo>
                  <a:pt x="0" y="0"/>
                </a:lnTo>
                <a:lnTo>
                  <a:pt x="0" y="2519931"/>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TextBox 13">
            <a:extLst>
              <a:ext uri="{FF2B5EF4-FFF2-40B4-BE49-F238E27FC236}">
                <a16:creationId xmlns:a16="http://schemas.microsoft.com/office/drawing/2014/main" id="{8368A590-9D23-8433-345B-5C55E7CE8F0B}"/>
              </a:ext>
            </a:extLst>
          </p:cNvPr>
          <p:cNvSpPr txBox="1"/>
          <p:nvPr/>
        </p:nvSpPr>
        <p:spPr>
          <a:xfrm>
            <a:off x="8765390" y="2475300"/>
            <a:ext cx="8339319" cy="7121245"/>
          </a:xfrm>
          <a:prstGeom prst="rect">
            <a:avLst/>
          </a:prstGeom>
        </p:spPr>
        <p:txBody>
          <a:bodyPr wrap="square" lIns="0" tIns="0" rIns="0" bIns="0" rtlCol="0" anchor="t">
            <a:spAutoFit/>
          </a:bodyPr>
          <a:lstStyle/>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Agents aged 37–40 achieved the highest satisfaction (4.23), indicating strong performance and experience balance.</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The 33–36 and 41–44 age groups showed lower satisfaction (~3.9), suggesting possible workload or engagement issues.</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Younger (29–32) and senior (49–53) agents maintained above-average satisfaction, showing consistent service delivery.</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Overall satisfaction (4.10) remains strong across age groups, but targeted training or support for mid-career agents could enhance performance consistency.</a:t>
            </a:r>
            <a:endParaRPr lang="en-US" sz="3100" dirty="0">
              <a:solidFill>
                <a:srgbClr val="2C4600"/>
              </a:solidFill>
              <a:latin typeface="Arimo"/>
              <a:ea typeface="Arimo"/>
              <a:cs typeface="Arimo"/>
              <a:sym typeface="Arimo"/>
            </a:endParaRPr>
          </a:p>
        </p:txBody>
      </p:sp>
      <p:sp>
        <p:nvSpPr>
          <p:cNvPr id="12" name="TextBox 12">
            <a:extLst>
              <a:ext uri="{FF2B5EF4-FFF2-40B4-BE49-F238E27FC236}">
                <a16:creationId xmlns:a16="http://schemas.microsoft.com/office/drawing/2014/main" id="{AC33ADA2-EED3-F6B5-1860-B5AC0F60BB16}"/>
              </a:ext>
            </a:extLst>
          </p:cNvPr>
          <p:cNvSpPr txBox="1"/>
          <p:nvPr/>
        </p:nvSpPr>
        <p:spPr>
          <a:xfrm>
            <a:off x="4253520" y="148957"/>
            <a:ext cx="9780960" cy="2153025"/>
          </a:xfrm>
          <a:prstGeom prst="rect">
            <a:avLst/>
          </a:prstGeom>
        </p:spPr>
        <p:txBody>
          <a:bodyPr lIns="0" tIns="0" rIns="0" bIns="0" rtlCol="0" anchor="t">
            <a:spAutoFit/>
          </a:bodyPr>
          <a:lstStyle/>
          <a:p>
            <a:pPr algn="ctr">
              <a:lnSpc>
                <a:spcPts val="8231"/>
              </a:lnSpc>
            </a:pPr>
            <a:r>
              <a:rPr lang="en-GB" sz="7200" b="1" dirty="0">
                <a:solidFill>
                  <a:srgbClr val="2C4600"/>
                </a:solidFill>
                <a:latin typeface="Century Gothic Paneuropean Bold"/>
                <a:ea typeface="Century Gothic Paneuropean Bold"/>
                <a:cs typeface="Century Gothic Paneuropean Bold"/>
                <a:sym typeface="Century Gothic Paneuropean Bold"/>
              </a:rPr>
              <a:t>Satisfaction Rate by Age Group </a:t>
            </a:r>
          </a:p>
        </p:txBody>
      </p:sp>
      <p:graphicFrame>
        <p:nvGraphicFramePr>
          <p:cNvPr id="2" name="Chart 1">
            <a:extLst>
              <a:ext uri="{FF2B5EF4-FFF2-40B4-BE49-F238E27FC236}">
                <a16:creationId xmlns:a16="http://schemas.microsoft.com/office/drawing/2014/main" id="{851BEC17-51E9-4DEF-A17D-E783C1CD34DD}"/>
              </a:ext>
            </a:extLst>
          </p:cNvPr>
          <p:cNvGraphicFramePr>
            <a:graphicFrameLocks/>
          </p:cNvGraphicFramePr>
          <p:nvPr>
            <p:extLst>
              <p:ext uri="{D42A27DB-BD31-4B8C-83A1-F6EECF244321}">
                <p14:modId xmlns:p14="http://schemas.microsoft.com/office/powerpoint/2010/main" val="3848783638"/>
              </p:ext>
            </p:extLst>
          </p:nvPr>
        </p:nvGraphicFramePr>
        <p:xfrm>
          <a:off x="846274" y="2863510"/>
          <a:ext cx="7020000" cy="3960000"/>
        </p:xfrm>
        <a:graphic>
          <a:graphicData uri="http://schemas.openxmlformats.org/drawingml/2006/chart">
            <c:chart xmlns:c="http://schemas.openxmlformats.org/drawingml/2006/chart" xmlns:r="http://schemas.openxmlformats.org/officeDocument/2006/relationships" r:id="rId12"/>
          </a:graphicData>
        </a:graphic>
      </p:graphicFrame>
      <p:sp>
        <p:nvSpPr>
          <p:cNvPr id="3" name="Freeform 2">
            <a:extLst>
              <a:ext uri="{FF2B5EF4-FFF2-40B4-BE49-F238E27FC236}">
                <a16:creationId xmlns:a16="http://schemas.microsoft.com/office/drawing/2014/main" id="{D9635990-C3BF-B4EB-3900-B69774E6F024}"/>
              </a:ext>
            </a:extLst>
          </p:cNvPr>
          <p:cNvSpPr/>
          <p:nvPr/>
        </p:nvSpPr>
        <p:spPr>
          <a:xfrm>
            <a:off x="-4164295" y="6986796"/>
            <a:ext cx="8328590" cy="6600408"/>
          </a:xfrm>
          <a:custGeom>
            <a:avLst/>
            <a:gdLst/>
            <a:ahLst/>
            <a:cxnLst/>
            <a:rect l="l" t="t" r="r" b="b"/>
            <a:pathLst>
              <a:path w="8328590" h="6600408">
                <a:moveTo>
                  <a:pt x="0" y="0"/>
                </a:moveTo>
                <a:lnTo>
                  <a:pt x="8328590" y="0"/>
                </a:lnTo>
                <a:lnTo>
                  <a:pt x="8328590" y="6600408"/>
                </a:lnTo>
                <a:lnTo>
                  <a:pt x="0" y="66004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3">
            <a:extLst>
              <a:ext uri="{FF2B5EF4-FFF2-40B4-BE49-F238E27FC236}">
                <a16:creationId xmlns:a16="http://schemas.microsoft.com/office/drawing/2014/main" id="{F86245E7-2AAC-70CF-BA33-47D559329968}"/>
              </a:ext>
            </a:extLst>
          </p:cNvPr>
          <p:cNvSpPr/>
          <p:nvPr/>
        </p:nvSpPr>
        <p:spPr>
          <a:xfrm>
            <a:off x="-3631678" y="7446153"/>
            <a:ext cx="10608642" cy="11546822"/>
          </a:xfrm>
          <a:custGeom>
            <a:avLst/>
            <a:gdLst/>
            <a:ahLst/>
            <a:cxnLst/>
            <a:rect l="l" t="t" r="r" b="b"/>
            <a:pathLst>
              <a:path w="10608642" h="11546822">
                <a:moveTo>
                  <a:pt x="0" y="0"/>
                </a:moveTo>
                <a:lnTo>
                  <a:pt x="10608643" y="0"/>
                </a:lnTo>
                <a:lnTo>
                  <a:pt x="10608643" y="11546822"/>
                </a:lnTo>
                <a:lnTo>
                  <a:pt x="0" y="115468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4" name="Freeform 4">
            <a:extLst>
              <a:ext uri="{FF2B5EF4-FFF2-40B4-BE49-F238E27FC236}">
                <a16:creationId xmlns:a16="http://schemas.microsoft.com/office/drawing/2014/main" id="{47682FB6-A7C1-40FC-09A0-7D1AA90639BE}"/>
              </a:ext>
            </a:extLst>
          </p:cNvPr>
          <p:cNvSpPr/>
          <p:nvPr/>
        </p:nvSpPr>
        <p:spPr>
          <a:xfrm rot="20750635">
            <a:off x="-209999" y="72009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6" name="Freeform 5">
            <a:extLst>
              <a:ext uri="{FF2B5EF4-FFF2-40B4-BE49-F238E27FC236}">
                <a16:creationId xmlns:a16="http://schemas.microsoft.com/office/drawing/2014/main" id="{56F54880-564E-D4E2-39AA-0972074EEF23}"/>
              </a:ext>
            </a:extLst>
          </p:cNvPr>
          <p:cNvSpPr/>
          <p:nvPr/>
        </p:nvSpPr>
        <p:spPr>
          <a:xfrm>
            <a:off x="3704487" y="8229600"/>
            <a:ext cx="2356658" cy="4114800"/>
          </a:xfrm>
          <a:custGeom>
            <a:avLst/>
            <a:gdLst/>
            <a:ahLst/>
            <a:cxnLst/>
            <a:rect l="l" t="t" r="r" b="b"/>
            <a:pathLst>
              <a:path w="2356658" h="4114800">
                <a:moveTo>
                  <a:pt x="0" y="0"/>
                </a:moveTo>
                <a:lnTo>
                  <a:pt x="2356659" y="0"/>
                </a:lnTo>
                <a:lnTo>
                  <a:pt x="2356659"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Tree>
    <p:extLst>
      <p:ext uri="{BB962C8B-B14F-4D97-AF65-F5344CB8AC3E}">
        <p14:creationId xmlns:p14="http://schemas.microsoft.com/office/powerpoint/2010/main" val="711813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4F0D8"/>
        </a:solidFill>
        <a:effectLst/>
      </p:bgPr>
    </p:bg>
    <p:spTree>
      <p:nvGrpSpPr>
        <p:cNvPr id="1" name="">
          <a:extLst>
            <a:ext uri="{FF2B5EF4-FFF2-40B4-BE49-F238E27FC236}">
              <a16:creationId xmlns:a16="http://schemas.microsoft.com/office/drawing/2014/main" id="{D245BC99-2D32-9034-EA57-065CE909FC31}"/>
            </a:ext>
          </a:extLst>
        </p:cNvPr>
        <p:cNvGrpSpPr/>
        <p:nvPr/>
      </p:nvGrpSpPr>
      <p:grpSpPr>
        <a:xfrm>
          <a:off x="0" y="0"/>
          <a:ext cx="0" cy="0"/>
          <a:chOff x="0" y="0"/>
          <a:chExt cx="0" cy="0"/>
        </a:xfrm>
      </p:grpSpPr>
      <p:sp>
        <p:nvSpPr>
          <p:cNvPr id="15" name="Freeform 10">
            <a:extLst>
              <a:ext uri="{FF2B5EF4-FFF2-40B4-BE49-F238E27FC236}">
                <a16:creationId xmlns:a16="http://schemas.microsoft.com/office/drawing/2014/main" id="{BCF956D5-27E1-34F4-EC07-C3A3CE9ED284}"/>
              </a:ext>
            </a:extLst>
          </p:cNvPr>
          <p:cNvSpPr/>
          <p:nvPr/>
        </p:nvSpPr>
        <p:spPr>
          <a:xfrm>
            <a:off x="0" y="8588346"/>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5669263F-CAC7-4688-F5B1-AAAEE6B55B84}"/>
              </a:ext>
            </a:extLst>
          </p:cNvPr>
          <p:cNvSpPr/>
          <p:nvPr/>
        </p:nvSpPr>
        <p:spPr>
          <a:xfrm rot="9891071">
            <a:off x="13768657" y="-4710460"/>
            <a:ext cx="8328590" cy="6600408"/>
          </a:xfrm>
          <a:custGeom>
            <a:avLst/>
            <a:gdLst/>
            <a:ahLst/>
            <a:cxnLst/>
            <a:rect l="l" t="t" r="r" b="b"/>
            <a:pathLst>
              <a:path w="8328590" h="6600408">
                <a:moveTo>
                  <a:pt x="0" y="0"/>
                </a:moveTo>
                <a:lnTo>
                  <a:pt x="8328591" y="0"/>
                </a:lnTo>
                <a:lnTo>
                  <a:pt x="8328591" y="6600407"/>
                </a:lnTo>
                <a:lnTo>
                  <a:pt x="0" y="66004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649DE597-DA6B-3A87-F09D-680C2BCB0831}"/>
              </a:ext>
            </a:extLst>
          </p:cNvPr>
          <p:cNvSpPr/>
          <p:nvPr/>
        </p:nvSpPr>
        <p:spPr>
          <a:xfrm rot="9891071">
            <a:off x="10247754" y="-9577219"/>
            <a:ext cx="10608642" cy="11546822"/>
          </a:xfrm>
          <a:custGeom>
            <a:avLst/>
            <a:gdLst/>
            <a:ahLst/>
            <a:cxnLst/>
            <a:rect l="l" t="t" r="r" b="b"/>
            <a:pathLst>
              <a:path w="10608642" h="11546822">
                <a:moveTo>
                  <a:pt x="0" y="0"/>
                </a:moveTo>
                <a:lnTo>
                  <a:pt x="10608642" y="0"/>
                </a:lnTo>
                <a:lnTo>
                  <a:pt x="10608642" y="11546822"/>
                </a:lnTo>
                <a:lnTo>
                  <a:pt x="0" y="115468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a:extLst>
              <a:ext uri="{FF2B5EF4-FFF2-40B4-BE49-F238E27FC236}">
                <a16:creationId xmlns:a16="http://schemas.microsoft.com/office/drawing/2014/main" id="{B00E46CE-48C4-3136-19A7-DE12B673BBAE}"/>
              </a:ext>
            </a:extLst>
          </p:cNvPr>
          <p:cNvSpPr/>
          <p:nvPr/>
        </p:nvSpPr>
        <p:spPr>
          <a:xfrm rot="9891071">
            <a:off x="15012761" y="-14560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a:extLst>
              <a:ext uri="{FF2B5EF4-FFF2-40B4-BE49-F238E27FC236}">
                <a16:creationId xmlns:a16="http://schemas.microsoft.com/office/drawing/2014/main" id="{8E47E553-88C6-A4D5-4DA1-D3779527A33D}"/>
              </a:ext>
            </a:extLst>
          </p:cNvPr>
          <p:cNvSpPr/>
          <p:nvPr/>
        </p:nvSpPr>
        <p:spPr>
          <a:xfrm rot="9891071">
            <a:off x="12402248" y="-2057400"/>
            <a:ext cx="2356658" cy="4114800"/>
          </a:xfrm>
          <a:custGeom>
            <a:avLst/>
            <a:gdLst/>
            <a:ahLst/>
            <a:cxnLst/>
            <a:rect l="l" t="t" r="r" b="b"/>
            <a:pathLst>
              <a:path w="2356658" h="4114800">
                <a:moveTo>
                  <a:pt x="0" y="0"/>
                </a:moveTo>
                <a:lnTo>
                  <a:pt x="2356658" y="0"/>
                </a:lnTo>
                <a:lnTo>
                  <a:pt x="23566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0" name="Freeform 10">
            <a:extLst>
              <a:ext uri="{FF2B5EF4-FFF2-40B4-BE49-F238E27FC236}">
                <a16:creationId xmlns:a16="http://schemas.microsoft.com/office/drawing/2014/main" id="{B509B23A-B31B-EF6C-7A86-FFEF5F0607FD}"/>
              </a:ext>
            </a:extLst>
          </p:cNvPr>
          <p:cNvSpPr/>
          <p:nvPr/>
        </p:nvSpPr>
        <p:spPr>
          <a:xfrm>
            <a:off x="16514775" y="8229600"/>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1" name="Freeform 11">
            <a:extLst>
              <a:ext uri="{FF2B5EF4-FFF2-40B4-BE49-F238E27FC236}">
                <a16:creationId xmlns:a16="http://schemas.microsoft.com/office/drawing/2014/main" id="{13251A95-D16F-BF85-5318-679ED0AA5777}"/>
              </a:ext>
            </a:extLst>
          </p:cNvPr>
          <p:cNvSpPr/>
          <p:nvPr/>
        </p:nvSpPr>
        <p:spPr>
          <a:xfrm flipV="1">
            <a:off x="284175" y="-433465"/>
            <a:ext cx="1489050" cy="2519931"/>
          </a:xfrm>
          <a:custGeom>
            <a:avLst/>
            <a:gdLst/>
            <a:ahLst/>
            <a:cxnLst/>
            <a:rect l="l" t="t" r="r" b="b"/>
            <a:pathLst>
              <a:path w="1489050" h="2519931">
                <a:moveTo>
                  <a:pt x="0" y="2519931"/>
                </a:moveTo>
                <a:lnTo>
                  <a:pt x="1489050" y="2519931"/>
                </a:lnTo>
                <a:lnTo>
                  <a:pt x="1489050" y="0"/>
                </a:lnTo>
                <a:lnTo>
                  <a:pt x="0" y="0"/>
                </a:lnTo>
                <a:lnTo>
                  <a:pt x="0" y="2519931"/>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TextBox 13">
            <a:extLst>
              <a:ext uri="{FF2B5EF4-FFF2-40B4-BE49-F238E27FC236}">
                <a16:creationId xmlns:a16="http://schemas.microsoft.com/office/drawing/2014/main" id="{9CE08AF1-60DF-B411-A6B1-D610297B2B12}"/>
              </a:ext>
            </a:extLst>
          </p:cNvPr>
          <p:cNvSpPr txBox="1"/>
          <p:nvPr/>
        </p:nvSpPr>
        <p:spPr>
          <a:xfrm>
            <a:off x="8417121" y="2742392"/>
            <a:ext cx="8339319" cy="6569812"/>
          </a:xfrm>
          <a:prstGeom prst="rect">
            <a:avLst/>
          </a:prstGeom>
        </p:spPr>
        <p:txBody>
          <a:bodyPr wrap="square" lIns="0" tIns="0" rIns="0" bIns="0" rtlCol="0" anchor="t">
            <a:spAutoFit/>
          </a:bodyPr>
          <a:lstStyle/>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High-priority tickets dominate (36%), reflecting a large volume of critical issues that demand quick resolution.</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Unassigned tickets (30%) represent a major backlog area and indicate workflow or allocation inefficiencies.</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Medium (16%) and Low-priority (17%) tickets are relatively balanced, showing stable distribution of routine requests.</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Focus should be on reducing unassigned and high-priority backlogs through better ticket triaging and resource planning.</a:t>
            </a:r>
            <a:endParaRPr lang="en-US" sz="3100" dirty="0">
              <a:solidFill>
                <a:srgbClr val="2C4600"/>
              </a:solidFill>
              <a:latin typeface="Arimo"/>
              <a:ea typeface="Arimo"/>
              <a:cs typeface="Arimo"/>
              <a:sym typeface="Arimo"/>
            </a:endParaRPr>
          </a:p>
        </p:txBody>
      </p:sp>
      <p:sp>
        <p:nvSpPr>
          <p:cNvPr id="12" name="TextBox 12">
            <a:extLst>
              <a:ext uri="{FF2B5EF4-FFF2-40B4-BE49-F238E27FC236}">
                <a16:creationId xmlns:a16="http://schemas.microsoft.com/office/drawing/2014/main" id="{9C10BE13-7A82-8743-AAB3-CDD37C589986}"/>
              </a:ext>
            </a:extLst>
          </p:cNvPr>
          <p:cNvSpPr txBox="1"/>
          <p:nvPr/>
        </p:nvSpPr>
        <p:spPr>
          <a:xfrm>
            <a:off x="4253520" y="342705"/>
            <a:ext cx="9780960" cy="2153025"/>
          </a:xfrm>
          <a:prstGeom prst="rect">
            <a:avLst/>
          </a:prstGeom>
        </p:spPr>
        <p:txBody>
          <a:bodyPr lIns="0" tIns="0" rIns="0" bIns="0" rtlCol="0" anchor="t">
            <a:spAutoFit/>
          </a:bodyPr>
          <a:lstStyle/>
          <a:p>
            <a:pPr algn="ctr">
              <a:lnSpc>
                <a:spcPts val="8231"/>
              </a:lnSpc>
            </a:pPr>
            <a:r>
              <a:rPr lang="en-GB" sz="7200" b="1" dirty="0">
                <a:solidFill>
                  <a:srgbClr val="2C4600"/>
                </a:solidFill>
                <a:latin typeface="Century Gothic Paneuropean Bold"/>
                <a:ea typeface="Century Gothic Paneuropean Bold"/>
                <a:cs typeface="Century Gothic Paneuropean Bold"/>
                <a:sym typeface="Century Gothic Paneuropean Bold"/>
              </a:rPr>
              <a:t>Ticket Volume by Priority</a:t>
            </a:r>
          </a:p>
        </p:txBody>
      </p:sp>
      <p:graphicFrame>
        <p:nvGraphicFramePr>
          <p:cNvPr id="3" name="Chart 2">
            <a:extLst>
              <a:ext uri="{FF2B5EF4-FFF2-40B4-BE49-F238E27FC236}">
                <a16:creationId xmlns:a16="http://schemas.microsoft.com/office/drawing/2014/main" id="{C2659496-6EAA-479E-86A5-0243110B15A4}"/>
              </a:ext>
            </a:extLst>
          </p:cNvPr>
          <p:cNvGraphicFramePr>
            <a:graphicFrameLocks/>
          </p:cNvGraphicFramePr>
          <p:nvPr>
            <p:extLst>
              <p:ext uri="{D42A27DB-BD31-4B8C-83A1-F6EECF244321}">
                <p14:modId xmlns:p14="http://schemas.microsoft.com/office/powerpoint/2010/main" val="336051142"/>
              </p:ext>
            </p:extLst>
          </p:nvPr>
        </p:nvGraphicFramePr>
        <p:xfrm>
          <a:off x="757016" y="3337231"/>
          <a:ext cx="6024783" cy="4016070"/>
        </p:xfrm>
        <a:graphic>
          <a:graphicData uri="http://schemas.openxmlformats.org/drawingml/2006/chart">
            <c:chart xmlns:c="http://schemas.openxmlformats.org/drawingml/2006/chart" xmlns:r="http://schemas.openxmlformats.org/officeDocument/2006/relationships" r:id="rId12"/>
          </a:graphicData>
        </a:graphic>
      </p:graphicFrame>
      <p:sp>
        <p:nvSpPr>
          <p:cNvPr id="20" name="Freeform 2">
            <a:extLst>
              <a:ext uri="{FF2B5EF4-FFF2-40B4-BE49-F238E27FC236}">
                <a16:creationId xmlns:a16="http://schemas.microsoft.com/office/drawing/2014/main" id="{1919729C-B8B4-2A46-0B25-07CBF3E2F330}"/>
              </a:ext>
            </a:extLst>
          </p:cNvPr>
          <p:cNvSpPr/>
          <p:nvPr/>
        </p:nvSpPr>
        <p:spPr>
          <a:xfrm>
            <a:off x="-4164295" y="6986796"/>
            <a:ext cx="8328590" cy="6600408"/>
          </a:xfrm>
          <a:custGeom>
            <a:avLst/>
            <a:gdLst/>
            <a:ahLst/>
            <a:cxnLst/>
            <a:rect l="l" t="t" r="r" b="b"/>
            <a:pathLst>
              <a:path w="8328590" h="6600408">
                <a:moveTo>
                  <a:pt x="0" y="0"/>
                </a:moveTo>
                <a:lnTo>
                  <a:pt x="8328590" y="0"/>
                </a:lnTo>
                <a:lnTo>
                  <a:pt x="8328590" y="6600408"/>
                </a:lnTo>
                <a:lnTo>
                  <a:pt x="0" y="66004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1" name="Freeform 3">
            <a:extLst>
              <a:ext uri="{FF2B5EF4-FFF2-40B4-BE49-F238E27FC236}">
                <a16:creationId xmlns:a16="http://schemas.microsoft.com/office/drawing/2014/main" id="{B3C9A50E-60DE-CD71-9501-30731B260A33}"/>
              </a:ext>
            </a:extLst>
          </p:cNvPr>
          <p:cNvSpPr/>
          <p:nvPr/>
        </p:nvSpPr>
        <p:spPr>
          <a:xfrm>
            <a:off x="-3631678" y="7446153"/>
            <a:ext cx="10608642" cy="11546822"/>
          </a:xfrm>
          <a:custGeom>
            <a:avLst/>
            <a:gdLst/>
            <a:ahLst/>
            <a:cxnLst/>
            <a:rect l="l" t="t" r="r" b="b"/>
            <a:pathLst>
              <a:path w="10608642" h="11546822">
                <a:moveTo>
                  <a:pt x="0" y="0"/>
                </a:moveTo>
                <a:lnTo>
                  <a:pt x="10608643" y="0"/>
                </a:lnTo>
                <a:lnTo>
                  <a:pt x="10608643" y="11546822"/>
                </a:lnTo>
                <a:lnTo>
                  <a:pt x="0" y="115468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2" name="Freeform 4">
            <a:extLst>
              <a:ext uri="{FF2B5EF4-FFF2-40B4-BE49-F238E27FC236}">
                <a16:creationId xmlns:a16="http://schemas.microsoft.com/office/drawing/2014/main" id="{0AC152D5-3ACC-21AB-DA05-D2239B88C9B9}"/>
              </a:ext>
            </a:extLst>
          </p:cNvPr>
          <p:cNvSpPr/>
          <p:nvPr/>
        </p:nvSpPr>
        <p:spPr>
          <a:xfrm rot="20750635">
            <a:off x="-209999" y="72009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3" name="Freeform 5">
            <a:extLst>
              <a:ext uri="{FF2B5EF4-FFF2-40B4-BE49-F238E27FC236}">
                <a16:creationId xmlns:a16="http://schemas.microsoft.com/office/drawing/2014/main" id="{B9EA6F3D-3AE7-AA92-21BB-AA0FD147576E}"/>
              </a:ext>
            </a:extLst>
          </p:cNvPr>
          <p:cNvSpPr/>
          <p:nvPr/>
        </p:nvSpPr>
        <p:spPr>
          <a:xfrm>
            <a:off x="3704487" y="8229600"/>
            <a:ext cx="2356658" cy="4114800"/>
          </a:xfrm>
          <a:custGeom>
            <a:avLst/>
            <a:gdLst/>
            <a:ahLst/>
            <a:cxnLst/>
            <a:rect l="l" t="t" r="r" b="b"/>
            <a:pathLst>
              <a:path w="2356658" h="4114800">
                <a:moveTo>
                  <a:pt x="0" y="0"/>
                </a:moveTo>
                <a:lnTo>
                  <a:pt x="2356659" y="0"/>
                </a:lnTo>
                <a:lnTo>
                  <a:pt x="2356659"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Tree>
    <p:extLst>
      <p:ext uri="{BB962C8B-B14F-4D97-AF65-F5344CB8AC3E}">
        <p14:creationId xmlns:p14="http://schemas.microsoft.com/office/powerpoint/2010/main" val="209733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4F0D8"/>
        </a:solidFill>
        <a:effectLst/>
      </p:bgPr>
    </p:bg>
    <p:spTree>
      <p:nvGrpSpPr>
        <p:cNvPr id="1" name="">
          <a:extLst>
            <a:ext uri="{FF2B5EF4-FFF2-40B4-BE49-F238E27FC236}">
              <a16:creationId xmlns:a16="http://schemas.microsoft.com/office/drawing/2014/main" id="{43A4858D-2590-FD41-372C-50189E713E20}"/>
            </a:ext>
          </a:extLst>
        </p:cNvPr>
        <p:cNvGrpSpPr/>
        <p:nvPr/>
      </p:nvGrpSpPr>
      <p:grpSpPr>
        <a:xfrm>
          <a:off x="0" y="0"/>
          <a:ext cx="0" cy="0"/>
          <a:chOff x="0" y="0"/>
          <a:chExt cx="0" cy="0"/>
        </a:xfrm>
      </p:grpSpPr>
      <p:sp>
        <p:nvSpPr>
          <p:cNvPr id="15" name="Freeform 10">
            <a:extLst>
              <a:ext uri="{FF2B5EF4-FFF2-40B4-BE49-F238E27FC236}">
                <a16:creationId xmlns:a16="http://schemas.microsoft.com/office/drawing/2014/main" id="{E529671A-864D-006D-D673-A9DA0D4D2F91}"/>
              </a:ext>
            </a:extLst>
          </p:cNvPr>
          <p:cNvSpPr/>
          <p:nvPr/>
        </p:nvSpPr>
        <p:spPr>
          <a:xfrm>
            <a:off x="0" y="8588346"/>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0CAB650B-09A8-EAF3-787D-D58477A9BDCD}"/>
              </a:ext>
            </a:extLst>
          </p:cNvPr>
          <p:cNvSpPr/>
          <p:nvPr/>
        </p:nvSpPr>
        <p:spPr>
          <a:xfrm rot="9891071">
            <a:off x="13768657" y="-4710460"/>
            <a:ext cx="8328590" cy="6600408"/>
          </a:xfrm>
          <a:custGeom>
            <a:avLst/>
            <a:gdLst/>
            <a:ahLst/>
            <a:cxnLst/>
            <a:rect l="l" t="t" r="r" b="b"/>
            <a:pathLst>
              <a:path w="8328590" h="6600408">
                <a:moveTo>
                  <a:pt x="0" y="0"/>
                </a:moveTo>
                <a:lnTo>
                  <a:pt x="8328591" y="0"/>
                </a:lnTo>
                <a:lnTo>
                  <a:pt x="8328591" y="6600407"/>
                </a:lnTo>
                <a:lnTo>
                  <a:pt x="0" y="66004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0582CF22-8FB9-A5C1-F481-15664D0F9666}"/>
              </a:ext>
            </a:extLst>
          </p:cNvPr>
          <p:cNvSpPr/>
          <p:nvPr/>
        </p:nvSpPr>
        <p:spPr>
          <a:xfrm rot="9891071">
            <a:off x="10247754" y="-9577219"/>
            <a:ext cx="10608642" cy="11546822"/>
          </a:xfrm>
          <a:custGeom>
            <a:avLst/>
            <a:gdLst/>
            <a:ahLst/>
            <a:cxnLst/>
            <a:rect l="l" t="t" r="r" b="b"/>
            <a:pathLst>
              <a:path w="10608642" h="11546822">
                <a:moveTo>
                  <a:pt x="0" y="0"/>
                </a:moveTo>
                <a:lnTo>
                  <a:pt x="10608642" y="0"/>
                </a:lnTo>
                <a:lnTo>
                  <a:pt x="10608642" y="11546822"/>
                </a:lnTo>
                <a:lnTo>
                  <a:pt x="0" y="115468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a:extLst>
              <a:ext uri="{FF2B5EF4-FFF2-40B4-BE49-F238E27FC236}">
                <a16:creationId xmlns:a16="http://schemas.microsoft.com/office/drawing/2014/main" id="{5E43327A-7673-6331-0051-7766312FEFEF}"/>
              </a:ext>
            </a:extLst>
          </p:cNvPr>
          <p:cNvSpPr/>
          <p:nvPr/>
        </p:nvSpPr>
        <p:spPr>
          <a:xfrm rot="9891071">
            <a:off x="15012761" y="-14560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a:extLst>
              <a:ext uri="{FF2B5EF4-FFF2-40B4-BE49-F238E27FC236}">
                <a16:creationId xmlns:a16="http://schemas.microsoft.com/office/drawing/2014/main" id="{8A13B03F-E4AD-2FA5-1D08-6164BC48AD47}"/>
              </a:ext>
            </a:extLst>
          </p:cNvPr>
          <p:cNvSpPr/>
          <p:nvPr/>
        </p:nvSpPr>
        <p:spPr>
          <a:xfrm rot="9891071">
            <a:off x="12402248" y="-2057400"/>
            <a:ext cx="2356658" cy="4114800"/>
          </a:xfrm>
          <a:custGeom>
            <a:avLst/>
            <a:gdLst/>
            <a:ahLst/>
            <a:cxnLst/>
            <a:rect l="l" t="t" r="r" b="b"/>
            <a:pathLst>
              <a:path w="2356658" h="4114800">
                <a:moveTo>
                  <a:pt x="0" y="0"/>
                </a:moveTo>
                <a:lnTo>
                  <a:pt x="2356658" y="0"/>
                </a:lnTo>
                <a:lnTo>
                  <a:pt x="23566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0" name="Freeform 10">
            <a:extLst>
              <a:ext uri="{FF2B5EF4-FFF2-40B4-BE49-F238E27FC236}">
                <a16:creationId xmlns:a16="http://schemas.microsoft.com/office/drawing/2014/main" id="{BD8D8687-6074-FE15-4775-F697D30C5C20}"/>
              </a:ext>
            </a:extLst>
          </p:cNvPr>
          <p:cNvSpPr/>
          <p:nvPr/>
        </p:nvSpPr>
        <p:spPr>
          <a:xfrm>
            <a:off x="16514775" y="8229600"/>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1" name="Freeform 11">
            <a:extLst>
              <a:ext uri="{FF2B5EF4-FFF2-40B4-BE49-F238E27FC236}">
                <a16:creationId xmlns:a16="http://schemas.microsoft.com/office/drawing/2014/main" id="{561CE8F8-07EF-2ADF-436A-164CA9451AAE}"/>
              </a:ext>
            </a:extLst>
          </p:cNvPr>
          <p:cNvSpPr/>
          <p:nvPr/>
        </p:nvSpPr>
        <p:spPr>
          <a:xfrm flipV="1">
            <a:off x="284175" y="-433465"/>
            <a:ext cx="1489050" cy="2519931"/>
          </a:xfrm>
          <a:custGeom>
            <a:avLst/>
            <a:gdLst/>
            <a:ahLst/>
            <a:cxnLst/>
            <a:rect l="l" t="t" r="r" b="b"/>
            <a:pathLst>
              <a:path w="1489050" h="2519931">
                <a:moveTo>
                  <a:pt x="0" y="2519931"/>
                </a:moveTo>
                <a:lnTo>
                  <a:pt x="1489050" y="2519931"/>
                </a:lnTo>
                <a:lnTo>
                  <a:pt x="1489050" y="0"/>
                </a:lnTo>
                <a:lnTo>
                  <a:pt x="0" y="0"/>
                </a:lnTo>
                <a:lnTo>
                  <a:pt x="0" y="2519931"/>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TextBox 13">
            <a:extLst>
              <a:ext uri="{FF2B5EF4-FFF2-40B4-BE49-F238E27FC236}">
                <a16:creationId xmlns:a16="http://schemas.microsoft.com/office/drawing/2014/main" id="{C81D209F-6F0F-B628-1829-2769811F612E}"/>
              </a:ext>
            </a:extLst>
          </p:cNvPr>
          <p:cNvSpPr txBox="1"/>
          <p:nvPr/>
        </p:nvSpPr>
        <p:spPr>
          <a:xfrm>
            <a:off x="8417121" y="2742392"/>
            <a:ext cx="8339319" cy="6018379"/>
          </a:xfrm>
          <a:prstGeom prst="rect">
            <a:avLst/>
          </a:prstGeom>
        </p:spPr>
        <p:txBody>
          <a:bodyPr wrap="square" lIns="0" tIns="0" rIns="0" bIns="0" rtlCol="0" anchor="t">
            <a:spAutoFit/>
          </a:bodyPr>
          <a:lstStyle/>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Majority of tickets (52%) received a perfect satisfaction score (5) — indicating strong service quality overall.</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Over 80% of ratings are 4 or above, showing consistently positive user experiences.</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Low ratings (1–2) account for about 12%, highlighting a minor segment of dissatisfied customers.</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Continuous focus on root-cause analysis for low-rated tickets can further improve overall satisfaction levels.</a:t>
            </a:r>
            <a:endParaRPr lang="en-US" sz="3100" dirty="0">
              <a:solidFill>
                <a:srgbClr val="2C4600"/>
              </a:solidFill>
              <a:latin typeface="Arimo"/>
              <a:ea typeface="Arimo"/>
              <a:cs typeface="Arimo"/>
              <a:sym typeface="Arimo"/>
            </a:endParaRPr>
          </a:p>
        </p:txBody>
      </p:sp>
      <p:sp>
        <p:nvSpPr>
          <p:cNvPr id="12" name="TextBox 12">
            <a:extLst>
              <a:ext uri="{FF2B5EF4-FFF2-40B4-BE49-F238E27FC236}">
                <a16:creationId xmlns:a16="http://schemas.microsoft.com/office/drawing/2014/main" id="{3A10529A-CE3C-F6A1-F9F9-2D89C8976CB9}"/>
              </a:ext>
            </a:extLst>
          </p:cNvPr>
          <p:cNvSpPr txBox="1"/>
          <p:nvPr/>
        </p:nvSpPr>
        <p:spPr>
          <a:xfrm>
            <a:off x="4253520" y="151843"/>
            <a:ext cx="9780960" cy="2153025"/>
          </a:xfrm>
          <a:prstGeom prst="rect">
            <a:avLst/>
          </a:prstGeom>
        </p:spPr>
        <p:txBody>
          <a:bodyPr lIns="0" tIns="0" rIns="0" bIns="0" rtlCol="0" anchor="t">
            <a:spAutoFit/>
          </a:bodyPr>
          <a:lstStyle/>
          <a:p>
            <a:pPr algn="ctr">
              <a:lnSpc>
                <a:spcPts val="8231"/>
              </a:lnSpc>
            </a:pPr>
            <a:r>
              <a:rPr lang="en-GB" sz="7200" b="1" dirty="0">
                <a:solidFill>
                  <a:srgbClr val="2C4600"/>
                </a:solidFill>
                <a:latin typeface="Century Gothic Paneuropean Bold"/>
                <a:ea typeface="Century Gothic Paneuropean Bold"/>
                <a:cs typeface="Century Gothic Paneuropean Bold"/>
                <a:sym typeface="Century Gothic Paneuropean Bold"/>
              </a:rPr>
              <a:t>Ticket Volume by Satisfaction Rate</a:t>
            </a:r>
          </a:p>
        </p:txBody>
      </p:sp>
      <p:sp>
        <p:nvSpPr>
          <p:cNvPr id="20" name="Freeform 2">
            <a:extLst>
              <a:ext uri="{FF2B5EF4-FFF2-40B4-BE49-F238E27FC236}">
                <a16:creationId xmlns:a16="http://schemas.microsoft.com/office/drawing/2014/main" id="{848BEBB3-566F-650D-4AF1-3D4A11361A6D}"/>
              </a:ext>
            </a:extLst>
          </p:cNvPr>
          <p:cNvSpPr/>
          <p:nvPr/>
        </p:nvSpPr>
        <p:spPr>
          <a:xfrm>
            <a:off x="-4164295" y="6986796"/>
            <a:ext cx="8328590" cy="6600408"/>
          </a:xfrm>
          <a:custGeom>
            <a:avLst/>
            <a:gdLst/>
            <a:ahLst/>
            <a:cxnLst/>
            <a:rect l="l" t="t" r="r" b="b"/>
            <a:pathLst>
              <a:path w="8328590" h="6600408">
                <a:moveTo>
                  <a:pt x="0" y="0"/>
                </a:moveTo>
                <a:lnTo>
                  <a:pt x="8328590" y="0"/>
                </a:lnTo>
                <a:lnTo>
                  <a:pt x="8328590" y="6600408"/>
                </a:lnTo>
                <a:lnTo>
                  <a:pt x="0" y="66004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1" name="Freeform 3">
            <a:extLst>
              <a:ext uri="{FF2B5EF4-FFF2-40B4-BE49-F238E27FC236}">
                <a16:creationId xmlns:a16="http://schemas.microsoft.com/office/drawing/2014/main" id="{51AE0BA5-66E4-7F6E-290A-923CB86E1BB7}"/>
              </a:ext>
            </a:extLst>
          </p:cNvPr>
          <p:cNvSpPr/>
          <p:nvPr/>
        </p:nvSpPr>
        <p:spPr>
          <a:xfrm>
            <a:off x="-3631678" y="7446153"/>
            <a:ext cx="10608642" cy="11546822"/>
          </a:xfrm>
          <a:custGeom>
            <a:avLst/>
            <a:gdLst/>
            <a:ahLst/>
            <a:cxnLst/>
            <a:rect l="l" t="t" r="r" b="b"/>
            <a:pathLst>
              <a:path w="10608642" h="11546822">
                <a:moveTo>
                  <a:pt x="0" y="0"/>
                </a:moveTo>
                <a:lnTo>
                  <a:pt x="10608643" y="0"/>
                </a:lnTo>
                <a:lnTo>
                  <a:pt x="10608643" y="11546822"/>
                </a:lnTo>
                <a:lnTo>
                  <a:pt x="0" y="115468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2" name="Freeform 4">
            <a:extLst>
              <a:ext uri="{FF2B5EF4-FFF2-40B4-BE49-F238E27FC236}">
                <a16:creationId xmlns:a16="http://schemas.microsoft.com/office/drawing/2014/main" id="{AC6F653D-A661-A758-2361-6A6BBD3D5883}"/>
              </a:ext>
            </a:extLst>
          </p:cNvPr>
          <p:cNvSpPr/>
          <p:nvPr/>
        </p:nvSpPr>
        <p:spPr>
          <a:xfrm rot="20750635">
            <a:off x="-209999" y="72009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3" name="Freeform 5">
            <a:extLst>
              <a:ext uri="{FF2B5EF4-FFF2-40B4-BE49-F238E27FC236}">
                <a16:creationId xmlns:a16="http://schemas.microsoft.com/office/drawing/2014/main" id="{B97BE7A8-3BCA-62E8-0FA3-4DC7329E9B7E}"/>
              </a:ext>
            </a:extLst>
          </p:cNvPr>
          <p:cNvSpPr/>
          <p:nvPr/>
        </p:nvSpPr>
        <p:spPr>
          <a:xfrm>
            <a:off x="3704487" y="8229600"/>
            <a:ext cx="2356658" cy="4114800"/>
          </a:xfrm>
          <a:custGeom>
            <a:avLst/>
            <a:gdLst/>
            <a:ahLst/>
            <a:cxnLst/>
            <a:rect l="l" t="t" r="r" b="b"/>
            <a:pathLst>
              <a:path w="2356658" h="4114800">
                <a:moveTo>
                  <a:pt x="0" y="0"/>
                </a:moveTo>
                <a:lnTo>
                  <a:pt x="2356659" y="0"/>
                </a:lnTo>
                <a:lnTo>
                  <a:pt x="2356659"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graphicFrame>
        <p:nvGraphicFramePr>
          <p:cNvPr id="2" name="Chart 1">
            <a:extLst>
              <a:ext uri="{FF2B5EF4-FFF2-40B4-BE49-F238E27FC236}">
                <a16:creationId xmlns:a16="http://schemas.microsoft.com/office/drawing/2014/main" id="{10CF497D-2D60-4030-B84D-11808A0E4140}"/>
              </a:ext>
            </a:extLst>
          </p:cNvPr>
          <p:cNvGraphicFramePr>
            <a:graphicFrameLocks/>
          </p:cNvGraphicFramePr>
          <p:nvPr>
            <p:extLst>
              <p:ext uri="{D42A27DB-BD31-4B8C-83A1-F6EECF244321}">
                <p14:modId xmlns:p14="http://schemas.microsoft.com/office/powerpoint/2010/main" val="3444155140"/>
              </p:ext>
            </p:extLst>
          </p:nvPr>
        </p:nvGraphicFramePr>
        <p:xfrm>
          <a:off x="841738" y="2534547"/>
          <a:ext cx="6383723" cy="4789697"/>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1515495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4F0D8"/>
        </a:solidFill>
        <a:effectLst/>
      </p:bgPr>
    </p:bg>
    <p:spTree>
      <p:nvGrpSpPr>
        <p:cNvPr id="1" name="">
          <a:extLst>
            <a:ext uri="{FF2B5EF4-FFF2-40B4-BE49-F238E27FC236}">
              <a16:creationId xmlns:a16="http://schemas.microsoft.com/office/drawing/2014/main" id="{F13B1D44-EE4A-E30C-DAE4-B6622268299D}"/>
            </a:ext>
          </a:extLst>
        </p:cNvPr>
        <p:cNvGrpSpPr/>
        <p:nvPr/>
      </p:nvGrpSpPr>
      <p:grpSpPr>
        <a:xfrm>
          <a:off x="0" y="0"/>
          <a:ext cx="0" cy="0"/>
          <a:chOff x="0" y="0"/>
          <a:chExt cx="0" cy="0"/>
        </a:xfrm>
      </p:grpSpPr>
      <p:sp>
        <p:nvSpPr>
          <p:cNvPr id="15" name="Freeform 10">
            <a:extLst>
              <a:ext uri="{FF2B5EF4-FFF2-40B4-BE49-F238E27FC236}">
                <a16:creationId xmlns:a16="http://schemas.microsoft.com/office/drawing/2014/main" id="{2A415BE6-214B-2B60-D5A6-A836E5052B35}"/>
              </a:ext>
            </a:extLst>
          </p:cNvPr>
          <p:cNvSpPr/>
          <p:nvPr/>
        </p:nvSpPr>
        <p:spPr>
          <a:xfrm>
            <a:off x="0" y="8588346"/>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DF544A66-0718-023E-2251-766D7C9D5573}"/>
              </a:ext>
            </a:extLst>
          </p:cNvPr>
          <p:cNvSpPr/>
          <p:nvPr/>
        </p:nvSpPr>
        <p:spPr>
          <a:xfrm rot="9891071">
            <a:off x="13768657" y="-4710460"/>
            <a:ext cx="8328590" cy="6600408"/>
          </a:xfrm>
          <a:custGeom>
            <a:avLst/>
            <a:gdLst/>
            <a:ahLst/>
            <a:cxnLst/>
            <a:rect l="l" t="t" r="r" b="b"/>
            <a:pathLst>
              <a:path w="8328590" h="6600408">
                <a:moveTo>
                  <a:pt x="0" y="0"/>
                </a:moveTo>
                <a:lnTo>
                  <a:pt x="8328591" y="0"/>
                </a:lnTo>
                <a:lnTo>
                  <a:pt x="8328591" y="6600407"/>
                </a:lnTo>
                <a:lnTo>
                  <a:pt x="0" y="66004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5FF41C29-0A48-D485-9CF3-DEFBF9D284B1}"/>
              </a:ext>
            </a:extLst>
          </p:cNvPr>
          <p:cNvSpPr/>
          <p:nvPr/>
        </p:nvSpPr>
        <p:spPr>
          <a:xfrm rot="9891071">
            <a:off x="10247754" y="-9577219"/>
            <a:ext cx="10608642" cy="11546822"/>
          </a:xfrm>
          <a:custGeom>
            <a:avLst/>
            <a:gdLst/>
            <a:ahLst/>
            <a:cxnLst/>
            <a:rect l="l" t="t" r="r" b="b"/>
            <a:pathLst>
              <a:path w="10608642" h="11546822">
                <a:moveTo>
                  <a:pt x="0" y="0"/>
                </a:moveTo>
                <a:lnTo>
                  <a:pt x="10608642" y="0"/>
                </a:lnTo>
                <a:lnTo>
                  <a:pt x="10608642" y="11546822"/>
                </a:lnTo>
                <a:lnTo>
                  <a:pt x="0" y="115468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a:extLst>
              <a:ext uri="{FF2B5EF4-FFF2-40B4-BE49-F238E27FC236}">
                <a16:creationId xmlns:a16="http://schemas.microsoft.com/office/drawing/2014/main" id="{948DE3E1-7B7B-A0B7-E122-172406FCEE27}"/>
              </a:ext>
            </a:extLst>
          </p:cNvPr>
          <p:cNvSpPr/>
          <p:nvPr/>
        </p:nvSpPr>
        <p:spPr>
          <a:xfrm rot="9891071">
            <a:off x="15012761" y="-14560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a:extLst>
              <a:ext uri="{FF2B5EF4-FFF2-40B4-BE49-F238E27FC236}">
                <a16:creationId xmlns:a16="http://schemas.microsoft.com/office/drawing/2014/main" id="{818419AB-4BDF-9B36-D7BF-248C9DD7B58A}"/>
              </a:ext>
            </a:extLst>
          </p:cNvPr>
          <p:cNvSpPr/>
          <p:nvPr/>
        </p:nvSpPr>
        <p:spPr>
          <a:xfrm rot="9891071">
            <a:off x="12402248" y="-2057400"/>
            <a:ext cx="2356658" cy="4114800"/>
          </a:xfrm>
          <a:custGeom>
            <a:avLst/>
            <a:gdLst/>
            <a:ahLst/>
            <a:cxnLst/>
            <a:rect l="l" t="t" r="r" b="b"/>
            <a:pathLst>
              <a:path w="2356658" h="4114800">
                <a:moveTo>
                  <a:pt x="0" y="0"/>
                </a:moveTo>
                <a:lnTo>
                  <a:pt x="2356658" y="0"/>
                </a:lnTo>
                <a:lnTo>
                  <a:pt x="23566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0" name="Freeform 10">
            <a:extLst>
              <a:ext uri="{FF2B5EF4-FFF2-40B4-BE49-F238E27FC236}">
                <a16:creationId xmlns:a16="http://schemas.microsoft.com/office/drawing/2014/main" id="{D34AD251-6AF6-D08C-775F-A57EBACB5A83}"/>
              </a:ext>
            </a:extLst>
          </p:cNvPr>
          <p:cNvSpPr/>
          <p:nvPr/>
        </p:nvSpPr>
        <p:spPr>
          <a:xfrm>
            <a:off x="16514775" y="8229600"/>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1" name="Freeform 11">
            <a:extLst>
              <a:ext uri="{FF2B5EF4-FFF2-40B4-BE49-F238E27FC236}">
                <a16:creationId xmlns:a16="http://schemas.microsoft.com/office/drawing/2014/main" id="{0B04C685-10E8-BEAD-B4AD-426273EE0F16}"/>
              </a:ext>
            </a:extLst>
          </p:cNvPr>
          <p:cNvSpPr/>
          <p:nvPr/>
        </p:nvSpPr>
        <p:spPr>
          <a:xfrm flipV="1">
            <a:off x="284175" y="-433465"/>
            <a:ext cx="1489050" cy="2519931"/>
          </a:xfrm>
          <a:custGeom>
            <a:avLst/>
            <a:gdLst/>
            <a:ahLst/>
            <a:cxnLst/>
            <a:rect l="l" t="t" r="r" b="b"/>
            <a:pathLst>
              <a:path w="1489050" h="2519931">
                <a:moveTo>
                  <a:pt x="0" y="2519931"/>
                </a:moveTo>
                <a:lnTo>
                  <a:pt x="1489050" y="2519931"/>
                </a:lnTo>
                <a:lnTo>
                  <a:pt x="1489050" y="0"/>
                </a:lnTo>
                <a:lnTo>
                  <a:pt x="0" y="0"/>
                </a:lnTo>
                <a:lnTo>
                  <a:pt x="0" y="2519931"/>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2" name="TextBox 12">
            <a:extLst>
              <a:ext uri="{FF2B5EF4-FFF2-40B4-BE49-F238E27FC236}">
                <a16:creationId xmlns:a16="http://schemas.microsoft.com/office/drawing/2014/main" id="{EDA027A2-8431-CE6F-A616-911D00264CF0}"/>
              </a:ext>
            </a:extLst>
          </p:cNvPr>
          <p:cNvSpPr txBox="1"/>
          <p:nvPr/>
        </p:nvSpPr>
        <p:spPr>
          <a:xfrm>
            <a:off x="4151410" y="373312"/>
            <a:ext cx="9780960" cy="1051570"/>
          </a:xfrm>
          <a:prstGeom prst="rect">
            <a:avLst/>
          </a:prstGeom>
        </p:spPr>
        <p:txBody>
          <a:bodyPr lIns="0" tIns="0" rIns="0" bIns="0" rtlCol="0" anchor="t">
            <a:spAutoFit/>
          </a:bodyPr>
          <a:lstStyle/>
          <a:p>
            <a:pPr algn="ctr">
              <a:lnSpc>
                <a:spcPts val="8231"/>
              </a:lnSpc>
            </a:pPr>
            <a:r>
              <a:rPr lang="en-GB" sz="7200" b="1" dirty="0">
                <a:solidFill>
                  <a:srgbClr val="2C4600"/>
                </a:solidFill>
                <a:latin typeface="Century Gothic Paneuropean Bold"/>
                <a:ea typeface="Century Gothic Paneuropean Bold"/>
                <a:cs typeface="Century Gothic Paneuropean Bold"/>
                <a:sym typeface="Century Gothic Paneuropean Bold"/>
              </a:rPr>
              <a:t>Summary of Findings</a:t>
            </a:r>
          </a:p>
        </p:txBody>
      </p:sp>
      <p:sp>
        <p:nvSpPr>
          <p:cNvPr id="20" name="Freeform 2">
            <a:extLst>
              <a:ext uri="{FF2B5EF4-FFF2-40B4-BE49-F238E27FC236}">
                <a16:creationId xmlns:a16="http://schemas.microsoft.com/office/drawing/2014/main" id="{6E149253-FB6B-BCF9-0F67-7ACE5ECE1C98}"/>
              </a:ext>
            </a:extLst>
          </p:cNvPr>
          <p:cNvSpPr/>
          <p:nvPr/>
        </p:nvSpPr>
        <p:spPr>
          <a:xfrm>
            <a:off x="-4164295" y="6986796"/>
            <a:ext cx="8328590" cy="6600408"/>
          </a:xfrm>
          <a:custGeom>
            <a:avLst/>
            <a:gdLst/>
            <a:ahLst/>
            <a:cxnLst/>
            <a:rect l="l" t="t" r="r" b="b"/>
            <a:pathLst>
              <a:path w="8328590" h="6600408">
                <a:moveTo>
                  <a:pt x="0" y="0"/>
                </a:moveTo>
                <a:lnTo>
                  <a:pt x="8328590" y="0"/>
                </a:lnTo>
                <a:lnTo>
                  <a:pt x="8328590" y="6600408"/>
                </a:lnTo>
                <a:lnTo>
                  <a:pt x="0" y="66004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1" name="Freeform 3">
            <a:extLst>
              <a:ext uri="{FF2B5EF4-FFF2-40B4-BE49-F238E27FC236}">
                <a16:creationId xmlns:a16="http://schemas.microsoft.com/office/drawing/2014/main" id="{A11E5352-78FC-EC84-B2F7-E59FF48D42DC}"/>
              </a:ext>
            </a:extLst>
          </p:cNvPr>
          <p:cNvSpPr/>
          <p:nvPr/>
        </p:nvSpPr>
        <p:spPr>
          <a:xfrm>
            <a:off x="-3631678" y="7446153"/>
            <a:ext cx="10608642" cy="11546822"/>
          </a:xfrm>
          <a:custGeom>
            <a:avLst/>
            <a:gdLst/>
            <a:ahLst/>
            <a:cxnLst/>
            <a:rect l="l" t="t" r="r" b="b"/>
            <a:pathLst>
              <a:path w="10608642" h="11546822">
                <a:moveTo>
                  <a:pt x="0" y="0"/>
                </a:moveTo>
                <a:lnTo>
                  <a:pt x="10608643" y="0"/>
                </a:lnTo>
                <a:lnTo>
                  <a:pt x="10608643" y="11546822"/>
                </a:lnTo>
                <a:lnTo>
                  <a:pt x="0" y="115468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2" name="Freeform 4">
            <a:extLst>
              <a:ext uri="{FF2B5EF4-FFF2-40B4-BE49-F238E27FC236}">
                <a16:creationId xmlns:a16="http://schemas.microsoft.com/office/drawing/2014/main" id="{22CD5E8E-CC5B-14BD-21AD-1BA6296C12AC}"/>
              </a:ext>
            </a:extLst>
          </p:cNvPr>
          <p:cNvSpPr/>
          <p:nvPr/>
        </p:nvSpPr>
        <p:spPr>
          <a:xfrm rot="20750635">
            <a:off x="-680263" y="7347894"/>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3" name="Freeform 5">
            <a:extLst>
              <a:ext uri="{FF2B5EF4-FFF2-40B4-BE49-F238E27FC236}">
                <a16:creationId xmlns:a16="http://schemas.microsoft.com/office/drawing/2014/main" id="{8A4BD88B-7FCA-43F3-78A2-35980AE80611}"/>
              </a:ext>
            </a:extLst>
          </p:cNvPr>
          <p:cNvSpPr/>
          <p:nvPr/>
        </p:nvSpPr>
        <p:spPr>
          <a:xfrm>
            <a:off x="3704487" y="8229600"/>
            <a:ext cx="2356658" cy="4114800"/>
          </a:xfrm>
          <a:custGeom>
            <a:avLst/>
            <a:gdLst/>
            <a:ahLst/>
            <a:cxnLst/>
            <a:rect l="l" t="t" r="r" b="b"/>
            <a:pathLst>
              <a:path w="2356658" h="4114800">
                <a:moveTo>
                  <a:pt x="0" y="0"/>
                </a:moveTo>
                <a:lnTo>
                  <a:pt x="2356659" y="0"/>
                </a:lnTo>
                <a:lnTo>
                  <a:pt x="2356659"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3" name="TextBox 13">
            <a:extLst>
              <a:ext uri="{FF2B5EF4-FFF2-40B4-BE49-F238E27FC236}">
                <a16:creationId xmlns:a16="http://schemas.microsoft.com/office/drawing/2014/main" id="{9E733944-2272-451E-19C9-C023FE8FD982}"/>
              </a:ext>
            </a:extLst>
          </p:cNvPr>
          <p:cNvSpPr txBox="1"/>
          <p:nvPr/>
        </p:nvSpPr>
        <p:spPr>
          <a:xfrm>
            <a:off x="1333500" y="1850131"/>
            <a:ext cx="15430500" cy="7121245"/>
          </a:xfrm>
          <a:prstGeom prst="rect">
            <a:avLst/>
          </a:prstGeom>
        </p:spPr>
        <p:txBody>
          <a:bodyPr wrap="square" lIns="0" tIns="0" rIns="0" bIns="0" rtlCol="0" anchor="t">
            <a:spAutoFit/>
          </a:bodyPr>
          <a:lstStyle/>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Average resolution time shows </a:t>
            </a:r>
            <a:r>
              <a:rPr lang="en-GB" sz="3100" b="1" dirty="0">
                <a:solidFill>
                  <a:srgbClr val="2C4600"/>
                </a:solidFill>
                <a:latin typeface="Arimo"/>
                <a:ea typeface="Arimo"/>
                <a:cs typeface="Arimo"/>
                <a:sym typeface="Arimo"/>
              </a:rPr>
              <a:t>moderate variation </a:t>
            </a:r>
            <a:r>
              <a:rPr lang="en-GB" sz="3100" dirty="0">
                <a:solidFill>
                  <a:srgbClr val="2C4600"/>
                </a:solidFill>
                <a:latin typeface="Arimo"/>
                <a:ea typeface="Arimo"/>
                <a:cs typeface="Arimo"/>
                <a:sym typeface="Arimo"/>
              </a:rPr>
              <a:t>among agents, indicating differences in efficiency and workload handling.</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Satisfaction levels are consistently </a:t>
            </a:r>
            <a:r>
              <a:rPr lang="en-GB" sz="3100" b="1" dirty="0">
                <a:solidFill>
                  <a:srgbClr val="2C4600"/>
                </a:solidFill>
                <a:latin typeface="Arimo"/>
                <a:ea typeface="Arimo"/>
                <a:cs typeface="Arimo"/>
                <a:sym typeface="Arimo"/>
              </a:rPr>
              <a:t>high (avg. ≈ 4.1/5), </a:t>
            </a:r>
            <a:r>
              <a:rPr lang="en-GB" sz="3100" dirty="0">
                <a:solidFill>
                  <a:srgbClr val="2C4600"/>
                </a:solidFill>
                <a:latin typeface="Arimo"/>
                <a:ea typeface="Arimo"/>
                <a:cs typeface="Arimo"/>
                <a:sym typeface="Arimo"/>
              </a:rPr>
              <a:t>demonstrating strong overall service quality.</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System and Login Access issues form</a:t>
            </a:r>
            <a:r>
              <a:rPr lang="en-GB" sz="3100" b="1" dirty="0">
                <a:solidFill>
                  <a:srgbClr val="2C4600"/>
                </a:solidFill>
                <a:latin typeface="Arimo"/>
                <a:ea typeface="Arimo"/>
                <a:cs typeface="Arimo"/>
                <a:sym typeface="Arimo"/>
              </a:rPr>
              <a:t> ~70% </a:t>
            </a:r>
            <a:r>
              <a:rPr lang="en-GB" sz="3100" dirty="0">
                <a:solidFill>
                  <a:srgbClr val="2C4600"/>
                </a:solidFill>
                <a:latin typeface="Arimo"/>
                <a:ea typeface="Arimo"/>
                <a:cs typeface="Arimo"/>
                <a:sym typeface="Arimo"/>
              </a:rPr>
              <a:t>of all tickets — revealing key focus areas for preventive solutions.</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Most tickets are </a:t>
            </a:r>
            <a:r>
              <a:rPr lang="en-GB" sz="3100" b="1" dirty="0">
                <a:solidFill>
                  <a:srgbClr val="2C4600"/>
                </a:solidFill>
                <a:latin typeface="Arimo"/>
                <a:ea typeface="Arimo"/>
                <a:cs typeface="Arimo"/>
                <a:sym typeface="Arimo"/>
              </a:rPr>
              <a:t>low-to-medium severity</a:t>
            </a:r>
            <a:r>
              <a:rPr lang="en-GB" sz="3100" dirty="0">
                <a:solidFill>
                  <a:srgbClr val="2C4600"/>
                </a:solidFill>
                <a:latin typeface="Arimo"/>
                <a:ea typeface="Arimo"/>
                <a:cs typeface="Arimo"/>
                <a:sym typeface="Arimo"/>
              </a:rPr>
              <a:t>, but high-priority and unassigned cases need closer monitoring.</a:t>
            </a:r>
          </a:p>
          <a:p>
            <a:pPr marL="457200" indent="-457200">
              <a:lnSpc>
                <a:spcPts val="4340"/>
              </a:lnSpc>
              <a:buFont typeface="Arial" panose="020B0604020202020204" pitchFamily="34" charset="0"/>
              <a:buChar char="•"/>
            </a:pPr>
            <a:r>
              <a:rPr lang="en-GB" sz="3100" b="1" dirty="0">
                <a:solidFill>
                  <a:srgbClr val="2C4600"/>
                </a:solidFill>
                <a:latin typeface="Arimo"/>
                <a:ea typeface="Arimo"/>
                <a:cs typeface="Arimo"/>
                <a:sym typeface="Arimo"/>
              </a:rPr>
              <a:t>Weak correlation </a:t>
            </a:r>
            <a:r>
              <a:rPr lang="en-GB" sz="3100" dirty="0">
                <a:solidFill>
                  <a:srgbClr val="2C4600"/>
                </a:solidFill>
                <a:latin typeface="Arimo"/>
                <a:ea typeface="Arimo"/>
                <a:cs typeface="Arimo"/>
                <a:sym typeface="Arimo"/>
              </a:rPr>
              <a:t>observed between </a:t>
            </a:r>
            <a:r>
              <a:rPr lang="en-GB" sz="3100" b="1" dirty="0">
                <a:solidFill>
                  <a:srgbClr val="2C4600"/>
                </a:solidFill>
                <a:latin typeface="Arimo"/>
                <a:ea typeface="Arimo"/>
                <a:cs typeface="Arimo"/>
                <a:sym typeface="Arimo"/>
              </a:rPr>
              <a:t>Resolution Time and Satisfaction Rate</a:t>
            </a:r>
            <a:r>
              <a:rPr lang="en-GB" sz="3100" dirty="0">
                <a:solidFill>
                  <a:srgbClr val="2C4600"/>
                </a:solidFill>
                <a:latin typeface="Arimo"/>
                <a:ea typeface="Arimo"/>
                <a:cs typeface="Arimo"/>
                <a:sym typeface="Arimo"/>
              </a:rPr>
              <a:t>, suggesting that employee satisfaction depends more on service quality and communication than on ticket speed alone.</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Ticket volumes have </a:t>
            </a:r>
            <a:r>
              <a:rPr lang="en-GB" sz="3100" b="1" dirty="0">
                <a:solidFill>
                  <a:srgbClr val="2C4600"/>
                </a:solidFill>
                <a:latin typeface="Arimo"/>
                <a:ea typeface="Arimo"/>
                <a:cs typeface="Arimo"/>
                <a:sym typeface="Arimo"/>
              </a:rPr>
              <a:t>steadily increased</a:t>
            </a:r>
            <a:r>
              <a:rPr lang="en-GB" sz="3100" dirty="0">
                <a:solidFill>
                  <a:srgbClr val="2C4600"/>
                </a:solidFill>
                <a:latin typeface="Arimo"/>
                <a:ea typeface="Arimo"/>
                <a:cs typeface="Arimo"/>
                <a:sym typeface="Arimo"/>
              </a:rPr>
              <a:t>, showing the need for scalable support infrastructure.</a:t>
            </a:r>
            <a:endParaRPr lang="en-US" sz="3100" dirty="0">
              <a:solidFill>
                <a:srgbClr val="2C4600"/>
              </a:solidFill>
              <a:latin typeface="Arimo"/>
              <a:ea typeface="Arimo"/>
              <a:cs typeface="Arimo"/>
              <a:sym typeface="Arimo"/>
            </a:endParaRPr>
          </a:p>
        </p:txBody>
      </p:sp>
    </p:spTree>
    <p:extLst>
      <p:ext uri="{BB962C8B-B14F-4D97-AF65-F5344CB8AC3E}">
        <p14:creationId xmlns:p14="http://schemas.microsoft.com/office/powerpoint/2010/main" val="3536853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4F0D8"/>
        </a:solidFill>
        <a:effectLst/>
      </p:bgPr>
    </p:bg>
    <p:spTree>
      <p:nvGrpSpPr>
        <p:cNvPr id="1" name="">
          <a:extLst>
            <a:ext uri="{FF2B5EF4-FFF2-40B4-BE49-F238E27FC236}">
              <a16:creationId xmlns:a16="http://schemas.microsoft.com/office/drawing/2014/main" id="{67FF0CD1-BAD4-AB62-FCB6-C58117AB506A}"/>
            </a:ext>
          </a:extLst>
        </p:cNvPr>
        <p:cNvGrpSpPr/>
        <p:nvPr/>
      </p:nvGrpSpPr>
      <p:grpSpPr>
        <a:xfrm>
          <a:off x="0" y="0"/>
          <a:ext cx="0" cy="0"/>
          <a:chOff x="0" y="0"/>
          <a:chExt cx="0" cy="0"/>
        </a:xfrm>
      </p:grpSpPr>
      <p:sp>
        <p:nvSpPr>
          <p:cNvPr id="15" name="Freeform 10">
            <a:extLst>
              <a:ext uri="{FF2B5EF4-FFF2-40B4-BE49-F238E27FC236}">
                <a16:creationId xmlns:a16="http://schemas.microsoft.com/office/drawing/2014/main" id="{666A650B-376E-93BF-D97C-D1CAFD33AB7F}"/>
              </a:ext>
            </a:extLst>
          </p:cNvPr>
          <p:cNvSpPr/>
          <p:nvPr/>
        </p:nvSpPr>
        <p:spPr>
          <a:xfrm>
            <a:off x="0" y="8588346"/>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F9F0CD20-660D-0263-674C-5059619A5412}"/>
              </a:ext>
            </a:extLst>
          </p:cNvPr>
          <p:cNvSpPr/>
          <p:nvPr/>
        </p:nvSpPr>
        <p:spPr>
          <a:xfrm rot="9891071">
            <a:off x="13768657" y="-4710460"/>
            <a:ext cx="8328590" cy="6600408"/>
          </a:xfrm>
          <a:custGeom>
            <a:avLst/>
            <a:gdLst/>
            <a:ahLst/>
            <a:cxnLst/>
            <a:rect l="l" t="t" r="r" b="b"/>
            <a:pathLst>
              <a:path w="8328590" h="6600408">
                <a:moveTo>
                  <a:pt x="0" y="0"/>
                </a:moveTo>
                <a:lnTo>
                  <a:pt x="8328591" y="0"/>
                </a:lnTo>
                <a:lnTo>
                  <a:pt x="8328591" y="6600407"/>
                </a:lnTo>
                <a:lnTo>
                  <a:pt x="0" y="66004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A917B627-5721-C125-F4B9-9E7DAA089F6D}"/>
              </a:ext>
            </a:extLst>
          </p:cNvPr>
          <p:cNvSpPr/>
          <p:nvPr/>
        </p:nvSpPr>
        <p:spPr>
          <a:xfrm rot="9891071">
            <a:off x="10247754" y="-9577219"/>
            <a:ext cx="10608642" cy="11546822"/>
          </a:xfrm>
          <a:custGeom>
            <a:avLst/>
            <a:gdLst/>
            <a:ahLst/>
            <a:cxnLst/>
            <a:rect l="l" t="t" r="r" b="b"/>
            <a:pathLst>
              <a:path w="10608642" h="11546822">
                <a:moveTo>
                  <a:pt x="0" y="0"/>
                </a:moveTo>
                <a:lnTo>
                  <a:pt x="10608642" y="0"/>
                </a:lnTo>
                <a:lnTo>
                  <a:pt x="10608642" y="11546822"/>
                </a:lnTo>
                <a:lnTo>
                  <a:pt x="0" y="115468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a:extLst>
              <a:ext uri="{FF2B5EF4-FFF2-40B4-BE49-F238E27FC236}">
                <a16:creationId xmlns:a16="http://schemas.microsoft.com/office/drawing/2014/main" id="{FD2F08CD-1F67-ACB0-0A3B-F627594D6825}"/>
              </a:ext>
            </a:extLst>
          </p:cNvPr>
          <p:cNvSpPr/>
          <p:nvPr/>
        </p:nvSpPr>
        <p:spPr>
          <a:xfrm rot="9891071">
            <a:off x="15012761" y="-14560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a:extLst>
              <a:ext uri="{FF2B5EF4-FFF2-40B4-BE49-F238E27FC236}">
                <a16:creationId xmlns:a16="http://schemas.microsoft.com/office/drawing/2014/main" id="{C03FEF74-44EB-331A-8A71-7594C1FC3179}"/>
              </a:ext>
            </a:extLst>
          </p:cNvPr>
          <p:cNvSpPr/>
          <p:nvPr/>
        </p:nvSpPr>
        <p:spPr>
          <a:xfrm rot="9891071">
            <a:off x="12402248" y="-2057400"/>
            <a:ext cx="2356658" cy="4114800"/>
          </a:xfrm>
          <a:custGeom>
            <a:avLst/>
            <a:gdLst/>
            <a:ahLst/>
            <a:cxnLst/>
            <a:rect l="l" t="t" r="r" b="b"/>
            <a:pathLst>
              <a:path w="2356658" h="4114800">
                <a:moveTo>
                  <a:pt x="0" y="0"/>
                </a:moveTo>
                <a:lnTo>
                  <a:pt x="2356658" y="0"/>
                </a:lnTo>
                <a:lnTo>
                  <a:pt x="23566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0" name="Freeform 10">
            <a:extLst>
              <a:ext uri="{FF2B5EF4-FFF2-40B4-BE49-F238E27FC236}">
                <a16:creationId xmlns:a16="http://schemas.microsoft.com/office/drawing/2014/main" id="{6340E665-4ABE-56EE-DD0A-E4C1F2804E9C}"/>
              </a:ext>
            </a:extLst>
          </p:cNvPr>
          <p:cNvSpPr/>
          <p:nvPr/>
        </p:nvSpPr>
        <p:spPr>
          <a:xfrm>
            <a:off x="16514775" y="8229600"/>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1" name="Freeform 11">
            <a:extLst>
              <a:ext uri="{FF2B5EF4-FFF2-40B4-BE49-F238E27FC236}">
                <a16:creationId xmlns:a16="http://schemas.microsoft.com/office/drawing/2014/main" id="{328F5E6F-9FF4-400E-94EC-72AB782C3578}"/>
              </a:ext>
            </a:extLst>
          </p:cNvPr>
          <p:cNvSpPr/>
          <p:nvPr/>
        </p:nvSpPr>
        <p:spPr>
          <a:xfrm flipV="1">
            <a:off x="284175" y="-433465"/>
            <a:ext cx="1489050" cy="2519931"/>
          </a:xfrm>
          <a:custGeom>
            <a:avLst/>
            <a:gdLst/>
            <a:ahLst/>
            <a:cxnLst/>
            <a:rect l="l" t="t" r="r" b="b"/>
            <a:pathLst>
              <a:path w="1489050" h="2519931">
                <a:moveTo>
                  <a:pt x="0" y="2519931"/>
                </a:moveTo>
                <a:lnTo>
                  <a:pt x="1489050" y="2519931"/>
                </a:lnTo>
                <a:lnTo>
                  <a:pt x="1489050" y="0"/>
                </a:lnTo>
                <a:lnTo>
                  <a:pt x="0" y="0"/>
                </a:lnTo>
                <a:lnTo>
                  <a:pt x="0" y="2519931"/>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2" name="TextBox 12">
            <a:extLst>
              <a:ext uri="{FF2B5EF4-FFF2-40B4-BE49-F238E27FC236}">
                <a16:creationId xmlns:a16="http://schemas.microsoft.com/office/drawing/2014/main" id="{9B390990-2B01-BA88-154E-A385F23122E3}"/>
              </a:ext>
            </a:extLst>
          </p:cNvPr>
          <p:cNvSpPr txBox="1"/>
          <p:nvPr/>
        </p:nvSpPr>
        <p:spPr>
          <a:xfrm>
            <a:off x="4151410" y="373312"/>
            <a:ext cx="9780960" cy="1051570"/>
          </a:xfrm>
          <a:prstGeom prst="rect">
            <a:avLst/>
          </a:prstGeom>
        </p:spPr>
        <p:txBody>
          <a:bodyPr lIns="0" tIns="0" rIns="0" bIns="0" rtlCol="0" anchor="t">
            <a:spAutoFit/>
          </a:bodyPr>
          <a:lstStyle/>
          <a:p>
            <a:pPr algn="ctr">
              <a:lnSpc>
                <a:spcPts val="8231"/>
              </a:lnSpc>
            </a:pPr>
            <a:r>
              <a:rPr lang="en-GB" sz="7200" b="1" dirty="0">
                <a:solidFill>
                  <a:srgbClr val="2C4600"/>
                </a:solidFill>
                <a:latin typeface="Century Gothic Paneuropean Bold"/>
                <a:ea typeface="Century Gothic Paneuropean Bold"/>
                <a:cs typeface="Century Gothic Paneuropean Bold"/>
                <a:sym typeface="Century Gothic Paneuropean Bold"/>
              </a:rPr>
              <a:t>Recommendations</a:t>
            </a:r>
          </a:p>
        </p:txBody>
      </p:sp>
      <p:sp>
        <p:nvSpPr>
          <p:cNvPr id="20" name="Freeform 2">
            <a:extLst>
              <a:ext uri="{FF2B5EF4-FFF2-40B4-BE49-F238E27FC236}">
                <a16:creationId xmlns:a16="http://schemas.microsoft.com/office/drawing/2014/main" id="{419D0799-505B-7798-B26A-E108FD085CB2}"/>
              </a:ext>
            </a:extLst>
          </p:cNvPr>
          <p:cNvSpPr/>
          <p:nvPr/>
        </p:nvSpPr>
        <p:spPr>
          <a:xfrm>
            <a:off x="-4164295" y="6986796"/>
            <a:ext cx="8328590" cy="6600408"/>
          </a:xfrm>
          <a:custGeom>
            <a:avLst/>
            <a:gdLst/>
            <a:ahLst/>
            <a:cxnLst/>
            <a:rect l="l" t="t" r="r" b="b"/>
            <a:pathLst>
              <a:path w="8328590" h="6600408">
                <a:moveTo>
                  <a:pt x="0" y="0"/>
                </a:moveTo>
                <a:lnTo>
                  <a:pt x="8328590" y="0"/>
                </a:lnTo>
                <a:lnTo>
                  <a:pt x="8328590" y="6600408"/>
                </a:lnTo>
                <a:lnTo>
                  <a:pt x="0" y="66004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1" name="Freeform 3">
            <a:extLst>
              <a:ext uri="{FF2B5EF4-FFF2-40B4-BE49-F238E27FC236}">
                <a16:creationId xmlns:a16="http://schemas.microsoft.com/office/drawing/2014/main" id="{C638A501-5743-7753-9FB9-93D8B3163247}"/>
              </a:ext>
            </a:extLst>
          </p:cNvPr>
          <p:cNvSpPr/>
          <p:nvPr/>
        </p:nvSpPr>
        <p:spPr>
          <a:xfrm>
            <a:off x="-3631678" y="7446153"/>
            <a:ext cx="10608642" cy="11546822"/>
          </a:xfrm>
          <a:custGeom>
            <a:avLst/>
            <a:gdLst/>
            <a:ahLst/>
            <a:cxnLst/>
            <a:rect l="l" t="t" r="r" b="b"/>
            <a:pathLst>
              <a:path w="10608642" h="11546822">
                <a:moveTo>
                  <a:pt x="0" y="0"/>
                </a:moveTo>
                <a:lnTo>
                  <a:pt x="10608643" y="0"/>
                </a:lnTo>
                <a:lnTo>
                  <a:pt x="10608643" y="11546822"/>
                </a:lnTo>
                <a:lnTo>
                  <a:pt x="0" y="115468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2" name="Freeform 4">
            <a:extLst>
              <a:ext uri="{FF2B5EF4-FFF2-40B4-BE49-F238E27FC236}">
                <a16:creationId xmlns:a16="http://schemas.microsoft.com/office/drawing/2014/main" id="{2EB137A2-66AE-72F5-A32E-92119CD0A614}"/>
              </a:ext>
            </a:extLst>
          </p:cNvPr>
          <p:cNvSpPr/>
          <p:nvPr/>
        </p:nvSpPr>
        <p:spPr>
          <a:xfrm rot="20750635">
            <a:off x="-840138" y="7347893"/>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3" name="Freeform 5">
            <a:extLst>
              <a:ext uri="{FF2B5EF4-FFF2-40B4-BE49-F238E27FC236}">
                <a16:creationId xmlns:a16="http://schemas.microsoft.com/office/drawing/2014/main" id="{07C3B0BB-A90F-1416-C64D-EFF190641338}"/>
              </a:ext>
            </a:extLst>
          </p:cNvPr>
          <p:cNvSpPr/>
          <p:nvPr/>
        </p:nvSpPr>
        <p:spPr>
          <a:xfrm>
            <a:off x="3704487" y="8229600"/>
            <a:ext cx="2356658" cy="4114800"/>
          </a:xfrm>
          <a:custGeom>
            <a:avLst/>
            <a:gdLst/>
            <a:ahLst/>
            <a:cxnLst/>
            <a:rect l="l" t="t" r="r" b="b"/>
            <a:pathLst>
              <a:path w="2356658" h="4114800">
                <a:moveTo>
                  <a:pt x="0" y="0"/>
                </a:moveTo>
                <a:lnTo>
                  <a:pt x="2356659" y="0"/>
                </a:lnTo>
                <a:lnTo>
                  <a:pt x="2356659"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3" name="TextBox 13">
            <a:extLst>
              <a:ext uri="{FF2B5EF4-FFF2-40B4-BE49-F238E27FC236}">
                <a16:creationId xmlns:a16="http://schemas.microsoft.com/office/drawing/2014/main" id="{0A4794A8-4F31-51B0-9B09-C5E8C5007E83}"/>
              </a:ext>
            </a:extLst>
          </p:cNvPr>
          <p:cNvSpPr txBox="1"/>
          <p:nvPr/>
        </p:nvSpPr>
        <p:spPr>
          <a:xfrm>
            <a:off x="1444379" y="2007409"/>
            <a:ext cx="14436245" cy="7121245"/>
          </a:xfrm>
          <a:prstGeom prst="rect">
            <a:avLst/>
          </a:prstGeom>
        </p:spPr>
        <p:txBody>
          <a:bodyPr wrap="square" lIns="0" tIns="0" rIns="0" bIns="0" rtlCol="0" anchor="t">
            <a:spAutoFit/>
          </a:bodyPr>
          <a:lstStyle/>
          <a:p>
            <a:pPr marL="457200" indent="-457200">
              <a:lnSpc>
                <a:spcPts val="4340"/>
              </a:lnSpc>
              <a:buFont typeface="Arial" panose="020B0604020202020204" pitchFamily="34" charset="0"/>
              <a:buChar char="•"/>
            </a:pPr>
            <a:r>
              <a:rPr lang="en-GB" sz="3100" b="1" dirty="0">
                <a:solidFill>
                  <a:srgbClr val="2C4600"/>
                </a:solidFill>
                <a:latin typeface="Arimo"/>
                <a:ea typeface="Arimo"/>
                <a:cs typeface="Arimo"/>
                <a:sym typeface="Arimo"/>
              </a:rPr>
              <a:t>Agent Training &amp; Support</a:t>
            </a:r>
            <a:r>
              <a:rPr lang="en-GB" sz="3100" dirty="0">
                <a:solidFill>
                  <a:srgbClr val="2C4600"/>
                </a:solidFill>
                <a:latin typeface="Arimo"/>
                <a:ea typeface="Arimo"/>
                <a:cs typeface="Arimo"/>
                <a:sym typeface="Arimo"/>
              </a:rPr>
              <a:t>: Provide coaching to agents with higher resolution times to balance team performance.</a:t>
            </a:r>
          </a:p>
          <a:p>
            <a:pPr marL="457200" indent="-457200">
              <a:lnSpc>
                <a:spcPts val="4340"/>
              </a:lnSpc>
              <a:buFont typeface="Arial" panose="020B0604020202020204" pitchFamily="34" charset="0"/>
              <a:buChar char="•"/>
            </a:pPr>
            <a:r>
              <a:rPr lang="en-GB" sz="3100" b="1" dirty="0">
                <a:solidFill>
                  <a:srgbClr val="2C4600"/>
                </a:solidFill>
                <a:latin typeface="Arimo"/>
                <a:ea typeface="Arimo"/>
                <a:cs typeface="Arimo"/>
                <a:sym typeface="Arimo"/>
              </a:rPr>
              <a:t>Automated Ticket Routing: </a:t>
            </a:r>
            <a:r>
              <a:rPr lang="en-GB" sz="3100" dirty="0">
                <a:solidFill>
                  <a:srgbClr val="2C4600"/>
                </a:solidFill>
                <a:latin typeface="Arimo"/>
                <a:ea typeface="Arimo"/>
                <a:cs typeface="Arimo"/>
                <a:sym typeface="Arimo"/>
              </a:rPr>
              <a:t>Implement category- and priority-based auto-assignment to minimize unassigned tickets.</a:t>
            </a:r>
          </a:p>
          <a:p>
            <a:pPr marL="457200" indent="-457200">
              <a:lnSpc>
                <a:spcPts val="4340"/>
              </a:lnSpc>
              <a:buFont typeface="Arial" panose="020B0604020202020204" pitchFamily="34" charset="0"/>
              <a:buChar char="•"/>
            </a:pPr>
            <a:r>
              <a:rPr lang="en-GB" sz="3100" b="1" dirty="0">
                <a:solidFill>
                  <a:srgbClr val="2C4600"/>
                </a:solidFill>
                <a:latin typeface="Arimo"/>
                <a:ea typeface="Arimo"/>
                <a:cs typeface="Arimo"/>
                <a:sym typeface="Arimo"/>
              </a:rPr>
              <a:t>SLA Tracking</a:t>
            </a:r>
            <a:r>
              <a:rPr lang="en-GB" sz="3100" dirty="0">
                <a:solidFill>
                  <a:srgbClr val="2C4600"/>
                </a:solidFill>
                <a:latin typeface="Arimo"/>
                <a:ea typeface="Arimo"/>
                <a:cs typeface="Arimo"/>
                <a:sym typeface="Arimo"/>
              </a:rPr>
              <a:t>: Strengthen monitoring of high-severity and overdue tickets to ensure timely resolution.</a:t>
            </a:r>
          </a:p>
          <a:p>
            <a:pPr marL="457200" indent="-457200">
              <a:lnSpc>
                <a:spcPts val="4340"/>
              </a:lnSpc>
              <a:buFont typeface="Arial" panose="020B0604020202020204" pitchFamily="34" charset="0"/>
              <a:buChar char="•"/>
            </a:pPr>
            <a:r>
              <a:rPr lang="en-GB" sz="3100" b="1" dirty="0">
                <a:solidFill>
                  <a:srgbClr val="2C4600"/>
                </a:solidFill>
                <a:latin typeface="Arimo"/>
                <a:ea typeface="Arimo"/>
                <a:cs typeface="Arimo"/>
                <a:sym typeface="Arimo"/>
              </a:rPr>
              <a:t>Preventive Measures</a:t>
            </a:r>
            <a:r>
              <a:rPr lang="en-GB" sz="3100" dirty="0">
                <a:solidFill>
                  <a:srgbClr val="2C4600"/>
                </a:solidFill>
                <a:latin typeface="Arimo"/>
                <a:ea typeface="Arimo"/>
                <a:cs typeface="Arimo"/>
                <a:sym typeface="Arimo"/>
              </a:rPr>
              <a:t>: Reduce repetitive System / Login Access issues via proactive maintenance and access-management policies.</a:t>
            </a:r>
          </a:p>
          <a:p>
            <a:pPr marL="457200" indent="-457200">
              <a:lnSpc>
                <a:spcPts val="4340"/>
              </a:lnSpc>
              <a:buFont typeface="Arial" panose="020B0604020202020204" pitchFamily="34" charset="0"/>
              <a:buChar char="•"/>
            </a:pPr>
            <a:r>
              <a:rPr lang="en-GB" sz="3100" b="1" dirty="0">
                <a:solidFill>
                  <a:srgbClr val="2C4600"/>
                </a:solidFill>
                <a:latin typeface="Arimo"/>
                <a:ea typeface="Arimo"/>
                <a:cs typeface="Arimo"/>
                <a:sym typeface="Arimo"/>
              </a:rPr>
              <a:t>Recognition Program: </a:t>
            </a:r>
            <a:r>
              <a:rPr lang="en-GB" sz="3100" dirty="0">
                <a:solidFill>
                  <a:srgbClr val="2C4600"/>
                </a:solidFill>
                <a:latin typeface="Arimo"/>
                <a:ea typeface="Arimo"/>
                <a:cs typeface="Arimo"/>
                <a:sym typeface="Arimo"/>
              </a:rPr>
              <a:t>Introduce a quarterly rewards system for top-performing agents to sustain motivation.</a:t>
            </a:r>
          </a:p>
          <a:p>
            <a:pPr marL="457200" indent="-457200">
              <a:lnSpc>
                <a:spcPts val="4340"/>
              </a:lnSpc>
              <a:buFont typeface="Arial" panose="020B0604020202020204" pitchFamily="34" charset="0"/>
              <a:buChar char="•"/>
            </a:pPr>
            <a:r>
              <a:rPr lang="en-GB" sz="3100" b="1" dirty="0">
                <a:solidFill>
                  <a:srgbClr val="2C4600"/>
                </a:solidFill>
                <a:latin typeface="Arimo"/>
                <a:ea typeface="Arimo"/>
                <a:cs typeface="Arimo"/>
                <a:sym typeface="Arimo"/>
              </a:rPr>
              <a:t>Focus on Quality of Interaction: </a:t>
            </a:r>
            <a:r>
              <a:rPr lang="en-GB" sz="3100" dirty="0">
                <a:solidFill>
                  <a:srgbClr val="2C4600"/>
                </a:solidFill>
                <a:latin typeface="Arimo"/>
                <a:ea typeface="Arimo"/>
                <a:cs typeface="Arimo"/>
                <a:sym typeface="Arimo"/>
              </a:rPr>
              <a:t>Since satisfaction is not strongly tied to resolution speed, train agents to improve communication and problem-solving clarity.</a:t>
            </a:r>
            <a:endParaRPr lang="en-US" sz="3100" dirty="0">
              <a:solidFill>
                <a:srgbClr val="2C4600"/>
              </a:solidFill>
              <a:latin typeface="Arimo"/>
              <a:ea typeface="Arimo"/>
              <a:cs typeface="Arimo"/>
              <a:sym typeface="Arimo"/>
            </a:endParaRPr>
          </a:p>
        </p:txBody>
      </p:sp>
    </p:spTree>
    <p:extLst>
      <p:ext uri="{BB962C8B-B14F-4D97-AF65-F5344CB8AC3E}">
        <p14:creationId xmlns:p14="http://schemas.microsoft.com/office/powerpoint/2010/main" val="418379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4F0D8"/>
        </a:solidFill>
        <a:effectLst/>
      </p:bgPr>
    </p:bg>
    <p:spTree>
      <p:nvGrpSpPr>
        <p:cNvPr id="1" name=""/>
        <p:cNvGrpSpPr/>
        <p:nvPr/>
      </p:nvGrpSpPr>
      <p:grpSpPr>
        <a:xfrm>
          <a:off x="0" y="0"/>
          <a:ext cx="0" cy="0"/>
          <a:chOff x="0" y="0"/>
          <a:chExt cx="0" cy="0"/>
        </a:xfrm>
      </p:grpSpPr>
      <p:sp>
        <p:nvSpPr>
          <p:cNvPr id="2" name="Freeform 2"/>
          <p:cNvSpPr/>
          <p:nvPr/>
        </p:nvSpPr>
        <p:spPr>
          <a:xfrm>
            <a:off x="-4164295" y="6986796"/>
            <a:ext cx="8328590" cy="6600408"/>
          </a:xfrm>
          <a:custGeom>
            <a:avLst/>
            <a:gdLst/>
            <a:ahLst/>
            <a:cxnLst/>
            <a:rect l="l" t="t" r="r" b="b"/>
            <a:pathLst>
              <a:path w="8328590" h="6600408">
                <a:moveTo>
                  <a:pt x="0" y="0"/>
                </a:moveTo>
                <a:lnTo>
                  <a:pt x="8328590" y="0"/>
                </a:lnTo>
                <a:lnTo>
                  <a:pt x="8328590" y="6600408"/>
                </a:lnTo>
                <a:lnTo>
                  <a:pt x="0" y="66004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3631678" y="7446153"/>
            <a:ext cx="10608642" cy="11546822"/>
          </a:xfrm>
          <a:custGeom>
            <a:avLst/>
            <a:gdLst/>
            <a:ahLst/>
            <a:cxnLst/>
            <a:rect l="l" t="t" r="r" b="b"/>
            <a:pathLst>
              <a:path w="10608642" h="11546822">
                <a:moveTo>
                  <a:pt x="0" y="0"/>
                </a:moveTo>
                <a:lnTo>
                  <a:pt x="10608643" y="0"/>
                </a:lnTo>
                <a:lnTo>
                  <a:pt x="10608643"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849365">
            <a:off x="-209999" y="72009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a:off x="3704487" y="8229600"/>
            <a:ext cx="2356658" cy="4114800"/>
          </a:xfrm>
          <a:custGeom>
            <a:avLst/>
            <a:gdLst/>
            <a:ahLst/>
            <a:cxnLst/>
            <a:rect l="l" t="t" r="r" b="b"/>
            <a:pathLst>
              <a:path w="2356658" h="4114800">
                <a:moveTo>
                  <a:pt x="0" y="0"/>
                </a:moveTo>
                <a:lnTo>
                  <a:pt x="2356659" y="0"/>
                </a:lnTo>
                <a:lnTo>
                  <a:pt x="2356659"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6" name="Freeform 6"/>
          <p:cNvSpPr/>
          <p:nvPr/>
        </p:nvSpPr>
        <p:spPr>
          <a:xfrm rot="9891071">
            <a:off x="13768657" y="-4710460"/>
            <a:ext cx="8328590" cy="6600408"/>
          </a:xfrm>
          <a:custGeom>
            <a:avLst/>
            <a:gdLst/>
            <a:ahLst/>
            <a:cxnLst/>
            <a:rect l="l" t="t" r="r" b="b"/>
            <a:pathLst>
              <a:path w="8328590" h="6600408">
                <a:moveTo>
                  <a:pt x="0" y="0"/>
                </a:moveTo>
                <a:lnTo>
                  <a:pt x="8328591" y="0"/>
                </a:lnTo>
                <a:lnTo>
                  <a:pt x="8328591" y="6600407"/>
                </a:lnTo>
                <a:lnTo>
                  <a:pt x="0" y="66004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rot="9891071">
            <a:off x="10247754" y="-9577219"/>
            <a:ext cx="10608642" cy="11546822"/>
          </a:xfrm>
          <a:custGeom>
            <a:avLst/>
            <a:gdLst/>
            <a:ahLst/>
            <a:cxnLst/>
            <a:rect l="l" t="t" r="r" b="b"/>
            <a:pathLst>
              <a:path w="10608642" h="1154682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rot="9891071">
            <a:off x="15012761" y="-14560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9" name="Freeform 9"/>
          <p:cNvSpPr/>
          <p:nvPr/>
        </p:nvSpPr>
        <p:spPr>
          <a:xfrm rot="9891071">
            <a:off x="12402248" y="-2057400"/>
            <a:ext cx="2356658" cy="4114800"/>
          </a:xfrm>
          <a:custGeom>
            <a:avLst/>
            <a:gdLst/>
            <a:ahLst/>
            <a:cxnLst/>
            <a:rect l="l" t="t" r="r" b="b"/>
            <a:pathLst>
              <a:path w="2356658" h="4114800">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Freeform 10"/>
          <p:cNvSpPr/>
          <p:nvPr/>
        </p:nvSpPr>
        <p:spPr>
          <a:xfrm>
            <a:off x="16514775" y="8229600"/>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1" name="Freeform 11"/>
          <p:cNvSpPr/>
          <p:nvPr/>
        </p:nvSpPr>
        <p:spPr>
          <a:xfrm flipV="1">
            <a:off x="284175" y="-433465"/>
            <a:ext cx="1489050" cy="2519931"/>
          </a:xfrm>
          <a:custGeom>
            <a:avLst/>
            <a:gdLst/>
            <a:ahLst/>
            <a:cxnLst/>
            <a:rect l="l" t="t" r="r" b="b"/>
            <a:pathLst>
              <a:path w="1489050" h="2519931">
                <a:moveTo>
                  <a:pt x="0" y="2519931"/>
                </a:moveTo>
                <a:lnTo>
                  <a:pt x="1489050" y="2519931"/>
                </a:lnTo>
                <a:lnTo>
                  <a:pt x="1489050" y="0"/>
                </a:lnTo>
                <a:lnTo>
                  <a:pt x="0" y="0"/>
                </a:lnTo>
                <a:lnTo>
                  <a:pt x="0" y="2519931"/>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2" name="TextBox 12"/>
          <p:cNvSpPr txBox="1"/>
          <p:nvPr/>
        </p:nvSpPr>
        <p:spPr>
          <a:xfrm>
            <a:off x="4566848" y="3550859"/>
            <a:ext cx="9154304" cy="3690107"/>
          </a:xfrm>
          <a:prstGeom prst="rect">
            <a:avLst/>
          </a:prstGeom>
        </p:spPr>
        <p:txBody>
          <a:bodyPr lIns="0" tIns="0" rIns="0" bIns="0" rtlCol="0" anchor="t">
            <a:spAutoFit/>
          </a:bodyPr>
          <a:lstStyle/>
          <a:p>
            <a:pPr algn="ctr">
              <a:lnSpc>
                <a:spcPts val="13922"/>
              </a:lnSpc>
            </a:pPr>
            <a:r>
              <a:rPr lang="en-US" sz="16002" b="1">
                <a:solidFill>
                  <a:srgbClr val="2C4600"/>
                </a:solidFill>
                <a:latin typeface="Century Gothic Paneuropean Bold"/>
                <a:ea typeface="Century Gothic Paneuropean Bold"/>
                <a:cs typeface="Century Gothic Paneuropean Bold"/>
                <a:sym typeface="Century Gothic Paneuropean Bold"/>
              </a:rPr>
              <a:t>THANK</a:t>
            </a:r>
          </a:p>
          <a:p>
            <a:pPr algn="ctr">
              <a:lnSpc>
                <a:spcPts val="13922"/>
              </a:lnSpc>
            </a:pPr>
            <a:r>
              <a:rPr lang="en-US" sz="16002" b="1">
                <a:solidFill>
                  <a:srgbClr val="2C4600"/>
                </a:solidFill>
                <a:latin typeface="Century Gothic Paneuropean Bold"/>
                <a:ea typeface="Century Gothic Paneuropean Bold"/>
                <a:cs typeface="Century Gothic Paneuropean Bold"/>
                <a:sym typeface="Century Gothic Paneuropean Bold"/>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4F0D8"/>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365738E4-5E29-E8C1-A87C-9765261D7396}"/>
              </a:ext>
            </a:extLst>
          </p:cNvPr>
          <p:cNvPicPr>
            <a:picLocks noChangeAspect="1"/>
          </p:cNvPicPr>
          <p:nvPr/>
        </p:nvPicPr>
        <p:blipFill>
          <a:blip r:embed="rId3"/>
          <a:stretch>
            <a:fillRect/>
          </a:stretch>
        </p:blipFill>
        <p:spPr>
          <a:xfrm>
            <a:off x="-170601" y="1750130"/>
            <a:ext cx="6405973" cy="6405973"/>
          </a:xfrm>
          <a:prstGeom prst="rect">
            <a:avLst/>
          </a:prstGeom>
        </p:spPr>
      </p:pic>
      <p:sp>
        <p:nvSpPr>
          <p:cNvPr id="2" name="Freeform 2"/>
          <p:cNvSpPr/>
          <p:nvPr/>
        </p:nvSpPr>
        <p:spPr>
          <a:xfrm>
            <a:off x="-4164295" y="6986796"/>
            <a:ext cx="8328590" cy="6600408"/>
          </a:xfrm>
          <a:custGeom>
            <a:avLst/>
            <a:gdLst/>
            <a:ahLst/>
            <a:cxnLst/>
            <a:rect l="l" t="t" r="r" b="b"/>
            <a:pathLst>
              <a:path w="8328590" h="6600408">
                <a:moveTo>
                  <a:pt x="0" y="0"/>
                </a:moveTo>
                <a:lnTo>
                  <a:pt x="8328590" y="0"/>
                </a:lnTo>
                <a:lnTo>
                  <a:pt x="8328590" y="6600408"/>
                </a:lnTo>
                <a:lnTo>
                  <a:pt x="0" y="660040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 name="Freeform 3"/>
          <p:cNvSpPr/>
          <p:nvPr/>
        </p:nvSpPr>
        <p:spPr>
          <a:xfrm>
            <a:off x="-3631678" y="7446153"/>
            <a:ext cx="10608642" cy="11546822"/>
          </a:xfrm>
          <a:custGeom>
            <a:avLst/>
            <a:gdLst/>
            <a:ahLst/>
            <a:cxnLst/>
            <a:rect l="l" t="t" r="r" b="b"/>
            <a:pathLst>
              <a:path w="10608642" h="11546822">
                <a:moveTo>
                  <a:pt x="0" y="0"/>
                </a:moveTo>
                <a:lnTo>
                  <a:pt x="10608643" y="0"/>
                </a:lnTo>
                <a:lnTo>
                  <a:pt x="10608643" y="11546822"/>
                </a:lnTo>
                <a:lnTo>
                  <a:pt x="0" y="115468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4" name="Freeform 4"/>
          <p:cNvSpPr/>
          <p:nvPr/>
        </p:nvSpPr>
        <p:spPr>
          <a:xfrm rot="-849365">
            <a:off x="-209999" y="72009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5" name="Freeform 5"/>
          <p:cNvSpPr/>
          <p:nvPr/>
        </p:nvSpPr>
        <p:spPr>
          <a:xfrm>
            <a:off x="3704487" y="8229600"/>
            <a:ext cx="2356658" cy="4114800"/>
          </a:xfrm>
          <a:custGeom>
            <a:avLst/>
            <a:gdLst/>
            <a:ahLst/>
            <a:cxnLst/>
            <a:rect l="l" t="t" r="r" b="b"/>
            <a:pathLst>
              <a:path w="2356658" h="4114800">
                <a:moveTo>
                  <a:pt x="0" y="0"/>
                </a:moveTo>
                <a:lnTo>
                  <a:pt x="2356659" y="0"/>
                </a:lnTo>
                <a:lnTo>
                  <a:pt x="2356659"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6" name="Freeform 6"/>
          <p:cNvSpPr/>
          <p:nvPr/>
        </p:nvSpPr>
        <p:spPr>
          <a:xfrm rot="9891071">
            <a:off x="13768657" y="-4710460"/>
            <a:ext cx="8328590" cy="6600408"/>
          </a:xfrm>
          <a:custGeom>
            <a:avLst/>
            <a:gdLst/>
            <a:ahLst/>
            <a:cxnLst/>
            <a:rect l="l" t="t" r="r" b="b"/>
            <a:pathLst>
              <a:path w="8328590" h="6600408">
                <a:moveTo>
                  <a:pt x="0" y="0"/>
                </a:moveTo>
                <a:lnTo>
                  <a:pt x="8328591" y="0"/>
                </a:lnTo>
                <a:lnTo>
                  <a:pt x="8328591" y="6600407"/>
                </a:lnTo>
                <a:lnTo>
                  <a:pt x="0" y="66004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rot="9891071">
            <a:off x="10247754" y="-9577219"/>
            <a:ext cx="10608642" cy="11546822"/>
          </a:xfrm>
          <a:custGeom>
            <a:avLst/>
            <a:gdLst/>
            <a:ahLst/>
            <a:cxnLst/>
            <a:rect l="l" t="t" r="r" b="b"/>
            <a:pathLst>
              <a:path w="10608642" h="11546822">
                <a:moveTo>
                  <a:pt x="0" y="0"/>
                </a:moveTo>
                <a:lnTo>
                  <a:pt x="10608642" y="0"/>
                </a:lnTo>
                <a:lnTo>
                  <a:pt x="10608642" y="11546822"/>
                </a:lnTo>
                <a:lnTo>
                  <a:pt x="0" y="115468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rot="9891071">
            <a:off x="15012761" y="-14560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rot="9891071">
            <a:off x="12402248" y="-2057400"/>
            <a:ext cx="2356658" cy="4114800"/>
          </a:xfrm>
          <a:custGeom>
            <a:avLst/>
            <a:gdLst/>
            <a:ahLst/>
            <a:cxnLst/>
            <a:rect l="l" t="t" r="r" b="b"/>
            <a:pathLst>
              <a:path w="2356658" h="4114800">
                <a:moveTo>
                  <a:pt x="0" y="0"/>
                </a:moveTo>
                <a:lnTo>
                  <a:pt x="2356658" y="0"/>
                </a:lnTo>
                <a:lnTo>
                  <a:pt x="23566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0" name="Freeform 10"/>
          <p:cNvSpPr/>
          <p:nvPr/>
        </p:nvSpPr>
        <p:spPr>
          <a:xfrm>
            <a:off x="16514775" y="8229600"/>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1" name="Freeform 11"/>
          <p:cNvSpPr/>
          <p:nvPr/>
        </p:nvSpPr>
        <p:spPr>
          <a:xfrm flipV="1">
            <a:off x="284175" y="-433465"/>
            <a:ext cx="1489050" cy="2519931"/>
          </a:xfrm>
          <a:custGeom>
            <a:avLst/>
            <a:gdLst/>
            <a:ahLst/>
            <a:cxnLst/>
            <a:rect l="l" t="t" r="r" b="b"/>
            <a:pathLst>
              <a:path w="1489050" h="2519931">
                <a:moveTo>
                  <a:pt x="0" y="2519931"/>
                </a:moveTo>
                <a:lnTo>
                  <a:pt x="1489050" y="2519931"/>
                </a:lnTo>
                <a:lnTo>
                  <a:pt x="1489050" y="0"/>
                </a:lnTo>
                <a:lnTo>
                  <a:pt x="0" y="0"/>
                </a:lnTo>
                <a:lnTo>
                  <a:pt x="0" y="2519931"/>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IN"/>
          </a:p>
        </p:txBody>
      </p:sp>
      <p:sp>
        <p:nvSpPr>
          <p:cNvPr id="12" name="TextBox 12"/>
          <p:cNvSpPr txBox="1"/>
          <p:nvPr/>
        </p:nvSpPr>
        <p:spPr>
          <a:xfrm>
            <a:off x="4586311" y="636869"/>
            <a:ext cx="8776680" cy="2153025"/>
          </a:xfrm>
          <a:prstGeom prst="rect">
            <a:avLst/>
          </a:prstGeom>
        </p:spPr>
        <p:txBody>
          <a:bodyPr wrap="square" lIns="0" tIns="0" rIns="0" bIns="0" rtlCol="0" anchor="t">
            <a:spAutoFit/>
          </a:bodyPr>
          <a:lstStyle/>
          <a:p>
            <a:pPr algn="ctr">
              <a:lnSpc>
                <a:spcPts val="8231"/>
              </a:lnSpc>
            </a:pPr>
            <a:r>
              <a:rPr lang="en-US" sz="9461" b="1" dirty="0">
                <a:solidFill>
                  <a:srgbClr val="2C4600"/>
                </a:solidFill>
                <a:latin typeface="Century Gothic Paneuropean Bold"/>
                <a:ea typeface="Century Gothic Paneuropean Bold"/>
                <a:cs typeface="Century Gothic Paneuropean Bold"/>
                <a:sym typeface="Century Gothic Paneuropean Bold"/>
              </a:rPr>
              <a:t>Problem Statement</a:t>
            </a:r>
          </a:p>
        </p:txBody>
      </p:sp>
      <p:sp>
        <p:nvSpPr>
          <p:cNvPr id="13" name="TextBox 13"/>
          <p:cNvSpPr txBox="1"/>
          <p:nvPr/>
        </p:nvSpPr>
        <p:spPr>
          <a:xfrm>
            <a:off x="7284767" y="3039914"/>
            <a:ext cx="9332364" cy="6018379"/>
          </a:xfrm>
          <a:prstGeom prst="rect">
            <a:avLst/>
          </a:prstGeom>
        </p:spPr>
        <p:txBody>
          <a:bodyPr wrap="square" lIns="0" tIns="0" rIns="0" bIns="0" rtlCol="0" anchor="t">
            <a:spAutoFit/>
          </a:bodyPr>
          <a:lstStyle/>
          <a:p>
            <a:pPr algn="ctr">
              <a:lnSpc>
                <a:spcPts val="4340"/>
              </a:lnSpc>
            </a:pPr>
            <a:r>
              <a:rPr lang="en-GB" sz="3100" dirty="0">
                <a:solidFill>
                  <a:srgbClr val="2C4600"/>
                </a:solidFill>
                <a:latin typeface="Arimo"/>
                <a:ea typeface="Arimo"/>
                <a:cs typeface="Arimo"/>
                <a:sym typeface="Arimo"/>
              </a:rPr>
              <a:t>The objective is to </a:t>
            </a:r>
            <a:r>
              <a:rPr lang="en-GB" sz="3100" dirty="0" err="1">
                <a:solidFill>
                  <a:srgbClr val="2C4600"/>
                </a:solidFill>
                <a:latin typeface="Arimo"/>
                <a:ea typeface="Arimo"/>
                <a:cs typeface="Arimo"/>
                <a:sym typeface="Arimo"/>
              </a:rPr>
              <a:t>analyze</a:t>
            </a:r>
            <a:r>
              <a:rPr lang="en-GB" sz="3100" dirty="0">
                <a:solidFill>
                  <a:srgbClr val="2C4600"/>
                </a:solidFill>
                <a:latin typeface="Arimo"/>
                <a:ea typeface="Arimo"/>
                <a:cs typeface="Arimo"/>
                <a:sym typeface="Arimo"/>
              </a:rPr>
              <a:t> the IT support ticket management system to understand the performance of IT agents, the efficiency of ticket resolution, and the satisfaction levels of employees. The analysis aims to identify high and low performers among IT agents, assess the overall effectiveness of the team, and pinpoint areas for improvement in the ticket resolution process. The ultimate goal is to make informed staffing decisions, including hiring, firing, and training, to enhance overall service quality and team performance.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4F0D8"/>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6F78AA-E0C0-4DB4-9439-942DECD2D6E5}"/>
              </a:ext>
            </a:extLst>
          </p:cNvPr>
          <p:cNvPicPr>
            <a:picLocks noChangeAspect="1"/>
          </p:cNvPicPr>
          <p:nvPr/>
        </p:nvPicPr>
        <p:blipFill>
          <a:blip r:embed="rId2"/>
          <a:stretch>
            <a:fillRect/>
          </a:stretch>
        </p:blipFill>
        <p:spPr>
          <a:xfrm>
            <a:off x="388408" y="2430701"/>
            <a:ext cx="17652288" cy="6586978"/>
          </a:xfrm>
          <a:prstGeom prst="rect">
            <a:avLst/>
          </a:prstGeom>
        </p:spPr>
      </p:pic>
      <p:sp>
        <p:nvSpPr>
          <p:cNvPr id="18" name="Freeform 10">
            <a:extLst>
              <a:ext uri="{FF2B5EF4-FFF2-40B4-BE49-F238E27FC236}">
                <a16:creationId xmlns:a16="http://schemas.microsoft.com/office/drawing/2014/main" id="{48065A06-5360-31AE-8334-4B34A1823CF8}"/>
              </a:ext>
            </a:extLst>
          </p:cNvPr>
          <p:cNvSpPr/>
          <p:nvPr/>
        </p:nvSpPr>
        <p:spPr>
          <a:xfrm>
            <a:off x="0" y="8229599"/>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p:cNvSpPr/>
          <p:nvPr/>
        </p:nvSpPr>
        <p:spPr>
          <a:xfrm rot="9891071">
            <a:off x="13768657" y="-4710460"/>
            <a:ext cx="8328590" cy="6600408"/>
          </a:xfrm>
          <a:custGeom>
            <a:avLst/>
            <a:gdLst/>
            <a:ahLst/>
            <a:cxnLst/>
            <a:rect l="l" t="t" r="r" b="b"/>
            <a:pathLst>
              <a:path w="8328590" h="6600408">
                <a:moveTo>
                  <a:pt x="0" y="0"/>
                </a:moveTo>
                <a:lnTo>
                  <a:pt x="8328591" y="0"/>
                </a:lnTo>
                <a:lnTo>
                  <a:pt x="8328591" y="6600407"/>
                </a:lnTo>
                <a:lnTo>
                  <a:pt x="0" y="660040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rot="9891071">
            <a:off x="10247754" y="-9577219"/>
            <a:ext cx="10608642" cy="11546822"/>
          </a:xfrm>
          <a:custGeom>
            <a:avLst/>
            <a:gdLst/>
            <a:ahLst/>
            <a:cxnLst/>
            <a:rect l="l" t="t" r="r" b="b"/>
            <a:pathLst>
              <a:path w="10608642" h="11546822">
                <a:moveTo>
                  <a:pt x="0" y="0"/>
                </a:moveTo>
                <a:lnTo>
                  <a:pt x="10608642" y="0"/>
                </a:lnTo>
                <a:lnTo>
                  <a:pt x="10608642" y="11546822"/>
                </a:lnTo>
                <a:lnTo>
                  <a:pt x="0" y="115468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8" name="Freeform 8"/>
          <p:cNvSpPr/>
          <p:nvPr/>
        </p:nvSpPr>
        <p:spPr>
          <a:xfrm rot="9891071">
            <a:off x="15012761" y="-14560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9" name="Freeform 9"/>
          <p:cNvSpPr/>
          <p:nvPr/>
        </p:nvSpPr>
        <p:spPr>
          <a:xfrm rot="9891071">
            <a:off x="12402248" y="-2057400"/>
            <a:ext cx="2356658" cy="4114800"/>
          </a:xfrm>
          <a:custGeom>
            <a:avLst/>
            <a:gdLst/>
            <a:ahLst/>
            <a:cxnLst/>
            <a:rect l="l" t="t" r="r" b="b"/>
            <a:pathLst>
              <a:path w="2356658" h="4114800">
                <a:moveTo>
                  <a:pt x="0" y="0"/>
                </a:moveTo>
                <a:lnTo>
                  <a:pt x="2356658" y="0"/>
                </a:lnTo>
                <a:lnTo>
                  <a:pt x="23566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IN"/>
          </a:p>
        </p:txBody>
      </p:sp>
      <p:sp>
        <p:nvSpPr>
          <p:cNvPr id="10" name="Freeform 10"/>
          <p:cNvSpPr/>
          <p:nvPr/>
        </p:nvSpPr>
        <p:spPr>
          <a:xfrm>
            <a:off x="16514775" y="8229600"/>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1" name="Freeform 11"/>
          <p:cNvSpPr/>
          <p:nvPr/>
        </p:nvSpPr>
        <p:spPr>
          <a:xfrm flipV="1">
            <a:off x="284175" y="-433465"/>
            <a:ext cx="1489050" cy="2519931"/>
          </a:xfrm>
          <a:custGeom>
            <a:avLst/>
            <a:gdLst/>
            <a:ahLst/>
            <a:cxnLst/>
            <a:rect l="l" t="t" r="r" b="b"/>
            <a:pathLst>
              <a:path w="1489050" h="2519931">
                <a:moveTo>
                  <a:pt x="0" y="2519931"/>
                </a:moveTo>
                <a:lnTo>
                  <a:pt x="1489050" y="2519931"/>
                </a:lnTo>
                <a:lnTo>
                  <a:pt x="1489050" y="0"/>
                </a:lnTo>
                <a:lnTo>
                  <a:pt x="0" y="0"/>
                </a:lnTo>
                <a:lnTo>
                  <a:pt x="0" y="2519931"/>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2" name="TextBox 12"/>
          <p:cNvSpPr txBox="1"/>
          <p:nvPr/>
        </p:nvSpPr>
        <p:spPr>
          <a:xfrm>
            <a:off x="4253520" y="425648"/>
            <a:ext cx="9780960" cy="1053173"/>
          </a:xfrm>
          <a:prstGeom prst="rect">
            <a:avLst/>
          </a:prstGeom>
        </p:spPr>
        <p:txBody>
          <a:bodyPr lIns="0" tIns="0" rIns="0" bIns="0" rtlCol="0" anchor="t">
            <a:spAutoFit/>
          </a:bodyPr>
          <a:lstStyle/>
          <a:p>
            <a:pPr algn="ctr">
              <a:lnSpc>
                <a:spcPts val="8231"/>
              </a:lnSpc>
            </a:pPr>
            <a:r>
              <a:rPr lang="en-US" sz="8000" b="1" dirty="0">
                <a:solidFill>
                  <a:srgbClr val="2C4600"/>
                </a:solidFill>
                <a:latin typeface="Century Gothic Paneuropean Bold"/>
                <a:ea typeface="Century Gothic Paneuropean Bold"/>
                <a:cs typeface="Century Gothic Paneuropean Bold"/>
                <a:sym typeface="Century Gothic Paneuropean Bold"/>
              </a:rPr>
              <a:t>Tickets Sheet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4F0D8"/>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8AD7A3-C54D-2390-E66D-7D42C8D800F7}"/>
              </a:ext>
            </a:extLst>
          </p:cNvPr>
          <p:cNvPicPr>
            <a:picLocks noChangeAspect="1"/>
          </p:cNvPicPr>
          <p:nvPr/>
        </p:nvPicPr>
        <p:blipFill>
          <a:blip r:embed="rId2"/>
          <a:stretch>
            <a:fillRect/>
          </a:stretch>
        </p:blipFill>
        <p:spPr>
          <a:xfrm>
            <a:off x="1489050" y="2299981"/>
            <a:ext cx="15291648" cy="8027207"/>
          </a:xfrm>
          <a:prstGeom prst="rect">
            <a:avLst/>
          </a:prstGeom>
        </p:spPr>
      </p:pic>
      <p:sp>
        <p:nvSpPr>
          <p:cNvPr id="6" name="Freeform 6"/>
          <p:cNvSpPr/>
          <p:nvPr/>
        </p:nvSpPr>
        <p:spPr>
          <a:xfrm rot="9891071">
            <a:off x="13768657" y="-4710460"/>
            <a:ext cx="8328590" cy="6600408"/>
          </a:xfrm>
          <a:custGeom>
            <a:avLst/>
            <a:gdLst/>
            <a:ahLst/>
            <a:cxnLst/>
            <a:rect l="l" t="t" r="r" b="b"/>
            <a:pathLst>
              <a:path w="8328590" h="6600408">
                <a:moveTo>
                  <a:pt x="0" y="0"/>
                </a:moveTo>
                <a:lnTo>
                  <a:pt x="8328591" y="0"/>
                </a:lnTo>
                <a:lnTo>
                  <a:pt x="8328591" y="6600407"/>
                </a:lnTo>
                <a:lnTo>
                  <a:pt x="0" y="66004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7" name="Freeform 7"/>
          <p:cNvSpPr/>
          <p:nvPr/>
        </p:nvSpPr>
        <p:spPr>
          <a:xfrm rot="9891071">
            <a:off x="10247754" y="-9577219"/>
            <a:ext cx="10608642" cy="11546822"/>
          </a:xfrm>
          <a:custGeom>
            <a:avLst/>
            <a:gdLst/>
            <a:ahLst/>
            <a:cxnLst/>
            <a:rect l="l" t="t" r="r" b="b"/>
            <a:pathLst>
              <a:path w="10608642" h="11546822">
                <a:moveTo>
                  <a:pt x="0" y="0"/>
                </a:moveTo>
                <a:lnTo>
                  <a:pt x="10608642" y="0"/>
                </a:lnTo>
                <a:lnTo>
                  <a:pt x="10608642" y="11546822"/>
                </a:lnTo>
                <a:lnTo>
                  <a:pt x="0" y="1154682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Freeform 8"/>
          <p:cNvSpPr/>
          <p:nvPr/>
        </p:nvSpPr>
        <p:spPr>
          <a:xfrm rot="9891071">
            <a:off x="15012761" y="-14560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9" name="Freeform 9"/>
          <p:cNvSpPr/>
          <p:nvPr/>
        </p:nvSpPr>
        <p:spPr>
          <a:xfrm rot="9891071">
            <a:off x="12402248" y="-2057400"/>
            <a:ext cx="2356658" cy="4114800"/>
          </a:xfrm>
          <a:custGeom>
            <a:avLst/>
            <a:gdLst/>
            <a:ahLst/>
            <a:cxnLst/>
            <a:rect l="l" t="t" r="r" b="b"/>
            <a:pathLst>
              <a:path w="2356658" h="4114800">
                <a:moveTo>
                  <a:pt x="0" y="0"/>
                </a:moveTo>
                <a:lnTo>
                  <a:pt x="2356658" y="0"/>
                </a:lnTo>
                <a:lnTo>
                  <a:pt x="2356658"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10" name="Freeform 10"/>
          <p:cNvSpPr/>
          <p:nvPr/>
        </p:nvSpPr>
        <p:spPr>
          <a:xfrm>
            <a:off x="16514775" y="8229600"/>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IN"/>
          </a:p>
        </p:txBody>
      </p:sp>
      <p:sp>
        <p:nvSpPr>
          <p:cNvPr id="11" name="Freeform 11"/>
          <p:cNvSpPr/>
          <p:nvPr/>
        </p:nvSpPr>
        <p:spPr>
          <a:xfrm flipV="1">
            <a:off x="284175" y="-433465"/>
            <a:ext cx="1489050" cy="2519931"/>
          </a:xfrm>
          <a:custGeom>
            <a:avLst/>
            <a:gdLst/>
            <a:ahLst/>
            <a:cxnLst/>
            <a:rect l="l" t="t" r="r" b="b"/>
            <a:pathLst>
              <a:path w="1489050" h="2519931">
                <a:moveTo>
                  <a:pt x="0" y="2519931"/>
                </a:moveTo>
                <a:lnTo>
                  <a:pt x="1489050" y="2519931"/>
                </a:lnTo>
                <a:lnTo>
                  <a:pt x="1489050" y="0"/>
                </a:lnTo>
                <a:lnTo>
                  <a:pt x="0" y="0"/>
                </a:lnTo>
                <a:lnTo>
                  <a:pt x="0" y="2519931"/>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IN"/>
          </a:p>
        </p:txBody>
      </p:sp>
      <p:sp>
        <p:nvSpPr>
          <p:cNvPr id="12" name="TextBox 12"/>
          <p:cNvSpPr txBox="1"/>
          <p:nvPr/>
        </p:nvSpPr>
        <p:spPr>
          <a:xfrm>
            <a:off x="3460153" y="226439"/>
            <a:ext cx="9780960" cy="2179636"/>
          </a:xfrm>
          <a:prstGeom prst="rect">
            <a:avLst/>
          </a:prstGeom>
        </p:spPr>
        <p:txBody>
          <a:bodyPr lIns="0" tIns="0" rIns="0" bIns="0" rtlCol="0" anchor="t">
            <a:spAutoFit/>
          </a:bodyPr>
          <a:lstStyle/>
          <a:p>
            <a:pPr algn="ctr">
              <a:lnSpc>
                <a:spcPts val="8231"/>
              </a:lnSpc>
            </a:pPr>
            <a:r>
              <a:rPr lang="en-US" sz="8000" b="1" dirty="0">
                <a:solidFill>
                  <a:srgbClr val="2C4600"/>
                </a:solidFill>
                <a:latin typeface="Century Gothic Paneuropean Bold"/>
                <a:ea typeface="Century Gothic Paneuropean Bold"/>
                <a:cs typeface="Century Gothic Paneuropean Bold"/>
                <a:sym typeface="Century Gothic Paneuropean Bold"/>
              </a:rPr>
              <a:t>IT Agents Sheet Data</a:t>
            </a:r>
          </a:p>
        </p:txBody>
      </p:sp>
      <p:sp>
        <p:nvSpPr>
          <p:cNvPr id="18" name="Freeform 10">
            <a:extLst>
              <a:ext uri="{FF2B5EF4-FFF2-40B4-BE49-F238E27FC236}">
                <a16:creationId xmlns:a16="http://schemas.microsoft.com/office/drawing/2014/main" id="{99F35E64-D323-8977-1F94-2B6A8870DA35}"/>
              </a:ext>
            </a:extLst>
          </p:cNvPr>
          <p:cNvSpPr/>
          <p:nvPr/>
        </p:nvSpPr>
        <p:spPr>
          <a:xfrm>
            <a:off x="0" y="8229599"/>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4F0D8"/>
        </a:solidFill>
        <a:effectLst/>
      </p:bgPr>
    </p:bg>
    <p:spTree>
      <p:nvGrpSpPr>
        <p:cNvPr id="1" name=""/>
        <p:cNvGrpSpPr/>
        <p:nvPr/>
      </p:nvGrpSpPr>
      <p:grpSpPr>
        <a:xfrm>
          <a:off x="0" y="0"/>
          <a:ext cx="0" cy="0"/>
          <a:chOff x="0" y="0"/>
          <a:chExt cx="0" cy="0"/>
        </a:xfrm>
      </p:grpSpPr>
      <p:sp>
        <p:nvSpPr>
          <p:cNvPr id="17" name="Freeform 10">
            <a:extLst>
              <a:ext uri="{FF2B5EF4-FFF2-40B4-BE49-F238E27FC236}">
                <a16:creationId xmlns:a16="http://schemas.microsoft.com/office/drawing/2014/main" id="{249E3B24-B7C5-9DCD-7ED4-38CEBFA3EB35}"/>
              </a:ext>
            </a:extLst>
          </p:cNvPr>
          <p:cNvSpPr/>
          <p:nvPr/>
        </p:nvSpPr>
        <p:spPr>
          <a:xfrm>
            <a:off x="92177" y="8420100"/>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rot="9891071">
            <a:off x="13768657" y="-4710460"/>
            <a:ext cx="8328590" cy="6600408"/>
          </a:xfrm>
          <a:custGeom>
            <a:avLst/>
            <a:gdLst/>
            <a:ahLst/>
            <a:cxnLst/>
            <a:rect l="l" t="t" r="r" b="b"/>
            <a:pathLst>
              <a:path w="8328590" h="6600408">
                <a:moveTo>
                  <a:pt x="0" y="0"/>
                </a:moveTo>
                <a:lnTo>
                  <a:pt x="8328591" y="0"/>
                </a:lnTo>
                <a:lnTo>
                  <a:pt x="8328591" y="6600407"/>
                </a:lnTo>
                <a:lnTo>
                  <a:pt x="0" y="66004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rot="9891071">
            <a:off x="10247754" y="-9577219"/>
            <a:ext cx="10608642" cy="11546822"/>
          </a:xfrm>
          <a:custGeom>
            <a:avLst/>
            <a:gdLst/>
            <a:ahLst/>
            <a:cxnLst/>
            <a:rect l="l" t="t" r="r" b="b"/>
            <a:pathLst>
              <a:path w="10608642" h="11546822">
                <a:moveTo>
                  <a:pt x="0" y="0"/>
                </a:moveTo>
                <a:lnTo>
                  <a:pt x="10608642" y="0"/>
                </a:lnTo>
                <a:lnTo>
                  <a:pt x="10608642" y="11546822"/>
                </a:lnTo>
                <a:lnTo>
                  <a:pt x="0" y="115468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rot="9891071">
            <a:off x="15012761" y="-14560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rot="9891071">
            <a:off x="12614783" y="-2468664"/>
            <a:ext cx="2356658" cy="4114800"/>
          </a:xfrm>
          <a:custGeom>
            <a:avLst/>
            <a:gdLst/>
            <a:ahLst/>
            <a:cxnLst/>
            <a:rect l="l" t="t" r="r" b="b"/>
            <a:pathLst>
              <a:path w="2356658" h="4114800">
                <a:moveTo>
                  <a:pt x="0" y="0"/>
                </a:moveTo>
                <a:lnTo>
                  <a:pt x="2356658" y="0"/>
                </a:lnTo>
                <a:lnTo>
                  <a:pt x="23566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0" name="Freeform 10"/>
          <p:cNvSpPr/>
          <p:nvPr/>
        </p:nvSpPr>
        <p:spPr>
          <a:xfrm>
            <a:off x="16514775" y="8229600"/>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1" name="Freeform 11"/>
          <p:cNvSpPr/>
          <p:nvPr/>
        </p:nvSpPr>
        <p:spPr>
          <a:xfrm flipV="1">
            <a:off x="284175" y="-433465"/>
            <a:ext cx="1489050" cy="2519931"/>
          </a:xfrm>
          <a:custGeom>
            <a:avLst/>
            <a:gdLst/>
            <a:ahLst/>
            <a:cxnLst/>
            <a:rect l="l" t="t" r="r" b="b"/>
            <a:pathLst>
              <a:path w="1489050" h="2519931">
                <a:moveTo>
                  <a:pt x="0" y="2519931"/>
                </a:moveTo>
                <a:lnTo>
                  <a:pt x="1489050" y="2519931"/>
                </a:lnTo>
                <a:lnTo>
                  <a:pt x="1489050" y="0"/>
                </a:lnTo>
                <a:lnTo>
                  <a:pt x="0" y="0"/>
                </a:lnTo>
                <a:lnTo>
                  <a:pt x="0" y="2519931"/>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2" name="TextBox 12"/>
          <p:cNvSpPr txBox="1"/>
          <p:nvPr/>
        </p:nvSpPr>
        <p:spPr>
          <a:xfrm>
            <a:off x="4310885" y="424148"/>
            <a:ext cx="9780960" cy="1079591"/>
          </a:xfrm>
          <a:prstGeom prst="rect">
            <a:avLst/>
          </a:prstGeom>
        </p:spPr>
        <p:txBody>
          <a:bodyPr lIns="0" tIns="0" rIns="0" bIns="0" rtlCol="0" anchor="t">
            <a:spAutoFit/>
          </a:bodyPr>
          <a:lstStyle/>
          <a:p>
            <a:pPr algn="ctr">
              <a:lnSpc>
                <a:spcPts val="8231"/>
              </a:lnSpc>
            </a:pPr>
            <a:r>
              <a:rPr lang="en-US" sz="8800" b="1" dirty="0">
                <a:solidFill>
                  <a:srgbClr val="2C4600"/>
                </a:solidFill>
                <a:latin typeface="Century Gothic Paneuropean Bold"/>
                <a:ea typeface="Century Gothic Paneuropean Bold"/>
                <a:cs typeface="Century Gothic Paneuropean Bold"/>
                <a:sym typeface="Century Gothic Paneuropean Bold"/>
              </a:rPr>
              <a:t>Data </a:t>
            </a:r>
            <a:r>
              <a:rPr lang="en-US" sz="8000" b="1" dirty="0">
                <a:solidFill>
                  <a:srgbClr val="2C4600"/>
                </a:solidFill>
                <a:latin typeface="Century Gothic Paneuropean Bold"/>
                <a:ea typeface="Century Gothic Paneuropean Bold"/>
                <a:cs typeface="Century Gothic Paneuropean Bold"/>
                <a:sym typeface="Century Gothic Paneuropean Bold"/>
              </a:rPr>
              <a:t>Attributes</a:t>
            </a:r>
            <a:endParaRPr lang="en-US" sz="8800" b="1" dirty="0">
              <a:solidFill>
                <a:srgbClr val="2C4600"/>
              </a:solidFill>
              <a:latin typeface="Century Gothic Paneuropean Bold"/>
              <a:ea typeface="Century Gothic Paneuropean Bold"/>
              <a:cs typeface="Century Gothic Paneuropean Bold"/>
              <a:sym typeface="Century Gothic Paneuropean Bold"/>
            </a:endParaRPr>
          </a:p>
        </p:txBody>
      </p:sp>
      <p:sp>
        <p:nvSpPr>
          <p:cNvPr id="15" name="TextBox 15"/>
          <p:cNvSpPr txBox="1"/>
          <p:nvPr/>
        </p:nvSpPr>
        <p:spPr>
          <a:xfrm>
            <a:off x="424235" y="1503739"/>
            <a:ext cx="8662402" cy="7652223"/>
          </a:xfrm>
          <a:prstGeom prst="rect">
            <a:avLst/>
          </a:prstGeom>
        </p:spPr>
        <p:txBody>
          <a:bodyPr wrap="square" lIns="0" tIns="0" rIns="0" bIns="0" rtlCol="0" anchor="t">
            <a:spAutoFit/>
          </a:bodyPr>
          <a:lstStyle/>
          <a:p>
            <a:pPr algn="l">
              <a:lnSpc>
                <a:spcPts val="4340"/>
              </a:lnSpc>
            </a:pPr>
            <a:r>
              <a:rPr lang="en-GB" sz="2400" b="1" dirty="0">
                <a:solidFill>
                  <a:srgbClr val="2C4600"/>
                </a:solidFill>
                <a:latin typeface="Arimo"/>
                <a:ea typeface="Arimo"/>
                <a:cs typeface="Arimo"/>
                <a:sym typeface="Arimo"/>
              </a:rPr>
              <a:t>Tickets Sheet: </a:t>
            </a:r>
            <a:r>
              <a:rPr lang="en-GB" sz="2400" dirty="0">
                <a:solidFill>
                  <a:srgbClr val="2C4600"/>
                </a:solidFill>
                <a:latin typeface="Arimo"/>
                <a:ea typeface="Arimo"/>
                <a:cs typeface="Arimo"/>
                <a:sym typeface="Arimo"/>
              </a:rPr>
              <a:t>Contains information about IT support tickets.</a:t>
            </a:r>
          </a:p>
          <a:p>
            <a:pPr algn="l">
              <a:lnSpc>
                <a:spcPts val="4340"/>
              </a:lnSpc>
            </a:pPr>
            <a:endParaRPr lang="en-GB" sz="2400" dirty="0">
              <a:solidFill>
                <a:srgbClr val="2C4600"/>
              </a:solidFill>
              <a:latin typeface="Arimo"/>
              <a:ea typeface="Arimo"/>
              <a:cs typeface="Arimo"/>
              <a:sym typeface="Arimo"/>
            </a:endParaRP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ID Ticket: </a:t>
            </a:r>
            <a:r>
              <a:rPr lang="en-GB" sz="2400" dirty="0">
                <a:solidFill>
                  <a:srgbClr val="2C4600"/>
                </a:solidFill>
                <a:latin typeface="Arimo"/>
                <a:ea typeface="Arimo"/>
                <a:cs typeface="Arimo"/>
                <a:sym typeface="Arimo"/>
              </a:rPr>
              <a:t>Unique identifier for the ticket.</a:t>
            </a:r>
          </a:p>
          <a:p>
            <a:pPr marL="342900" indent="-342900" algn="l">
              <a:lnSpc>
                <a:spcPts val="4340"/>
              </a:lnSpc>
              <a:buFont typeface="Arial" panose="020B0604020202020204" pitchFamily="34" charset="0"/>
              <a:buChar char="•"/>
            </a:pPr>
            <a:r>
              <a:rPr lang="en-GB" sz="2400" b="1" dirty="0" err="1">
                <a:solidFill>
                  <a:srgbClr val="2C4600"/>
                </a:solidFill>
                <a:latin typeface="Arimo"/>
                <a:ea typeface="Arimo"/>
                <a:cs typeface="Arimo"/>
                <a:sym typeface="Arimo"/>
              </a:rPr>
              <a:t>Fecha</a:t>
            </a:r>
            <a:r>
              <a:rPr lang="en-GB" sz="2400" dirty="0">
                <a:solidFill>
                  <a:srgbClr val="2C4600"/>
                </a:solidFill>
                <a:latin typeface="Arimo"/>
                <a:ea typeface="Arimo"/>
                <a:cs typeface="Arimo"/>
                <a:sym typeface="Arimo"/>
              </a:rPr>
              <a:t>: Date of the ticket.</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Employee ID: </a:t>
            </a:r>
            <a:r>
              <a:rPr lang="en-GB" sz="2400" dirty="0">
                <a:solidFill>
                  <a:srgbClr val="2C4600"/>
                </a:solidFill>
                <a:latin typeface="Arimo"/>
                <a:ea typeface="Arimo"/>
                <a:cs typeface="Arimo"/>
                <a:sym typeface="Arimo"/>
              </a:rPr>
              <a:t>ID of the employee who raised the ticket.</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Agent ID: </a:t>
            </a:r>
            <a:r>
              <a:rPr lang="en-GB" sz="2400" dirty="0">
                <a:solidFill>
                  <a:srgbClr val="2C4600"/>
                </a:solidFill>
                <a:latin typeface="Arimo"/>
                <a:ea typeface="Arimo"/>
                <a:cs typeface="Arimo"/>
                <a:sym typeface="Arimo"/>
              </a:rPr>
              <a:t>ID of the agent assigned to the ticket.</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Request Category: </a:t>
            </a:r>
            <a:r>
              <a:rPr lang="en-GB" sz="2400" dirty="0">
                <a:solidFill>
                  <a:srgbClr val="2C4600"/>
                </a:solidFill>
                <a:latin typeface="Arimo"/>
                <a:ea typeface="Arimo"/>
                <a:cs typeface="Arimo"/>
                <a:sym typeface="Arimo"/>
              </a:rPr>
              <a:t>Category of the request (e.g., Login Access,        		          System, Software).</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Issue Type: </a:t>
            </a:r>
            <a:r>
              <a:rPr lang="en-GB" sz="2400" dirty="0">
                <a:solidFill>
                  <a:srgbClr val="2C4600"/>
                </a:solidFill>
                <a:latin typeface="Arimo"/>
                <a:ea typeface="Arimo"/>
                <a:cs typeface="Arimo"/>
                <a:sym typeface="Arimo"/>
              </a:rPr>
              <a:t>Type of issue (e.g., IT Error, IT Request).</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Severity: </a:t>
            </a:r>
            <a:r>
              <a:rPr lang="en-GB" sz="2400" dirty="0">
                <a:solidFill>
                  <a:srgbClr val="2C4600"/>
                </a:solidFill>
                <a:latin typeface="Arimo"/>
                <a:ea typeface="Arimo"/>
                <a:cs typeface="Arimo"/>
                <a:sym typeface="Arimo"/>
              </a:rPr>
              <a:t>Severity of the issue.</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Priority: </a:t>
            </a:r>
            <a:r>
              <a:rPr lang="en-GB" sz="2400" dirty="0">
                <a:solidFill>
                  <a:srgbClr val="2C4600"/>
                </a:solidFill>
                <a:latin typeface="Arimo"/>
                <a:ea typeface="Arimo"/>
                <a:cs typeface="Arimo"/>
                <a:sym typeface="Arimo"/>
              </a:rPr>
              <a:t>Priority level of the issue.</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Resolution Time (Days): </a:t>
            </a:r>
            <a:r>
              <a:rPr lang="en-GB" sz="2400" dirty="0">
                <a:solidFill>
                  <a:srgbClr val="2C4600"/>
                </a:solidFill>
                <a:latin typeface="Arimo"/>
                <a:ea typeface="Arimo"/>
                <a:cs typeface="Arimo"/>
                <a:sym typeface="Arimo"/>
              </a:rPr>
              <a:t>Time taken to resolve the ticket.</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Satisfaction Rate: </a:t>
            </a:r>
            <a:r>
              <a:rPr lang="en-GB" sz="2400" dirty="0">
                <a:solidFill>
                  <a:srgbClr val="2C4600"/>
                </a:solidFill>
                <a:latin typeface="Arimo"/>
                <a:ea typeface="Arimo"/>
                <a:cs typeface="Arimo"/>
                <a:sym typeface="Arimo"/>
              </a:rPr>
              <a:t>Satisfaction rate provided by the employee 		       (1-5 scale).</a:t>
            </a:r>
          </a:p>
        </p:txBody>
      </p:sp>
      <p:sp>
        <p:nvSpPr>
          <p:cNvPr id="18" name="TextBox 15">
            <a:extLst>
              <a:ext uri="{FF2B5EF4-FFF2-40B4-BE49-F238E27FC236}">
                <a16:creationId xmlns:a16="http://schemas.microsoft.com/office/drawing/2014/main" id="{8349361D-B9EF-C50A-8076-256C72B41106}"/>
              </a:ext>
            </a:extLst>
          </p:cNvPr>
          <p:cNvSpPr txBox="1"/>
          <p:nvPr/>
        </p:nvSpPr>
        <p:spPr>
          <a:xfrm>
            <a:off x="9793159" y="1503739"/>
            <a:ext cx="8662402" cy="4895058"/>
          </a:xfrm>
          <a:prstGeom prst="rect">
            <a:avLst/>
          </a:prstGeom>
        </p:spPr>
        <p:txBody>
          <a:bodyPr wrap="square" lIns="0" tIns="0" rIns="0" bIns="0" rtlCol="0" anchor="t">
            <a:spAutoFit/>
          </a:bodyPr>
          <a:lstStyle/>
          <a:p>
            <a:pPr algn="l">
              <a:lnSpc>
                <a:spcPts val="4340"/>
              </a:lnSpc>
            </a:pPr>
            <a:r>
              <a:rPr lang="en-GB" sz="2400" b="1" dirty="0">
                <a:solidFill>
                  <a:srgbClr val="2C4600"/>
                </a:solidFill>
                <a:latin typeface="Arimo"/>
                <a:ea typeface="Arimo"/>
                <a:cs typeface="Arimo"/>
                <a:sym typeface="Arimo"/>
              </a:rPr>
              <a:t>IT Agents: </a:t>
            </a:r>
            <a:r>
              <a:rPr lang="en-GB" sz="2400" dirty="0">
                <a:solidFill>
                  <a:srgbClr val="2C4600"/>
                </a:solidFill>
                <a:latin typeface="Arimo"/>
                <a:ea typeface="Arimo"/>
                <a:cs typeface="Arimo"/>
                <a:sym typeface="Arimo"/>
              </a:rPr>
              <a:t>Contains information about IT agents.</a:t>
            </a:r>
          </a:p>
          <a:p>
            <a:pPr algn="l">
              <a:lnSpc>
                <a:spcPts val="4340"/>
              </a:lnSpc>
            </a:pPr>
            <a:endParaRPr lang="en-GB" sz="2400" dirty="0">
              <a:solidFill>
                <a:srgbClr val="2C4600"/>
              </a:solidFill>
              <a:latin typeface="Arimo"/>
              <a:ea typeface="Arimo"/>
              <a:cs typeface="Arimo"/>
              <a:sym typeface="Arimo"/>
            </a:endParaRP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Agent ID: </a:t>
            </a:r>
            <a:r>
              <a:rPr lang="en-GB" sz="2400" dirty="0">
                <a:solidFill>
                  <a:srgbClr val="2C4600"/>
                </a:solidFill>
                <a:latin typeface="Arimo"/>
                <a:ea typeface="Arimo"/>
                <a:cs typeface="Arimo"/>
                <a:sym typeface="Arimo"/>
              </a:rPr>
              <a:t>Unique identifier for the agent.</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Full Name: </a:t>
            </a:r>
            <a:r>
              <a:rPr lang="en-GB" sz="2400" dirty="0">
                <a:solidFill>
                  <a:srgbClr val="2C4600"/>
                </a:solidFill>
                <a:latin typeface="Arimo"/>
                <a:ea typeface="Arimo"/>
                <a:cs typeface="Arimo"/>
                <a:sym typeface="Arimo"/>
              </a:rPr>
              <a:t>Full name of the agent.</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Email: </a:t>
            </a:r>
            <a:r>
              <a:rPr lang="en-GB" sz="2400" dirty="0">
                <a:solidFill>
                  <a:srgbClr val="2C4600"/>
                </a:solidFill>
                <a:latin typeface="Arimo"/>
                <a:ea typeface="Arimo"/>
                <a:cs typeface="Arimo"/>
                <a:sym typeface="Arimo"/>
              </a:rPr>
              <a:t>Email address of the agent.</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Year of Birth: </a:t>
            </a:r>
            <a:r>
              <a:rPr lang="en-GB" sz="2400" dirty="0">
                <a:solidFill>
                  <a:srgbClr val="2C4600"/>
                </a:solidFill>
                <a:latin typeface="Arimo"/>
                <a:ea typeface="Arimo"/>
                <a:cs typeface="Arimo"/>
                <a:sym typeface="Arimo"/>
              </a:rPr>
              <a:t>Year the agent was born.</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Month of Birth: </a:t>
            </a:r>
            <a:r>
              <a:rPr lang="en-GB" sz="2400" dirty="0">
                <a:solidFill>
                  <a:srgbClr val="2C4600"/>
                </a:solidFill>
                <a:latin typeface="Arimo"/>
                <a:ea typeface="Arimo"/>
                <a:cs typeface="Arimo"/>
                <a:sym typeface="Arimo"/>
              </a:rPr>
              <a:t>Month the agent was born.</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Day of Birth: </a:t>
            </a:r>
            <a:r>
              <a:rPr lang="en-GB" sz="2400" dirty="0">
                <a:solidFill>
                  <a:srgbClr val="2C4600"/>
                </a:solidFill>
                <a:latin typeface="Arimo"/>
                <a:ea typeface="Arimo"/>
                <a:cs typeface="Arimo"/>
                <a:sym typeface="Arimo"/>
              </a:rPr>
              <a:t>Day the agent was born.</a:t>
            </a:r>
            <a:br>
              <a:rPr lang="en-GB" sz="2400" dirty="0">
                <a:solidFill>
                  <a:srgbClr val="2C4600"/>
                </a:solidFill>
                <a:latin typeface="Arimo"/>
                <a:ea typeface="Arimo"/>
                <a:cs typeface="Arimo"/>
                <a:sym typeface="Arimo"/>
              </a:rPr>
            </a:br>
            <a:endParaRPr lang="en-GB" sz="2400" dirty="0">
              <a:solidFill>
                <a:srgbClr val="2C4600"/>
              </a:solidFill>
              <a:latin typeface="Arimo"/>
              <a:ea typeface="Arimo"/>
              <a:cs typeface="Arimo"/>
              <a:sym typeface="Arim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4F0D8"/>
        </a:solidFill>
        <a:effectLst/>
      </p:bgPr>
    </p:bg>
    <p:spTree>
      <p:nvGrpSpPr>
        <p:cNvPr id="1" name=""/>
        <p:cNvGrpSpPr/>
        <p:nvPr/>
      </p:nvGrpSpPr>
      <p:grpSpPr>
        <a:xfrm>
          <a:off x="0" y="0"/>
          <a:ext cx="0" cy="0"/>
          <a:chOff x="0" y="0"/>
          <a:chExt cx="0" cy="0"/>
        </a:xfrm>
      </p:grpSpPr>
      <p:sp>
        <p:nvSpPr>
          <p:cNvPr id="2" name="Freeform 2"/>
          <p:cNvSpPr/>
          <p:nvPr/>
        </p:nvSpPr>
        <p:spPr>
          <a:xfrm>
            <a:off x="-4164295" y="6986796"/>
            <a:ext cx="8328590" cy="6600408"/>
          </a:xfrm>
          <a:custGeom>
            <a:avLst/>
            <a:gdLst/>
            <a:ahLst/>
            <a:cxnLst/>
            <a:rect l="l" t="t" r="r" b="b"/>
            <a:pathLst>
              <a:path w="8328590" h="6600408">
                <a:moveTo>
                  <a:pt x="0" y="0"/>
                </a:moveTo>
                <a:lnTo>
                  <a:pt x="8328590" y="0"/>
                </a:lnTo>
                <a:lnTo>
                  <a:pt x="8328590" y="6600408"/>
                </a:lnTo>
                <a:lnTo>
                  <a:pt x="0" y="66004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3631678" y="7446153"/>
            <a:ext cx="10608642" cy="11546822"/>
          </a:xfrm>
          <a:custGeom>
            <a:avLst/>
            <a:gdLst/>
            <a:ahLst/>
            <a:cxnLst/>
            <a:rect l="l" t="t" r="r" b="b"/>
            <a:pathLst>
              <a:path w="10608642" h="11546822">
                <a:moveTo>
                  <a:pt x="0" y="0"/>
                </a:moveTo>
                <a:lnTo>
                  <a:pt x="10608643" y="0"/>
                </a:lnTo>
                <a:lnTo>
                  <a:pt x="10608643"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849365">
            <a:off x="-209999" y="72009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a:off x="3704487" y="8801100"/>
            <a:ext cx="2356658" cy="4114800"/>
          </a:xfrm>
          <a:custGeom>
            <a:avLst/>
            <a:gdLst/>
            <a:ahLst/>
            <a:cxnLst/>
            <a:rect l="l" t="t" r="r" b="b"/>
            <a:pathLst>
              <a:path w="2356658" h="4114800">
                <a:moveTo>
                  <a:pt x="0" y="0"/>
                </a:moveTo>
                <a:lnTo>
                  <a:pt x="2356659" y="0"/>
                </a:lnTo>
                <a:lnTo>
                  <a:pt x="2356659"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6" name="Freeform 6"/>
          <p:cNvSpPr/>
          <p:nvPr/>
        </p:nvSpPr>
        <p:spPr>
          <a:xfrm rot="9891071">
            <a:off x="13768657" y="-4710460"/>
            <a:ext cx="8328590" cy="6600408"/>
          </a:xfrm>
          <a:custGeom>
            <a:avLst/>
            <a:gdLst/>
            <a:ahLst/>
            <a:cxnLst/>
            <a:rect l="l" t="t" r="r" b="b"/>
            <a:pathLst>
              <a:path w="8328590" h="6600408">
                <a:moveTo>
                  <a:pt x="0" y="0"/>
                </a:moveTo>
                <a:lnTo>
                  <a:pt x="8328591" y="0"/>
                </a:lnTo>
                <a:lnTo>
                  <a:pt x="8328591" y="6600407"/>
                </a:lnTo>
                <a:lnTo>
                  <a:pt x="0" y="66004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rot="9891071">
            <a:off x="10247754" y="-9577219"/>
            <a:ext cx="10608642" cy="11546822"/>
          </a:xfrm>
          <a:custGeom>
            <a:avLst/>
            <a:gdLst/>
            <a:ahLst/>
            <a:cxnLst/>
            <a:rect l="l" t="t" r="r" b="b"/>
            <a:pathLst>
              <a:path w="10608642" h="1154682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rot="9891071">
            <a:off x="15012761" y="-14560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9" name="Freeform 9"/>
          <p:cNvSpPr/>
          <p:nvPr/>
        </p:nvSpPr>
        <p:spPr>
          <a:xfrm rot="9891071">
            <a:off x="12402248" y="-2057400"/>
            <a:ext cx="2356658" cy="4114800"/>
          </a:xfrm>
          <a:custGeom>
            <a:avLst/>
            <a:gdLst/>
            <a:ahLst/>
            <a:cxnLst/>
            <a:rect l="l" t="t" r="r" b="b"/>
            <a:pathLst>
              <a:path w="2356658" h="4114800">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Freeform 10"/>
          <p:cNvSpPr/>
          <p:nvPr/>
        </p:nvSpPr>
        <p:spPr>
          <a:xfrm>
            <a:off x="16514775" y="8229600"/>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1" name="Freeform 11"/>
          <p:cNvSpPr/>
          <p:nvPr/>
        </p:nvSpPr>
        <p:spPr>
          <a:xfrm flipV="1">
            <a:off x="284175" y="-433465"/>
            <a:ext cx="1489050" cy="2519931"/>
          </a:xfrm>
          <a:custGeom>
            <a:avLst/>
            <a:gdLst/>
            <a:ahLst/>
            <a:cxnLst/>
            <a:rect l="l" t="t" r="r" b="b"/>
            <a:pathLst>
              <a:path w="1489050" h="2519931">
                <a:moveTo>
                  <a:pt x="0" y="2519931"/>
                </a:moveTo>
                <a:lnTo>
                  <a:pt x="1489050" y="2519931"/>
                </a:lnTo>
                <a:lnTo>
                  <a:pt x="1489050" y="0"/>
                </a:lnTo>
                <a:lnTo>
                  <a:pt x="0" y="0"/>
                </a:lnTo>
                <a:lnTo>
                  <a:pt x="0" y="2519931"/>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2" name="TextBox 12"/>
          <p:cNvSpPr txBox="1"/>
          <p:nvPr/>
        </p:nvSpPr>
        <p:spPr>
          <a:xfrm>
            <a:off x="4253520" y="601400"/>
            <a:ext cx="9780960" cy="1079591"/>
          </a:xfrm>
          <a:prstGeom prst="rect">
            <a:avLst/>
          </a:prstGeom>
        </p:spPr>
        <p:txBody>
          <a:bodyPr lIns="0" tIns="0" rIns="0" bIns="0" rtlCol="0" anchor="t">
            <a:spAutoFit/>
          </a:bodyPr>
          <a:lstStyle/>
          <a:p>
            <a:pPr algn="ctr">
              <a:lnSpc>
                <a:spcPts val="8231"/>
              </a:lnSpc>
            </a:pPr>
            <a:r>
              <a:rPr lang="en-US" sz="8800" b="1" dirty="0">
                <a:solidFill>
                  <a:srgbClr val="2C4600"/>
                </a:solidFill>
                <a:latin typeface="Century Gothic Paneuropean Bold"/>
                <a:ea typeface="Century Gothic Paneuropean Bold"/>
                <a:cs typeface="Century Gothic Paneuropean Bold"/>
                <a:sym typeface="Century Gothic Paneuropean Bold"/>
              </a:rPr>
              <a:t>METHODOLOGY</a:t>
            </a:r>
            <a:endParaRPr lang="en-US" sz="9461" b="1" dirty="0">
              <a:solidFill>
                <a:srgbClr val="2C4600"/>
              </a:solidFill>
              <a:latin typeface="Century Gothic Paneuropean Bold"/>
              <a:ea typeface="Century Gothic Paneuropean Bold"/>
              <a:cs typeface="Century Gothic Paneuropean Bold"/>
              <a:sym typeface="Century Gothic Paneuropean Bold"/>
            </a:endParaRPr>
          </a:p>
        </p:txBody>
      </p:sp>
      <p:sp>
        <p:nvSpPr>
          <p:cNvPr id="17" name="TextBox 15">
            <a:extLst>
              <a:ext uri="{FF2B5EF4-FFF2-40B4-BE49-F238E27FC236}">
                <a16:creationId xmlns:a16="http://schemas.microsoft.com/office/drawing/2014/main" id="{D7B44689-7494-085B-2AAF-A890879A8C02}"/>
              </a:ext>
            </a:extLst>
          </p:cNvPr>
          <p:cNvSpPr txBox="1"/>
          <p:nvPr/>
        </p:nvSpPr>
        <p:spPr>
          <a:xfrm>
            <a:off x="3468041" y="1836463"/>
            <a:ext cx="11351917" cy="7100790"/>
          </a:xfrm>
          <a:prstGeom prst="rect">
            <a:avLst/>
          </a:prstGeom>
        </p:spPr>
        <p:txBody>
          <a:bodyPr wrap="square" lIns="0" tIns="0" rIns="0" bIns="0" rtlCol="0" anchor="t">
            <a:spAutoFit/>
          </a:bodyPr>
          <a:lstStyle/>
          <a:p>
            <a:pPr algn="l">
              <a:lnSpc>
                <a:spcPts val="4340"/>
              </a:lnSpc>
            </a:pPr>
            <a:r>
              <a:rPr lang="en-GB" sz="2400" b="1" dirty="0">
                <a:solidFill>
                  <a:srgbClr val="2C4600"/>
                </a:solidFill>
                <a:latin typeface="Arimo"/>
                <a:ea typeface="Arimo"/>
                <a:cs typeface="Arimo"/>
                <a:sym typeface="Arimo"/>
              </a:rPr>
              <a:t>1. Data Collection</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Collected raw IT support data in Excel format.</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Verified structure, data types, and column consistency.</a:t>
            </a:r>
          </a:p>
          <a:p>
            <a:pPr algn="l">
              <a:lnSpc>
                <a:spcPts val="4340"/>
              </a:lnSpc>
            </a:pPr>
            <a:endParaRPr lang="en-GB" sz="2400" b="1" dirty="0">
              <a:solidFill>
                <a:srgbClr val="2C4600"/>
              </a:solidFill>
              <a:latin typeface="Arimo"/>
              <a:ea typeface="Arimo"/>
              <a:cs typeface="Arimo"/>
              <a:sym typeface="Arimo"/>
            </a:endParaRPr>
          </a:p>
          <a:p>
            <a:pPr algn="l">
              <a:lnSpc>
                <a:spcPts val="4340"/>
              </a:lnSpc>
            </a:pPr>
            <a:r>
              <a:rPr lang="en-GB" sz="2400" b="1" dirty="0">
                <a:solidFill>
                  <a:srgbClr val="2C4600"/>
                </a:solidFill>
                <a:latin typeface="Arimo"/>
                <a:ea typeface="Arimo"/>
                <a:cs typeface="Arimo"/>
                <a:sym typeface="Arimo"/>
              </a:rPr>
              <a:t>2. Data Cleaning &amp; Preparation</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Checked for missing values — none found.</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Used Find &amp; Replace to correct spelling errors:</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mayor → major</a:t>
            </a:r>
          </a:p>
          <a:p>
            <a:pPr marL="342900" indent="-342900" algn="l">
              <a:lnSpc>
                <a:spcPts val="4340"/>
              </a:lnSpc>
              <a:buFont typeface="Arial" panose="020B0604020202020204" pitchFamily="34" charset="0"/>
              <a:buChar char="•"/>
            </a:pPr>
            <a:r>
              <a:rPr lang="en-GB" sz="2400" b="1" dirty="0" err="1">
                <a:solidFill>
                  <a:srgbClr val="2C4600"/>
                </a:solidFill>
                <a:latin typeface="Arimo"/>
                <a:ea typeface="Arimo"/>
                <a:cs typeface="Arimo"/>
                <a:sym typeface="Arimo"/>
              </a:rPr>
              <a:t>Unclasified</a:t>
            </a:r>
            <a:r>
              <a:rPr lang="en-GB" sz="2400" b="1" dirty="0">
                <a:solidFill>
                  <a:srgbClr val="2C4600"/>
                </a:solidFill>
                <a:latin typeface="Arimo"/>
                <a:ea typeface="Arimo"/>
                <a:cs typeface="Arimo"/>
                <a:sym typeface="Arimo"/>
              </a:rPr>
              <a:t> → Unclassified</a:t>
            </a:r>
          </a:p>
          <a:p>
            <a:pPr marL="342900" indent="-342900" algn="l">
              <a:lnSpc>
                <a:spcPts val="4340"/>
              </a:lnSpc>
              <a:buFont typeface="Arial" panose="020B0604020202020204" pitchFamily="34" charset="0"/>
              <a:buChar char="•"/>
            </a:pPr>
            <a:r>
              <a:rPr lang="en-GB" sz="2400" b="1" dirty="0" err="1">
                <a:solidFill>
                  <a:srgbClr val="2C4600"/>
                </a:solidFill>
                <a:latin typeface="Arimo"/>
                <a:ea typeface="Arimo"/>
                <a:cs typeface="Arimo"/>
                <a:sym typeface="Arimo"/>
              </a:rPr>
              <a:t>Unassiged</a:t>
            </a:r>
            <a:r>
              <a:rPr lang="en-GB" sz="2400" b="1" dirty="0">
                <a:solidFill>
                  <a:srgbClr val="2C4600"/>
                </a:solidFill>
                <a:latin typeface="Arimo"/>
                <a:ea typeface="Arimo"/>
                <a:cs typeface="Arimo"/>
                <a:sym typeface="Arimo"/>
              </a:rPr>
              <a:t> → Unassigned</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Separated combined Severity/Priority column using Text to Columns (Delimiter).</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Created new fields: Severity Categorical and Priority Categorical.</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Ensured consistent formatting of text, dates, and numeric fields.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4F0D8"/>
        </a:solidFill>
        <a:effectLst/>
      </p:bgPr>
    </p:bg>
    <p:spTree>
      <p:nvGrpSpPr>
        <p:cNvPr id="1" name="">
          <a:extLst>
            <a:ext uri="{FF2B5EF4-FFF2-40B4-BE49-F238E27FC236}">
              <a16:creationId xmlns:a16="http://schemas.microsoft.com/office/drawing/2014/main" id="{2DFEA573-30ED-D05F-BEF6-0A9791C210D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69FD4A7-D0B8-EDEA-6753-78042AC3DD24}"/>
              </a:ext>
            </a:extLst>
          </p:cNvPr>
          <p:cNvSpPr/>
          <p:nvPr/>
        </p:nvSpPr>
        <p:spPr>
          <a:xfrm>
            <a:off x="-4164295" y="6986796"/>
            <a:ext cx="8328590" cy="6600408"/>
          </a:xfrm>
          <a:custGeom>
            <a:avLst/>
            <a:gdLst/>
            <a:ahLst/>
            <a:cxnLst/>
            <a:rect l="l" t="t" r="r" b="b"/>
            <a:pathLst>
              <a:path w="8328590" h="6600408">
                <a:moveTo>
                  <a:pt x="0" y="0"/>
                </a:moveTo>
                <a:lnTo>
                  <a:pt x="8328590" y="0"/>
                </a:lnTo>
                <a:lnTo>
                  <a:pt x="8328590" y="6600408"/>
                </a:lnTo>
                <a:lnTo>
                  <a:pt x="0" y="660040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a:extLst>
              <a:ext uri="{FF2B5EF4-FFF2-40B4-BE49-F238E27FC236}">
                <a16:creationId xmlns:a16="http://schemas.microsoft.com/office/drawing/2014/main" id="{D649E94D-EFCC-6464-1A89-82C25DB6A45F}"/>
              </a:ext>
            </a:extLst>
          </p:cNvPr>
          <p:cNvSpPr/>
          <p:nvPr/>
        </p:nvSpPr>
        <p:spPr>
          <a:xfrm>
            <a:off x="-3631678" y="7446153"/>
            <a:ext cx="10608642" cy="11546822"/>
          </a:xfrm>
          <a:custGeom>
            <a:avLst/>
            <a:gdLst/>
            <a:ahLst/>
            <a:cxnLst/>
            <a:rect l="l" t="t" r="r" b="b"/>
            <a:pathLst>
              <a:path w="10608642" h="11546822">
                <a:moveTo>
                  <a:pt x="0" y="0"/>
                </a:moveTo>
                <a:lnTo>
                  <a:pt x="10608643" y="0"/>
                </a:lnTo>
                <a:lnTo>
                  <a:pt x="10608643"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a:extLst>
              <a:ext uri="{FF2B5EF4-FFF2-40B4-BE49-F238E27FC236}">
                <a16:creationId xmlns:a16="http://schemas.microsoft.com/office/drawing/2014/main" id="{A1441F98-C05D-6719-A41E-9759D0EB6145}"/>
              </a:ext>
            </a:extLst>
          </p:cNvPr>
          <p:cNvSpPr/>
          <p:nvPr/>
        </p:nvSpPr>
        <p:spPr>
          <a:xfrm rot="-849365">
            <a:off x="-209999" y="72009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a:extLst>
              <a:ext uri="{FF2B5EF4-FFF2-40B4-BE49-F238E27FC236}">
                <a16:creationId xmlns:a16="http://schemas.microsoft.com/office/drawing/2014/main" id="{F9A0ECD1-C7E6-7262-2331-807E2C2502E7}"/>
              </a:ext>
            </a:extLst>
          </p:cNvPr>
          <p:cNvSpPr/>
          <p:nvPr/>
        </p:nvSpPr>
        <p:spPr>
          <a:xfrm>
            <a:off x="3704487" y="8229600"/>
            <a:ext cx="2356658" cy="4114800"/>
          </a:xfrm>
          <a:custGeom>
            <a:avLst/>
            <a:gdLst/>
            <a:ahLst/>
            <a:cxnLst/>
            <a:rect l="l" t="t" r="r" b="b"/>
            <a:pathLst>
              <a:path w="2356658" h="4114800">
                <a:moveTo>
                  <a:pt x="0" y="0"/>
                </a:moveTo>
                <a:lnTo>
                  <a:pt x="2356659" y="0"/>
                </a:lnTo>
                <a:lnTo>
                  <a:pt x="2356659"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648298A2-37F7-59DA-1688-E67813F26336}"/>
              </a:ext>
            </a:extLst>
          </p:cNvPr>
          <p:cNvSpPr/>
          <p:nvPr/>
        </p:nvSpPr>
        <p:spPr>
          <a:xfrm rot="9891071">
            <a:off x="13768657" y="-4710460"/>
            <a:ext cx="8328590" cy="6600408"/>
          </a:xfrm>
          <a:custGeom>
            <a:avLst/>
            <a:gdLst/>
            <a:ahLst/>
            <a:cxnLst/>
            <a:rect l="l" t="t" r="r" b="b"/>
            <a:pathLst>
              <a:path w="8328590" h="6600408">
                <a:moveTo>
                  <a:pt x="0" y="0"/>
                </a:moveTo>
                <a:lnTo>
                  <a:pt x="8328591" y="0"/>
                </a:lnTo>
                <a:lnTo>
                  <a:pt x="8328591" y="6600407"/>
                </a:lnTo>
                <a:lnTo>
                  <a:pt x="0" y="66004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3ED25F5C-2BA5-BFB5-BAB2-D566185A31C9}"/>
              </a:ext>
            </a:extLst>
          </p:cNvPr>
          <p:cNvSpPr/>
          <p:nvPr/>
        </p:nvSpPr>
        <p:spPr>
          <a:xfrm rot="9891071">
            <a:off x="10247754" y="-9577219"/>
            <a:ext cx="10608642" cy="11546822"/>
          </a:xfrm>
          <a:custGeom>
            <a:avLst/>
            <a:gdLst/>
            <a:ahLst/>
            <a:cxnLst/>
            <a:rect l="l" t="t" r="r" b="b"/>
            <a:pathLst>
              <a:path w="10608642" h="11546822">
                <a:moveTo>
                  <a:pt x="0" y="0"/>
                </a:moveTo>
                <a:lnTo>
                  <a:pt x="10608642" y="0"/>
                </a:lnTo>
                <a:lnTo>
                  <a:pt x="10608642" y="11546822"/>
                </a:lnTo>
                <a:lnTo>
                  <a:pt x="0" y="115468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a:extLst>
              <a:ext uri="{FF2B5EF4-FFF2-40B4-BE49-F238E27FC236}">
                <a16:creationId xmlns:a16="http://schemas.microsoft.com/office/drawing/2014/main" id="{0C2F6F6C-D66A-E80B-4B15-28875A8046DD}"/>
              </a:ext>
            </a:extLst>
          </p:cNvPr>
          <p:cNvSpPr/>
          <p:nvPr/>
        </p:nvSpPr>
        <p:spPr>
          <a:xfrm rot="9891071">
            <a:off x="15012761" y="-14560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9" name="Freeform 9">
            <a:extLst>
              <a:ext uri="{FF2B5EF4-FFF2-40B4-BE49-F238E27FC236}">
                <a16:creationId xmlns:a16="http://schemas.microsoft.com/office/drawing/2014/main" id="{2563D32E-C2FF-0F97-0FFA-C37973641DAD}"/>
              </a:ext>
            </a:extLst>
          </p:cNvPr>
          <p:cNvSpPr/>
          <p:nvPr/>
        </p:nvSpPr>
        <p:spPr>
          <a:xfrm rot="9891071">
            <a:off x="12402248" y="-2057400"/>
            <a:ext cx="2356658" cy="4114800"/>
          </a:xfrm>
          <a:custGeom>
            <a:avLst/>
            <a:gdLst/>
            <a:ahLst/>
            <a:cxnLst/>
            <a:rect l="l" t="t" r="r" b="b"/>
            <a:pathLst>
              <a:path w="2356658" h="4114800">
                <a:moveTo>
                  <a:pt x="0" y="0"/>
                </a:moveTo>
                <a:lnTo>
                  <a:pt x="2356658" y="0"/>
                </a:lnTo>
                <a:lnTo>
                  <a:pt x="2356658"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Freeform 10">
            <a:extLst>
              <a:ext uri="{FF2B5EF4-FFF2-40B4-BE49-F238E27FC236}">
                <a16:creationId xmlns:a16="http://schemas.microsoft.com/office/drawing/2014/main" id="{16C57215-2E56-7DB3-5863-ECE2BBB63695}"/>
              </a:ext>
            </a:extLst>
          </p:cNvPr>
          <p:cNvSpPr/>
          <p:nvPr/>
        </p:nvSpPr>
        <p:spPr>
          <a:xfrm>
            <a:off x="16514775" y="8229600"/>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1" name="Freeform 11">
            <a:extLst>
              <a:ext uri="{FF2B5EF4-FFF2-40B4-BE49-F238E27FC236}">
                <a16:creationId xmlns:a16="http://schemas.microsoft.com/office/drawing/2014/main" id="{1F2F004C-4533-B255-180A-AA5D72620F41}"/>
              </a:ext>
            </a:extLst>
          </p:cNvPr>
          <p:cNvSpPr/>
          <p:nvPr/>
        </p:nvSpPr>
        <p:spPr>
          <a:xfrm flipV="1">
            <a:off x="284175" y="-433465"/>
            <a:ext cx="1489050" cy="2519931"/>
          </a:xfrm>
          <a:custGeom>
            <a:avLst/>
            <a:gdLst/>
            <a:ahLst/>
            <a:cxnLst/>
            <a:rect l="l" t="t" r="r" b="b"/>
            <a:pathLst>
              <a:path w="1489050" h="2519931">
                <a:moveTo>
                  <a:pt x="0" y="2519931"/>
                </a:moveTo>
                <a:lnTo>
                  <a:pt x="1489050" y="2519931"/>
                </a:lnTo>
                <a:lnTo>
                  <a:pt x="1489050" y="0"/>
                </a:lnTo>
                <a:lnTo>
                  <a:pt x="0" y="0"/>
                </a:lnTo>
                <a:lnTo>
                  <a:pt x="0" y="2519931"/>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2" name="TextBox 12">
            <a:extLst>
              <a:ext uri="{FF2B5EF4-FFF2-40B4-BE49-F238E27FC236}">
                <a16:creationId xmlns:a16="http://schemas.microsoft.com/office/drawing/2014/main" id="{6550C67B-19E3-2394-D3C1-E5EF5A04D27F}"/>
              </a:ext>
            </a:extLst>
          </p:cNvPr>
          <p:cNvSpPr txBox="1"/>
          <p:nvPr/>
        </p:nvSpPr>
        <p:spPr>
          <a:xfrm>
            <a:off x="4253520" y="601400"/>
            <a:ext cx="9780960" cy="1079591"/>
          </a:xfrm>
          <a:prstGeom prst="rect">
            <a:avLst/>
          </a:prstGeom>
        </p:spPr>
        <p:txBody>
          <a:bodyPr lIns="0" tIns="0" rIns="0" bIns="0" rtlCol="0" anchor="t">
            <a:spAutoFit/>
          </a:bodyPr>
          <a:lstStyle/>
          <a:p>
            <a:pPr algn="ctr">
              <a:lnSpc>
                <a:spcPts val="8231"/>
              </a:lnSpc>
            </a:pPr>
            <a:r>
              <a:rPr lang="en-US" sz="8800" b="1" dirty="0">
                <a:solidFill>
                  <a:srgbClr val="2C4600"/>
                </a:solidFill>
                <a:latin typeface="Century Gothic Paneuropean Bold"/>
                <a:ea typeface="Century Gothic Paneuropean Bold"/>
                <a:cs typeface="Century Gothic Paneuropean Bold"/>
                <a:sym typeface="Century Gothic Paneuropean Bold"/>
              </a:rPr>
              <a:t>METHODOLOGY</a:t>
            </a:r>
            <a:endParaRPr lang="en-US" sz="9461" b="1" dirty="0">
              <a:solidFill>
                <a:srgbClr val="2C4600"/>
              </a:solidFill>
              <a:latin typeface="Century Gothic Paneuropean Bold"/>
              <a:ea typeface="Century Gothic Paneuropean Bold"/>
              <a:cs typeface="Century Gothic Paneuropean Bold"/>
              <a:sym typeface="Century Gothic Paneuropean Bold"/>
            </a:endParaRPr>
          </a:p>
        </p:txBody>
      </p:sp>
      <p:sp>
        <p:nvSpPr>
          <p:cNvPr id="17" name="TextBox 15">
            <a:extLst>
              <a:ext uri="{FF2B5EF4-FFF2-40B4-BE49-F238E27FC236}">
                <a16:creationId xmlns:a16="http://schemas.microsoft.com/office/drawing/2014/main" id="{85C78675-BF96-940E-37A8-F159BD488892}"/>
              </a:ext>
            </a:extLst>
          </p:cNvPr>
          <p:cNvSpPr txBox="1"/>
          <p:nvPr/>
        </p:nvSpPr>
        <p:spPr>
          <a:xfrm>
            <a:off x="4300166" y="2134662"/>
            <a:ext cx="8116615" cy="6549357"/>
          </a:xfrm>
          <a:prstGeom prst="rect">
            <a:avLst/>
          </a:prstGeom>
        </p:spPr>
        <p:txBody>
          <a:bodyPr wrap="square" lIns="0" tIns="0" rIns="0" bIns="0" rtlCol="0" anchor="t">
            <a:spAutoFit/>
          </a:bodyPr>
          <a:lstStyle/>
          <a:p>
            <a:pPr algn="l">
              <a:lnSpc>
                <a:spcPts val="4340"/>
              </a:lnSpc>
            </a:pPr>
            <a:r>
              <a:rPr lang="en-GB" sz="2400" b="1" dirty="0">
                <a:solidFill>
                  <a:srgbClr val="2C4600"/>
                </a:solidFill>
                <a:latin typeface="Arimo"/>
                <a:ea typeface="Arimo"/>
                <a:cs typeface="Arimo"/>
                <a:sym typeface="Arimo"/>
              </a:rPr>
              <a:t>3. Data Analysis</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Created Pivot Tables to summarize key metrics such as:</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Tickets by Severity and Priority</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Ticket Resolution Trends</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Team Performance and Category-wise Analysis</a:t>
            </a:r>
          </a:p>
          <a:p>
            <a:pPr algn="l">
              <a:lnSpc>
                <a:spcPts val="4340"/>
              </a:lnSpc>
            </a:pPr>
            <a:endParaRPr lang="en-GB" sz="2400" b="1" dirty="0">
              <a:solidFill>
                <a:srgbClr val="2C4600"/>
              </a:solidFill>
              <a:latin typeface="Arimo"/>
              <a:ea typeface="Arimo"/>
              <a:cs typeface="Arimo"/>
              <a:sym typeface="Arimo"/>
            </a:endParaRPr>
          </a:p>
          <a:p>
            <a:pPr algn="l">
              <a:lnSpc>
                <a:spcPts val="4340"/>
              </a:lnSpc>
            </a:pPr>
            <a:r>
              <a:rPr lang="en-GB" sz="2400" b="1" dirty="0">
                <a:solidFill>
                  <a:srgbClr val="2C4600"/>
                </a:solidFill>
                <a:latin typeface="Arimo"/>
                <a:ea typeface="Arimo"/>
                <a:cs typeface="Arimo"/>
                <a:sym typeface="Arimo"/>
              </a:rPr>
              <a:t>4. Dashboard Development</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Built an interactive Excel Dashboard</a:t>
            </a:r>
          </a:p>
          <a:p>
            <a:pPr algn="l">
              <a:lnSpc>
                <a:spcPts val="4340"/>
              </a:lnSpc>
            </a:pPr>
            <a:endParaRPr lang="en-GB" sz="2400" b="1" dirty="0">
              <a:solidFill>
                <a:srgbClr val="2C4600"/>
              </a:solidFill>
              <a:latin typeface="Arimo"/>
              <a:ea typeface="Arimo"/>
              <a:cs typeface="Arimo"/>
              <a:sym typeface="Arimo"/>
            </a:endParaRPr>
          </a:p>
          <a:p>
            <a:pPr algn="l">
              <a:lnSpc>
                <a:spcPts val="4340"/>
              </a:lnSpc>
            </a:pPr>
            <a:r>
              <a:rPr lang="en-GB" sz="2400" b="1" dirty="0">
                <a:solidFill>
                  <a:srgbClr val="2C4600"/>
                </a:solidFill>
                <a:latin typeface="Arimo"/>
                <a:ea typeface="Arimo"/>
                <a:cs typeface="Arimo"/>
                <a:sym typeface="Arimo"/>
              </a:rPr>
              <a:t>5. Insights &amp; Reporting</a:t>
            </a:r>
          </a:p>
          <a:p>
            <a:pPr marL="342900" indent="-342900" algn="l">
              <a:lnSpc>
                <a:spcPts val="4340"/>
              </a:lnSpc>
              <a:buFont typeface="Arial" panose="020B0604020202020204" pitchFamily="34" charset="0"/>
              <a:buChar char="•"/>
            </a:pPr>
            <a:r>
              <a:rPr lang="en-GB" sz="2400" b="1" dirty="0">
                <a:solidFill>
                  <a:srgbClr val="2C4600"/>
                </a:solidFill>
                <a:latin typeface="Arimo"/>
                <a:ea typeface="Arimo"/>
                <a:cs typeface="Arimo"/>
                <a:sym typeface="Arimo"/>
              </a:rPr>
              <a:t>Derived actionable insights on ticket resolution patterns.</a:t>
            </a:r>
          </a:p>
          <a:p>
            <a:pPr algn="l">
              <a:lnSpc>
                <a:spcPts val="4340"/>
              </a:lnSpc>
            </a:pPr>
            <a:endParaRPr lang="en-GB" sz="2400" b="1" dirty="0">
              <a:solidFill>
                <a:srgbClr val="2C4600"/>
              </a:solidFill>
              <a:latin typeface="Arimo"/>
              <a:ea typeface="Arimo"/>
              <a:cs typeface="Arimo"/>
              <a:sym typeface="Arimo"/>
            </a:endParaRPr>
          </a:p>
        </p:txBody>
      </p:sp>
    </p:spTree>
    <p:extLst>
      <p:ext uri="{BB962C8B-B14F-4D97-AF65-F5344CB8AC3E}">
        <p14:creationId xmlns:p14="http://schemas.microsoft.com/office/powerpoint/2010/main" val="3872818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4F0D8"/>
        </a:solidFill>
        <a:effectLst/>
      </p:bgPr>
    </p:bg>
    <p:spTree>
      <p:nvGrpSpPr>
        <p:cNvPr id="1" name=""/>
        <p:cNvGrpSpPr/>
        <p:nvPr/>
      </p:nvGrpSpPr>
      <p:grpSpPr>
        <a:xfrm>
          <a:off x="0" y="0"/>
          <a:ext cx="0" cy="0"/>
          <a:chOff x="0" y="0"/>
          <a:chExt cx="0" cy="0"/>
        </a:xfrm>
      </p:grpSpPr>
      <p:sp>
        <p:nvSpPr>
          <p:cNvPr id="19" name="Freeform 10">
            <a:extLst>
              <a:ext uri="{FF2B5EF4-FFF2-40B4-BE49-F238E27FC236}">
                <a16:creationId xmlns:a16="http://schemas.microsoft.com/office/drawing/2014/main" id="{C14A1749-70D0-C686-3F46-B13045073441}"/>
              </a:ext>
            </a:extLst>
          </p:cNvPr>
          <p:cNvSpPr/>
          <p:nvPr/>
        </p:nvSpPr>
        <p:spPr>
          <a:xfrm>
            <a:off x="0" y="7934504"/>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p:cNvSpPr/>
          <p:nvPr/>
        </p:nvSpPr>
        <p:spPr>
          <a:xfrm rot="9891071">
            <a:off x="13768657" y="-4710460"/>
            <a:ext cx="8328590" cy="6600408"/>
          </a:xfrm>
          <a:custGeom>
            <a:avLst/>
            <a:gdLst/>
            <a:ahLst/>
            <a:cxnLst/>
            <a:rect l="l" t="t" r="r" b="b"/>
            <a:pathLst>
              <a:path w="8328590" h="6600408">
                <a:moveTo>
                  <a:pt x="0" y="0"/>
                </a:moveTo>
                <a:lnTo>
                  <a:pt x="8328591" y="0"/>
                </a:lnTo>
                <a:lnTo>
                  <a:pt x="8328591" y="6600407"/>
                </a:lnTo>
                <a:lnTo>
                  <a:pt x="0" y="660040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p:cNvSpPr/>
          <p:nvPr/>
        </p:nvSpPr>
        <p:spPr>
          <a:xfrm rot="9891071">
            <a:off x="10247754" y="-9577219"/>
            <a:ext cx="10608642" cy="11546822"/>
          </a:xfrm>
          <a:custGeom>
            <a:avLst/>
            <a:gdLst/>
            <a:ahLst/>
            <a:cxnLst/>
            <a:rect l="l" t="t" r="r" b="b"/>
            <a:pathLst>
              <a:path w="10608642" h="11546822">
                <a:moveTo>
                  <a:pt x="0" y="0"/>
                </a:moveTo>
                <a:lnTo>
                  <a:pt x="10608642" y="0"/>
                </a:lnTo>
                <a:lnTo>
                  <a:pt x="10608642" y="11546822"/>
                </a:lnTo>
                <a:lnTo>
                  <a:pt x="0" y="1154682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8" name="Freeform 8"/>
          <p:cNvSpPr/>
          <p:nvPr/>
        </p:nvSpPr>
        <p:spPr>
          <a:xfrm rot="9891071">
            <a:off x="15012761" y="-14560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9" name="Freeform 9"/>
          <p:cNvSpPr/>
          <p:nvPr/>
        </p:nvSpPr>
        <p:spPr>
          <a:xfrm rot="9891071">
            <a:off x="12402248" y="-2057400"/>
            <a:ext cx="2356658" cy="4114800"/>
          </a:xfrm>
          <a:custGeom>
            <a:avLst/>
            <a:gdLst/>
            <a:ahLst/>
            <a:cxnLst/>
            <a:rect l="l" t="t" r="r" b="b"/>
            <a:pathLst>
              <a:path w="2356658" h="4114800">
                <a:moveTo>
                  <a:pt x="0" y="0"/>
                </a:moveTo>
                <a:lnTo>
                  <a:pt x="2356658" y="0"/>
                </a:lnTo>
                <a:lnTo>
                  <a:pt x="2356658"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IN"/>
          </a:p>
        </p:txBody>
      </p:sp>
      <p:sp>
        <p:nvSpPr>
          <p:cNvPr id="10" name="Freeform 10"/>
          <p:cNvSpPr/>
          <p:nvPr/>
        </p:nvSpPr>
        <p:spPr>
          <a:xfrm>
            <a:off x="16514775" y="8229600"/>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1" name="Freeform 11"/>
          <p:cNvSpPr/>
          <p:nvPr/>
        </p:nvSpPr>
        <p:spPr>
          <a:xfrm flipV="1">
            <a:off x="284175" y="-433465"/>
            <a:ext cx="1489050" cy="2519931"/>
          </a:xfrm>
          <a:custGeom>
            <a:avLst/>
            <a:gdLst/>
            <a:ahLst/>
            <a:cxnLst/>
            <a:rect l="l" t="t" r="r" b="b"/>
            <a:pathLst>
              <a:path w="1489050" h="2519931">
                <a:moveTo>
                  <a:pt x="0" y="2519931"/>
                </a:moveTo>
                <a:lnTo>
                  <a:pt x="1489050" y="2519931"/>
                </a:lnTo>
                <a:lnTo>
                  <a:pt x="1489050" y="0"/>
                </a:lnTo>
                <a:lnTo>
                  <a:pt x="0" y="0"/>
                </a:lnTo>
                <a:lnTo>
                  <a:pt x="0" y="2519931"/>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2" name="TextBox 12"/>
          <p:cNvSpPr txBox="1"/>
          <p:nvPr/>
        </p:nvSpPr>
        <p:spPr>
          <a:xfrm>
            <a:off x="4343400" y="421654"/>
            <a:ext cx="9780960" cy="1101455"/>
          </a:xfrm>
          <a:prstGeom prst="rect">
            <a:avLst/>
          </a:prstGeom>
        </p:spPr>
        <p:txBody>
          <a:bodyPr wrap="square" lIns="0" tIns="0" rIns="0" bIns="0" rtlCol="0" anchor="t">
            <a:spAutoFit/>
          </a:bodyPr>
          <a:lstStyle/>
          <a:p>
            <a:pPr algn="ctr">
              <a:lnSpc>
                <a:spcPts val="8231"/>
              </a:lnSpc>
            </a:pPr>
            <a:r>
              <a:rPr lang="en-US" sz="9461" b="1" dirty="0">
                <a:solidFill>
                  <a:srgbClr val="2C4600"/>
                </a:solidFill>
                <a:latin typeface="Century Gothic Paneuropean Bold"/>
                <a:ea typeface="Century Gothic Paneuropean Bold"/>
                <a:cs typeface="Century Gothic Paneuropean Bold"/>
                <a:sym typeface="Century Gothic Paneuropean Bold"/>
              </a:rPr>
              <a:t>Dashboard</a:t>
            </a:r>
          </a:p>
        </p:txBody>
      </p:sp>
      <p:pic>
        <p:nvPicPr>
          <p:cNvPr id="18" name="Picture 17">
            <a:extLst>
              <a:ext uri="{FF2B5EF4-FFF2-40B4-BE49-F238E27FC236}">
                <a16:creationId xmlns:a16="http://schemas.microsoft.com/office/drawing/2014/main" id="{FBE75772-0859-8049-BB25-05409CE5B2AD}"/>
              </a:ext>
            </a:extLst>
          </p:cNvPr>
          <p:cNvPicPr>
            <a:picLocks noChangeAspect="1"/>
          </p:cNvPicPr>
          <p:nvPr/>
        </p:nvPicPr>
        <p:blipFill>
          <a:blip r:embed="rId13"/>
          <a:stretch>
            <a:fillRect/>
          </a:stretch>
        </p:blipFill>
        <p:spPr>
          <a:xfrm>
            <a:off x="133490" y="1681619"/>
            <a:ext cx="18021020" cy="751285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4F0D8"/>
        </a:solidFill>
        <a:effectLst/>
      </p:bgPr>
    </p:bg>
    <p:spTree>
      <p:nvGrpSpPr>
        <p:cNvPr id="1" name=""/>
        <p:cNvGrpSpPr/>
        <p:nvPr/>
      </p:nvGrpSpPr>
      <p:grpSpPr>
        <a:xfrm>
          <a:off x="0" y="0"/>
          <a:ext cx="0" cy="0"/>
          <a:chOff x="0" y="0"/>
          <a:chExt cx="0" cy="0"/>
        </a:xfrm>
      </p:grpSpPr>
      <p:sp>
        <p:nvSpPr>
          <p:cNvPr id="15" name="Freeform 10">
            <a:extLst>
              <a:ext uri="{FF2B5EF4-FFF2-40B4-BE49-F238E27FC236}">
                <a16:creationId xmlns:a16="http://schemas.microsoft.com/office/drawing/2014/main" id="{3FA83D9D-BDD7-E5F3-D37B-DE0DA995D57F}"/>
              </a:ext>
            </a:extLst>
          </p:cNvPr>
          <p:cNvSpPr/>
          <p:nvPr/>
        </p:nvSpPr>
        <p:spPr>
          <a:xfrm>
            <a:off x="0" y="8588346"/>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6" name="Freeform 6"/>
          <p:cNvSpPr/>
          <p:nvPr/>
        </p:nvSpPr>
        <p:spPr>
          <a:xfrm rot="9891071">
            <a:off x="13768657" y="-4710460"/>
            <a:ext cx="8328590" cy="6600408"/>
          </a:xfrm>
          <a:custGeom>
            <a:avLst/>
            <a:gdLst/>
            <a:ahLst/>
            <a:cxnLst/>
            <a:rect l="l" t="t" r="r" b="b"/>
            <a:pathLst>
              <a:path w="8328590" h="6600408">
                <a:moveTo>
                  <a:pt x="0" y="0"/>
                </a:moveTo>
                <a:lnTo>
                  <a:pt x="8328591" y="0"/>
                </a:lnTo>
                <a:lnTo>
                  <a:pt x="8328591" y="6600407"/>
                </a:lnTo>
                <a:lnTo>
                  <a:pt x="0" y="66004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7" name="Freeform 7"/>
          <p:cNvSpPr/>
          <p:nvPr/>
        </p:nvSpPr>
        <p:spPr>
          <a:xfrm rot="9891071">
            <a:off x="10247754" y="-9577219"/>
            <a:ext cx="10608642" cy="11546822"/>
          </a:xfrm>
          <a:custGeom>
            <a:avLst/>
            <a:gdLst/>
            <a:ahLst/>
            <a:cxnLst/>
            <a:rect l="l" t="t" r="r" b="b"/>
            <a:pathLst>
              <a:path w="10608642" h="11546822">
                <a:moveTo>
                  <a:pt x="0" y="0"/>
                </a:moveTo>
                <a:lnTo>
                  <a:pt x="10608642" y="0"/>
                </a:lnTo>
                <a:lnTo>
                  <a:pt x="10608642" y="11546822"/>
                </a:lnTo>
                <a:lnTo>
                  <a:pt x="0" y="1154682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rot="9891071">
            <a:off x="15012761" y="-1456000"/>
            <a:ext cx="3463913" cy="4114800"/>
          </a:xfrm>
          <a:custGeom>
            <a:avLst/>
            <a:gdLst/>
            <a:ahLst/>
            <a:cxnLst/>
            <a:rect l="l" t="t" r="r" b="b"/>
            <a:pathLst>
              <a:path w="3463913" h="4114800">
                <a:moveTo>
                  <a:pt x="0" y="0"/>
                </a:moveTo>
                <a:lnTo>
                  <a:pt x="3463914" y="0"/>
                </a:lnTo>
                <a:lnTo>
                  <a:pt x="3463914"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rot="9891071">
            <a:off x="12402248" y="-2057400"/>
            <a:ext cx="2356658" cy="4114800"/>
          </a:xfrm>
          <a:custGeom>
            <a:avLst/>
            <a:gdLst/>
            <a:ahLst/>
            <a:cxnLst/>
            <a:rect l="l" t="t" r="r" b="b"/>
            <a:pathLst>
              <a:path w="2356658" h="4114800">
                <a:moveTo>
                  <a:pt x="0" y="0"/>
                </a:moveTo>
                <a:lnTo>
                  <a:pt x="2356658" y="0"/>
                </a:lnTo>
                <a:lnTo>
                  <a:pt x="23566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0" name="Freeform 10"/>
          <p:cNvSpPr/>
          <p:nvPr/>
        </p:nvSpPr>
        <p:spPr>
          <a:xfrm>
            <a:off x="16514775" y="8229600"/>
            <a:ext cx="1489050" cy="2519931"/>
          </a:xfrm>
          <a:custGeom>
            <a:avLst/>
            <a:gdLst/>
            <a:ahLst/>
            <a:cxnLst/>
            <a:rect l="l" t="t" r="r" b="b"/>
            <a:pathLst>
              <a:path w="1489050" h="2519931">
                <a:moveTo>
                  <a:pt x="0" y="0"/>
                </a:moveTo>
                <a:lnTo>
                  <a:pt x="1489050" y="0"/>
                </a:lnTo>
                <a:lnTo>
                  <a:pt x="1489050" y="2519931"/>
                </a:lnTo>
                <a:lnTo>
                  <a:pt x="0" y="25199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1" name="Freeform 11"/>
          <p:cNvSpPr/>
          <p:nvPr/>
        </p:nvSpPr>
        <p:spPr>
          <a:xfrm flipV="1">
            <a:off x="284175" y="-433465"/>
            <a:ext cx="1489050" cy="2519931"/>
          </a:xfrm>
          <a:custGeom>
            <a:avLst/>
            <a:gdLst/>
            <a:ahLst/>
            <a:cxnLst/>
            <a:rect l="l" t="t" r="r" b="b"/>
            <a:pathLst>
              <a:path w="1489050" h="2519931">
                <a:moveTo>
                  <a:pt x="0" y="2519931"/>
                </a:moveTo>
                <a:lnTo>
                  <a:pt x="1489050" y="2519931"/>
                </a:lnTo>
                <a:lnTo>
                  <a:pt x="1489050" y="0"/>
                </a:lnTo>
                <a:lnTo>
                  <a:pt x="0" y="0"/>
                </a:lnTo>
                <a:lnTo>
                  <a:pt x="0" y="2519931"/>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TextBox 13"/>
          <p:cNvSpPr txBox="1"/>
          <p:nvPr/>
        </p:nvSpPr>
        <p:spPr>
          <a:xfrm>
            <a:off x="1773225" y="5347557"/>
            <a:ext cx="14533575" cy="3812647"/>
          </a:xfrm>
          <a:prstGeom prst="rect">
            <a:avLst/>
          </a:prstGeom>
        </p:spPr>
        <p:txBody>
          <a:bodyPr wrap="square" lIns="0" tIns="0" rIns="0" bIns="0" rtlCol="0" anchor="t">
            <a:spAutoFit/>
          </a:bodyPr>
          <a:lstStyle/>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Ticket volume grew consistently each year, peaking in 2020 with nearly 29K tickets.</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The sharp rise in 2020 (≈35% increase from 2019) suggests higher system usage or remote-work impact.</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Early years (2016–2017) saw lower ticket loads, showing maturing IT operations over time.</a:t>
            </a:r>
          </a:p>
          <a:p>
            <a:pPr marL="457200" indent="-457200">
              <a:lnSpc>
                <a:spcPts val="4340"/>
              </a:lnSpc>
              <a:buFont typeface="Arial" panose="020B0604020202020204" pitchFamily="34" charset="0"/>
              <a:buChar char="•"/>
            </a:pPr>
            <a:r>
              <a:rPr lang="en-GB" sz="3100" dirty="0">
                <a:solidFill>
                  <a:srgbClr val="2C4600"/>
                </a:solidFill>
                <a:latin typeface="Arimo"/>
                <a:ea typeface="Arimo"/>
                <a:cs typeface="Arimo"/>
                <a:sym typeface="Arimo"/>
              </a:rPr>
              <a:t>Growth trend indicates the need for scalable support processes and automation.</a:t>
            </a:r>
            <a:endParaRPr lang="en-US" sz="3100" dirty="0">
              <a:solidFill>
                <a:srgbClr val="2C4600"/>
              </a:solidFill>
              <a:latin typeface="Arimo"/>
              <a:ea typeface="Arimo"/>
              <a:cs typeface="Arimo"/>
              <a:sym typeface="Arimo"/>
            </a:endParaRPr>
          </a:p>
        </p:txBody>
      </p:sp>
      <p:graphicFrame>
        <p:nvGraphicFramePr>
          <p:cNvPr id="14" name="Chart 13">
            <a:extLst>
              <a:ext uri="{FF2B5EF4-FFF2-40B4-BE49-F238E27FC236}">
                <a16:creationId xmlns:a16="http://schemas.microsoft.com/office/drawing/2014/main" id="{8EC592E4-F091-43BE-A95C-A0C88D1DD7CD}"/>
              </a:ext>
            </a:extLst>
          </p:cNvPr>
          <p:cNvGraphicFramePr>
            <a:graphicFrameLocks/>
          </p:cNvGraphicFramePr>
          <p:nvPr>
            <p:extLst>
              <p:ext uri="{D42A27DB-BD31-4B8C-83A1-F6EECF244321}">
                <p14:modId xmlns:p14="http://schemas.microsoft.com/office/powerpoint/2010/main" val="3465974097"/>
              </p:ext>
            </p:extLst>
          </p:nvPr>
        </p:nvGraphicFramePr>
        <p:xfrm>
          <a:off x="1631137" y="1203409"/>
          <a:ext cx="15025725" cy="4018695"/>
        </p:xfrm>
        <a:graphic>
          <a:graphicData uri="http://schemas.openxmlformats.org/drawingml/2006/chart">
            <c:chart xmlns:c="http://schemas.openxmlformats.org/drawingml/2006/chart" xmlns:r="http://schemas.openxmlformats.org/officeDocument/2006/relationships" r:id="rId12"/>
          </a:graphicData>
        </a:graphic>
      </p:graphicFrame>
      <p:sp>
        <p:nvSpPr>
          <p:cNvPr id="12" name="TextBox 12"/>
          <p:cNvSpPr txBox="1"/>
          <p:nvPr/>
        </p:nvSpPr>
        <p:spPr>
          <a:xfrm>
            <a:off x="4253519" y="153617"/>
            <a:ext cx="9780960" cy="987065"/>
          </a:xfrm>
          <a:prstGeom prst="rect">
            <a:avLst/>
          </a:prstGeom>
        </p:spPr>
        <p:txBody>
          <a:bodyPr lIns="0" tIns="0" rIns="0" bIns="0" rtlCol="0" anchor="t">
            <a:spAutoFit/>
          </a:bodyPr>
          <a:lstStyle/>
          <a:p>
            <a:pPr algn="ctr">
              <a:lnSpc>
                <a:spcPts val="8231"/>
              </a:lnSpc>
            </a:pPr>
            <a:r>
              <a:rPr lang="en-US" sz="6000" b="1" dirty="0">
                <a:solidFill>
                  <a:srgbClr val="2C4600"/>
                </a:solidFill>
                <a:latin typeface="Century Gothic Paneuropean Bold"/>
                <a:ea typeface="Century Gothic Paneuropean Bold"/>
                <a:cs typeface="Century Gothic Paneuropean Bold"/>
                <a:sym typeface="Century Gothic Paneuropean Bold"/>
              </a:rPr>
              <a:t>Ticket Volume Over time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TotalTime>
  <Words>1139</Words>
  <Application>Microsoft Office PowerPoint</Application>
  <PresentationFormat>Custom</PresentationFormat>
  <Paragraphs>113</Paragraphs>
  <Slides>17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Arial</vt:lpstr>
      <vt:lpstr>Century Gothic Paneuropean Bold</vt:lpstr>
      <vt:lpstr>Arimo</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Modern Aesthetic Group Project Presentation</dc:title>
  <cp:lastModifiedBy>Prakamya Verma</cp:lastModifiedBy>
  <cp:revision>6</cp:revision>
  <dcterms:created xsi:type="dcterms:W3CDTF">2006-08-16T00:00:00Z</dcterms:created>
  <dcterms:modified xsi:type="dcterms:W3CDTF">2025-10-30T20:29:03Z</dcterms:modified>
  <dc:identifier>DAG3Si59a4E</dc:identifier>
</cp:coreProperties>
</file>