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75" r:id="rId22"/>
    <p:sldId id="276" r:id="rId23"/>
    <p:sldId id="286" r:id="rId24"/>
    <p:sldId id="277" r:id="rId25"/>
    <p:sldId id="278" r:id="rId26"/>
    <p:sldId id="279" r:id="rId27"/>
    <p:sldId id="280" r:id="rId28"/>
    <p:sldId id="281" r:id="rId29"/>
    <p:sldId id="282" r:id="rId30"/>
    <p:sldId id="289" r:id="rId31"/>
    <p:sldId id="288" r:id="rId32"/>
    <p:sldId id="283" r:id="rId33"/>
    <p:sldId id="284" r:id="rId34"/>
    <p:sldId id="285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9MgKlEVK/xUK3kOI99Jvn9G9b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363B09-60BC-4BB0-BDDA-1B7B350F7EE8}">
  <a:tblStyle styleId="{0E363B09-60BC-4BB0-BDDA-1B7B350F7EE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670BAF-D33C-4A24-B178-7462D84924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3741" autoAdjust="0"/>
  </p:normalViewPr>
  <p:slideViewPr>
    <p:cSldViewPr snapToGrid="0">
      <p:cViewPr varScale="1">
        <p:scale>
          <a:sx n="59" d="100"/>
          <a:sy n="59" d="100"/>
        </p:scale>
        <p:origin x="808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2006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20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jpg"/><Relationship Id="rId9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713255" y="3804515"/>
            <a:ext cx="10765489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lnSpc>
                <a:spcPct val="170000"/>
              </a:lnSpc>
              <a:spcBef>
                <a:spcPts val="0"/>
              </a:spcBef>
              <a:buClr>
                <a:srgbClr val="0000FF"/>
              </a:buClr>
              <a:buSzPts val="1800"/>
            </a:pPr>
            <a:r>
              <a:rPr lang="en-US" sz="18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			                                         UNDER THE GUIDANCE OF </a:t>
            </a:r>
            <a:endParaRPr dirty="0"/>
          </a:p>
          <a:p>
            <a:pPr marL="0" indent="0" algn="l">
              <a:lnSpc>
                <a:spcPct val="170000"/>
              </a:lnSpc>
              <a:spcBef>
                <a:spcPts val="360"/>
              </a:spcBef>
              <a:buClr>
                <a:srgbClr val="FF0000"/>
              </a:buClr>
              <a:buSzPts val="1800"/>
            </a:pPr>
            <a:r>
              <a:rPr lang="en-US" sz="18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Abitharan</a:t>
            </a: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 (811718105003)                                                                                </a:t>
            </a:r>
            <a:r>
              <a:rPr lang="en-US" sz="18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Mr.V</a:t>
            </a: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Suresh Kumar M.E.,</a:t>
            </a:r>
            <a:endParaRPr dirty="0"/>
          </a:p>
          <a:p>
            <a:pPr marL="0" indent="0" algn="l">
              <a:lnSpc>
                <a:spcPct val="170000"/>
              </a:lnSpc>
              <a:spcBef>
                <a:spcPts val="360"/>
              </a:spcBef>
              <a:buClr>
                <a:srgbClr val="FF0000"/>
              </a:buClr>
              <a:buSzPts val="1800"/>
            </a:pP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Balaji J (811718105051)                                                                                        Assistant Professor,</a:t>
            </a:r>
            <a:endParaRPr dirty="0"/>
          </a:p>
          <a:p>
            <a:pPr marL="0" indent="0" algn="l">
              <a:lnSpc>
                <a:spcPct val="170000"/>
              </a:lnSpc>
              <a:spcBef>
                <a:spcPts val="360"/>
              </a:spcBef>
              <a:buClr>
                <a:srgbClr val="FF0000"/>
              </a:buClr>
              <a:buSzPts val="1800"/>
            </a:pP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Prakash R (811718105030)                                                                                   Dept. of EEE.</a:t>
            </a:r>
            <a:endParaRPr dirty="0"/>
          </a:p>
          <a:p>
            <a:pPr marL="0" indent="0" algn="l">
              <a:lnSpc>
                <a:spcPct val="170000"/>
              </a:lnSpc>
              <a:spcBef>
                <a:spcPts val="360"/>
              </a:spcBef>
              <a:buClr>
                <a:srgbClr val="FF0000"/>
              </a:buClr>
              <a:buSzPts val="1800"/>
            </a:pP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endParaRPr dirty="0"/>
          </a:p>
          <a:p>
            <a:pPr marL="0" indent="0">
              <a:lnSpc>
                <a:spcPct val="170000"/>
              </a:lnSpc>
              <a:spcBef>
                <a:spcPts val="360"/>
              </a:spcBef>
              <a:buClr>
                <a:srgbClr val="002060"/>
              </a:buClr>
              <a:buSzPts val="1800"/>
            </a:pPr>
            <a:r>
              <a:rPr lang="en-US" sz="1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dirty="0"/>
          </a:p>
          <a:p>
            <a:pPr marL="0" indent="0">
              <a:lnSpc>
                <a:spcPct val="170000"/>
              </a:lnSpc>
              <a:spcBef>
                <a:spcPts val="360"/>
              </a:spcBef>
              <a:buSzPts val="1800"/>
            </a:pP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70000"/>
              </a:lnSpc>
              <a:spcBef>
                <a:spcPts val="360"/>
              </a:spcBef>
              <a:buClr>
                <a:srgbClr val="002060"/>
              </a:buClr>
              <a:buSzPts val="1800"/>
            </a:pPr>
            <a:r>
              <a:rPr lang="en-US" sz="1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endParaRPr sz="1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r">
              <a:lnSpc>
                <a:spcPct val="170000"/>
              </a:lnSpc>
              <a:spcBef>
                <a:spcPts val="360"/>
              </a:spcBef>
              <a:buSzPts val="1800"/>
            </a:pPr>
            <a:endParaRPr sz="1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r">
              <a:spcBef>
                <a:spcPts val="360"/>
              </a:spcBef>
              <a:buSzPts val="1800"/>
            </a:pPr>
            <a:endParaRPr sz="1800" dirty="0"/>
          </a:p>
          <a:p>
            <a:pPr marL="0" indent="0" algn="r">
              <a:spcBef>
                <a:spcPts val="360"/>
              </a:spcBef>
              <a:buSzPts val="1800"/>
            </a:pPr>
            <a:endParaRPr sz="1800" dirty="0"/>
          </a:p>
          <a:p>
            <a:pPr marL="0" indent="0" algn="r">
              <a:spcBef>
                <a:spcPts val="360"/>
              </a:spcBef>
              <a:buSzPts val="1800"/>
            </a:pPr>
            <a:endParaRPr sz="1800" dirty="0"/>
          </a:p>
        </p:txBody>
      </p:sp>
      <p:sp>
        <p:nvSpPr>
          <p:cNvPr id="89" name="Google Shape;89;p1" descr="Image result for anna university logo"/>
          <p:cNvSpPr/>
          <p:nvPr/>
        </p:nvSpPr>
        <p:spPr>
          <a:xfrm>
            <a:off x="1679575" y="-1684338"/>
            <a:ext cx="3543300" cy="351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54" y="304801"/>
            <a:ext cx="1066800" cy="10581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2597059" y="557525"/>
            <a:ext cx="6553200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K.RAMAKRISHNAN COLLEGE OF TECHNOLOGY</a:t>
            </a:r>
            <a:endParaRPr dirty="0">
              <a:solidFill>
                <a:schemeClr val="bg2"/>
              </a:solidFill>
            </a:endParaRPr>
          </a:p>
          <a:p>
            <a:pPr algn="ctr"/>
            <a:r>
              <a:rPr lang="en-US" sz="2000" b="1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(AUTONOMOUS)</a:t>
            </a:r>
            <a:br>
              <a:rPr lang="en-US" sz="2000" b="1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endParaRPr sz="1600" b="1" dirty="0">
              <a:solidFill>
                <a:srgbClr val="FF0066"/>
              </a:solidFill>
            </a:endParaRPr>
          </a:p>
          <a:p>
            <a:pPr algn="ctr"/>
            <a:endParaRPr sz="1600" b="1" dirty="0">
              <a:solidFill>
                <a:srgbClr val="FF0066"/>
              </a:solidFill>
            </a:endParaRPr>
          </a:p>
          <a:p>
            <a:pPr algn="ctr"/>
            <a:endParaRPr sz="1600" b="1" dirty="0">
              <a:solidFill>
                <a:srgbClr val="FF0066"/>
              </a:solidFill>
            </a:endParaRPr>
          </a:p>
          <a:p>
            <a:pPr algn="ctr"/>
            <a:endParaRPr sz="1600" b="1" dirty="0">
              <a:solidFill>
                <a:srgbClr val="FF0066"/>
              </a:solidFill>
            </a:endParaRPr>
          </a:p>
        </p:txBody>
      </p:sp>
      <p:pic>
        <p:nvPicPr>
          <p:cNvPr id="92" name="Google Shape;92;p1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9390" y="269079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409700" y="1752600"/>
            <a:ext cx="93726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 BASED SMART CLASSROOM AUTOMATION USING ARDUINO</a:t>
            </a:r>
            <a:endParaRPr sz="2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2584782" y="478973"/>
            <a:ext cx="6934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1600" dirty="0">
              <a:solidFill>
                <a:srgbClr val="00B050"/>
              </a:solidFill>
            </a:endParaRPr>
          </a:p>
        </p:txBody>
      </p:sp>
      <p:pic>
        <p:nvPicPr>
          <p:cNvPr id="186" name="Google Shape;186;p10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586" y="304801"/>
            <a:ext cx="1155035" cy="110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 descr="Image result for anna university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379" y="304801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5">
            <a:alphaModFix/>
          </a:blip>
          <a:srcRect l="6666" t="15925" r="5000" b="12963"/>
          <a:stretch/>
        </p:blipFill>
        <p:spPr>
          <a:xfrm>
            <a:off x="1355271" y="1915885"/>
            <a:ext cx="9481457" cy="4376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0066"/>
              </a:buClr>
              <a:buSzPts val="2400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 OF PROPOSED WORK  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4" name="Google Shape;194;p11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379" y="359441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12821" y="313425"/>
            <a:ext cx="1155035" cy="110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2600" y="1709057"/>
            <a:ext cx="8753015" cy="4844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2"/>
          <p:cNvPicPr preferRelativeResize="0"/>
          <p:nvPr/>
        </p:nvPicPr>
        <p:blipFill rotWithShape="1">
          <a:blip r:embed="rId3">
            <a:alphaModFix/>
          </a:blip>
          <a:srcRect l="14250" t="23610" r="5065" b="12032"/>
          <a:stretch/>
        </p:blipFill>
        <p:spPr>
          <a:xfrm>
            <a:off x="2198913" y="1513113"/>
            <a:ext cx="8795658" cy="493123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 txBox="1"/>
          <p:nvPr/>
        </p:nvSpPr>
        <p:spPr>
          <a:xfrm>
            <a:off x="3940627" y="413657"/>
            <a:ext cx="531222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Blackboard Erasing System</a:t>
            </a:r>
            <a:endParaRPr sz="2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 l="20397" t="21900" r="12278" b="13620"/>
          <a:stretch/>
        </p:blipFill>
        <p:spPr>
          <a:xfrm>
            <a:off x="3253581" y="1828800"/>
            <a:ext cx="6597990" cy="420188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/>
        </p:nvSpPr>
        <p:spPr>
          <a:xfrm>
            <a:off x="3630385" y="304134"/>
            <a:ext cx="493122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Attendance System</a:t>
            </a:r>
            <a:endParaRPr sz="2800" b="1" dirty="0">
              <a:solidFill>
                <a:schemeClr val="bg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4"/>
          <p:cNvPicPr preferRelativeResize="0"/>
          <p:nvPr/>
        </p:nvPicPr>
        <p:blipFill rotWithShape="1">
          <a:blip r:embed="rId3">
            <a:alphaModFix/>
          </a:blip>
          <a:srcRect l="7490" t="30052" r="16515" b="14048"/>
          <a:stretch/>
        </p:blipFill>
        <p:spPr>
          <a:xfrm>
            <a:off x="1981200" y="1426029"/>
            <a:ext cx="837383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2211160" y="478971"/>
            <a:ext cx="791391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Fan and Light Controlling System</a:t>
            </a:r>
            <a:endParaRPr sz="2800" b="1" dirty="0">
              <a:solidFill>
                <a:schemeClr val="bg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5"/>
          <p:cNvPicPr preferRelativeResize="0"/>
          <p:nvPr/>
        </p:nvPicPr>
        <p:blipFill rotWithShape="1">
          <a:blip r:embed="rId3">
            <a:alphaModFix/>
          </a:blip>
          <a:srcRect l="10177" t="30084" r="14098" b="18871"/>
          <a:stretch/>
        </p:blipFill>
        <p:spPr>
          <a:xfrm>
            <a:off x="1709056" y="1523999"/>
            <a:ext cx="9176657" cy="46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 txBox="1"/>
          <p:nvPr/>
        </p:nvSpPr>
        <p:spPr>
          <a:xfrm>
            <a:off x="2667000" y="424212"/>
            <a:ext cx="6858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Projector Management System</a:t>
            </a:r>
            <a:endParaRPr sz="2800" b="1" dirty="0">
              <a:solidFill>
                <a:schemeClr val="bg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1981200" y="317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0066"/>
              </a:buClr>
              <a:buSzPts val="2400"/>
            </a:pPr>
            <a:r>
              <a:rPr lang="en-US" sz="28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PROPOSED SYSTEM</a:t>
            </a:r>
            <a:endParaRPr sz="4800" dirty="0">
              <a:solidFill>
                <a:srgbClr val="00B050"/>
              </a:solidFill>
            </a:endParaRPr>
          </a:p>
        </p:txBody>
      </p:sp>
      <p:pic>
        <p:nvPicPr>
          <p:cNvPr id="226" name="Google Shape;226;p16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317039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6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79766" y="274638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 txBox="1"/>
          <p:nvPr/>
        </p:nvSpPr>
        <p:spPr>
          <a:xfrm>
            <a:off x="2743201" y="1828800"/>
            <a:ext cx="7620001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systems with Minimal Cost </a:t>
            </a:r>
            <a:endParaRPr dirty="0"/>
          </a:p>
          <a:p>
            <a:pPr marL="457200" indent="-457200">
              <a:lnSpc>
                <a:spcPct val="200000"/>
              </a:lnSpc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friendly Interface </a:t>
            </a:r>
            <a:endParaRPr dirty="0"/>
          </a:p>
          <a:p>
            <a:pPr marL="457200" indent="-457200">
              <a:lnSpc>
                <a:spcPct val="200000"/>
              </a:lnSpc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reprogrammable </a:t>
            </a:r>
            <a:endParaRPr dirty="0"/>
          </a:p>
          <a:p>
            <a:pPr marL="457200" indent="-457200">
              <a:lnSpc>
                <a:spcPct val="200000"/>
              </a:lnSpc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and teachers can concentrate on lecture</a:t>
            </a:r>
            <a:endParaRPr dirty="0"/>
          </a:p>
          <a:p>
            <a:pPr marL="457200" indent="-457200">
              <a:lnSpc>
                <a:spcPct val="200000"/>
              </a:lnSpc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Improvised energy saving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body" idx="1"/>
          </p:nvPr>
        </p:nvSpPr>
        <p:spPr>
          <a:xfrm>
            <a:off x="1981200" y="1676401"/>
            <a:ext cx="8229600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2860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28600" algn="just"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28600"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90500">
              <a:spcBef>
                <a:spcPts val="480"/>
              </a:spcBef>
              <a:buSzPts val="2400"/>
              <a:buNone/>
            </a:pPr>
            <a:endParaRPr sz="2400"/>
          </a:p>
        </p:txBody>
      </p:sp>
      <p:pic>
        <p:nvPicPr>
          <p:cNvPr id="234" name="Google Shape;234;p17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421847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7654" y="467883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/>
          <p:nvPr/>
        </p:nvSpPr>
        <p:spPr>
          <a:xfrm>
            <a:off x="2547257" y="647987"/>
            <a:ext cx="72596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AND SOFTWARE REQUIREMENT</a:t>
            </a:r>
            <a:endParaRPr sz="2400" dirty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" name="Google Shape;237;p17"/>
          <p:cNvGraphicFramePr/>
          <p:nvPr>
            <p:extLst>
              <p:ext uri="{D42A27DB-BD31-4B8C-83A1-F6EECF244321}">
                <p14:modId xmlns:p14="http://schemas.microsoft.com/office/powerpoint/2010/main" val="783568683"/>
              </p:ext>
            </p:extLst>
          </p:nvPr>
        </p:nvGraphicFramePr>
        <p:xfrm>
          <a:off x="6096000" y="1855703"/>
          <a:ext cx="3818275" cy="2926160"/>
        </p:xfrm>
        <a:graphic>
          <a:graphicData uri="http://schemas.openxmlformats.org/drawingml/2006/table">
            <a:tbl>
              <a:tblPr firstRow="1" bandRow="1">
                <a:noFill/>
                <a:tableStyleId>{0E363B09-60BC-4BB0-BDDA-1B7B350F7EE8}</a:tableStyleId>
              </a:tblPr>
              <a:tblGrid>
                <a:gridCol w="381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Specifications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UNO r3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5V,12mA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4.5-12 V,3-7m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LM35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3.3-5 V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1.6 Kg-cm,4.8V,12V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13-26mA ,DC 3.3V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    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8" name="Google Shape;238;p17"/>
          <p:cNvGraphicFramePr/>
          <p:nvPr>
            <p:extLst>
              <p:ext uri="{D42A27DB-BD31-4B8C-83A1-F6EECF244321}">
                <p14:modId xmlns:p14="http://schemas.microsoft.com/office/powerpoint/2010/main" val="1321363918"/>
              </p:ext>
            </p:extLst>
          </p:nvPr>
        </p:nvGraphicFramePr>
        <p:xfrm>
          <a:off x="1780904" y="1847951"/>
          <a:ext cx="3942075" cy="2966800"/>
        </p:xfrm>
        <a:graphic>
          <a:graphicData uri="http://schemas.openxmlformats.org/drawingml/2006/table">
            <a:tbl>
              <a:tblPr firstRow="1" bandRow="1">
                <a:noFill/>
                <a:tableStyleId>{0E363B09-60BC-4BB0-BDDA-1B7B350F7EE8}</a:tableStyleId>
              </a:tblPr>
              <a:tblGrid>
                <a:gridCol w="394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Apparatus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PIR Sensor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Sensor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LDR Sensor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 Motors and DC Motors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RFID Reader Writer Modules &amp; Tags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39" name="Google Shape;239;p17" descr="Arduino Wallpapers - Wallpaper Cave"/>
          <p:cNvPicPr preferRelativeResize="0"/>
          <p:nvPr/>
        </p:nvPicPr>
        <p:blipFill rotWithShape="1">
          <a:blip r:embed="rId5">
            <a:alphaModFix/>
          </a:blip>
          <a:srcRect l="30833" t="15212" r="30833" b="15925"/>
          <a:stretch/>
        </p:blipFill>
        <p:spPr>
          <a:xfrm>
            <a:off x="2046514" y="5539270"/>
            <a:ext cx="990600" cy="100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7" descr="Tinkercad Logo Download - AI - All Vector Logo"/>
          <p:cNvPicPr preferRelativeResize="0"/>
          <p:nvPr/>
        </p:nvPicPr>
        <p:blipFill rotWithShape="1">
          <a:blip r:embed="rId6">
            <a:alphaModFix/>
          </a:blip>
          <a:srcRect l="27622" t="9076" r="27391" b="8399"/>
          <a:stretch/>
        </p:blipFill>
        <p:spPr>
          <a:xfrm>
            <a:off x="5521597" y="5552640"/>
            <a:ext cx="990600" cy="98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7" descr="How to Install Blynk Local Server on Google Cloud Platform - YouTube"/>
          <p:cNvPicPr preferRelativeResize="0"/>
          <p:nvPr/>
        </p:nvPicPr>
        <p:blipFill rotWithShape="1">
          <a:blip r:embed="rId7">
            <a:alphaModFix/>
          </a:blip>
          <a:srcRect l="15833" t="10127" r="63333" b="51481"/>
          <a:stretch/>
        </p:blipFill>
        <p:spPr>
          <a:xfrm>
            <a:off x="8501380" y="5484725"/>
            <a:ext cx="990600" cy="102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8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72" y="317039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1793" y="317039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00FF"/>
              </a:buClr>
              <a:buSzPts val="2400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MODEL AND OUTPUT</a:t>
            </a:r>
            <a:endParaRPr sz="4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49" name="Google Shape;249;p18"/>
          <p:cNvGraphicFramePr/>
          <p:nvPr>
            <p:extLst>
              <p:ext uri="{D42A27DB-BD31-4B8C-83A1-F6EECF244321}">
                <p14:modId xmlns:p14="http://schemas.microsoft.com/office/powerpoint/2010/main" val="1596448"/>
              </p:ext>
            </p:extLst>
          </p:nvPr>
        </p:nvGraphicFramePr>
        <p:xfrm>
          <a:off x="2971800" y="2286001"/>
          <a:ext cx="6172200" cy="3124125"/>
        </p:xfrm>
        <a:graphic>
          <a:graphicData uri="http://schemas.openxmlformats.org/drawingml/2006/table">
            <a:tbl>
              <a:tblPr>
                <a:noFill/>
                <a:tableStyleId>{24670BAF-D33C-4A24-B178-7462D8492463}</a:tableStyleId>
              </a:tblPr>
              <a:tblGrid>
                <a:gridCol w="30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Arduino UNO</a:t>
                      </a:r>
                      <a:endParaRPr sz="1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                  </a:t>
                      </a:r>
                      <a:r>
                        <a:rPr lang="en-US"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RFID RC522</a:t>
                      </a:r>
                      <a:endParaRPr sz="14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PIN 10</a:t>
                      </a:r>
                      <a:endParaRPr sz="1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SDA</a:t>
                      </a:r>
                      <a:endParaRPr sz="14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PIN 13</a:t>
                      </a:r>
                      <a:endParaRPr sz="1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SCK</a:t>
                      </a:r>
                      <a:endParaRPr sz="14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PIN 11</a:t>
                      </a:r>
                      <a:endParaRPr sz="1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MOSI</a:t>
                      </a:r>
                      <a:endParaRPr sz="14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PIN 12</a:t>
                      </a:r>
                      <a:endParaRPr sz="14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MISO</a:t>
                      </a:r>
                      <a:endParaRPr sz="14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NC</a:t>
                      </a:r>
                      <a:endParaRPr sz="1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IRQ</a:t>
                      </a:r>
                      <a:endParaRPr sz="14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GND</a:t>
                      </a:r>
                      <a:endParaRPr sz="1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GND</a:t>
                      </a:r>
                      <a:endParaRPr sz="14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PIN 9</a:t>
                      </a:r>
                      <a:endParaRPr sz="1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RST</a:t>
                      </a:r>
                      <a:endParaRPr sz="1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3.3 V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2.2 V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84179"/>
                  </a:ext>
                </a:extLst>
              </a:tr>
            </a:tbl>
          </a:graphicData>
        </a:graphic>
      </p:graphicFrame>
      <p:sp>
        <p:nvSpPr>
          <p:cNvPr id="250" name="Google Shape;250;p18"/>
          <p:cNvSpPr txBox="1"/>
          <p:nvPr/>
        </p:nvSpPr>
        <p:spPr>
          <a:xfrm>
            <a:off x="3810001" y="5791200"/>
            <a:ext cx="560614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RFID RC522 Interface with ARDUINO UNO R3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943" y="267061"/>
            <a:ext cx="11310257" cy="588336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9"/>
          <p:cNvSpPr txBox="1"/>
          <p:nvPr/>
        </p:nvSpPr>
        <p:spPr>
          <a:xfrm>
            <a:off x="3080656" y="6341389"/>
            <a:ext cx="699951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for Attendance System  using ARDUINO IDE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1981200" y="2610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2400"/>
            </a:pP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OVERVIEW</a:t>
            </a:r>
            <a:endParaRPr sz="4800" dirty="0">
              <a:solidFill>
                <a:srgbClr val="002060"/>
              </a:solidFill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3827247" y="1332835"/>
            <a:ext cx="8229600" cy="566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algn="just">
              <a:lnSpc>
                <a:spcPct val="12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Abstract </a:t>
            </a:r>
            <a:endParaRPr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20000"/>
              </a:lnSpc>
              <a:spcBef>
                <a:spcPts val="32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 </a:t>
            </a:r>
            <a:endParaRPr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20000"/>
              </a:lnSpc>
              <a:spcBef>
                <a:spcPts val="32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Literature survey</a:t>
            </a:r>
            <a:endParaRPr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20000"/>
              </a:lnSpc>
              <a:spcBef>
                <a:spcPts val="32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Existing system</a:t>
            </a:r>
            <a:endParaRPr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320"/>
              </a:spcBef>
              <a:buSzPts val="1600"/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Block diagram of existing system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320"/>
              </a:spcBef>
              <a:buSzPts val="1600"/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Disadvantages of existing system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20000"/>
              </a:lnSpc>
              <a:spcBef>
                <a:spcPts val="32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Proposed system </a:t>
            </a:r>
            <a:endParaRPr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320"/>
              </a:spcBef>
              <a:buSzPts val="1600"/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Block diagram of proposed system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320"/>
              </a:spcBef>
              <a:buSzPts val="1600"/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Explanation of proposed system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320"/>
              </a:spcBef>
              <a:buSzPts val="1600"/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Advantages of proposed system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20000"/>
              </a:lnSpc>
              <a:spcBef>
                <a:spcPts val="32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Simulation Model and Output</a:t>
            </a:r>
            <a:endParaRPr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20000"/>
              </a:lnSpc>
              <a:spcBef>
                <a:spcPts val="32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Hardware Model and output </a:t>
            </a:r>
            <a:endParaRPr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20000"/>
              </a:lnSpc>
              <a:spcBef>
                <a:spcPts val="32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Snapshot of Hardware model</a:t>
            </a:r>
            <a:endParaRPr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20000"/>
              </a:lnSpc>
              <a:spcBef>
                <a:spcPts val="32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Reference </a:t>
            </a:r>
            <a:endParaRPr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15900" algn="just">
              <a:lnSpc>
                <a:spcPct val="120000"/>
              </a:lnSpc>
              <a:spcBef>
                <a:spcPts val="400"/>
              </a:spcBef>
              <a:buSzPts val="2000"/>
              <a:buNone/>
            </a:pPr>
            <a:endParaRPr sz="2000" i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 dirty="0"/>
          </a:p>
        </p:txBody>
      </p:sp>
      <p:pic>
        <p:nvPicPr>
          <p:cNvPr id="100" name="Google Shape;100;p2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058" y="274638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0800" y="332249"/>
            <a:ext cx="1155035" cy="110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56;p19">
            <a:extLst>
              <a:ext uri="{FF2B5EF4-FFF2-40B4-BE49-F238E27FC236}">
                <a16:creationId xmlns:a16="http://schemas.microsoft.com/office/drawing/2014/main" id="{28581A3E-DDB6-4A3E-9188-557807CF95E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656" y="237172"/>
            <a:ext cx="11364687" cy="59894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6B3C6-7622-47FB-91C6-55A762ABF5D7}"/>
              </a:ext>
            </a:extLst>
          </p:cNvPr>
          <p:cNvSpPr txBox="1"/>
          <p:nvPr/>
        </p:nvSpPr>
        <p:spPr>
          <a:xfrm>
            <a:off x="5094515" y="642077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via Excel sheet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030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0"/>
          <p:cNvPicPr preferRelativeResize="0"/>
          <p:nvPr/>
        </p:nvPicPr>
        <p:blipFill rotWithShape="1">
          <a:blip r:embed="rId3">
            <a:alphaModFix/>
          </a:blip>
          <a:srcRect l="14834" r="14050"/>
          <a:stretch/>
        </p:blipFill>
        <p:spPr>
          <a:xfrm>
            <a:off x="1562100" y="1170400"/>
            <a:ext cx="9067800" cy="51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/>
          <p:cNvSpPr txBox="1"/>
          <p:nvPr/>
        </p:nvSpPr>
        <p:spPr>
          <a:xfrm>
            <a:off x="3048001" y="6368571"/>
            <a:ext cx="71192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for Automatic Fan &amp; Light Control Using TINKERCAD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0" descr="Image result for anna university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" y="271970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 descr="Related 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1665" y="374610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 txBox="1"/>
          <p:nvPr/>
        </p:nvSpPr>
        <p:spPr>
          <a:xfrm>
            <a:off x="3048001" y="374610"/>
            <a:ext cx="656523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MODEL AND OUTPUT</a:t>
            </a:r>
            <a:endParaRPr sz="2800" dirty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1" descr="text"/>
          <p:cNvPicPr preferRelativeResize="0"/>
          <p:nvPr/>
        </p:nvPicPr>
        <p:blipFill rotWithShape="1">
          <a:blip r:embed="rId3">
            <a:alphaModFix/>
          </a:blip>
          <a:srcRect b="6795"/>
          <a:stretch/>
        </p:blipFill>
        <p:spPr>
          <a:xfrm>
            <a:off x="337457" y="337457"/>
            <a:ext cx="11517085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1"/>
          <p:cNvSpPr txBox="1"/>
          <p:nvPr/>
        </p:nvSpPr>
        <p:spPr>
          <a:xfrm>
            <a:off x="2862943" y="6305531"/>
            <a:ext cx="81751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Code for Automatic   Fan And Light  Control</a:t>
            </a:r>
            <a:r>
              <a:rPr lang="en-US" sz="1600" dirty="0">
                <a:ea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ARDUINO IDE                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73;p21" descr="text">
            <a:extLst>
              <a:ext uri="{FF2B5EF4-FFF2-40B4-BE49-F238E27FC236}">
                <a16:creationId xmlns:a16="http://schemas.microsoft.com/office/drawing/2014/main" id="{A113003C-BDF5-4FDD-87F3-504519AABF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6968"/>
          <a:stretch/>
        </p:blipFill>
        <p:spPr>
          <a:xfrm>
            <a:off x="348343" y="355510"/>
            <a:ext cx="11495313" cy="58275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B7DAD7-5D87-4E3A-BDF0-F1192917AB48}"/>
              </a:ext>
            </a:extLst>
          </p:cNvPr>
          <p:cNvSpPr txBox="1"/>
          <p:nvPr/>
        </p:nvSpPr>
        <p:spPr>
          <a:xfrm>
            <a:off x="2106384" y="6317824"/>
            <a:ext cx="7979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  for </a:t>
            </a:r>
            <a:r>
              <a:rPr lang="en-US" sz="1800" dirty="0">
                <a:ea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Fan And</a:t>
            </a:r>
            <a:r>
              <a:rPr lang="en-US" sz="1800" dirty="0">
                <a:ea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Control</a:t>
            </a:r>
            <a:r>
              <a:rPr lang="en-US" sz="1800" dirty="0">
                <a:ea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en-US" sz="1800" dirty="0">
                <a:ea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IDE                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5421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/>
        </p:nvSpPr>
        <p:spPr>
          <a:xfrm>
            <a:off x="3265715" y="6299797"/>
            <a:ext cx="5715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for DC Motor Control using TINKERCAD                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22"/>
          <p:cNvPicPr preferRelativeResize="0"/>
          <p:nvPr/>
        </p:nvPicPr>
        <p:blipFill rotWithShape="1">
          <a:blip r:embed="rId3">
            <a:alphaModFix/>
          </a:blip>
          <a:srcRect l="12444" r="14221"/>
          <a:stretch/>
        </p:blipFill>
        <p:spPr>
          <a:xfrm>
            <a:off x="1050472" y="1447800"/>
            <a:ext cx="10145486" cy="470209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2"/>
          <p:cNvSpPr txBox="1"/>
          <p:nvPr/>
        </p:nvSpPr>
        <p:spPr>
          <a:xfrm>
            <a:off x="2971800" y="374610"/>
            <a:ext cx="6324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MODEL AND OUTPUT</a:t>
            </a:r>
            <a:endParaRPr sz="2800" dirty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2" descr="Image result for anna university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285" y="174306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 descr="Related 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35344" y="343587"/>
            <a:ext cx="1155035" cy="110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821" y="348344"/>
            <a:ext cx="11348357" cy="591094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3"/>
          <p:cNvSpPr txBox="1"/>
          <p:nvPr/>
        </p:nvSpPr>
        <p:spPr>
          <a:xfrm>
            <a:off x="3200400" y="6403501"/>
            <a:ext cx="6629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for DC Motor Control using  ARDUINO IDE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/>
        </p:nvSpPr>
        <p:spPr>
          <a:xfrm>
            <a:off x="2971800" y="374610"/>
            <a:ext cx="6324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MODEL AND OUTPUT</a:t>
            </a:r>
            <a:endParaRPr sz="2800" dirty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4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13" y="158219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4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16552" y="261142"/>
            <a:ext cx="1155035" cy="110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 rotWithShape="1">
          <a:blip r:embed="rId5">
            <a:alphaModFix/>
          </a:blip>
          <a:srcRect l="8333"/>
          <a:stretch/>
        </p:blipFill>
        <p:spPr>
          <a:xfrm>
            <a:off x="420413" y="1467937"/>
            <a:ext cx="11680371" cy="471279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 txBox="1"/>
          <p:nvPr/>
        </p:nvSpPr>
        <p:spPr>
          <a:xfrm>
            <a:off x="3047999" y="6305087"/>
            <a:ext cx="6172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for Servo Motor Control using TINKERCAD                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40991"/>
            <a:ext cx="10820400" cy="625928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5"/>
          <p:cNvSpPr txBox="1"/>
          <p:nvPr/>
        </p:nvSpPr>
        <p:spPr>
          <a:xfrm>
            <a:off x="3505200" y="6428353"/>
            <a:ext cx="5562600" cy="38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for Servo Motor Control using   ARDUINO IDE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6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1" y="274638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6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91799" y="313425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00FF"/>
              </a:buClr>
              <a:buSzPts val="2400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 OF HARDWARE MODEL</a:t>
            </a:r>
            <a:endParaRPr sz="4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13" name="Google Shape;313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9492" y="1480455"/>
            <a:ext cx="2578832" cy="238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6859" y="1480455"/>
            <a:ext cx="1861089" cy="239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99492" y="4257304"/>
            <a:ext cx="3885297" cy="232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181556"/>
            <a:ext cx="4495742" cy="240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15142" y="1417638"/>
            <a:ext cx="3314700" cy="2391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7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18311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7365" y="375120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7"/>
          <p:cNvSpPr txBox="1"/>
          <p:nvPr/>
        </p:nvSpPr>
        <p:spPr>
          <a:xfrm>
            <a:off x="3799114" y="424189"/>
            <a:ext cx="6324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PUBLICATIONS </a:t>
            </a:r>
            <a:endParaRPr sz="2800" dirty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2685898" y="6380980"/>
            <a:ext cx="70002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certificate for Present our paper in </a:t>
            </a:r>
            <a:r>
              <a:rPr lang="en-US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TECHOKRATZ 2K2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36EA3-A5A4-4B8D-904A-B7A29879B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672" y="1476508"/>
            <a:ext cx="8482693" cy="47754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0066"/>
              </a:buClr>
              <a:buSzPts val="2400"/>
            </a:pP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4800" dirty="0">
              <a:solidFill>
                <a:srgbClr val="002060"/>
              </a:solidFill>
            </a:endParaRPr>
          </a:p>
        </p:txBody>
      </p:sp>
      <p:pic>
        <p:nvPicPr>
          <p:cNvPr id="107" name="Google Shape;107;p3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71" y="274638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70029" y="313425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208314" y="2052260"/>
            <a:ext cx="10254344" cy="40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classroom is the representative of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modern teaching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With the advent of modern technology it becomes easier for the students as well as teachers to perform their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more efficiently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aid of modern technology it has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become easier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students and teachers across the world to get a good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grasp of the theoretical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well as practical knowledge. </a:t>
            </a:r>
            <a:endParaRPr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1200"/>
              </a:spcBef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7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18311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7365" y="375120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7"/>
          <p:cNvSpPr txBox="1"/>
          <p:nvPr/>
        </p:nvSpPr>
        <p:spPr>
          <a:xfrm>
            <a:off x="3799114" y="424189"/>
            <a:ext cx="6324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PUBLICATIONS </a:t>
            </a:r>
            <a:endParaRPr sz="2800" dirty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2764246" y="6433811"/>
            <a:ext cx="70002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certificate for Present our paper in </a:t>
            </a:r>
            <a:r>
              <a:rPr lang="en-US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FAISCA 2K2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0C239-4AE3-4EAC-90BA-49B175D3F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510" y="1520433"/>
            <a:ext cx="8727712" cy="49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59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7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18311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7365" y="375120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7"/>
          <p:cNvSpPr txBox="1"/>
          <p:nvPr/>
        </p:nvSpPr>
        <p:spPr>
          <a:xfrm>
            <a:off x="3799114" y="424189"/>
            <a:ext cx="6324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PUBLICATIONS </a:t>
            </a:r>
            <a:endParaRPr sz="2800" dirty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2595880" y="6233776"/>
            <a:ext cx="70002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certificate for Present our paper in </a:t>
            </a:r>
            <a:r>
              <a:rPr lang="en-US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MESCIA 2K2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325;p27">
            <a:extLst>
              <a:ext uri="{FF2B5EF4-FFF2-40B4-BE49-F238E27FC236}">
                <a16:creationId xmlns:a16="http://schemas.microsoft.com/office/drawing/2014/main" id="{4EC99621-BAC6-4EC0-BA8C-5495E7931F2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93806" y="995258"/>
            <a:ext cx="6706553" cy="471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975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8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29751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8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99682" y="283735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8"/>
          <p:cNvSpPr txBox="1"/>
          <p:nvPr/>
        </p:nvSpPr>
        <p:spPr>
          <a:xfrm>
            <a:off x="4034601" y="493809"/>
            <a:ext cx="6324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PUBLICATIONS </a:t>
            </a:r>
            <a:endParaRPr sz="2800" dirty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28"/>
          <p:cNvPicPr preferRelativeResize="0"/>
          <p:nvPr/>
        </p:nvPicPr>
        <p:blipFill rotWithShape="1">
          <a:blip r:embed="rId5">
            <a:alphaModFix/>
          </a:blip>
          <a:srcRect l="5967" t="6568" r="7050" b="6828"/>
          <a:stretch/>
        </p:blipFill>
        <p:spPr>
          <a:xfrm>
            <a:off x="2073280" y="1295152"/>
            <a:ext cx="8045439" cy="49124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8"/>
          <p:cNvSpPr txBox="1"/>
          <p:nvPr/>
        </p:nvSpPr>
        <p:spPr>
          <a:xfrm>
            <a:off x="2571749" y="6364191"/>
            <a:ext cx="70485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certificate for Present our paper in </a:t>
            </a:r>
            <a:r>
              <a:rPr lang="en-US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ZREYAS 2K21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9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85" y="350817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9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7115" y="413184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9"/>
          <p:cNvSpPr txBox="1">
            <a:spLocks noGrp="1"/>
          </p:cNvSpPr>
          <p:nvPr>
            <p:ph type="title"/>
          </p:nvPr>
        </p:nvSpPr>
        <p:spPr>
          <a:xfrm>
            <a:off x="1981200" y="30841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00FF"/>
              </a:buClr>
              <a:buSzPts val="2400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1360713" y="1692332"/>
            <a:ext cx="10098315" cy="493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Abhishek N </a:t>
            </a: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Vaghela,Bhavin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 </a:t>
            </a: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Gajjar,Subhash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J Patel.” Automatic switch using PIR sensor”, in 2017 International Journal of Engineering and Research| Volume 5, Issue 1 | ISSN: 2321-9939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Imam-Ul-Ferdous , A.H.M </a:t>
            </a: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Fazle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Elahi, “Development of an automatic board cleaning system using microcontroller” in International Conference on Mechanical, Industrial and Energy Engineering 2014 26-27 December, 2014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3. </a:t>
            </a: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S.B.Chaudhari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Saurabh </a:t>
            </a: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Khulpe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Pratik </a:t>
            </a: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Patki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Kaustubh Kale , Dinesh </a:t>
            </a: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Malage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“ Classroom automation using voice commands”, International Journal of Advance Engineering and Research Development, Volume 3, Issue 3, March -2016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4. </a:t>
            </a: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Asit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Baran Chanda, “Hardware of electronic notice board”, International Journal of Engineering and Research| Volume 5, Issue 1 | ISSN: 2321-9939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chemeClr val="dk1"/>
              </a:buClr>
              <a:buSzPts val="1700"/>
              <a:buFont typeface="+mj-lt"/>
              <a:buAutoNum type="arabicPeriod"/>
            </a:pPr>
            <a:endParaRPr sz="21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indent="-457200"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Karthik </a:t>
            </a: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Krishnamurthi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S. </a:t>
            </a: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Irudaya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Mary, B. N. </a:t>
            </a: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Sumalatha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Adler Pereira, “</a:t>
            </a: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Fringerprint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based attendance system”, International Journal of Advanced Research in Computer </a:t>
            </a: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andCommunication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Engineering, Vol. 4, Issue 3, March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>
            <a:spLocks noGrp="1"/>
          </p:cNvSpPr>
          <p:nvPr>
            <p:ph type="title"/>
          </p:nvPr>
        </p:nvSpPr>
        <p:spPr>
          <a:xfrm>
            <a:off x="1981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0066"/>
              </a:buClr>
              <a:buSzPts val="2400"/>
            </a:pP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</a:t>
            </a:r>
            <a:endParaRPr sz="4800" dirty="0">
              <a:solidFill>
                <a:srgbClr val="002060"/>
              </a:solidFill>
            </a:endParaRPr>
          </a:p>
        </p:txBody>
      </p:sp>
      <p:pic>
        <p:nvPicPr>
          <p:cNvPr id="115" name="Google Shape;115;p4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257" y="350817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4708" y="274638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3988926" y="1487350"/>
            <a:ext cx="98595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has four objectives: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323676-6E1A-44CE-9BC5-15A221D246B1}"/>
              </a:ext>
            </a:extLst>
          </p:cNvPr>
          <p:cNvSpPr txBox="1"/>
          <p:nvPr/>
        </p:nvSpPr>
        <p:spPr>
          <a:xfrm>
            <a:off x="1469572" y="2441524"/>
            <a:ext cx="1048004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objective of the project is to automatically take attendance from students using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and record attendance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objective is to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control the fan and lights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idea is to plant several sensors around the classroom and give a calculated feedback to the response these sensors receive.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objective is to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 the blackboard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rolled out the projector screen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objective is to be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cost effective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0066"/>
              </a:buClr>
              <a:buSzPts val="2400"/>
            </a:pP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1</a:t>
            </a:r>
            <a:endParaRPr sz="4800" dirty="0">
              <a:solidFill>
                <a:srgbClr val="002060"/>
              </a:solidFill>
            </a:endParaRPr>
          </a:p>
        </p:txBody>
      </p:sp>
      <p:pic>
        <p:nvPicPr>
          <p:cNvPr id="127" name="Google Shape;127;p5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050" y="478972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0286" y="632433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/>
        </p:nvSpPr>
        <p:spPr>
          <a:xfrm>
            <a:off x="1817915" y="2063217"/>
            <a:ext cx="9329057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Gupta, P. Gupta and J. Chhabra, </a:t>
            </a:r>
            <a:endParaRPr sz="2000" dirty="0"/>
          </a:p>
          <a:p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"IoT based power efficient system design using automation for classrooms," 2015 Third International Conference on Image Information Processing (ICIIP), 2015.</a:t>
            </a:r>
            <a:endParaRPr sz="2000" dirty="0"/>
          </a:p>
          <a:p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Abstract: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works on automation, so that the electrical devices and switches can be remotely controlled and monitored without any human intervention. 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0066"/>
              </a:buClr>
              <a:buSzPts val="2400"/>
            </a:pP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2</a:t>
            </a:r>
            <a:endParaRPr sz="4800" dirty="0"/>
          </a:p>
        </p:txBody>
      </p:sp>
      <p:pic>
        <p:nvPicPr>
          <p:cNvPr id="135" name="Google Shape;135;p6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59441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54" y="336432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1785257" y="2166258"/>
            <a:ext cx="9114246" cy="408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07000"/>
              </a:lnSpc>
              <a:buClr>
                <a:srgbClr val="333333"/>
              </a:buClr>
              <a:buSzPts val="1800"/>
            </a:pP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F. Chang, H. Huang and L. Chu, </a:t>
            </a:r>
          </a:p>
          <a:p>
            <a:pPr algn="just">
              <a:lnSpc>
                <a:spcPct val="107000"/>
              </a:lnSpc>
              <a:buClr>
                <a:srgbClr val="333333"/>
              </a:buClr>
              <a:buSzPts val="1800"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buClr>
                <a:srgbClr val="333333"/>
              </a:buClr>
              <a:buSzPts val="1800"/>
            </a:pP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"Learning the Classroom Automation Preferences with Low User Intervention," </a:t>
            </a:r>
            <a:r>
              <a:rPr lang="en-US" sz="2800" i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 IEEE 2nd Global Conference on Life Sciences and Technologies (</a:t>
            </a:r>
            <a:r>
              <a:rPr lang="en-US" sz="2800" i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LifeTech</a:t>
            </a:r>
            <a:r>
              <a:rPr lang="en-US" sz="2800" i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2020.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buClr>
                <a:srgbClr val="333333"/>
              </a:buClr>
              <a:buSzPts val="1800"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buClr>
                <a:srgbClr val="333333"/>
              </a:buClr>
              <a:buSzPts val="1800"/>
            </a:pP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Abstract: 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researches on how to incorporate the IoT technology into the pedagogy. 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3801865" y="657167"/>
            <a:ext cx="558235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 IDENTIFICATION </a:t>
            </a:r>
            <a:endParaRPr sz="27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7" descr="Amazon.com: Nobo Wall Projection Screen- Home Theatre/Sports/Cinema  (1500x1040mm), White: Electroni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8399" y="1914897"/>
            <a:ext cx="1331798" cy="137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 descr="16,666 BEST Window And Door Logo IMAGES, STOCK PHOTOS &amp; VECTORS | Adobe  Stock"/>
          <p:cNvPicPr preferRelativeResize="0"/>
          <p:nvPr/>
        </p:nvPicPr>
        <p:blipFill rotWithShape="1">
          <a:blip r:embed="rId4">
            <a:alphaModFix/>
          </a:blip>
          <a:srcRect l="15204" t="25586" r="14948" b="28540"/>
          <a:stretch/>
        </p:blipFill>
        <p:spPr>
          <a:xfrm>
            <a:off x="976649" y="2130981"/>
            <a:ext cx="1640905" cy="107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 descr="ABSENT Stamp Sign Text Word Logo Blue. Stock Photo, Picture And Royalty  Free Image. Image 67601976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3499" y="4548081"/>
            <a:ext cx="12858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 descr="Fan Light Stock Illustrations – 5,592 Fan Light Stock Illustrations,  Vectors &amp; Clipart - Dreamstime"/>
          <p:cNvPicPr preferRelativeResize="0"/>
          <p:nvPr/>
        </p:nvPicPr>
        <p:blipFill rotWithShape="1">
          <a:blip r:embed="rId6">
            <a:alphaModFix/>
          </a:blip>
          <a:srcRect b="12460"/>
          <a:stretch/>
        </p:blipFill>
        <p:spPr>
          <a:xfrm>
            <a:off x="9134158" y="4548081"/>
            <a:ext cx="1563494" cy="137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 descr="Construction, Road, Roadwork, Worker Icon - Manual Work Icon Png , Free  Transparent Clipart - ClipartKey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67167" y="2868359"/>
            <a:ext cx="1521619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/>
        </p:nvSpPr>
        <p:spPr>
          <a:xfrm>
            <a:off x="888684" y="3454200"/>
            <a:ext cx="2431459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Opened Door &amp; Windows </a:t>
            </a:r>
            <a:endParaRPr sz="135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 flipH="1">
            <a:off x="8927544" y="3514846"/>
            <a:ext cx="237577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Projector Screen Roll Down</a:t>
            </a:r>
            <a:endParaRPr sz="135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235068" y="5921292"/>
            <a:ext cx="306060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Attendance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9384220" y="5956207"/>
            <a:ext cx="156349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Fan &amp; Lights ON</a:t>
            </a:r>
            <a:endParaRPr sz="135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5298231" y="4709219"/>
            <a:ext cx="198953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Erasing Board</a:t>
            </a:r>
            <a:endParaRPr sz="135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53" name="Google Shape;153;p7" descr="Image result for anna university log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1465" y="440955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 descr="Related 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70197" y="417946"/>
            <a:ext cx="1155035" cy="110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1566393" y="330237"/>
            <a:ext cx="8915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 SYSTEM</a:t>
            </a:r>
            <a:endParaRPr b="1" dirty="0"/>
          </a:p>
        </p:txBody>
      </p:sp>
      <p:pic>
        <p:nvPicPr>
          <p:cNvPr id="160" name="Google Shape;160;p8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72" y="435429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1793" y="429413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/>
          <p:nvPr/>
        </p:nvSpPr>
        <p:spPr>
          <a:xfrm>
            <a:off x="2286000" y="1864360"/>
            <a:ext cx="1295400" cy="609600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1835825" y="3562890"/>
            <a:ext cx="2364742" cy="1133965"/>
          </a:xfrm>
          <a:prstGeom prst="ellipse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Microcontroller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5341621" y="3808022"/>
            <a:ext cx="1524000" cy="609600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Relay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8044180" y="2169160"/>
            <a:ext cx="2199640" cy="762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Light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8044180" y="3731821"/>
            <a:ext cx="2199640" cy="762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Fan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8099395" y="5486400"/>
            <a:ext cx="2199640" cy="762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Attendance System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8"/>
          <p:cNvSpPr/>
          <p:nvPr/>
        </p:nvSpPr>
        <p:spPr>
          <a:xfrm rot="5400000">
            <a:off x="2677161" y="2914112"/>
            <a:ext cx="553720" cy="20827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4396345" y="4025733"/>
            <a:ext cx="553720" cy="20827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 rot="-214373">
            <a:off x="7100965" y="4008682"/>
            <a:ext cx="553720" cy="20827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rot="2785487">
            <a:off x="7017146" y="4865075"/>
            <a:ext cx="553720" cy="20827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rot="-3239558">
            <a:off x="7136771" y="3129135"/>
            <a:ext cx="553720" cy="20827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1524000" y="603066"/>
            <a:ext cx="8915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EXISTING SYSTEM</a:t>
            </a:r>
            <a:endParaRPr sz="1600" dirty="0">
              <a:solidFill>
                <a:srgbClr val="FF0000"/>
              </a:solidFill>
            </a:endParaRPr>
          </a:p>
        </p:txBody>
      </p:sp>
      <p:pic>
        <p:nvPicPr>
          <p:cNvPr id="178" name="Google Shape;178;p9" descr="Image result for anna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50817"/>
            <a:ext cx="1066800" cy="105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3565" y="304801"/>
            <a:ext cx="1155035" cy="11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/>
        </p:nvSpPr>
        <p:spPr>
          <a:xfrm>
            <a:off x="2511394" y="2188029"/>
            <a:ext cx="7840919" cy="373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consuming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Relatively high cost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minimum number of automated systems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and teachers will get disturbed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Electricity is wasted dud to carelessness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957</Words>
  <Application>Microsoft Office PowerPoint</Application>
  <PresentationFormat>Widescreen</PresentationFormat>
  <Paragraphs>155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PowerPoint Presentation</vt:lpstr>
      <vt:lpstr>PRESENTATION OVERVIEW</vt:lpstr>
      <vt:lpstr>ABSTRACT</vt:lpstr>
      <vt:lpstr>OBJECTIVE </vt:lpstr>
      <vt:lpstr>LITERATURE SURVEY 1</vt:lpstr>
      <vt:lpstr>LITERATURE SURVEY 2</vt:lpstr>
      <vt:lpstr>PowerPoint Presentation</vt:lpstr>
      <vt:lpstr>PowerPoint Presentation</vt:lpstr>
      <vt:lpstr>PowerPoint Presentation</vt:lpstr>
      <vt:lpstr>PowerPoint Presentation</vt:lpstr>
      <vt:lpstr>EXPLANATION OF PROPOSED WORK  </vt:lpstr>
      <vt:lpstr>PowerPoint Presentation</vt:lpstr>
      <vt:lpstr>PowerPoint Presentation</vt:lpstr>
      <vt:lpstr>PowerPoint Presentation</vt:lpstr>
      <vt:lpstr>PowerPoint Presentation</vt:lpstr>
      <vt:lpstr>ADVANTAGES OF PROPOSED SYSTEM</vt:lpstr>
      <vt:lpstr>PowerPoint Presentation</vt:lpstr>
      <vt:lpstr>HARDWARE MODEL AND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SNAPSHOT OF HARDWARE MODEL</vt:lpstr>
      <vt:lpstr>PowerPoint Presentation</vt:lpstr>
      <vt:lpstr>PowerPoint Presentation</vt:lpstr>
      <vt:lpstr>PowerPoint Presentation</vt:lpstr>
      <vt:lpstr>PowerPoint Presentation</vt:lpstr>
      <vt:lpstr>REFERENCE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Prakash Ravichandran Ravichandran</cp:lastModifiedBy>
  <cp:revision>3</cp:revision>
  <dcterms:created xsi:type="dcterms:W3CDTF">2018-05-03T09:24:28Z</dcterms:created>
  <dcterms:modified xsi:type="dcterms:W3CDTF">2021-07-21T14:18:14Z</dcterms:modified>
</cp:coreProperties>
</file>