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9" r:id="rId5"/>
    <p:sldId id="270"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C1BDB-B18C-42D0-958F-BAC19C557844}">
          <p14:sldIdLst>
            <p14:sldId id="256"/>
            <p14:sldId id="263"/>
            <p14:sldId id="259"/>
            <p14:sldId id="269"/>
            <p14:sldId id="270"/>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81" d="100"/>
          <a:sy n="81" d="100"/>
        </p:scale>
        <p:origin x="144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211014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46720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78877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2704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54800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413392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B9667-3225-436F-9BCB-0F97F9F0364E}"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19354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B9667-3225-436F-9BCB-0F97F9F0364E}"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92622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B9667-3225-436F-9BCB-0F97F9F0364E}"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55485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45325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1462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B9667-3225-436F-9BCB-0F97F9F0364E}" type="datetimeFigureOut">
              <a:rPr lang="en-US" smtClean="0"/>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C4E03-2806-4B1C-917B-899A0B56BEE9}" type="slidenum">
              <a:rPr lang="en-US" smtClean="0"/>
              <a:t>‹#›</a:t>
            </a:fld>
            <a:endParaRPr lang="en-US"/>
          </a:p>
        </p:txBody>
      </p:sp>
    </p:spTree>
    <p:extLst>
      <p:ext uri="{BB962C8B-B14F-4D97-AF65-F5344CB8AC3E}">
        <p14:creationId xmlns:p14="http://schemas.microsoft.com/office/powerpoint/2010/main" val="185309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85800"/>
            <a:ext cx="7848600" cy="1470025"/>
          </a:xfrm>
        </p:spPr>
        <p:txBody>
          <a:bodyPr>
            <a:normAutofit/>
          </a:bodyPr>
          <a:lstStyle/>
          <a:p>
            <a:r>
              <a:rPr lang="en-US" sz="1400" dirty="0">
                <a:latin typeface="Times New Roman" panose="02020603050405020304" pitchFamily="18" charset="0"/>
                <a:cs typeface="Times New Roman" panose="02020603050405020304" pitchFamily="18" charset="0"/>
              </a:rPr>
              <a:t>KARPAGAM  INSTITUTE OF TECHNOLOGY, COIMBATORE</a:t>
            </a:r>
            <a:r>
              <a:rPr lang="en-GB" sz="1400" dirty="0">
                <a:latin typeface="Times New Roman" panose="02020603050405020304" pitchFamily="18" charset="0"/>
                <a:cs typeface="Times New Roman" panose="02020603050405020304" pitchFamily="18" charset="0"/>
              </a:rPr>
              <a:t>.</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(Approved by AICTE and Affiliated to Anna University)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 Accredited by NBA(CSE,IT,ECE)</a:t>
            </a:r>
            <a:endParaRPr lang="en-US" sz="14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2155825"/>
            <a:ext cx="7467600" cy="4114800"/>
          </a:xfrm>
          <a:solidFill>
            <a:schemeClr val="bg1"/>
          </a:solidFill>
          <a:ln>
            <a:solidFill>
              <a:schemeClr val="accent1"/>
            </a:solidFill>
          </a:ln>
        </p:spPr>
        <p:txBody>
          <a:bodyPr>
            <a:normAutofit/>
          </a:bodyPr>
          <a:lstStyle/>
          <a:p>
            <a:endParaRPr lang="en-IN" sz="1800" b="1" dirty="0">
              <a:solidFill>
                <a:schemeClr val="tx1"/>
              </a:solidFill>
              <a:latin typeface="Times New Roman" pitchFamily="18" charset="0"/>
              <a:cs typeface="Times New Roman" pitchFamily="18" charset="0"/>
            </a:endParaRPr>
          </a:p>
          <a:p>
            <a:r>
              <a:rPr lang="en-IN" sz="1800" b="1" dirty="0">
                <a:solidFill>
                  <a:schemeClr val="tx1"/>
                </a:solidFill>
                <a:latin typeface="Times New Roman" pitchFamily="18" charset="0"/>
                <a:cs typeface="Times New Roman" pitchFamily="18" charset="0"/>
              </a:rPr>
              <a:t>NAAN MUDHALVAN </a:t>
            </a:r>
          </a:p>
          <a:p>
            <a:r>
              <a:rPr lang="en-IN" sz="1800" b="1" dirty="0">
                <a:solidFill>
                  <a:schemeClr val="tx1"/>
                </a:solidFill>
                <a:latin typeface="Times New Roman" pitchFamily="18" charset="0"/>
                <a:cs typeface="Times New Roman" pitchFamily="18" charset="0"/>
              </a:rPr>
              <a:t>TEAM NO – CD1_08</a:t>
            </a:r>
          </a:p>
          <a:p>
            <a:r>
              <a:rPr lang="en-IN" sz="1800" b="1" dirty="0">
                <a:solidFill>
                  <a:schemeClr val="tx1"/>
                </a:solidFill>
                <a:latin typeface="Times New Roman" pitchFamily="18" charset="0"/>
                <a:cs typeface="Times New Roman" pitchFamily="18" charset="0"/>
              </a:rPr>
              <a:t>GROCERY WEBSITE </a:t>
            </a:r>
            <a:endParaRPr lang="en-US" sz="1800" b="1" dirty="0">
              <a:solidFill>
                <a:schemeClr val="tx1"/>
              </a:solidFill>
              <a:latin typeface="Times New Roman" pitchFamily="18" charset="0"/>
              <a:cs typeface="Times New Roman" pitchFamily="18" charset="0"/>
            </a:endParaRPr>
          </a:p>
          <a:p>
            <a:endParaRPr lang="en-US" sz="1600" b="1" dirty="0">
              <a:solidFill>
                <a:schemeClr val="tx1"/>
              </a:solidFill>
            </a:endParaRPr>
          </a:p>
          <a:p>
            <a:endParaRPr lang="en-US" sz="16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66800" y="1084545"/>
            <a:ext cx="1427018" cy="628650"/>
          </a:xfrm>
          <a:prstGeom prst="rect">
            <a:avLst/>
          </a:prstGeom>
        </p:spPr>
      </p:pic>
      <p:graphicFrame>
        <p:nvGraphicFramePr>
          <p:cNvPr id="4" name="Table 6">
            <a:extLst>
              <a:ext uri="{FF2B5EF4-FFF2-40B4-BE49-F238E27FC236}">
                <a16:creationId xmlns:a16="http://schemas.microsoft.com/office/drawing/2014/main" id="{F9B821E6-9472-A879-A453-730A04B05B72}"/>
              </a:ext>
            </a:extLst>
          </p:cNvPr>
          <p:cNvGraphicFramePr>
            <a:graphicFrameLocks noGrp="1"/>
          </p:cNvGraphicFramePr>
          <p:nvPr>
            <p:extLst>
              <p:ext uri="{D42A27DB-BD31-4B8C-83A1-F6EECF244321}">
                <p14:modId xmlns:p14="http://schemas.microsoft.com/office/powerpoint/2010/main" val="456634117"/>
              </p:ext>
            </p:extLst>
          </p:nvPr>
        </p:nvGraphicFramePr>
        <p:xfrm>
          <a:off x="1395996" y="3788602"/>
          <a:ext cx="6352008" cy="1903812"/>
        </p:xfrm>
        <a:graphic>
          <a:graphicData uri="http://schemas.openxmlformats.org/drawingml/2006/table">
            <a:tbl>
              <a:tblPr firstRow="1" bandRow="1">
                <a:tableStyleId>{5940675A-B579-460E-94D1-54222C63F5DA}</a:tableStyleId>
              </a:tblPr>
              <a:tblGrid>
                <a:gridCol w="3176004">
                  <a:extLst>
                    <a:ext uri="{9D8B030D-6E8A-4147-A177-3AD203B41FA5}">
                      <a16:colId xmlns:a16="http://schemas.microsoft.com/office/drawing/2014/main" val="3984226446"/>
                    </a:ext>
                  </a:extLst>
                </a:gridCol>
                <a:gridCol w="3176004">
                  <a:extLst>
                    <a:ext uri="{9D8B030D-6E8A-4147-A177-3AD203B41FA5}">
                      <a16:colId xmlns:a16="http://schemas.microsoft.com/office/drawing/2014/main" val="2904899218"/>
                    </a:ext>
                  </a:extLst>
                </a:gridCol>
              </a:tblGrid>
              <a:tr h="475953">
                <a:tc>
                  <a:txBody>
                    <a:bodyPr/>
                    <a:lstStyle/>
                    <a:p>
                      <a:r>
                        <a:rPr lang="en-IN" dirty="0"/>
                        <a:t>VIMAL R</a:t>
                      </a:r>
                      <a:endParaRPr lang="en-US" dirty="0"/>
                    </a:p>
                  </a:txBody>
                  <a:tcPr/>
                </a:tc>
                <a:tc>
                  <a:txBody>
                    <a:bodyPr/>
                    <a:lstStyle/>
                    <a:p>
                      <a:r>
                        <a:rPr lang="en-IN" dirty="0"/>
                        <a:t>721220104061</a:t>
                      </a:r>
                      <a:endParaRPr lang="en-US" dirty="0"/>
                    </a:p>
                  </a:txBody>
                  <a:tcPr/>
                </a:tc>
                <a:extLst>
                  <a:ext uri="{0D108BD9-81ED-4DB2-BD59-A6C34878D82A}">
                    <a16:rowId xmlns:a16="http://schemas.microsoft.com/office/drawing/2014/main" val="3157742142"/>
                  </a:ext>
                </a:extLst>
              </a:tr>
              <a:tr h="475953">
                <a:tc>
                  <a:txBody>
                    <a:bodyPr/>
                    <a:lstStyle/>
                    <a:p>
                      <a:r>
                        <a:rPr lang="en-IN" dirty="0"/>
                        <a:t>PRAVEEN P</a:t>
                      </a:r>
                      <a:endParaRPr lang="en-US" dirty="0"/>
                    </a:p>
                  </a:txBody>
                  <a:tcPr/>
                </a:tc>
                <a:tc>
                  <a:txBody>
                    <a:bodyPr/>
                    <a:lstStyle/>
                    <a:p>
                      <a:r>
                        <a:rPr lang="en-IN" dirty="0"/>
                        <a:t>721220104031</a:t>
                      </a:r>
                      <a:endParaRPr lang="en-US" dirty="0"/>
                    </a:p>
                  </a:txBody>
                  <a:tcPr/>
                </a:tc>
                <a:extLst>
                  <a:ext uri="{0D108BD9-81ED-4DB2-BD59-A6C34878D82A}">
                    <a16:rowId xmlns:a16="http://schemas.microsoft.com/office/drawing/2014/main" val="1571793198"/>
                  </a:ext>
                </a:extLst>
              </a:tr>
              <a:tr h="475953">
                <a:tc>
                  <a:txBody>
                    <a:bodyPr/>
                    <a:lstStyle/>
                    <a:p>
                      <a:r>
                        <a:rPr lang="en-IN" dirty="0"/>
                        <a:t>ANBURAJ G</a:t>
                      </a:r>
                      <a:endParaRPr lang="en-US" dirty="0"/>
                    </a:p>
                  </a:txBody>
                  <a:tcPr/>
                </a:tc>
                <a:tc>
                  <a:txBody>
                    <a:bodyPr/>
                    <a:lstStyle/>
                    <a:p>
                      <a:r>
                        <a:rPr lang="en-IN" dirty="0"/>
                        <a:t>721220104002</a:t>
                      </a:r>
                      <a:endParaRPr lang="en-US" dirty="0"/>
                    </a:p>
                  </a:txBody>
                  <a:tcPr/>
                </a:tc>
                <a:extLst>
                  <a:ext uri="{0D108BD9-81ED-4DB2-BD59-A6C34878D82A}">
                    <a16:rowId xmlns:a16="http://schemas.microsoft.com/office/drawing/2014/main" val="1370523778"/>
                  </a:ext>
                </a:extLst>
              </a:tr>
              <a:tr h="475953">
                <a:tc>
                  <a:txBody>
                    <a:bodyPr/>
                    <a:lstStyle/>
                    <a:p>
                      <a:r>
                        <a:rPr lang="en-IN" dirty="0"/>
                        <a:t>PRAKASH G</a:t>
                      </a:r>
                      <a:endParaRPr lang="en-US" dirty="0"/>
                    </a:p>
                  </a:txBody>
                  <a:tcPr/>
                </a:tc>
                <a:tc>
                  <a:txBody>
                    <a:bodyPr/>
                    <a:lstStyle/>
                    <a:p>
                      <a:r>
                        <a:rPr lang="en-IN" dirty="0"/>
                        <a:t>721220104030</a:t>
                      </a:r>
                      <a:endParaRPr lang="en-US" dirty="0"/>
                    </a:p>
                  </a:txBody>
                  <a:tcPr/>
                </a:tc>
                <a:extLst>
                  <a:ext uri="{0D108BD9-81ED-4DB2-BD59-A6C34878D82A}">
                    <a16:rowId xmlns:a16="http://schemas.microsoft.com/office/drawing/2014/main" val="1545191740"/>
                  </a:ext>
                </a:extLst>
              </a:tr>
            </a:tbl>
          </a:graphicData>
        </a:graphic>
      </p:graphicFrame>
    </p:spTree>
    <p:extLst>
      <p:ext uri="{BB962C8B-B14F-4D97-AF65-F5344CB8AC3E}">
        <p14:creationId xmlns:p14="http://schemas.microsoft.com/office/powerpoint/2010/main" val="427525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lnSpcReduction="10000"/>
          </a:bodyPr>
          <a:lstStyle/>
          <a:p>
            <a:pPr>
              <a:lnSpc>
                <a:spcPct val="150000"/>
              </a:lnSpc>
            </a:pPr>
            <a:r>
              <a:rPr lang="en-US" sz="1800" b="0" i="0" dirty="0">
                <a:effectLst/>
                <a:latin typeface="+mj-lt"/>
              </a:rPr>
              <a:t>Many individuals and families find it increasingly challenging to allocate time for in-person grocery shopping due to busy schedules, long commutes, and other commitments. This results in time constraints and inconvenience, making it difficult for them to access fresh and essential groceries.</a:t>
            </a:r>
          </a:p>
          <a:p>
            <a:pPr>
              <a:lnSpc>
                <a:spcPct val="150000"/>
              </a:lnSpc>
            </a:pPr>
            <a:r>
              <a:rPr lang="en-US" sz="1800" b="0" i="0" dirty="0">
                <a:effectLst/>
                <a:latin typeface="+mj-lt"/>
              </a:rPr>
              <a:t>Individuals with disabilities, the elderly, and those with limited mobility may face significant challenges when it comes to visiting physical grocery stores. Accessible and convenient grocery shopping options are essential to ensure everyone's needs are met.</a:t>
            </a:r>
            <a:endParaRPr lang="en-US" sz="1800" dirty="0">
              <a:latin typeface="+mj-lt"/>
            </a:endParaRPr>
          </a:p>
          <a:p>
            <a:pPr>
              <a:lnSpc>
                <a:spcPct val="150000"/>
              </a:lnSpc>
            </a:pPr>
            <a:r>
              <a:rPr lang="en-US" sz="1800" b="0" i="0" dirty="0">
                <a:effectLst/>
                <a:latin typeface="+mj-lt"/>
              </a:rPr>
              <a:t>Efficient delivery logistics, including timely deliveries and accurate order fulfillment, are critical to the success of a grocery delivery system. The system should address challenges related to delivery time slots and order accuracy.</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308445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5"/>
            <a:ext cx="8229600" cy="1143000"/>
          </a:xfrm>
        </p:spPr>
        <p:txBody>
          <a:bodyPr>
            <a:normAutofit/>
          </a:bodyPr>
          <a:lstStyle/>
          <a:p>
            <a:r>
              <a:rPr lang="en-US" sz="3600" b="1" u="sng"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57200" y="1066800"/>
            <a:ext cx="8229600" cy="4525963"/>
          </a:xfrm>
        </p:spPr>
        <p:txBody>
          <a:bodyPr>
            <a:noAutofit/>
          </a:bodyPr>
          <a:lstStyle/>
          <a:p>
            <a:pPr algn="l"/>
            <a:r>
              <a:rPr lang="en-US" sz="2000" b="0" i="0" dirty="0">
                <a:effectLst/>
              </a:rPr>
              <a:t>These existing grocery delivery systems typically include features like a user-friendly interface, search and filter options, loyalty programs, product recommendations, secure payment processing, and various delivery or pickup choices. They often have dedicated mobile apps for easy access, and some offer subscription services for unlimited delivery.</a:t>
            </a:r>
          </a:p>
          <a:p>
            <a:pPr marL="0" indent="0" algn="l">
              <a:buNone/>
            </a:pPr>
            <a:endParaRPr lang="en-US" sz="2000" b="0" i="0" dirty="0">
              <a:effectLst/>
            </a:endParaRPr>
          </a:p>
          <a:p>
            <a:pPr algn="l"/>
            <a:r>
              <a:rPr lang="en-US" sz="2000" b="0" i="0" dirty="0">
                <a:effectLst/>
              </a:rPr>
              <a:t>These services aim to make grocery shopping more convenient and time-saving for customers, especially for those who prefer to avoid crowded stores or have limited time for in-person shopping. The specific features and services offered may vary by location and company, but the core concept is to provide a seamless online shopping and delivery experience for groceries.</a:t>
            </a:r>
          </a:p>
        </p:txBody>
      </p:sp>
    </p:spTree>
    <p:extLst>
      <p:ext uri="{BB962C8B-B14F-4D97-AF65-F5344CB8AC3E}">
        <p14:creationId xmlns:p14="http://schemas.microsoft.com/office/powerpoint/2010/main" val="277517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latin typeface="Times New Roman" pitchFamily="18" charset="0"/>
                <a:cs typeface="Times New Roman" pitchFamily="18" charset="0"/>
              </a:rPr>
              <a:t>TECHNOLOGY</a:t>
            </a:r>
            <a:r>
              <a:rPr lang="en-IN" sz="3600" b="1" dirty="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Server-side scripting – HTML, CSS, </a:t>
            </a:r>
            <a:r>
              <a:rPr lang="en-US" sz="1800" dirty="0" err="1">
                <a:latin typeface="Times New Roman" panose="02020603050405020304" pitchFamily="18" charset="0"/>
                <a:cs typeface="Times New Roman" panose="02020603050405020304" pitchFamily="18" charset="0"/>
              </a:rPr>
              <a:t>Javascript</a:t>
            </a:r>
            <a:endParaRPr lang="en-US" sz="18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Storage – My SQL Database</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Payment Processing – Square, </a:t>
            </a:r>
            <a:r>
              <a:rPr lang="en-US" sz="1800" dirty="0" err="1">
                <a:latin typeface="Times New Roman" panose="02020603050405020304" pitchFamily="18" charset="0"/>
                <a:cs typeface="Times New Roman" panose="02020603050405020304" pitchFamily="18" charset="0"/>
              </a:rPr>
              <a:t>paypal</a:t>
            </a:r>
            <a:r>
              <a:rPr lang="en-US" sz="1800" dirty="0">
                <a:latin typeface="Times New Roman" panose="02020603050405020304" pitchFamily="18" charset="0"/>
                <a:cs typeface="Times New Roman" panose="02020603050405020304" pitchFamily="18" charset="0"/>
              </a:rPr>
              <a:t> or stripe</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Geolocation – Google Map API</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Analytics and monitoring – Google analytics, </a:t>
            </a:r>
            <a:r>
              <a:rPr lang="en-US" sz="1800" dirty="0" err="1">
                <a:latin typeface="Times New Roman" panose="02020603050405020304" pitchFamily="18" charset="0"/>
                <a:cs typeface="Times New Roman" panose="02020603050405020304" pitchFamily="18" charset="0"/>
              </a:rPr>
              <a:t>Mixpanel</a:t>
            </a:r>
            <a:r>
              <a:rPr lang="en-US" sz="1800"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Customer support tools – Chat</a:t>
            </a:r>
            <a:r>
              <a:rPr lang="en-US" sz="1800">
                <a:latin typeface="Times New Roman" panose="02020603050405020304" pitchFamily="18" charset="0"/>
                <a:cs typeface="Times New Roman" panose="02020603050405020304" pitchFamily="18" charset="0"/>
              </a:rPr>
              <a:t>, Email, Helpdesk </a:t>
            </a:r>
            <a:r>
              <a:rPr lang="en-US" sz="1800" dirty="0">
                <a:latin typeface="Times New Roman" panose="02020603050405020304" pitchFamily="18" charset="0"/>
                <a:cs typeface="Times New Roman" panose="02020603050405020304" pitchFamily="18" charset="0"/>
              </a:rPr>
              <a:t>S</a:t>
            </a:r>
            <a:r>
              <a:rPr lang="en-US" sz="1800">
                <a:latin typeface="Times New Roman" panose="02020603050405020304" pitchFamily="18" charset="0"/>
                <a:cs typeface="Times New Roman" panose="02020603050405020304" pitchFamily="18" charset="0"/>
              </a:rPr>
              <a:t>ystem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8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0F8C-4C35-6714-9315-00F7222EC42C}"/>
              </a:ext>
            </a:extLst>
          </p:cNvPr>
          <p:cNvSpPr>
            <a:spLocks noGrp="1"/>
          </p:cNvSpPr>
          <p:nvPr>
            <p:ph type="title"/>
          </p:nvPr>
        </p:nvSpPr>
        <p:spPr>
          <a:xfrm>
            <a:off x="457200" y="135903"/>
            <a:ext cx="8229600" cy="1143000"/>
          </a:xfrm>
        </p:spPr>
        <p:txBody>
          <a:bodyPr>
            <a:normAutofit/>
          </a:bodyPr>
          <a:lstStyle/>
          <a:p>
            <a:r>
              <a:rPr lang="en-US" sz="3600" b="1" u="sng" dirty="0">
                <a:latin typeface="Times New Roman" panose="02020603050405020304" pitchFamily="18" charset="0"/>
                <a:cs typeface="Times New Roman" panose="02020603050405020304" pitchFamily="18" charset="0"/>
              </a:rPr>
              <a:t>BENEFITS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D4DBB-CD4B-64AD-EF0D-1140FEF42262}"/>
              </a:ext>
            </a:extLst>
          </p:cNvPr>
          <p:cNvSpPr>
            <a:spLocks noGrp="1"/>
          </p:cNvSpPr>
          <p:nvPr>
            <p:ph idx="1"/>
          </p:nvPr>
        </p:nvSpPr>
        <p:spPr>
          <a:xfrm>
            <a:off x="457200" y="914400"/>
            <a:ext cx="8229600" cy="4525963"/>
          </a:xfrm>
        </p:spPr>
        <p:txBody>
          <a:bodyPr>
            <a:noAutofit/>
          </a:bodyPr>
          <a:lstStyle/>
          <a:p>
            <a:pPr algn="just">
              <a:lnSpc>
                <a:spcPct val="150000"/>
              </a:lnSpc>
            </a:pPr>
            <a:r>
              <a:rPr lang="en-US" sz="1800" b="0" i="0" dirty="0">
                <a:effectLst/>
                <a:latin typeface="Calibri(body)"/>
              </a:rPr>
              <a:t>The system offers advanced features like search, filters, and product recommendations, making it easier for customers to find and compare products. This enhances the overall shopping experience and helps users make informed choices.</a:t>
            </a:r>
          </a:p>
          <a:p>
            <a:pPr algn="just">
              <a:lnSpc>
                <a:spcPct val="150000"/>
              </a:lnSpc>
            </a:pPr>
            <a:r>
              <a:rPr lang="en-US" sz="1800" b="0" i="0" dirty="0">
                <a:effectLst/>
                <a:latin typeface="Calibri(body)"/>
              </a:rPr>
              <a:t>The system provides unparalleled convenience for customers. They can order groceries from the comfort of their homes or workplaces, eliminating the need for physical store visits. </a:t>
            </a:r>
          </a:p>
          <a:p>
            <a:pPr algn="just">
              <a:lnSpc>
                <a:spcPct val="150000"/>
              </a:lnSpc>
            </a:pPr>
            <a:r>
              <a:rPr lang="en-US" sz="1800" b="0" i="0" dirty="0">
                <a:effectLst/>
                <a:latin typeface="Calibri(body)"/>
              </a:rPr>
              <a:t>The system helps reduce overcrowding in physical stores, which is a common issue during peak shopping hours. This contributes to a more pleasant and stress-free shopping experience for those who do visit stores.</a:t>
            </a:r>
          </a:p>
          <a:p>
            <a:pPr algn="just">
              <a:lnSpc>
                <a:spcPct val="150000"/>
              </a:lnSpc>
            </a:pPr>
            <a:r>
              <a:rPr lang="en-US" sz="1800" b="0" i="0" dirty="0">
                <a:effectLst/>
                <a:latin typeface="Calibri(body)"/>
              </a:rPr>
              <a:t>Robust security measures and data protection enhance customer trust. By providing secure payment options and respecting data privacy, the system promotes confidence among users.</a:t>
            </a:r>
            <a:endParaRPr lang="en-IN" dirty="0">
              <a:latin typeface="Calibri(body)"/>
              <a:cs typeface="Times New Roman" panose="02020603050405020304" pitchFamily="18" charset="0"/>
            </a:endParaRPr>
          </a:p>
        </p:txBody>
      </p:sp>
    </p:spTree>
    <p:extLst>
      <p:ext uri="{BB962C8B-B14F-4D97-AF65-F5344CB8AC3E}">
        <p14:creationId xmlns:p14="http://schemas.microsoft.com/office/powerpoint/2010/main" val="38329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0B64-015D-9DBC-94D2-FB3BE8F59944}"/>
              </a:ext>
            </a:extLst>
          </p:cNvPr>
          <p:cNvSpPr>
            <a:spLocks noGrp="1"/>
          </p:cNvSpPr>
          <p:nvPr>
            <p:ph type="title"/>
          </p:nvPr>
        </p:nvSpPr>
        <p:spPr/>
        <p:txBody>
          <a:bodyPr>
            <a:normAutofit fontScale="90000"/>
          </a:bodyPr>
          <a:lstStyle/>
          <a:p>
            <a:r>
              <a:rPr lang="en-IN" dirty="0"/>
              <a:t>USECASE DIAGRAM</a:t>
            </a:r>
            <a:br>
              <a:rPr lang="en-IN" dirty="0"/>
            </a:br>
            <a:endParaRPr lang="en-IN" dirty="0"/>
          </a:p>
        </p:txBody>
      </p:sp>
      <p:pic>
        <p:nvPicPr>
          <p:cNvPr id="7" name="Content Placeholder 6">
            <a:extLst>
              <a:ext uri="{FF2B5EF4-FFF2-40B4-BE49-F238E27FC236}">
                <a16:creationId xmlns:a16="http://schemas.microsoft.com/office/drawing/2014/main" id="{C1D950FD-50D1-E7BE-854B-657902DE18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854" t="11785" r="36742" b="27604"/>
          <a:stretch/>
        </p:blipFill>
        <p:spPr>
          <a:xfrm>
            <a:off x="827617" y="1161660"/>
            <a:ext cx="7401983" cy="5438192"/>
          </a:xfrm>
        </p:spPr>
      </p:pic>
    </p:spTree>
    <p:extLst>
      <p:ext uri="{BB962C8B-B14F-4D97-AF65-F5344CB8AC3E}">
        <p14:creationId xmlns:p14="http://schemas.microsoft.com/office/powerpoint/2010/main" val="403840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474</Words>
  <Application>Microsoft Office PowerPoint</Application>
  <PresentationFormat>On-screen Show (4:3)</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Calibri(body)</vt:lpstr>
      <vt:lpstr>Times New Roman</vt:lpstr>
      <vt:lpstr>Office Theme</vt:lpstr>
      <vt:lpstr>KARPAGAM  INSTITUTE OF TECHNOLOGY, COIMBATORE. (Approved by AICTE and Affiliated to Anna University)            ( Accredited by NBA(CSE,IT,ECE)</vt:lpstr>
      <vt:lpstr>PROBLEM STATEMENT</vt:lpstr>
      <vt:lpstr>PROPOSED SYSTEM</vt:lpstr>
      <vt:lpstr>TECHNOLOGY </vt:lpstr>
      <vt:lpstr>BENEFITS</vt:lpstr>
      <vt:lpstr>USECASE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welcome</dc:creator>
  <cp:lastModifiedBy>KALPANA SRI</cp:lastModifiedBy>
  <cp:revision>31</cp:revision>
  <dcterms:created xsi:type="dcterms:W3CDTF">2023-05-11T13:07:48Z</dcterms:created>
  <dcterms:modified xsi:type="dcterms:W3CDTF">2023-11-08T10:11:57Z</dcterms:modified>
</cp:coreProperties>
</file>