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1" d="100"/>
          <a:sy n="61" d="100"/>
        </p:scale>
        <p:origin x="107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5019247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52571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92176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9803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636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25583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275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83248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1168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907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7314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58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0529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347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72194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33371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4"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3"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62"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61"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7"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8"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9"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60"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5041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549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506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814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881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346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183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107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668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0627527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200" b="1" i="0" u="none" strike="noStrike" kern="1200" cap="all" spc="0" baseline="0">
                <a:solidFill>
                  <a:schemeClr val="accent1"/>
                </a:solidFill>
                <a:latin typeface="Arial" pitchFamily="34" charset="0"/>
                <a:ea typeface="华文中宋" charset="0"/>
                <a:cs typeface="Arial" pitchFamily="34" charset="0"/>
              </a:rPr>
              <a:t>Keylogger &amp; security implementation</a:t>
            </a:r>
            <a:endParaRPr lang="zh-CN" altLang="en-US" sz="3200" b="1" i="0" u="none" strike="noStrike" kern="1200" cap="all" spc="0" baseline="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3117529" y="4586365"/>
            <a:ext cx="7980183"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1481AC"/>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1">
                <a:solidFill>
                  <a:srgbClr val="1481AC"/>
                </a:solidFill>
                <a:latin typeface="Arial" pitchFamily="34" charset="0"/>
                <a:ea typeface="华文中宋" charset="0"/>
                <a:cs typeface="Arial" pitchFamily="34" charset="0"/>
              </a:rPr>
              <a:t>PRAKASH .D</a:t>
            </a:r>
            <a:r>
              <a:rPr lang="en-US" altLang="zh-CN" sz="2000" b="1" i="0" u="none" strike="noStrike" kern="1200" cap="none" spc="0" baseline="0">
                <a:solidFill>
                  <a:srgbClr val="1481AC"/>
                </a:solidFill>
                <a:latin typeface="Arial" pitchFamily="34" charset="0"/>
                <a:ea typeface="华文中宋" charset="0"/>
                <a:cs typeface="Arial" pitchFamily="34" charset="0"/>
              </a:rPr>
              <a:t> </a:t>
            </a:r>
            <a:r>
              <a:rPr lang="en-US" altLang="zh-CN" sz="2000" b="1" i="0" u="none" strike="noStrike" kern="1200" cap="none" spc="0" baseline="0" dirty="0">
                <a:solidFill>
                  <a:srgbClr val="1481AC"/>
                </a:solidFill>
                <a:latin typeface="Arial" pitchFamily="34" charset="0"/>
                <a:ea typeface="华文中宋" charset="0"/>
                <a:cs typeface="Arial" pitchFamily="34" charset="0"/>
              </a:rPr>
              <a:t>– Fatima Michael college of </a:t>
            </a:r>
            <a:r>
              <a:rPr lang="en-US" altLang="zh-CN" sz="2000" b="1" i="0" u="none" strike="noStrike" kern="1200" cap="none" spc="0" baseline="0" dirty="0" err="1">
                <a:solidFill>
                  <a:srgbClr val="1481AC"/>
                </a:solidFill>
                <a:latin typeface="Arial" pitchFamily="34" charset="0"/>
                <a:ea typeface="华文中宋" charset="0"/>
                <a:cs typeface="Arial" pitchFamily="34" charset="0"/>
              </a:rPr>
              <a:t>Engg</a:t>
            </a:r>
            <a:r>
              <a:rPr lang="en-US" altLang="zh-CN" sz="2000" b="1" i="0" u="none" strike="noStrike" kern="1200" cap="none" spc="0" baseline="0" dirty="0">
                <a:solidFill>
                  <a:srgbClr val="1481AC"/>
                </a:solidFill>
                <a:latin typeface="Arial" pitchFamily="34" charset="0"/>
                <a:ea typeface="华文中宋" charset="0"/>
                <a:cs typeface="Arial" pitchFamily="34" charset="0"/>
              </a:rPr>
              <a:t> &amp; Tech- Computer Science and Engineering</a:t>
            </a:r>
            <a:endParaRPr lang="zh-CN" altLang="en-US" sz="2000" b="1" i="0" u="none" strike="noStrike" kern="1200" cap="none" spc="0" baseline="0" dirty="0">
              <a:solidFill>
                <a:srgbClr val="1481AC"/>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8895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charset="0"/>
                <a:ea typeface="华文中宋" charset="0"/>
                <a:cs typeface="Lucida Sans"/>
              </a:rPr>
              <a:t>Practical Malware Analysis: The Hands-On Guide to Dissecting Malicious Software" by Michael Sikorski and Andrew Honig."The Art of Memory Forensics: Detecting Malware and Threats in Windows, Linux, and Mac Memory" by Michael Hale Ligh, Andrew Case, Jamie Levy, and Aaron Walters</a:t>
            </a:r>
            <a:endParaRPr lang="zh-CN" altLang="en-US" sz="24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83243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79932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23008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3200" b="0" i="0" u="none" strike="noStrike" kern="1200" cap="none" spc="0" baseline="0">
                <a:solidFill>
                  <a:srgbClr val="0F0F0F"/>
                </a:solidFill>
                <a:latin typeface="Franklin Gothic Book" charset="0"/>
                <a:ea typeface="Franklin Gothic Book" charset="0"/>
                <a:cs typeface="Franklin Gothic Book" charset="0"/>
              </a:rPr>
              <a:t>Example:</a:t>
            </a:r>
            <a:r>
              <a:rPr lang="en-US" altLang="zh-CN" sz="2800" b="0" i="0" u="none" strike="noStrike" kern="1200" cap="none" spc="0" baseline="0">
                <a:solidFill>
                  <a:srgbClr val="0F0F0F"/>
                </a:solidFill>
                <a:latin typeface="Franklin Gothic Book" charset="0"/>
                <a:ea typeface="Franklin Gothic Book" charset="0"/>
                <a:cs typeface="Franklin Gothic Book" charset="0"/>
              </a:rPr>
              <a:t>  The problem statement for Keloggers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altLang="zh-CN" sz="2400" b="0" i="0" u="none" strike="noStrike" kern="1200" cap="none" spc="0" baseline="0">
                <a:solidFill>
                  <a:srgbClr val="ECECEC"/>
                </a:solidFill>
                <a:latin typeface="Söhne" charset="0"/>
                <a:ea typeface="华文中宋" charset="0"/>
                <a:cs typeface="Lucida Sans"/>
              </a:rPr>
              <a:t> </a:t>
            </a:r>
          </a:p>
          <a:p>
            <a:pPr marL="0" indent="0" algn="l">
              <a:lnSpc>
                <a:spcPct val="110000"/>
              </a:lnSpc>
              <a:spcBef>
                <a:spcPct val="20000"/>
              </a:spcBef>
              <a:spcAft>
                <a:spcPts val="600"/>
              </a:spcAft>
              <a:buNone/>
            </a:pPr>
            <a:br>
              <a:rPr lang="zh-CN" altLang="en-US" sz="2400" b="0" i="0" u="none" strike="noStrike" kern="1200" cap="none" spc="0" baseline="0">
                <a:solidFill>
                  <a:srgbClr val="404040"/>
                </a:solidFill>
                <a:latin typeface="Franklin Gothic Book" charset="0"/>
                <a:ea typeface="华文中宋" charset="0"/>
                <a:cs typeface="Lucida Sans"/>
              </a:rPr>
            </a:br>
            <a:r>
              <a:rPr lang="en-US" altLang="zh-CN" sz="2400" b="0" i="0" u="none" strike="noStrike" kern="1200" cap="none" spc="0" baseline="0">
                <a:solidFill>
                  <a:srgbClr val="0F0F0F"/>
                </a:solidFill>
                <a:latin typeface="Franklin Gothic Book" charset="0"/>
                <a:ea typeface="Franklin Gothic Book" charset="0"/>
                <a:cs typeface="Franklin Gothic Book" charset="0"/>
              </a:rPr>
              <a:t>.</a:t>
            </a:r>
            <a:endParaRPr lang="en-US" altLang="zh-CN" sz="24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4201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The proposed solution for mitigating the risks posed by keyloggers involves a multi-layered approach combining both technical measures and user education. Here's a detailed breakdown of the solution .</a:t>
            </a: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charset="0"/>
                <a:ea typeface="华文中宋" charset="0"/>
                <a:cs typeface="Calibri" charset="0"/>
              </a:rPr>
              <a:t>Anti-Keylogging Software:</a:t>
            </a: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charset="0"/>
                <a:ea typeface="华文中宋" charset="0"/>
                <a:cs typeface="Calibri" charset="0"/>
              </a:rPr>
              <a:t>Deploy robust anti-keylogging software on all endpoints (computers, laptops, mobile devices) within the organization's network. These tools should be capable of detecting and blocking keylogger activity in real-time. Examples of such software include Zemana AntiLogger, SpyShelter, and KeyScrambler.</a:t>
            </a: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charset="0"/>
                <a:ea typeface="华文中宋" charset="0"/>
                <a:cs typeface="Calibri" charset="0"/>
              </a:rPr>
              <a:t>Endpoint Security Solutions</a:t>
            </a:r>
            <a:r>
              <a:rPr lang="en-US" altLang="zh-CN" sz="1200" b="1" i="0" u="none" strike="noStrike" kern="1200" cap="none" spc="0" baseline="0">
                <a:solidFill>
                  <a:srgbClr val="404040"/>
                </a:solidFill>
                <a:latin typeface="Calibri" charset="0"/>
                <a:ea typeface="华文中宋" charset="0"/>
                <a:cs typeface="Calibri" charset="0"/>
              </a:rPr>
              <a:t>:</a:t>
            </a: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charset="0"/>
                <a:ea typeface="华文中宋" charset="0"/>
                <a:cs typeface="Calibri" charset="0"/>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charset="0"/>
                <a:ea typeface="华文中宋" charset="0"/>
                <a:cs typeface="Calibri" charset="0"/>
              </a:rPr>
              <a:t>Secure Coding Practices:</a:t>
            </a: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charset="0"/>
                <a:ea typeface="华文中宋" charset="0"/>
                <a:cs typeface="Calibri" charset="0"/>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charset="0"/>
                <a:ea typeface="华文中宋" charset="0"/>
                <a:cs typeface="Calibri" charset="0"/>
              </a:rPr>
              <a:t>User Education and Awareness</a:t>
            </a:r>
            <a:r>
              <a:rPr lang="en-US" altLang="zh-CN" sz="1200" b="1" i="0" u="none" strike="noStrike" kern="1200" cap="none" spc="0" baseline="0">
                <a:solidFill>
                  <a:srgbClr val="404040"/>
                </a:solidFill>
                <a:latin typeface="Calibri" charset="0"/>
                <a:ea typeface="华文中宋" charset="0"/>
                <a:cs typeface="Calibri" charset="0"/>
              </a:rPr>
              <a:t>:</a:t>
            </a: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charset="0"/>
                <a:ea typeface="华文中宋" charset="0"/>
                <a:cs typeface="Calibri" charset="0"/>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charset="0"/>
                <a:ea typeface="华文中宋" charset="0"/>
                <a:cs typeface="Calibri" charset="0"/>
              </a:rPr>
              <a:t>Multi-Factor Authentication (MFA</a:t>
            </a:r>
            <a:r>
              <a:rPr lang="en-US" altLang="zh-CN" sz="1200" b="1" i="0" u="none" strike="noStrike" kern="1200" cap="none" spc="0" baseline="0">
                <a:solidFill>
                  <a:srgbClr val="404040"/>
                </a:solidFill>
                <a:latin typeface="Calibri" charset="0"/>
                <a:ea typeface="华文中宋" charset="0"/>
                <a:cs typeface="Calibri" charset="0"/>
              </a:rPr>
              <a:t>):</a:t>
            </a: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charset="0"/>
                <a:ea typeface="华文中宋" charset="0"/>
                <a:cs typeface="Calibri" charset="0"/>
              </a:rPr>
              <a:t> Implement MFA across all systems and applications to add an extra layer of security beyond passwords. This can significantly reduce the effectiveness of keyloggers, as even if credentials are captured, additional authentication factors are required for access.</a:t>
            </a: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56980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charset="0"/>
                <a:ea typeface="华文中宋" charset="0"/>
                <a:cs typeface="Lucida Sans"/>
              </a:rPr>
              <a:t>A systematic approach to keylogger and security implementation involves several interconnected components aimed at identifying, preventing, detecting, and responding to keylogger threats. Here's a structured system approach:</a:t>
            </a: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charset="0"/>
                <a:ea typeface="华文中宋" charset="0"/>
                <a:cs typeface="Lucida Sans"/>
              </a:rPr>
              <a:t>  Threat Analysis and Risk Assessment.</a:t>
            </a: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800" b="1" i="0" u="none" strike="noStrike" kern="1200" cap="none" spc="0" baseline="0">
                <a:solidFill>
                  <a:srgbClr val="0F0F0F"/>
                </a:solidFill>
                <a:latin typeface="Franklin Gothic Book" charset="0"/>
                <a:ea typeface="华文中宋" charset="0"/>
                <a:cs typeface="Lucida Sans"/>
              </a:rPr>
              <a:t>  Security Policy Development.</a:t>
            </a: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800" b="1" i="0" u="none" strike="noStrike" kern="1200" cap="none" spc="0" baseline="0">
                <a:solidFill>
                  <a:srgbClr val="0F0F0F"/>
                </a:solidFill>
                <a:latin typeface="Franklin Gothic Book" charset="0"/>
                <a:ea typeface="华文中宋" charset="0"/>
                <a:cs typeface="Lucida Sans"/>
              </a:rPr>
              <a:t>  Technical Controls Implementation.</a:t>
            </a:r>
          </a:p>
          <a:p>
            <a:pPr marL="0" indent="0" algn="l">
              <a:lnSpc>
                <a:spcPct val="110000"/>
              </a:lnSpc>
              <a:spcBef>
                <a:spcPct val="20000"/>
              </a:spcBef>
              <a:spcAft>
                <a:spcPts val="600"/>
              </a:spcAft>
              <a:buNone/>
            </a:pPr>
            <a:endParaRPr lang="zh-CN" altLang="en-US" sz="1800" b="1"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7271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charset="0"/>
                <a:ea typeface="华文中宋" charset="0"/>
                <a:cs typeface="Lucida Sans"/>
              </a:rPr>
              <a:t>Algorithm for Keylogger Prevention and Security Implementation:</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Identify Keylogger Threats: Enumerate potential sources and vectors through which keyloggers could infiltrate systems (e.g., malicious downloads, phishing emails, compromised websites).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Risk Assessment: Conduct a comprehensive risk assessment to evaluate the likelihood and potential impact of keylogger attacks on the organization's systems and data.</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Define Security Requirements:Determine the security requirements and objectives based on the identified risks and organizational needs.Select Security Solutions: Choose appropriate security solutions and tools for keylogger prevention, detection, and response (e.g., anti-malware software, intrusion detection systems, endpoint protection platforms).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keyloggers.Configure intrusion detection/prevention systems to monitor for keylogger activity.</a:t>
            </a: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9743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581192" y="1254402"/>
            <a:ext cx="11029615" cy="1676398"/>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The result of implementing the outlined keylogger prevention and security measures should lead to a significant reduction in the risk of keylogger attacks and an overall improvement in the organization's security posture. </a:t>
            </a:r>
            <a:endParaRPr lang="zh-CN" altLang="en-US" sz="2400" b="0" i="0" u="none" strike="noStrike" kern="1200" cap="none" spc="0" baseline="0">
              <a:solidFill>
                <a:srgbClr val="404040"/>
              </a:solidFill>
              <a:latin typeface="Franklin Gothic Book" charset="0"/>
              <a:ea typeface="华文中宋" charset="0"/>
              <a:cs typeface="Lucida Sans"/>
            </a:endParaRPr>
          </a:p>
        </p:txBody>
      </p:sp>
      <p:pic>
        <p:nvPicPr>
          <p:cNvPr id="48" name="图片"/>
          <p:cNvPicPr>
            <a:picLocks noChangeAspect="1"/>
          </p:cNvPicPr>
          <p:nvPr/>
        </p:nvPicPr>
        <p:blipFill>
          <a:blip r:embed="rId3" cstate="print"/>
          <a:stretch>
            <a:fillRect/>
          </a:stretch>
        </p:blipFill>
        <p:spPr>
          <a:xfrm>
            <a:off x="1556704" y="5353050"/>
            <a:ext cx="4920295" cy="1219198"/>
          </a:xfrm>
          <a:prstGeom prst="rect">
            <a:avLst/>
          </a:prstGeom>
          <a:noFill/>
          <a:ln w="12700" cap="flat" cmpd="sng">
            <a:noFill/>
            <a:prstDash val="solid"/>
            <a:miter/>
          </a:ln>
        </p:spPr>
      </p:pic>
      <p:pic>
        <p:nvPicPr>
          <p:cNvPr id="49" name="图片"/>
          <p:cNvPicPr>
            <a:picLocks noChangeAspect="1"/>
          </p:cNvPicPr>
          <p:nvPr/>
        </p:nvPicPr>
        <p:blipFill>
          <a:blip r:embed="rId4" cstate="print"/>
          <a:stretch>
            <a:fillRect/>
          </a:stretch>
        </p:blipFill>
        <p:spPr>
          <a:xfrm>
            <a:off x="7810500" y="3047999"/>
            <a:ext cx="2824795" cy="3390900"/>
          </a:xfrm>
          <a:prstGeom prst="rect">
            <a:avLst/>
          </a:prstGeom>
          <a:noFill/>
          <a:ln w="12700" cap="flat" cmpd="sng">
            <a:noFill/>
            <a:prstDash val="solid"/>
            <a:miter/>
          </a:ln>
        </p:spPr>
      </p:pic>
      <p:pic>
        <p:nvPicPr>
          <p:cNvPr id="50" name="图片"/>
          <p:cNvPicPr>
            <a:picLocks noChangeAspect="1"/>
          </p:cNvPicPr>
          <p:nvPr/>
        </p:nvPicPr>
        <p:blipFill>
          <a:blip r:embed="rId5" cstate="print"/>
          <a:stretch>
            <a:fillRect/>
          </a:stretch>
        </p:blipFill>
        <p:spPr>
          <a:xfrm>
            <a:off x="1442403" y="3254649"/>
            <a:ext cx="4920295" cy="1488799"/>
          </a:xfrm>
          <a:prstGeom prst="rect">
            <a:avLst/>
          </a:prstGeom>
          <a:noFill/>
          <a:ln w="12700" cap="flat" cmpd="sng">
            <a:noFill/>
            <a:prstDash val="solid"/>
            <a:miter/>
          </a:ln>
        </p:spPr>
      </p:pic>
    </p:spTree>
    <p:extLst>
      <p:ext uri="{BB962C8B-B14F-4D97-AF65-F5344CB8AC3E}">
        <p14:creationId xmlns:p14="http://schemas.microsoft.com/office/powerpoint/2010/main" val="47045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2"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华文中宋" charset="0"/>
                <a:cs typeface="Lucida Sans"/>
              </a:rPr>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zh-CN" altLang="en-US" sz="20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981916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charset="0"/>
                <a:ea typeface="华文中宋" charset="0"/>
                <a:cs typeface="Lucida Sans"/>
              </a:rPr>
              <a:t>The future scope of keyloggers, as with many other technologies, will likely involve advancements in both legitimate and malicious applications. Here are a few potential future trends: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Increased Sophistication.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Targeted Attacks.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Mobile Platforms.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Cloud-based KeyloggingDefensive Technologies: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charset="0"/>
                <a:ea typeface="华文中宋" charset="0"/>
                <a:cs typeface="Lucida Sans"/>
              </a:rPr>
              <a:t> Legal and Ethical Considerations.</a:t>
            </a: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4"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6358741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122</TotalTime>
  <Words>807</Words>
  <Application>Microsoft Office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Droid Sans</vt:lpstr>
      <vt:lpstr>Franklin Gothic Book</vt:lpstr>
      <vt:lpstr>Franklin Gothic Demi</vt:lpstr>
      <vt:lpstr>Söhne</vt:lpstr>
      <vt:lpstr>Wingdings</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 .K</cp:lastModifiedBy>
  <cp:revision>36</cp:revision>
  <dcterms:created xsi:type="dcterms:W3CDTF">2021-05-26T16:50:10Z</dcterms:created>
  <dcterms:modified xsi:type="dcterms:W3CDTF">2024-04-05T00:27:00Z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