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9" r:id="rId5"/>
    <p:sldId id="260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BRANDED_VS_GENERIC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GLP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ANNUAL_CO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ANNUAL_COS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ANNUAL_COS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BRANDED_VS_GENERIC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BRANDED_VS_GENERIC_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BRANDED_VS_GENERIC_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MARKET_SHA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MARKET_SHA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MARKET_SHA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MARKET_SHA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.Goswami\Documents\D3\New\GROWTH_STATU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baseline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baseline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Total_Product_Family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baseline="0" dirty="0" err="1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BRANDED_VS_GENERIC_SUMMARY!$B$1</c:f>
              <c:strCache>
                <c:ptCount val="1"/>
                <c:pt idx="0">
                  <c:v>total_Product_Family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80C-4176-B61D-DA5ABC806BF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80C-4176-B61D-DA5ABC806BF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BRANDED_VS_GENERIC_SUMMARY!$A$2:$A$3</c:f>
              <c:strCache>
                <c:ptCount val="2"/>
                <c:pt idx="0">
                  <c:v>Branded</c:v>
                </c:pt>
                <c:pt idx="1">
                  <c:v>Generic</c:v>
                </c:pt>
              </c:strCache>
            </c:strRef>
          </c:cat>
          <c:val>
            <c:numRef>
              <c:f>BRANDED_VS_GENERIC_SUMMARY!$B$2:$B$3</c:f>
              <c:numCache>
                <c:formatCode>General</c:formatCode>
                <c:ptCount val="2"/>
                <c:pt idx="0">
                  <c:v>1752</c:v>
                </c:pt>
                <c:pt idx="1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0C-4176-B61D-DA5ABC806B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GLP1</a:t>
            </a:r>
            <a:r>
              <a:rPr lang="en-IN" b="1" baseline="0" dirty="0"/>
              <a:t> Product Analysis 2015 vs 2016</a:t>
            </a:r>
            <a:endParaRPr lang="en-IN" b="1" dirty="0"/>
          </a:p>
        </c:rich>
      </c:tx>
      <c:layout>
        <c:manualLayout>
          <c:xMode val="edge"/>
          <c:yMode val="edge"/>
          <c:x val="0.37467781063362593"/>
          <c:y val="2.14602681722424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873210112088548E-2"/>
          <c:y val="4.6475505807537211E-2"/>
          <c:w val="0.94612991976641869"/>
          <c:h val="0.864476716707393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TRx_MBS_Dollars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5.538132967171169E-3"/>
                  <c:y val="-1.79798028061587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FC-46B2-914B-EC4CA187BD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Sheet2!$B$4:$B$11</c:f>
              <c:strCache>
                <c:ptCount val="8"/>
                <c:pt idx="0">
                  <c:v>GLP1</c:v>
                </c:pt>
                <c:pt idx="1">
                  <c:v>Product 22</c:v>
                </c:pt>
                <c:pt idx="2">
                  <c:v>Product 23</c:v>
                </c:pt>
                <c:pt idx="3">
                  <c:v>Product 24</c:v>
                </c:pt>
                <c:pt idx="4">
                  <c:v>Product 25</c:v>
                </c:pt>
                <c:pt idx="5">
                  <c:v>Product 26</c:v>
                </c:pt>
                <c:pt idx="6">
                  <c:v>Product 27</c:v>
                </c:pt>
                <c:pt idx="7">
                  <c:v>Grand Total</c:v>
                </c:pt>
              </c:strCache>
            </c:strRef>
          </c:cat>
          <c:val>
            <c:numRef>
              <c:f>Sheet2!$C$4:$C$11</c:f>
              <c:numCache>
                <c:formatCode>General</c:formatCode>
                <c:ptCount val="8"/>
                <c:pt idx="0">
                  <c:v>3819566776.3599997</c:v>
                </c:pt>
                <c:pt idx="1">
                  <c:v>327425439</c:v>
                </c:pt>
                <c:pt idx="2">
                  <c:v>390912449.46999997</c:v>
                </c:pt>
                <c:pt idx="3">
                  <c:v>278509820.28999996</c:v>
                </c:pt>
                <c:pt idx="4">
                  <c:v>141641981.32999995</c:v>
                </c:pt>
                <c:pt idx="5">
                  <c:v>246529561.94999999</c:v>
                </c:pt>
                <c:pt idx="6">
                  <c:v>2434547524.3199997</c:v>
                </c:pt>
                <c:pt idx="7">
                  <c:v>3819566776.3599997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FC-46B2-914B-EC4CA187BD70}"/>
            </c:ext>
          </c:extLst>
        </c:ser>
        <c:ser>
          <c:idx val="1"/>
          <c:order val="1"/>
          <c:tx>
            <c:strRef>
              <c:f>Sheet2!$D$3</c:f>
              <c:strCache>
                <c:ptCount val="1"/>
                <c:pt idx="0">
                  <c:v>TRx_MBS_Dollars 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772202549494774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FC-46B2-914B-EC4CA187BD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Sheet2!$B$4:$B$11</c:f>
              <c:strCache>
                <c:ptCount val="8"/>
                <c:pt idx="0">
                  <c:v>GLP1</c:v>
                </c:pt>
                <c:pt idx="1">
                  <c:v>Product 22</c:v>
                </c:pt>
                <c:pt idx="2">
                  <c:v>Product 23</c:v>
                </c:pt>
                <c:pt idx="3">
                  <c:v>Product 24</c:v>
                </c:pt>
                <c:pt idx="4">
                  <c:v>Product 25</c:v>
                </c:pt>
                <c:pt idx="5">
                  <c:v>Product 26</c:v>
                </c:pt>
                <c:pt idx="6">
                  <c:v>Product 27</c:v>
                </c:pt>
                <c:pt idx="7">
                  <c:v>Grand Total</c:v>
                </c:pt>
              </c:strCache>
            </c:strRef>
          </c:cat>
          <c:val>
            <c:numRef>
              <c:f>Sheet2!$D$4:$D$11</c:f>
              <c:numCache>
                <c:formatCode>General</c:formatCode>
                <c:ptCount val="8"/>
                <c:pt idx="0">
                  <c:v>5586920645.4399996</c:v>
                </c:pt>
                <c:pt idx="1">
                  <c:v>201265271.39000002</c:v>
                </c:pt>
                <c:pt idx="2">
                  <c:v>574788023.13999999</c:v>
                </c:pt>
                <c:pt idx="3">
                  <c:v>253594239.17999998</c:v>
                </c:pt>
                <c:pt idx="4">
                  <c:v>302042868.62</c:v>
                </c:pt>
                <c:pt idx="5">
                  <c:v>1169040507.8000002</c:v>
                </c:pt>
                <c:pt idx="6">
                  <c:v>3086189735.3099995</c:v>
                </c:pt>
                <c:pt idx="7">
                  <c:v>5586920645.4399996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FC-46B2-914B-EC4CA187BD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9724232"/>
        <c:axId val="769724560"/>
      </c:barChart>
      <c:catAx>
        <c:axId val="769724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724560"/>
        <c:crosses val="autoZero"/>
        <c:auto val="1"/>
        <c:lblAlgn val="ctr"/>
        <c:lblOffset val="100"/>
        <c:noMultiLvlLbl val="0"/>
      </c:catAx>
      <c:valAx>
        <c:axId val="769724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 err="1"/>
                  <a:t>TRx_MBS_Dollars</a:t>
                </a:r>
                <a:endParaRPr lang="en-IN" b="1" dirty="0"/>
              </a:p>
            </c:rich>
          </c:tx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69724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[ANNUAL_COST.xlsx]Sheet5!PivotTable52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2"/>
                </a:solidFill>
              </a:rPr>
              <a:t>GLP1 vs SGLT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A1F-4CED-8184-39DC87D1AF7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A1F-4CED-8184-39DC87D1AF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Sheet5!$A$4:$A$6</c:f>
              <c:strCache>
                <c:ptCount val="2"/>
                <c:pt idx="0">
                  <c:v>GLP1</c:v>
                </c:pt>
                <c:pt idx="1">
                  <c:v>SGLT</c:v>
                </c:pt>
              </c:strCache>
            </c:strRef>
          </c:cat>
          <c:val>
            <c:numRef>
              <c:f>Sheet5!$B$4:$B$6</c:f>
              <c:numCache>
                <c:formatCode>"$"#,##0.00_);[Red]\("$"#,##0.00\)</c:formatCode>
                <c:ptCount val="2"/>
                <c:pt idx="0">
                  <c:v>3819566776.3600001</c:v>
                </c:pt>
                <c:pt idx="1">
                  <c:v>3090406387.6000009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1F-4CED-8184-39DC87D1AF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4272104"/>
        <c:axId val="664274072"/>
      </c:barChart>
      <c:catAx>
        <c:axId val="66427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274072"/>
        <c:crosses val="autoZero"/>
        <c:auto val="1"/>
        <c:lblAlgn val="ctr"/>
        <c:lblOffset val="100"/>
        <c:noMultiLvlLbl val="0"/>
      </c:catAx>
      <c:valAx>
        <c:axId val="66427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crossAx val="66427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[ANNUAL_COST.xlsx]Sheet5 (2)!PivotTable52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4"/>
                </a:solidFill>
              </a:rPr>
              <a:t>GLP1 vs SGLT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accent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'Sheet5 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'Sheet5 (2)'!$A$4:$A$6</c:f>
              <c:strCache>
                <c:ptCount val="2"/>
                <c:pt idx="0">
                  <c:v>GLP1</c:v>
                </c:pt>
                <c:pt idx="1">
                  <c:v>SGLT</c:v>
                </c:pt>
              </c:strCache>
            </c:strRef>
          </c:cat>
          <c:val>
            <c:numRef>
              <c:f>'Sheet5 (2)'!$B$4:$B$6</c:f>
              <c:numCache>
                <c:formatCode>"$"#,##0.00_);[Red]\("$"#,##0.00\)</c:formatCode>
                <c:ptCount val="2"/>
                <c:pt idx="0">
                  <c:v>5586920645.4399996</c:v>
                </c:pt>
                <c:pt idx="1">
                  <c:v>4495859864.1000004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CA-4E8A-AB3F-4B40FA9831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4272104"/>
        <c:axId val="664274072"/>
      </c:barChart>
      <c:catAx>
        <c:axId val="66427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274072"/>
        <c:crosses val="autoZero"/>
        <c:auto val="1"/>
        <c:lblAlgn val="ctr"/>
        <c:lblOffset val="100"/>
        <c:noMultiLvlLbl val="0"/>
      </c:catAx>
      <c:valAx>
        <c:axId val="66427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crossAx val="66427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[ANNUAL_COST.xlsx]Sheet3!PivotTable50</c:name>
    <c:fmtId val="3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Sheet3!$A$4:$A$5</c:f>
              <c:strCache>
                <c:ptCount val="2"/>
                <c:pt idx="0">
                  <c:v>GLP1</c:v>
                </c:pt>
                <c:pt idx="1">
                  <c:v>SGLT</c:v>
                </c:pt>
              </c:strCache>
            </c:strRef>
          </c:cat>
          <c:val>
            <c:numRef>
              <c:f>Sheet3!$B$4:$B$5</c:f>
              <c:numCache>
                <c:formatCode>General</c:formatCode>
                <c:ptCount val="2"/>
                <c:pt idx="0">
                  <c:v>9406487421.7999992</c:v>
                </c:pt>
                <c:pt idx="1">
                  <c:v>7586266251.6999998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E2-4D9F-AD6D-98186C843A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508618176"/>
        <c:axId val="508624080"/>
      </c:barChart>
      <c:catAx>
        <c:axId val="50861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0" i="0" baseline="0">
                    <a:solidFill>
                      <a:srgbClr val="0070C0"/>
                    </a:solidFill>
                    <a:effectLst/>
                  </a:rPr>
                  <a:t>GLP1 Vs SGLT </a:t>
                </a:r>
                <a:endParaRPr lang="en-IN" b="0">
                  <a:solidFill>
                    <a:srgbClr val="0070C0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624080"/>
        <c:crosses val="autoZero"/>
        <c:auto val="1"/>
        <c:lblAlgn val="ctr"/>
        <c:lblOffset val="100"/>
        <c:noMultiLvlLbl val="0"/>
      </c:catAx>
      <c:valAx>
        <c:axId val="508624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0" i="0" u="none" strike="noStrike" cap="all" baseline="0">
                    <a:solidFill>
                      <a:srgbClr val="002060"/>
                    </a:solidFill>
                    <a:effectLst/>
                  </a:rPr>
                  <a:t>TRx_MBS_Dollars</a:t>
                </a:r>
                <a:endParaRPr lang="en-IN">
                  <a:solidFill>
                    <a:srgbClr val="00206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08618176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[BRANDED_VS_GENERIC_SUMMARY.xlsx]Sheet3!PivotTable3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baseline="0" dirty="0" err="1">
                <a:effectLst/>
              </a:rPr>
              <a:t>TRx_MBS_Dollars_sum</a:t>
            </a:r>
            <a:r>
              <a:rPr lang="en-IN" sz="1800" b="1" i="0" u="none" strike="noStrike" baseline="0" dirty="0"/>
              <a:t>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2.5087118025282858E-2"/>
          <c:y val="0.11890616397904614"/>
          <c:w val="0.80180817603003984"/>
          <c:h val="0.80567174634073457"/>
        </c:manualLayout>
      </c:layout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C1-46DB-9C32-0A757AAD58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1-46DB-9C32-0A757AAD58AB}"/>
              </c:ext>
            </c:extLst>
          </c:dPt>
          <c:dLbls>
            <c:dLbl>
              <c:idx val="0"/>
              <c:layout>
                <c:manualLayout>
                  <c:x val="-0.27436951222708572"/>
                  <c:y val="-0.2292136248628630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916350-F70F-4839-B223-371E6FB6C413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en-US" baseline="0" dirty="0"/>
                      <a:t>,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 </a:t>
                    </a:r>
                    <a:fld id="{B3ADECEA-9BEA-40AB-9F0C-0435D6DE8D93}" type="PERCENTAGE">
                      <a:rPr lang="en-US" baseline="0"/>
                      <a:pPr>
                        <a:defRPr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729169396901946"/>
                      <c:h val="0.1363164042806665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8C1-46DB-9C32-0A757AAD58AB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915602967001283"/>
                      <c:h val="0.1261667288245491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8C1-46DB-9C32-0A757AAD58AB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Sheet3!$A$4:$A$6</c:f>
              <c:strCache>
                <c:ptCount val="2"/>
                <c:pt idx="0">
                  <c:v>Branded</c:v>
                </c:pt>
                <c:pt idx="1">
                  <c:v>Generic</c:v>
                </c:pt>
              </c:strCache>
            </c:strRef>
          </c:cat>
          <c:val>
            <c:numRef>
              <c:f>Sheet3!$B$4:$B$6</c:f>
              <c:numCache>
                <c:formatCode>"$"#,##0.00_);[Red]\("$"#,##0.00\)</c:formatCode>
                <c:ptCount val="2"/>
                <c:pt idx="0">
                  <c:v>81439182867.270035</c:v>
                </c:pt>
                <c:pt idx="1">
                  <c:v>7790690087.0199947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1-46DB-9C32-0A757AAD58A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70176498739802"/>
          <c:y val="0.46932049006377063"/>
          <c:w val="0.12749176408052659"/>
          <c:h val="0.120884369613187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NRx_Count_sum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5A-4D62-B4F5-704F5586E08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5A-4D62-B4F5-704F5586E08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Sheet3!$A$2:$A$3</c:f>
              <c:strCache>
                <c:ptCount val="2"/>
                <c:pt idx="0">
                  <c:v>Branded</c:v>
                </c:pt>
                <c:pt idx="1">
                  <c:v>Generic</c:v>
                </c:pt>
              </c:strCache>
            </c:strRef>
          </c:cat>
          <c:val>
            <c:numRef>
              <c:f>Sheet3!$B$2:$B$3</c:f>
              <c:numCache>
                <c:formatCode>#,##0</c:formatCode>
                <c:ptCount val="2"/>
                <c:pt idx="0">
                  <c:v>56210328</c:v>
                </c:pt>
                <c:pt idx="1">
                  <c:v>98915207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5A-4D62-B4F5-704F5586E08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[BRANDED_VS_GENERIC_SUMMARY.xlsx]Sheet2!PivotTable2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TRx_Count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181-49B7-86FE-35EDF3DE929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181-49B7-86FE-35EDF3DE9295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Sheet2!$A$4:$A$6</c:f>
              <c:strCache>
                <c:ptCount val="2"/>
                <c:pt idx="0">
                  <c:v>Branded</c:v>
                </c:pt>
                <c:pt idx="1">
                  <c:v>Generic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2"/>
                <c:pt idx="0">
                  <c:v>148685677</c:v>
                </c:pt>
                <c:pt idx="1">
                  <c:v>253318909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81-49B7-86FE-35EDF3DE929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[MARKET_SHARE.xlsx]2015!PivotTable5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Market Share of Product Classes in 2015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'2015'!$B$3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6AC-4493-9CD3-62DC2BC2951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6AC-4493-9CD3-62DC2BC2951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6AC-4493-9CD3-62DC2BC2951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6AC-4493-9CD3-62DC2BC2951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6AC-4493-9CD3-62DC2BC2951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6AC-4493-9CD3-62DC2BC2951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6AC-4493-9CD3-62DC2BC2951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6AC-4493-9CD3-62DC2BC2951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6AC-4493-9CD3-62DC2BC295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1"/>
            <c:showCatName val="1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'2015'!$A$4:$A$13</c:f>
              <c:strCache>
                <c:ptCount val="9"/>
                <c:pt idx="0">
                  <c:v>DPP4</c:v>
                </c:pt>
                <c:pt idx="1">
                  <c:v>Glitazone</c:v>
                </c:pt>
                <c:pt idx="2">
                  <c:v>GLP1</c:v>
                </c:pt>
                <c:pt idx="3">
                  <c:v>Insulin, Fast Acting</c:v>
                </c:pt>
                <c:pt idx="4">
                  <c:v>Insulin, Intermedicate Acting</c:v>
                </c:pt>
                <c:pt idx="5">
                  <c:v>Insulin, Long Acting</c:v>
                </c:pt>
                <c:pt idx="6">
                  <c:v>Metformin/SU</c:v>
                </c:pt>
                <c:pt idx="7">
                  <c:v>Others</c:v>
                </c:pt>
                <c:pt idx="8">
                  <c:v>SGLT</c:v>
                </c:pt>
              </c:strCache>
            </c:strRef>
          </c:cat>
          <c:val>
            <c:numRef>
              <c:f>'2015'!$B$4:$B$13</c:f>
              <c:numCache>
                <c:formatCode>General</c:formatCode>
                <c:ptCount val="9"/>
                <c:pt idx="0">
                  <c:v>8194175293.3499994</c:v>
                </c:pt>
                <c:pt idx="1">
                  <c:v>393779991.39999998</c:v>
                </c:pt>
                <c:pt idx="2">
                  <c:v>3819566776.3599997</c:v>
                </c:pt>
                <c:pt idx="3">
                  <c:v>6632058825.4300003</c:v>
                </c:pt>
                <c:pt idx="4">
                  <c:v>2319589170.9999995</c:v>
                </c:pt>
                <c:pt idx="5">
                  <c:v>12923639023.439999</c:v>
                </c:pt>
                <c:pt idx="6">
                  <c:v>3526205201.6100006</c:v>
                </c:pt>
                <c:pt idx="7">
                  <c:v>331636148.13</c:v>
                </c:pt>
                <c:pt idx="8">
                  <c:v>3090406387.6000009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6AC-4493-9CD3-62DC2BC2951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[MARKET_SHARE.xlsx]2016!PivotTable5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Market share of Product Classes in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'2016'!$B$3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56-4506-8EC5-72D0D82DE22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56-4506-8EC5-72D0D82DE22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A56-4506-8EC5-72D0D82DE22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A56-4506-8EC5-72D0D82DE22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A56-4506-8EC5-72D0D82DE22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A56-4506-8EC5-72D0D82DE22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A56-4506-8EC5-72D0D82DE22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A56-4506-8EC5-72D0D82DE22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A56-4506-8EC5-72D0D82DE2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'2016'!$A$4:$A$13</c:f>
              <c:strCache>
                <c:ptCount val="9"/>
                <c:pt idx="0">
                  <c:v>DPP4</c:v>
                </c:pt>
                <c:pt idx="1">
                  <c:v>Glitazone</c:v>
                </c:pt>
                <c:pt idx="2">
                  <c:v>GLP1</c:v>
                </c:pt>
                <c:pt idx="3">
                  <c:v>Insulin, Fast Acting</c:v>
                </c:pt>
                <c:pt idx="4">
                  <c:v>Insulin, Intermedicate Acting</c:v>
                </c:pt>
                <c:pt idx="5">
                  <c:v>Insulin, Long Acting</c:v>
                </c:pt>
                <c:pt idx="6">
                  <c:v>Metformin/SU</c:v>
                </c:pt>
                <c:pt idx="7">
                  <c:v>Others</c:v>
                </c:pt>
                <c:pt idx="8">
                  <c:v>SGLT</c:v>
                </c:pt>
              </c:strCache>
            </c:strRef>
          </c:cat>
          <c:val>
            <c:numRef>
              <c:f>'2016'!$B$4:$B$13</c:f>
              <c:numCache>
                <c:formatCode>General</c:formatCode>
                <c:ptCount val="9"/>
                <c:pt idx="0">
                  <c:v>9304393293.8599987</c:v>
                </c:pt>
                <c:pt idx="1">
                  <c:v>314788466.77999997</c:v>
                </c:pt>
                <c:pt idx="2">
                  <c:v>5586920645.4399996</c:v>
                </c:pt>
                <c:pt idx="3">
                  <c:v>7567339492.96</c:v>
                </c:pt>
                <c:pt idx="4">
                  <c:v>2381026018.9300003</c:v>
                </c:pt>
                <c:pt idx="5">
                  <c:v>13397346887.040007</c:v>
                </c:pt>
                <c:pt idx="6">
                  <c:v>4649629159.6399994</c:v>
                </c:pt>
                <c:pt idx="7">
                  <c:v>301512307.21999991</c:v>
                </c:pt>
                <c:pt idx="8">
                  <c:v>4495859864.0999994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A56-4506-8EC5-72D0D82DE22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[MARKET_SHARE.xlsx]2015 (3)!PivotTable5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Product Classes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1.4968813008487828E-2"/>
              <c:y val="-5.864198956012192E-2"/>
            </c:manualLayout>
          </c:layout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1.4968813008487828E-2"/>
              <c:y val="-5.864198956012192E-2"/>
            </c:manualLayout>
          </c:layout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1.4968813008487828E-2"/>
              <c:y val="-5.864198956012192E-2"/>
            </c:manualLayout>
          </c:layout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8.718853739486182E-2"/>
          <c:y val="6.1748417685869528E-2"/>
          <c:w val="0.83630915329777711"/>
          <c:h val="0.72414895697493442"/>
        </c:manualLayout>
      </c:layout>
      <c:lineChart>
        <c:grouping val="standard"/>
        <c:varyColors val="0"/>
        <c:ser>
          <c:idx val="0"/>
          <c:order val="0"/>
          <c:tx>
            <c:strRef>
              <c:f>'2015 (3)'!$B$3:$B$4</c:f>
              <c:strCache>
                <c:ptCount val="1"/>
                <c:pt idx="0">
                  <c:v>2015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'2015 (3)'!$A$5:$A$14</c:f>
              <c:strCache>
                <c:ptCount val="9"/>
                <c:pt idx="0">
                  <c:v>DPP4</c:v>
                </c:pt>
                <c:pt idx="1">
                  <c:v>Glitazone</c:v>
                </c:pt>
                <c:pt idx="2">
                  <c:v>GLP1</c:v>
                </c:pt>
                <c:pt idx="3">
                  <c:v>Insulin, Fast Acting</c:v>
                </c:pt>
                <c:pt idx="4">
                  <c:v>Insulin, Intermedicate Acting</c:v>
                </c:pt>
                <c:pt idx="5">
                  <c:v>Insulin, Long Acting</c:v>
                </c:pt>
                <c:pt idx="6">
                  <c:v>Metformin/SU</c:v>
                </c:pt>
                <c:pt idx="7">
                  <c:v>Others</c:v>
                </c:pt>
                <c:pt idx="8">
                  <c:v>SGLT</c:v>
                </c:pt>
              </c:strCache>
            </c:strRef>
          </c:cat>
          <c:val>
            <c:numRef>
              <c:f>'2015 (3)'!$B$5:$B$14</c:f>
              <c:numCache>
                <c:formatCode>General</c:formatCode>
                <c:ptCount val="9"/>
                <c:pt idx="0">
                  <c:v>8194175293.3499994</c:v>
                </c:pt>
                <c:pt idx="1">
                  <c:v>393779991.39999998</c:v>
                </c:pt>
                <c:pt idx="2">
                  <c:v>3819566776.3599997</c:v>
                </c:pt>
                <c:pt idx="3">
                  <c:v>6632058825.4300003</c:v>
                </c:pt>
                <c:pt idx="4">
                  <c:v>2319589171</c:v>
                </c:pt>
                <c:pt idx="5">
                  <c:v>12923639023.439999</c:v>
                </c:pt>
                <c:pt idx="6">
                  <c:v>3526205201.6100001</c:v>
                </c:pt>
                <c:pt idx="7">
                  <c:v>331636148.13</c:v>
                </c:pt>
                <c:pt idx="8">
                  <c:v>3090406387.6000004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9-4EA1-9EAE-2C08C8E95ADE}"/>
            </c:ext>
          </c:extLst>
        </c:ser>
        <c:ser>
          <c:idx val="1"/>
          <c:order val="1"/>
          <c:tx>
            <c:strRef>
              <c:f>'2015 (3)'!$C$3:$C$4</c:f>
              <c:strCache>
                <c:ptCount val="1"/>
                <c:pt idx="0">
                  <c:v>2016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Lbl>
              <c:idx val="5"/>
              <c:layout>
                <c:manualLayout>
                  <c:x val="-1.4968813008487828E-2"/>
                  <c:y val="-5.86419895601219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39-4EA1-9EAE-2C08C8E95ADE}"/>
                </c:ext>
              </c:extLst>
            </c:dLbl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'2015 (3)'!$A$5:$A$14</c:f>
              <c:strCache>
                <c:ptCount val="9"/>
                <c:pt idx="0">
                  <c:v>DPP4</c:v>
                </c:pt>
                <c:pt idx="1">
                  <c:v>Glitazone</c:v>
                </c:pt>
                <c:pt idx="2">
                  <c:v>GLP1</c:v>
                </c:pt>
                <c:pt idx="3">
                  <c:v>Insulin, Fast Acting</c:v>
                </c:pt>
                <c:pt idx="4">
                  <c:v>Insulin, Intermedicate Acting</c:v>
                </c:pt>
                <c:pt idx="5">
                  <c:v>Insulin, Long Acting</c:v>
                </c:pt>
                <c:pt idx="6">
                  <c:v>Metformin/SU</c:v>
                </c:pt>
                <c:pt idx="7">
                  <c:v>Others</c:v>
                </c:pt>
                <c:pt idx="8">
                  <c:v>SGLT</c:v>
                </c:pt>
              </c:strCache>
            </c:strRef>
          </c:cat>
          <c:val>
            <c:numRef>
              <c:f>'2015 (3)'!$C$5:$C$14</c:f>
              <c:numCache>
                <c:formatCode>General</c:formatCode>
                <c:ptCount val="9"/>
                <c:pt idx="0">
                  <c:v>9304393293.8599987</c:v>
                </c:pt>
                <c:pt idx="1">
                  <c:v>314788466.77999997</c:v>
                </c:pt>
                <c:pt idx="2">
                  <c:v>5586920645.4399996</c:v>
                </c:pt>
                <c:pt idx="3">
                  <c:v>7567339492.96</c:v>
                </c:pt>
                <c:pt idx="4">
                  <c:v>2381026018.9300003</c:v>
                </c:pt>
                <c:pt idx="5">
                  <c:v>13397346887.040007</c:v>
                </c:pt>
                <c:pt idx="6">
                  <c:v>4649629159.6400003</c:v>
                </c:pt>
                <c:pt idx="7">
                  <c:v>301512307.21999991</c:v>
                </c:pt>
                <c:pt idx="8">
                  <c:v>4495859864.0999994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39-4EA1-9EAE-2C08C8E95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3300824"/>
        <c:axId val="613301152"/>
      </c:lineChart>
      <c:catAx>
        <c:axId val="613300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rgbClr val="002060"/>
                    </a:solidFill>
                  </a:rPr>
                  <a:t>Product</a:t>
                </a:r>
                <a:r>
                  <a:rPr lang="en-IN" b="1" baseline="0" dirty="0">
                    <a:solidFill>
                      <a:srgbClr val="002060"/>
                    </a:solidFill>
                  </a:rPr>
                  <a:t> Classes</a:t>
                </a:r>
                <a:endParaRPr lang="en-IN" b="1" dirty="0">
                  <a:solidFill>
                    <a:srgbClr val="00206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301152"/>
        <c:crosses val="autoZero"/>
        <c:auto val="1"/>
        <c:lblAlgn val="ctr"/>
        <c:lblOffset val="100"/>
        <c:noMultiLvlLbl val="0"/>
      </c:catAx>
      <c:valAx>
        <c:axId val="61330115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002060"/>
                    </a:solidFill>
                  </a:rPr>
                  <a:t>TRx_MBS_Dollars</a:t>
                </a:r>
              </a:p>
            </c:rich>
          </c:tx>
          <c:layout>
            <c:manualLayout>
              <c:xMode val="edge"/>
              <c:yMode val="edge"/>
              <c:x val="2.6659895667716756E-2"/>
              <c:y val="0.389543704133618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6133008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accent1"/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[MARKET_SHARE.xlsx]2016 Product Family!PivotTable6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198758218511157E-2"/>
          <c:y val="0.16007478902748321"/>
          <c:w val="0.67077111622334307"/>
          <c:h val="0.67803366911639107"/>
        </c:manualLayout>
      </c:layout>
      <c:pie3DChart>
        <c:varyColors val="1"/>
        <c:ser>
          <c:idx val="0"/>
          <c:order val="0"/>
          <c:tx>
            <c:strRef>
              <c:f>'2016 Product Family'!$B$3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33A-484C-8C9B-33A6CF034E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33A-484C-8C9B-33A6CF034E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33A-484C-8C9B-33A6CF034E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33A-484C-8C9B-33A6CF034E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33A-484C-8C9B-33A6CF034ED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33A-484C-8C9B-33A6CF034ED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33A-484C-8C9B-33A6CF034ED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33A-484C-8C9B-33A6CF034ED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33A-484C-8C9B-33A6CF034ED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33A-484C-8C9B-33A6CF034ED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733A-484C-8C9B-33A6CF034ED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733A-484C-8C9B-33A6CF034ED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733A-484C-8C9B-33A6CF034ED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733A-484C-8C9B-33A6CF034ED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733A-484C-8C9B-33A6CF034ED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733A-484C-8C9B-33A6CF034ED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733A-484C-8C9B-33A6CF034ED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733A-484C-8C9B-33A6CF034ED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733A-484C-8C9B-33A6CF034ED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733A-484C-8C9B-33A6CF034ED5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733A-484C-8C9B-33A6CF034ED5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33A-484C-8C9B-33A6CF034ED5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33A-484C-8C9B-33A6CF034ED5}"/>
              </c:ext>
            </c:extLst>
          </c:dPt>
          <c:dPt>
            <c:idx val="23"/>
            <c:bubble3D val="0"/>
            <c:explosion val="1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33A-484C-8C9B-33A6CF034ED5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33A-484C-8C9B-33A6CF034ED5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33A-484C-8C9B-33A6CF034ED5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33A-484C-8C9B-33A6CF034ED5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33A-484C-8C9B-33A6CF034ED5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33A-484C-8C9B-33A6CF034ED5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33A-484C-8C9B-33A6CF034ED5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33A-484C-8C9B-33A6CF034ED5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F-733A-484C-8C9B-33A6CF034ED5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1-733A-484C-8C9B-33A6CF034ED5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3-733A-484C-8C9B-33A6CF034ED5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5-733A-484C-8C9B-33A6CF034ED5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7-733A-484C-8C9B-33A6CF034ED5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9-733A-484C-8C9B-33A6CF034ED5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B-733A-484C-8C9B-33A6CF034ED5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D-733A-484C-8C9B-33A6CF034ED5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F-733A-484C-8C9B-33A6CF034ED5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1-733A-484C-8C9B-33A6CF034ED5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3-733A-484C-8C9B-33A6CF034ED5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5-733A-484C-8C9B-33A6CF034ED5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7-733A-484C-8C9B-33A6CF034ED5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9-733A-484C-8C9B-33A6CF034ED5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B-733A-484C-8C9B-33A6CF034ED5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733A-484C-8C9B-33A6CF034ED5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733A-484C-8C9B-33A6CF034ED5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733A-484C-8C9B-33A6CF034ED5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733A-484C-8C9B-33A6CF034ED5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733A-484C-8C9B-33A6CF034ED5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7-733A-484C-8C9B-33A6CF034E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'2016 Product Family'!$A$4:$A$56</c:f>
              <c:strCache>
                <c:ptCount val="52"/>
                <c:pt idx="0">
                  <c:v>Product Family 1</c:v>
                </c:pt>
                <c:pt idx="1">
                  <c:v>Product Family 10</c:v>
                </c:pt>
                <c:pt idx="2">
                  <c:v>Product Family 11</c:v>
                </c:pt>
                <c:pt idx="3">
                  <c:v>Product Family 12</c:v>
                </c:pt>
                <c:pt idx="4">
                  <c:v>Product Family 13</c:v>
                </c:pt>
                <c:pt idx="5">
                  <c:v>Product Family 14</c:v>
                </c:pt>
                <c:pt idx="6">
                  <c:v>Product Family 15</c:v>
                </c:pt>
                <c:pt idx="7">
                  <c:v>Product Family 16</c:v>
                </c:pt>
                <c:pt idx="8">
                  <c:v>Product Family 17</c:v>
                </c:pt>
                <c:pt idx="9">
                  <c:v>Product Family 18</c:v>
                </c:pt>
                <c:pt idx="10">
                  <c:v>Product Family 19</c:v>
                </c:pt>
                <c:pt idx="11">
                  <c:v>Product Family 2</c:v>
                </c:pt>
                <c:pt idx="12">
                  <c:v>Product Family 20</c:v>
                </c:pt>
                <c:pt idx="13">
                  <c:v>Product Family 21</c:v>
                </c:pt>
                <c:pt idx="14">
                  <c:v>Product Family 22</c:v>
                </c:pt>
                <c:pt idx="15">
                  <c:v>Product Family 23</c:v>
                </c:pt>
                <c:pt idx="16">
                  <c:v>Product Family 24</c:v>
                </c:pt>
                <c:pt idx="17">
                  <c:v>Product Family 25</c:v>
                </c:pt>
                <c:pt idx="18">
                  <c:v>Product Family 27</c:v>
                </c:pt>
                <c:pt idx="19">
                  <c:v>Product Family 28</c:v>
                </c:pt>
                <c:pt idx="20">
                  <c:v>Product Family 29</c:v>
                </c:pt>
                <c:pt idx="21">
                  <c:v>Product Family 3</c:v>
                </c:pt>
                <c:pt idx="22">
                  <c:v>Product Family 30</c:v>
                </c:pt>
                <c:pt idx="23">
                  <c:v>Product Family 31</c:v>
                </c:pt>
                <c:pt idx="24">
                  <c:v>Product Family 32</c:v>
                </c:pt>
                <c:pt idx="25">
                  <c:v>Product Family 33</c:v>
                </c:pt>
                <c:pt idx="26">
                  <c:v>Product Family 34</c:v>
                </c:pt>
                <c:pt idx="27">
                  <c:v>Product Family 35</c:v>
                </c:pt>
                <c:pt idx="28">
                  <c:v>Product Family 36</c:v>
                </c:pt>
                <c:pt idx="29">
                  <c:v>Product Family 37</c:v>
                </c:pt>
                <c:pt idx="30">
                  <c:v>Product Family 38</c:v>
                </c:pt>
                <c:pt idx="31">
                  <c:v>Product Family 39</c:v>
                </c:pt>
                <c:pt idx="32">
                  <c:v>Product Family 4</c:v>
                </c:pt>
                <c:pt idx="33">
                  <c:v>Product Family 40</c:v>
                </c:pt>
                <c:pt idx="34">
                  <c:v>Product Family 41</c:v>
                </c:pt>
                <c:pt idx="35">
                  <c:v>Product Family 42</c:v>
                </c:pt>
                <c:pt idx="36">
                  <c:v>Product Family 43</c:v>
                </c:pt>
                <c:pt idx="37">
                  <c:v>Product Family 44</c:v>
                </c:pt>
                <c:pt idx="38">
                  <c:v>Product Family 45</c:v>
                </c:pt>
                <c:pt idx="39">
                  <c:v>Product Family 46</c:v>
                </c:pt>
                <c:pt idx="40">
                  <c:v>Product Family 47</c:v>
                </c:pt>
                <c:pt idx="41">
                  <c:v>Product Family 48</c:v>
                </c:pt>
                <c:pt idx="42">
                  <c:v>Product Family 49</c:v>
                </c:pt>
                <c:pt idx="43">
                  <c:v>Product Family 5</c:v>
                </c:pt>
                <c:pt idx="44">
                  <c:v>Product Family 50</c:v>
                </c:pt>
                <c:pt idx="45">
                  <c:v>Product Family 51</c:v>
                </c:pt>
                <c:pt idx="46">
                  <c:v>Product Family 52</c:v>
                </c:pt>
                <c:pt idx="47">
                  <c:v>Product Family 53</c:v>
                </c:pt>
                <c:pt idx="48">
                  <c:v>Product Family 6</c:v>
                </c:pt>
                <c:pt idx="49">
                  <c:v>Product Family 7</c:v>
                </c:pt>
                <c:pt idx="50">
                  <c:v>Product Family 8</c:v>
                </c:pt>
                <c:pt idx="51">
                  <c:v>Product Family 9</c:v>
                </c:pt>
              </c:strCache>
            </c:strRef>
          </c:cat>
          <c:val>
            <c:numRef>
              <c:f>'2016 Product Family'!$B$4:$B$56</c:f>
              <c:numCache>
                <c:formatCode>"$"#,##0.00_);[Red]\("$"#,##0.00\)</c:formatCode>
                <c:ptCount val="52"/>
                <c:pt idx="0">
                  <c:v>6054828199.8599997</c:v>
                </c:pt>
                <c:pt idx="1">
                  <c:v>26571552.57</c:v>
                </c:pt>
                <c:pt idx="2">
                  <c:v>12861635.880000001</c:v>
                </c:pt>
                <c:pt idx="3">
                  <c:v>88048.72</c:v>
                </c:pt>
                <c:pt idx="4">
                  <c:v>31721.08</c:v>
                </c:pt>
                <c:pt idx="5">
                  <c:v>1713396.4900000002</c:v>
                </c:pt>
                <c:pt idx="6">
                  <c:v>812806.13000000012</c:v>
                </c:pt>
                <c:pt idx="7">
                  <c:v>158133078.42000002</c:v>
                </c:pt>
                <c:pt idx="8">
                  <c:v>193567752.10999998</c:v>
                </c:pt>
                <c:pt idx="9">
                  <c:v>996847708.76000011</c:v>
                </c:pt>
                <c:pt idx="10">
                  <c:v>141641981.33000001</c:v>
                </c:pt>
                <c:pt idx="11">
                  <c:v>144269316.25999999</c:v>
                </c:pt>
                <c:pt idx="12">
                  <c:v>246529561.95000002</c:v>
                </c:pt>
                <c:pt idx="13">
                  <c:v>2434547524.3199992</c:v>
                </c:pt>
                <c:pt idx="14">
                  <c:v>6562093.7400000002</c:v>
                </c:pt>
                <c:pt idx="15">
                  <c:v>2165723663.8099999</c:v>
                </c:pt>
                <c:pt idx="16">
                  <c:v>198656131.50000003</c:v>
                </c:pt>
                <c:pt idx="17">
                  <c:v>4261116936.3800001</c:v>
                </c:pt>
                <c:pt idx="18">
                  <c:v>251081594.72</c:v>
                </c:pt>
                <c:pt idx="19">
                  <c:v>1018446788.1299999</c:v>
                </c:pt>
                <c:pt idx="20">
                  <c:v>1050060788.15</c:v>
                </c:pt>
                <c:pt idx="21">
                  <c:v>3030.3</c:v>
                </c:pt>
                <c:pt idx="22">
                  <c:v>28.71</c:v>
                </c:pt>
                <c:pt idx="23">
                  <c:v>12923638994.73</c:v>
                </c:pt>
                <c:pt idx="24">
                  <c:v>4995652.7299999995</c:v>
                </c:pt>
                <c:pt idx="25">
                  <c:v>23022655.100000001</c:v>
                </c:pt>
                <c:pt idx="26">
                  <c:v>717908634.35000026</c:v>
                </c:pt>
                <c:pt idx="27">
                  <c:v>54497365.359999999</c:v>
                </c:pt>
                <c:pt idx="28">
                  <c:v>15560209.109999998</c:v>
                </c:pt>
                <c:pt idx="29">
                  <c:v>3160599.1599999997</c:v>
                </c:pt>
                <c:pt idx="30">
                  <c:v>1454494.49</c:v>
                </c:pt>
                <c:pt idx="31">
                  <c:v>867296476.8499999</c:v>
                </c:pt>
                <c:pt idx="32">
                  <c:v>22980844.699999999</c:v>
                </c:pt>
                <c:pt idx="33">
                  <c:v>100117826.53</c:v>
                </c:pt>
                <c:pt idx="34">
                  <c:v>34337882.909999996</c:v>
                </c:pt>
                <c:pt idx="35">
                  <c:v>176564.7</c:v>
                </c:pt>
                <c:pt idx="36">
                  <c:v>439.69</c:v>
                </c:pt>
                <c:pt idx="37">
                  <c:v>1696191984.72</c:v>
                </c:pt>
                <c:pt idx="38">
                  <c:v>41.68</c:v>
                </c:pt>
                <c:pt idx="39">
                  <c:v>7112406.1500000004</c:v>
                </c:pt>
                <c:pt idx="40">
                  <c:v>371968.08</c:v>
                </c:pt>
                <c:pt idx="41">
                  <c:v>331636148.13</c:v>
                </c:pt>
                <c:pt idx="42">
                  <c:v>654583019.86000001</c:v>
                </c:pt>
                <c:pt idx="43">
                  <c:v>338513690.69</c:v>
                </c:pt>
                <c:pt idx="44">
                  <c:v>78751759.780000001</c:v>
                </c:pt>
                <c:pt idx="45">
                  <c:v>2027087095.6800003</c:v>
                </c:pt>
                <c:pt idx="46">
                  <c:v>243091131.61000001</c:v>
                </c:pt>
                <c:pt idx="47">
                  <c:v>86893380.670000002</c:v>
                </c:pt>
                <c:pt idx="48">
                  <c:v>29137832.649999999</c:v>
                </c:pt>
                <c:pt idx="49">
                  <c:v>645349482.15999997</c:v>
                </c:pt>
                <c:pt idx="50">
                  <c:v>44810456.839999996</c:v>
                </c:pt>
                <c:pt idx="51">
                  <c:v>914282439.8900001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33A-484C-8C9B-33A6CF034ED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7617064171327"/>
          <c:y val="0"/>
          <c:w val="0.23565245920346914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[GROWTH_STATUS.xlsx]Sheet2!PivotTable8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Toatl_sale_2015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Sheet2!$A$4:$A$110</c:f>
              <c:strCache>
                <c:ptCount val="106"/>
                <c:pt idx="0">
                  <c:v>Product 1</c:v>
                </c:pt>
                <c:pt idx="1">
                  <c:v>Product 10</c:v>
                </c:pt>
                <c:pt idx="2">
                  <c:v>Product 100</c:v>
                </c:pt>
                <c:pt idx="3">
                  <c:v>Product 101</c:v>
                </c:pt>
                <c:pt idx="4">
                  <c:v>Product 102</c:v>
                </c:pt>
                <c:pt idx="5">
                  <c:v>Product 103</c:v>
                </c:pt>
                <c:pt idx="6">
                  <c:v>Product 104</c:v>
                </c:pt>
                <c:pt idx="7">
                  <c:v>Product 105</c:v>
                </c:pt>
                <c:pt idx="8">
                  <c:v>Product 106</c:v>
                </c:pt>
                <c:pt idx="9">
                  <c:v>Product 11</c:v>
                </c:pt>
                <c:pt idx="10">
                  <c:v>Product 12</c:v>
                </c:pt>
                <c:pt idx="11">
                  <c:v>Product 13</c:v>
                </c:pt>
                <c:pt idx="12">
                  <c:v>Product 14</c:v>
                </c:pt>
                <c:pt idx="13">
                  <c:v>Product 15</c:v>
                </c:pt>
                <c:pt idx="14">
                  <c:v>Product 16</c:v>
                </c:pt>
                <c:pt idx="15">
                  <c:v>Product 17</c:v>
                </c:pt>
                <c:pt idx="16">
                  <c:v>Product 18</c:v>
                </c:pt>
                <c:pt idx="17">
                  <c:v>Product 19</c:v>
                </c:pt>
                <c:pt idx="18">
                  <c:v>Product 2</c:v>
                </c:pt>
                <c:pt idx="19">
                  <c:v>Product 20</c:v>
                </c:pt>
                <c:pt idx="20">
                  <c:v>Product 21</c:v>
                </c:pt>
                <c:pt idx="21">
                  <c:v>Product 22</c:v>
                </c:pt>
                <c:pt idx="22">
                  <c:v>Product 23</c:v>
                </c:pt>
                <c:pt idx="23">
                  <c:v>Product 24</c:v>
                </c:pt>
                <c:pt idx="24">
                  <c:v>Product 25</c:v>
                </c:pt>
                <c:pt idx="25">
                  <c:v>Product 26</c:v>
                </c:pt>
                <c:pt idx="26">
                  <c:v>Product 27</c:v>
                </c:pt>
                <c:pt idx="27">
                  <c:v>Product 28</c:v>
                </c:pt>
                <c:pt idx="28">
                  <c:v>Product 29</c:v>
                </c:pt>
                <c:pt idx="29">
                  <c:v>Product 3</c:v>
                </c:pt>
                <c:pt idx="30">
                  <c:v>Product 30</c:v>
                </c:pt>
                <c:pt idx="31">
                  <c:v>Product 31</c:v>
                </c:pt>
                <c:pt idx="32">
                  <c:v>Product 32</c:v>
                </c:pt>
                <c:pt idx="33">
                  <c:v>Product 33</c:v>
                </c:pt>
                <c:pt idx="34">
                  <c:v>Product 34</c:v>
                </c:pt>
                <c:pt idx="35">
                  <c:v>Product 35</c:v>
                </c:pt>
                <c:pt idx="36">
                  <c:v>Product 36</c:v>
                </c:pt>
                <c:pt idx="37">
                  <c:v>Product 37</c:v>
                </c:pt>
                <c:pt idx="38">
                  <c:v>Product 38</c:v>
                </c:pt>
                <c:pt idx="39">
                  <c:v>Product 39</c:v>
                </c:pt>
                <c:pt idx="40">
                  <c:v>Product 4</c:v>
                </c:pt>
                <c:pt idx="41">
                  <c:v>Product 40</c:v>
                </c:pt>
                <c:pt idx="42">
                  <c:v>Product 41</c:v>
                </c:pt>
                <c:pt idx="43">
                  <c:v>Product 42</c:v>
                </c:pt>
                <c:pt idx="44">
                  <c:v>Product 43</c:v>
                </c:pt>
                <c:pt idx="45">
                  <c:v>Product 44</c:v>
                </c:pt>
                <c:pt idx="46">
                  <c:v>Product 45</c:v>
                </c:pt>
                <c:pt idx="47">
                  <c:v>Product 46</c:v>
                </c:pt>
                <c:pt idx="48">
                  <c:v>Product 47</c:v>
                </c:pt>
                <c:pt idx="49">
                  <c:v>Product 48</c:v>
                </c:pt>
                <c:pt idx="50">
                  <c:v>Product 49</c:v>
                </c:pt>
                <c:pt idx="51">
                  <c:v>Product 5</c:v>
                </c:pt>
                <c:pt idx="52">
                  <c:v>Product 50</c:v>
                </c:pt>
                <c:pt idx="53">
                  <c:v>Product 51</c:v>
                </c:pt>
                <c:pt idx="54">
                  <c:v>Product 52</c:v>
                </c:pt>
                <c:pt idx="55">
                  <c:v>Product 53</c:v>
                </c:pt>
                <c:pt idx="56">
                  <c:v>Product 54</c:v>
                </c:pt>
                <c:pt idx="57">
                  <c:v>Product 55</c:v>
                </c:pt>
                <c:pt idx="58">
                  <c:v>Product 56</c:v>
                </c:pt>
                <c:pt idx="59">
                  <c:v>Product 57</c:v>
                </c:pt>
                <c:pt idx="60">
                  <c:v>Product 58</c:v>
                </c:pt>
                <c:pt idx="61">
                  <c:v>Product 59</c:v>
                </c:pt>
                <c:pt idx="62">
                  <c:v>Product 6</c:v>
                </c:pt>
                <c:pt idx="63">
                  <c:v>Product 60</c:v>
                </c:pt>
                <c:pt idx="64">
                  <c:v>Product 61</c:v>
                </c:pt>
                <c:pt idx="65">
                  <c:v>Product 62</c:v>
                </c:pt>
                <c:pt idx="66">
                  <c:v>Product 63</c:v>
                </c:pt>
                <c:pt idx="67">
                  <c:v>Product 64</c:v>
                </c:pt>
                <c:pt idx="68">
                  <c:v>Product 65</c:v>
                </c:pt>
                <c:pt idx="69">
                  <c:v>Product 66</c:v>
                </c:pt>
                <c:pt idx="70">
                  <c:v>Product 67</c:v>
                </c:pt>
                <c:pt idx="71">
                  <c:v>Product 68</c:v>
                </c:pt>
                <c:pt idx="72">
                  <c:v>Product 69</c:v>
                </c:pt>
                <c:pt idx="73">
                  <c:v>Product 7</c:v>
                </c:pt>
                <c:pt idx="74">
                  <c:v>Product 70</c:v>
                </c:pt>
                <c:pt idx="75">
                  <c:v>Product 71</c:v>
                </c:pt>
                <c:pt idx="76">
                  <c:v>Product 72</c:v>
                </c:pt>
                <c:pt idx="77">
                  <c:v>Product 73</c:v>
                </c:pt>
                <c:pt idx="78">
                  <c:v>Product 74</c:v>
                </c:pt>
                <c:pt idx="79">
                  <c:v>Product 75</c:v>
                </c:pt>
                <c:pt idx="80">
                  <c:v>Product 76</c:v>
                </c:pt>
                <c:pt idx="81">
                  <c:v>Product 77</c:v>
                </c:pt>
                <c:pt idx="82">
                  <c:v>Product 78</c:v>
                </c:pt>
                <c:pt idx="83">
                  <c:v>Product 79</c:v>
                </c:pt>
                <c:pt idx="84">
                  <c:v>Product 8</c:v>
                </c:pt>
                <c:pt idx="85">
                  <c:v>Product 80</c:v>
                </c:pt>
                <c:pt idx="86">
                  <c:v>Product 81</c:v>
                </c:pt>
                <c:pt idx="87">
                  <c:v>Product 82</c:v>
                </c:pt>
                <c:pt idx="88">
                  <c:v>Product 83</c:v>
                </c:pt>
                <c:pt idx="89">
                  <c:v>Product 84</c:v>
                </c:pt>
                <c:pt idx="90">
                  <c:v>Product 85</c:v>
                </c:pt>
                <c:pt idx="91">
                  <c:v>Product 86</c:v>
                </c:pt>
                <c:pt idx="92">
                  <c:v>Product 87</c:v>
                </c:pt>
                <c:pt idx="93">
                  <c:v>Product 88</c:v>
                </c:pt>
                <c:pt idx="94">
                  <c:v>Product 89</c:v>
                </c:pt>
                <c:pt idx="95">
                  <c:v>Product 9</c:v>
                </c:pt>
                <c:pt idx="96">
                  <c:v>Product 90</c:v>
                </c:pt>
                <c:pt idx="97">
                  <c:v>Product 91</c:v>
                </c:pt>
                <c:pt idx="98">
                  <c:v>Product 92</c:v>
                </c:pt>
                <c:pt idx="99">
                  <c:v>Product 93</c:v>
                </c:pt>
                <c:pt idx="100">
                  <c:v>Product 94</c:v>
                </c:pt>
                <c:pt idx="101">
                  <c:v>Product 95</c:v>
                </c:pt>
                <c:pt idx="102">
                  <c:v>Product 96</c:v>
                </c:pt>
                <c:pt idx="103">
                  <c:v>Product 97</c:v>
                </c:pt>
                <c:pt idx="104">
                  <c:v>Product 98</c:v>
                </c:pt>
                <c:pt idx="105">
                  <c:v>Product 99</c:v>
                </c:pt>
              </c:strCache>
            </c:strRef>
          </c:cat>
          <c:val>
            <c:numRef>
              <c:f>Sheet2!$B$4:$B$110</c:f>
              <c:numCache>
                <c:formatCode>General</c:formatCode>
                <c:ptCount val="106"/>
                <c:pt idx="0">
                  <c:v>2941951</c:v>
                </c:pt>
                <c:pt idx="1">
                  <c:v>114478</c:v>
                </c:pt>
                <c:pt idx="2">
                  <c:v>3</c:v>
                </c:pt>
                <c:pt idx="3">
                  <c:v>1634485</c:v>
                </c:pt>
                <c:pt idx="4">
                  <c:v>141424</c:v>
                </c:pt>
                <c:pt idx="5">
                  <c:v>326504</c:v>
                </c:pt>
                <c:pt idx="6">
                  <c:v>4238758</c:v>
                </c:pt>
                <c:pt idx="7">
                  <c:v>585960</c:v>
                </c:pt>
                <c:pt idx="8">
                  <c:v>241690</c:v>
                </c:pt>
                <c:pt idx="9">
                  <c:v>2073271</c:v>
                </c:pt>
                <c:pt idx="10">
                  <c:v>5257</c:v>
                </c:pt>
                <c:pt idx="11">
                  <c:v>29655</c:v>
                </c:pt>
                <c:pt idx="12">
                  <c:v>18297</c:v>
                </c:pt>
                <c:pt idx="13">
                  <c:v>335</c:v>
                </c:pt>
                <c:pt idx="14">
                  <c:v>98</c:v>
                </c:pt>
                <c:pt idx="15">
                  <c:v>6280</c:v>
                </c:pt>
                <c:pt idx="16">
                  <c:v>1241</c:v>
                </c:pt>
                <c:pt idx="17">
                  <c:v>5211130</c:v>
                </c:pt>
                <c:pt idx="18">
                  <c:v>1099136</c:v>
                </c:pt>
                <c:pt idx="19">
                  <c:v>31979</c:v>
                </c:pt>
                <c:pt idx="20">
                  <c:v>514423</c:v>
                </c:pt>
                <c:pt idx="21">
                  <c:v>495697</c:v>
                </c:pt>
                <c:pt idx="22">
                  <c:v>592726</c:v>
                </c:pt>
                <c:pt idx="23">
                  <c:v>428378</c:v>
                </c:pt>
                <c:pt idx="24">
                  <c:v>355590</c:v>
                </c:pt>
                <c:pt idx="25">
                  <c:v>364239</c:v>
                </c:pt>
                <c:pt idx="26">
                  <c:v>3299216</c:v>
                </c:pt>
                <c:pt idx="27">
                  <c:v>15032</c:v>
                </c:pt>
                <c:pt idx="28">
                  <c:v>248430</c:v>
                </c:pt>
                <c:pt idx="29">
                  <c:v>8474434</c:v>
                </c:pt>
                <c:pt idx="30">
                  <c:v>254934</c:v>
                </c:pt>
                <c:pt idx="31">
                  <c:v>3306480</c:v>
                </c:pt>
                <c:pt idx="32">
                  <c:v>519195</c:v>
                </c:pt>
                <c:pt idx="33">
                  <c:v>472101</c:v>
                </c:pt>
                <c:pt idx="34">
                  <c:v>2925568</c:v>
                </c:pt>
                <c:pt idx="35">
                  <c:v>3849827</c:v>
                </c:pt>
                <c:pt idx="36">
                  <c:v>0</c:v>
                </c:pt>
                <c:pt idx="37">
                  <c:v>40721</c:v>
                </c:pt>
                <c:pt idx="38">
                  <c:v>365087</c:v>
                </c:pt>
                <c:pt idx="39">
                  <c:v>1</c:v>
                </c:pt>
                <c:pt idx="40">
                  <c:v>361832</c:v>
                </c:pt>
                <c:pt idx="41">
                  <c:v>935728</c:v>
                </c:pt>
                <c:pt idx="42">
                  <c:v>1029645</c:v>
                </c:pt>
                <c:pt idx="43">
                  <c:v>1046889</c:v>
                </c:pt>
                <c:pt idx="44">
                  <c:v>929826</c:v>
                </c:pt>
                <c:pt idx="45">
                  <c:v>9</c:v>
                </c:pt>
                <c:pt idx="46">
                  <c:v>450728</c:v>
                </c:pt>
                <c:pt idx="47">
                  <c:v>980950</c:v>
                </c:pt>
                <c:pt idx="48">
                  <c:v>1</c:v>
                </c:pt>
                <c:pt idx="49">
                  <c:v>7185804</c:v>
                </c:pt>
                <c:pt idx="50">
                  <c:v>10609919</c:v>
                </c:pt>
                <c:pt idx="51">
                  <c:v>6</c:v>
                </c:pt>
                <c:pt idx="52">
                  <c:v>1414053</c:v>
                </c:pt>
                <c:pt idx="53">
                  <c:v>48444</c:v>
                </c:pt>
                <c:pt idx="54">
                  <c:v>4518493</c:v>
                </c:pt>
                <c:pt idx="55">
                  <c:v>375810</c:v>
                </c:pt>
                <c:pt idx="56">
                  <c:v>0</c:v>
                </c:pt>
                <c:pt idx="57">
                  <c:v>21448</c:v>
                </c:pt>
                <c:pt idx="58">
                  <c:v>5941</c:v>
                </c:pt>
                <c:pt idx="59">
                  <c:v>2154</c:v>
                </c:pt>
                <c:pt idx="60">
                  <c:v>1</c:v>
                </c:pt>
                <c:pt idx="61">
                  <c:v>9220</c:v>
                </c:pt>
                <c:pt idx="62">
                  <c:v>62954</c:v>
                </c:pt>
                <c:pt idx="63">
                  <c:v>13637922</c:v>
                </c:pt>
                <c:pt idx="64">
                  <c:v>10971799</c:v>
                </c:pt>
                <c:pt idx="65">
                  <c:v>4362767</c:v>
                </c:pt>
                <c:pt idx="66">
                  <c:v>2491113</c:v>
                </c:pt>
                <c:pt idx="67">
                  <c:v>607239</c:v>
                </c:pt>
                <c:pt idx="68">
                  <c:v>66448</c:v>
                </c:pt>
                <c:pt idx="69">
                  <c:v>50123</c:v>
                </c:pt>
                <c:pt idx="70">
                  <c:v>5254</c:v>
                </c:pt>
                <c:pt idx="71">
                  <c:v>22009</c:v>
                </c:pt>
                <c:pt idx="72">
                  <c:v>9587</c:v>
                </c:pt>
                <c:pt idx="73">
                  <c:v>856414</c:v>
                </c:pt>
                <c:pt idx="74">
                  <c:v>314511</c:v>
                </c:pt>
                <c:pt idx="75">
                  <c:v>4083763</c:v>
                </c:pt>
                <c:pt idx="76">
                  <c:v>190839</c:v>
                </c:pt>
                <c:pt idx="77">
                  <c:v>1523136</c:v>
                </c:pt>
                <c:pt idx="78">
                  <c:v>767</c:v>
                </c:pt>
                <c:pt idx="79">
                  <c:v>8</c:v>
                </c:pt>
                <c:pt idx="80">
                  <c:v>64929836</c:v>
                </c:pt>
                <c:pt idx="81">
                  <c:v>15381603</c:v>
                </c:pt>
                <c:pt idx="82">
                  <c:v>1</c:v>
                </c:pt>
                <c:pt idx="83">
                  <c:v>21740</c:v>
                </c:pt>
                <c:pt idx="84">
                  <c:v>74312</c:v>
                </c:pt>
                <c:pt idx="85">
                  <c:v>1328</c:v>
                </c:pt>
                <c:pt idx="86">
                  <c:v>1751</c:v>
                </c:pt>
                <c:pt idx="87">
                  <c:v>373160</c:v>
                </c:pt>
                <c:pt idx="88">
                  <c:v>41080</c:v>
                </c:pt>
                <c:pt idx="89">
                  <c:v>16691</c:v>
                </c:pt>
                <c:pt idx="90">
                  <c:v>1</c:v>
                </c:pt>
                <c:pt idx="91">
                  <c:v>3</c:v>
                </c:pt>
                <c:pt idx="92">
                  <c:v>7</c:v>
                </c:pt>
                <c:pt idx="93">
                  <c:v>2</c:v>
                </c:pt>
                <c:pt idx="94">
                  <c:v>5</c:v>
                </c:pt>
                <c:pt idx="95">
                  <c:v>1485375</c:v>
                </c:pt>
                <c:pt idx="96">
                  <c:v>3</c:v>
                </c:pt>
                <c:pt idx="97">
                  <c:v>442217</c:v>
                </c:pt>
                <c:pt idx="98">
                  <c:v>3206</c:v>
                </c:pt>
                <c:pt idx="99">
                  <c:v>17393</c:v>
                </c:pt>
                <c:pt idx="100">
                  <c:v>876</c:v>
                </c:pt>
                <c:pt idx="101">
                  <c:v>559847</c:v>
                </c:pt>
                <c:pt idx="102">
                  <c:v>5886</c:v>
                </c:pt>
                <c:pt idx="103">
                  <c:v>1</c:v>
                </c:pt>
                <c:pt idx="104">
                  <c:v>30813</c:v>
                </c:pt>
                <c:pt idx="105">
                  <c:v>16357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F4-4326-9B59-920B5B679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249144"/>
        <c:axId val="664257344"/>
      </c:barChart>
      <c:lineChart>
        <c:grouping val="standard"/>
        <c:varyColors val="0"/>
        <c:ser>
          <c:idx val="1"/>
          <c:order val="1"/>
          <c:tx>
            <c:strRef>
              <c:f>Sheet2!$C$3</c:f>
              <c:strCache>
                <c:ptCount val="1"/>
                <c:pt idx="0">
                  <c:v>Sum of Toatl_sale_2016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FF4-4326-9B59-920B5B6791E4}"/>
                </c:ext>
              </c:extLst>
            </c:dLbl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FF4-4326-9B59-920B5B6791E4}"/>
                </c:ext>
              </c:extLst>
            </c:dLbl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FF4-4326-9B59-920B5B6791E4}"/>
                </c:ext>
              </c:extLst>
            </c:dLbl>
            <c:dLbl>
              <c:idx val="1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FF4-4326-9B59-920B5B6791E4}"/>
                </c:ext>
              </c:extLst>
            </c:dLbl>
            <c:dLbl>
              <c:idx val="2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FF4-4326-9B59-920B5B6791E4}"/>
                </c:ext>
              </c:extLst>
            </c:dLbl>
            <c:dLbl>
              <c:idx val="2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FF4-4326-9B59-920B5B6791E4}"/>
                </c:ext>
              </c:extLst>
            </c:dLbl>
            <c:dLbl>
              <c:idx val="3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FF4-4326-9B59-920B5B6791E4}"/>
                </c:ext>
              </c:extLst>
            </c:dLbl>
            <c:dLbl>
              <c:idx val="3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FF4-4326-9B59-920B5B6791E4}"/>
                </c:ext>
              </c:extLst>
            </c:dLbl>
            <c:dLbl>
              <c:idx val="5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FF4-4326-9B59-920B5B6791E4}"/>
                </c:ext>
              </c:extLst>
            </c:dLbl>
            <c:dLbl>
              <c:idx val="5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FF4-4326-9B59-920B5B6791E4}"/>
                </c:ext>
              </c:extLst>
            </c:dLbl>
            <c:dLbl>
              <c:idx val="6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F4-4326-9B59-920B5B6791E4}"/>
                </c:ext>
              </c:extLst>
            </c:dLbl>
            <c:dLbl>
              <c:idx val="7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FF4-4326-9B59-920B5B6791E4}"/>
                </c:ext>
              </c:extLst>
            </c:dLbl>
            <c:dLbl>
              <c:idx val="8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FF4-4326-9B59-920B5B6791E4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FF4-4326-9B59-920B5B6791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Sheet2!$A$4:$A$110</c:f>
              <c:strCache>
                <c:ptCount val="106"/>
                <c:pt idx="0">
                  <c:v>Product 1</c:v>
                </c:pt>
                <c:pt idx="1">
                  <c:v>Product 10</c:v>
                </c:pt>
                <c:pt idx="2">
                  <c:v>Product 100</c:v>
                </c:pt>
                <c:pt idx="3">
                  <c:v>Product 101</c:v>
                </c:pt>
                <c:pt idx="4">
                  <c:v>Product 102</c:v>
                </c:pt>
                <c:pt idx="5">
                  <c:v>Product 103</c:v>
                </c:pt>
                <c:pt idx="6">
                  <c:v>Product 104</c:v>
                </c:pt>
                <c:pt idx="7">
                  <c:v>Product 105</c:v>
                </c:pt>
                <c:pt idx="8">
                  <c:v>Product 106</c:v>
                </c:pt>
                <c:pt idx="9">
                  <c:v>Product 11</c:v>
                </c:pt>
                <c:pt idx="10">
                  <c:v>Product 12</c:v>
                </c:pt>
                <c:pt idx="11">
                  <c:v>Product 13</c:v>
                </c:pt>
                <c:pt idx="12">
                  <c:v>Product 14</c:v>
                </c:pt>
                <c:pt idx="13">
                  <c:v>Product 15</c:v>
                </c:pt>
                <c:pt idx="14">
                  <c:v>Product 16</c:v>
                </c:pt>
                <c:pt idx="15">
                  <c:v>Product 17</c:v>
                </c:pt>
                <c:pt idx="16">
                  <c:v>Product 18</c:v>
                </c:pt>
                <c:pt idx="17">
                  <c:v>Product 19</c:v>
                </c:pt>
                <c:pt idx="18">
                  <c:v>Product 2</c:v>
                </c:pt>
                <c:pt idx="19">
                  <c:v>Product 20</c:v>
                </c:pt>
                <c:pt idx="20">
                  <c:v>Product 21</c:v>
                </c:pt>
                <c:pt idx="21">
                  <c:v>Product 22</c:v>
                </c:pt>
                <c:pt idx="22">
                  <c:v>Product 23</c:v>
                </c:pt>
                <c:pt idx="23">
                  <c:v>Product 24</c:v>
                </c:pt>
                <c:pt idx="24">
                  <c:v>Product 25</c:v>
                </c:pt>
                <c:pt idx="25">
                  <c:v>Product 26</c:v>
                </c:pt>
                <c:pt idx="26">
                  <c:v>Product 27</c:v>
                </c:pt>
                <c:pt idx="27">
                  <c:v>Product 28</c:v>
                </c:pt>
                <c:pt idx="28">
                  <c:v>Product 29</c:v>
                </c:pt>
                <c:pt idx="29">
                  <c:v>Product 3</c:v>
                </c:pt>
                <c:pt idx="30">
                  <c:v>Product 30</c:v>
                </c:pt>
                <c:pt idx="31">
                  <c:v>Product 31</c:v>
                </c:pt>
                <c:pt idx="32">
                  <c:v>Product 32</c:v>
                </c:pt>
                <c:pt idx="33">
                  <c:v>Product 33</c:v>
                </c:pt>
                <c:pt idx="34">
                  <c:v>Product 34</c:v>
                </c:pt>
                <c:pt idx="35">
                  <c:v>Product 35</c:v>
                </c:pt>
                <c:pt idx="36">
                  <c:v>Product 36</c:v>
                </c:pt>
                <c:pt idx="37">
                  <c:v>Product 37</c:v>
                </c:pt>
                <c:pt idx="38">
                  <c:v>Product 38</c:v>
                </c:pt>
                <c:pt idx="39">
                  <c:v>Product 39</c:v>
                </c:pt>
                <c:pt idx="40">
                  <c:v>Product 4</c:v>
                </c:pt>
                <c:pt idx="41">
                  <c:v>Product 40</c:v>
                </c:pt>
                <c:pt idx="42">
                  <c:v>Product 41</c:v>
                </c:pt>
                <c:pt idx="43">
                  <c:v>Product 42</c:v>
                </c:pt>
                <c:pt idx="44">
                  <c:v>Product 43</c:v>
                </c:pt>
                <c:pt idx="45">
                  <c:v>Product 44</c:v>
                </c:pt>
                <c:pt idx="46">
                  <c:v>Product 45</c:v>
                </c:pt>
                <c:pt idx="47">
                  <c:v>Product 46</c:v>
                </c:pt>
                <c:pt idx="48">
                  <c:v>Product 47</c:v>
                </c:pt>
                <c:pt idx="49">
                  <c:v>Product 48</c:v>
                </c:pt>
                <c:pt idx="50">
                  <c:v>Product 49</c:v>
                </c:pt>
                <c:pt idx="51">
                  <c:v>Product 5</c:v>
                </c:pt>
                <c:pt idx="52">
                  <c:v>Product 50</c:v>
                </c:pt>
                <c:pt idx="53">
                  <c:v>Product 51</c:v>
                </c:pt>
                <c:pt idx="54">
                  <c:v>Product 52</c:v>
                </c:pt>
                <c:pt idx="55">
                  <c:v>Product 53</c:v>
                </c:pt>
                <c:pt idx="56">
                  <c:v>Product 54</c:v>
                </c:pt>
                <c:pt idx="57">
                  <c:v>Product 55</c:v>
                </c:pt>
                <c:pt idx="58">
                  <c:v>Product 56</c:v>
                </c:pt>
                <c:pt idx="59">
                  <c:v>Product 57</c:v>
                </c:pt>
                <c:pt idx="60">
                  <c:v>Product 58</c:v>
                </c:pt>
                <c:pt idx="61">
                  <c:v>Product 59</c:v>
                </c:pt>
                <c:pt idx="62">
                  <c:v>Product 6</c:v>
                </c:pt>
                <c:pt idx="63">
                  <c:v>Product 60</c:v>
                </c:pt>
                <c:pt idx="64">
                  <c:v>Product 61</c:v>
                </c:pt>
                <c:pt idx="65">
                  <c:v>Product 62</c:v>
                </c:pt>
                <c:pt idx="66">
                  <c:v>Product 63</c:v>
                </c:pt>
                <c:pt idx="67">
                  <c:v>Product 64</c:v>
                </c:pt>
                <c:pt idx="68">
                  <c:v>Product 65</c:v>
                </c:pt>
                <c:pt idx="69">
                  <c:v>Product 66</c:v>
                </c:pt>
                <c:pt idx="70">
                  <c:v>Product 67</c:v>
                </c:pt>
                <c:pt idx="71">
                  <c:v>Product 68</c:v>
                </c:pt>
                <c:pt idx="72">
                  <c:v>Product 69</c:v>
                </c:pt>
                <c:pt idx="73">
                  <c:v>Product 7</c:v>
                </c:pt>
                <c:pt idx="74">
                  <c:v>Product 70</c:v>
                </c:pt>
                <c:pt idx="75">
                  <c:v>Product 71</c:v>
                </c:pt>
                <c:pt idx="76">
                  <c:v>Product 72</c:v>
                </c:pt>
                <c:pt idx="77">
                  <c:v>Product 73</c:v>
                </c:pt>
                <c:pt idx="78">
                  <c:v>Product 74</c:v>
                </c:pt>
                <c:pt idx="79">
                  <c:v>Product 75</c:v>
                </c:pt>
                <c:pt idx="80">
                  <c:v>Product 76</c:v>
                </c:pt>
                <c:pt idx="81">
                  <c:v>Product 77</c:v>
                </c:pt>
                <c:pt idx="82">
                  <c:v>Product 78</c:v>
                </c:pt>
                <c:pt idx="83">
                  <c:v>Product 79</c:v>
                </c:pt>
                <c:pt idx="84">
                  <c:v>Product 8</c:v>
                </c:pt>
                <c:pt idx="85">
                  <c:v>Product 80</c:v>
                </c:pt>
                <c:pt idx="86">
                  <c:v>Product 81</c:v>
                </c:pt>
                <c:pt idx="87">
                  <c:v>Product 82</c:v>
                </c:pt>
                <c:pt idx="88">
                  <c:v>Product 83</c:v>
                </c:pt>
                <c:pt idx="89">
                  <c:v>Product 84</c:v>
                </c:pt>
                <c:pt idx="90">
                  <c:v>Product 85</c:v>
                </c:pt>
                <c:pt idx="91">
                  <c:v>Product 86</c:v>
                </c:pt>
                <c:pt idx="92">
                  <c:v>Product 87</c:v>
                </c:pt>
                <c:pt idx="93">
                  <c:v>Product 88</c:v>
                </c:pt>
                <c:pt idx="94">
                  <c:v>Product 89</c:v>
                </c:pt>
                <c:pt idx="95">
                  <c:v>Product 9</c:v>
                </c:pt>
                <c:pt idx="96">
                  <c:v>Product 90</c:v>
                </c:pt>
                <c:pt idx="97">
                  <c:v>Product 91</c:v>
                </c:pt>
                <c:pt idx="98">
                  <c:v>Product 92</c:v>
                </c:pt>
                <c:pt idx="99">
                  <c:v>Product 93</c:v>
                </c:pt>
                <c:pt idx="100">
                  <c:v>Product 94</c:v>
                </c:pt>
                <c:pt idx="101">
                  <c:v>Product 95</c:v>
                </c:pt>
                <c:pt idx="102">
                  <c:v>Product 96</c:v>
                </c:pt>
                <c:pt idx="103">
                  <c:v>Product 97</c:v>
                </c:pt>
                <c:pt idx="104">
                  <c:v>Product 98</c:v>
                </c:pt>
                <c:pt idx="105">
                  <c:v>Product 99</c:v>
                </c:pt>
              </c:strCache>
            </c:strRef>
          </c:cat>
          <c:val>
            <c:numRef>
              <c:f>Sheet2!$C$4:$C$110</c:f>
              <c:numCache>
                <c:formatCode>General</c:formatCode>
                <c:ptCount val="106"/>
                <c:pt idx="0">
                  <c:v>2835463</c:v>
                </c:pt>
                <c:pt idx="1">
                  <c:v>83262</c:v>
                </c:pt>
                <c:pt idx="2">
                  <c:v>4</c:v>
                </c:pt>
                <c:pt idx="3">
                  <c:v>1972556</c:v>
                </c:pt>
                <c:pt idx="4">
                  <c:v>377965</c:v>
                </c:pt>
                <c:pt idx="5">
                  <c:v>534777</c:v>
                </c:pt>
                <c:pt idx="6">
                  <c:v>4465173</c:v>
                </c:pt>
                <c:pt idx="7">
                  <c:v>1268346</c:v>
                </c:pt>
                <c:pt idx="8">
                  <c:v>464501</c:v>
                </c:pt>
                <c:pt idx="9">
                  <c:v>2619501</c:v>
                </c:pt>
                <c:pt idx="10">
                  <c:v>3201</c:v>
                </c:pt>
                <c:pt idx="11">
                  <c:v>23680</c:v>
                </c:pt>
                <c:pt idx="12">
                  <c:v>11856</c:v>
                </c:pt>
                <c:pt idx="13">
                  <c:v>11</c:v>
                </c:pt>
                <c:pt idx="14">
                  <c:v>14</c:v>
                </c:pt>
                <c:pt idx="15">
                  <c:v>7782</c:v>
                </c:pt>
                <c:pt idx="16">
                  <c:v>515</c:v>
                </c:pt>
                <c:pt idx="17">
                  <c:v>5460785</c:v>
                </c:pt>
                <c:pt idx="18">
                  <c:v>1303233</c:v>
                </c:pt>
                <c:pt idx="19">
                  <c:v>29023</c:v>
                </c:pt>
                <c:pt idx="20">
                  <c:v>425839</c:v>
                </c:pt>
                <c:pt idx="21">
                  <c:v>272376</c:v>
                </c:pt>
                <c:pt idx="22">
                  <c:v>800832</c:v>
                </c:pt>
                <c:pt idx="23">
                  <c:v>313463</c:v>
                </c:pt>
                <c:pt idx="24">
                  <c:v>615693</c:v>
                </c:pt>
                <c:pt idx="25">
                  <c:v>1468466</c:v>
                </c:pt>
                <c:pt idx="26">
                  <c:v>3695709</c:v>
                </c:pt>
                <c:pt idx="27">
                  <c:v>15825</c:v>
                </c:pt>
                <c:pt idx="28">
                  <c:v>204161</c:v>
                </c:pt>
                <c:pt idx="29">
                  <c:v>8790738</c:v>
                </c:pt>
                <c:pt idx="30">
                  <c:v>228800</c:v>
                </c:pt>
                <c:pt idx="31">
                  <c:v>3461239</c:v>
                </c:pt>
                <c:pt idx="32">
                  <c:v>500476</c:v>
                </c:pt>
                <c:pt idx="33">
                  <c:v>445404</c:v>
                </c:pt>
                <c:pt idx="34">
                  <c:v>2801095</c:v>
                </c:pt>
                <c:pt idx="35">
                  <c:v>3888635</c:v>
                </c:pt>
                <c:pt idx="36">
                  <c:v>3</c:v>
                </c:pt>
                <c:pt idx="37">
                  <c:v>34917</c:v>
                </c:pt>
                <c:pt idx="38">
                  <c:v>356467</c:v>
                </c:pt>
                <c:pt idx="39">
                  <c:v>1</c:v>
                </c:pt>
                <c:pt idx="40">
                  <c:v>456322</c:v>
                </c:pt>
                <c:pt idx="41">
                  <c:v>892041</c:v>
                </c:pt>
                <c:pt idx="42">
                  <c:v>944255</c:v>
                </c:pt>
                <c:pt idx="43">
                  <c:v>966117</c:v>
                </c:pt>
                <c:pt idx="44">
                  <c:v>874628</c:v>
                </c:pt>
                <c:pt idx="45">
                  <c:v>1</c:v>
                </c:pt>
                <c:pt idx="46">
                  <c:v>358016</c:v>
                </c:pt>
                <c:pt idx="47">
                  <c:v>860517</c:v>
                </c:pt>
                <c:pt idx="48">
                  <c:v>1</c:v>
                </c:pt>
                <c:pt idx="49">
                  <c:v>6484933</c:v>
                </c:pt>
                <c:pt idx="50">
                  <c:v>10608998</c:v>
                </c:pt>
                <c:pt idx="51">
                  <c:v>90</c:v>
                </c:pt>
                <c:pt idx="52">
                  <c:v>1316908</c:v>
                </c:pt>
                <c:pt idx="53">
                  <c:v>6209</c:v>
                </c:pt>
                <c:pt idx="54">
                  <c:v>4570172</c:v>
                </c:pt>
                <c:pt idx="55">
                  <c:v>1716426</c:v>
                </c:pt>
                <c:pt idx="56">
                  <c:v>3</c:v>
                </c:pt>
                <c:pt idx="57">
                  <c:v>16884</c:v>
                </c:pt>
                <c:pt idx="58">
                  <c:v>4264</c:v>
                </c:pt>
                <c:pt idx="59">
                  <c:v>490</c:v>
                </c:pt>
                <c:pt idx="60">
                  <c:v>0</c:v>
                </c:pt>
                <c:pt idx="61">
                  <c:v>6653</c:v>
                </c:pt>
                <c:pt idx="62">
                  <c:v>50940</c:v>
                </c:pt>
                <c:pt idx="63">
                  <c:v>13767847</c:v>
                </c:pt>
                <c:pt idx="64">
                  <c:v>11074402</c:v>
                </c:pt>
                <c:pt idx="65">
                  <c:v>4685857</c:v>
                </c:pt>
                <c:pt idx="66">
                  <c:v>2084087</c:v>
                </c:pt>
                <c:pt idx="67">
                  <c:v>620021</c:v>
                </c:pt>
                <c:pt idx="68">
                  <c:v>56846</c:v>
                </c:pt>
                <c:pt idx="69">
                  <c:v>47006</c:v>
                </c:pt>
                <c:pt idx="70">
                  <c:v>4083</c:v>
                </c:pt>
                <c:pt idx="71">
                  <c:v>18084</c:v>
                </c:pt>
                <c:pt idx="72">
                  <c:v>7092</c:v>
                </c:pt>
                <c:pt idx="73">
                  <c:v>653707</c:v>
                </c:pt>
                <c:pt idx="74">
                  <c:v>82059</c:v>
                </c:pt>
                <c:pt idx="75">
                  <c:v>3347258</c:v>
                </c:pt>
                <c:pt idx="76">
                  <c:v>143179</c:v>
                </c:pt>
                <c:pt idx="77">
                  <c:v>1176457</c:v>
                </c:pt>
                <c:pt idx="78">
                  <c:v>572</c:v>
                </c:pt>
                <c:pt idx="79">
                  <c:v>2</c:v>
                </c:pt>
                <c:pt idx="80">
                  <c:v>66513240</c:v>
                </c:pt>
                <c:pt idx="81">
                  <c:v>17309285</c:v>
                </c:pt>
                <c:pt idx="82">
                  <c:v>0</c:v>
                </c:pt>
                <c:pt idx="83">
                  <c:v>21184</c:v>
                </c:pt>
                <c:pt idx="84">
                  <c:v>59876</c:v>
                </c:pt>
                <c:pt idx="85">
                  <c:v>854</c:v>
                </c:pt>
                <c:pt idx="86">
                  <c:v>1148</c:v>
                </c:pt>
                <c:pt idx="87">
                  <c:v>372360</c:v>
                </c:pt>
                <c:pt idx="88">
                  <c:v>30131</c:v>
                </c:pt>
                <c:pt idx="89">
                  <c:v>8783</c:v>
                </c:pt>
                <c:pt idx="90">
                  <c:v>0</c:v>
                </c:pt>
                <c:pt idx="91">
                  <c:v>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1158288</c:v>
                </c:pt>
                <c:pt idx="96">
                  <c:v>7</c:v>
                </c:pt>
                <c:pt idx="97">
                  <c:v>411759</c:v>
                </c:pt>
                <c:pt idx="98">
                  <c:v>552</c:v>
                </c:pt>
                <c:pt idx="99">
                  <c:v>9925</c:v>
                </c:pt>
                <c:pt idx="100">
                  <c:v>630</c:v>
                </c:pt>
                <c:pt idx="101">
                  <c:v>569448</c:v>
                </c:pt>
                <c:pt idx="102">
                  <c:v>4159</c:v>
                </c:pt>
                <c:pt idx="103">
                  <c:v>0</c:v>
                </c:pt>
                <c:pt idx="104">
                  <c:v>22348</c:v>
                </c:pt>
                <c:pt idx="105">
                  <c:v>14334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F4-4326-9B59-920B5B679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249144"/>
        <c:axId val="664257344"/>
      </c:lineChart>
      <c:catAx>
        <c:axId val="664249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Product</a:t>
                </a:r>
                <a:r>
                  <a:rPr lang="en-IN" baseline="0" dirty="0"/>
                  <a:t> Categories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257344"/>
        <c:crosses val="autoZero"/>
        <c:auto val="1"/>
        <c:lblAlgn val="ctr"/>
        <c:lblOffset val="100"/>
        <c:noMultiLvlLbl val="0"/>
      </c:catAx>
      <c:valAx>
        <c:axId val="66425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/>
                  <a:t>TRx_Count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24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0C05-1E33-47B6-AA87-F22FF9F46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3031C-77EB-44E8-9E19-67B9A22E0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E492-728E-484A-A39A-001936B9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3905-9324-44BD-9925-6559350B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FC103-A989-4762-B715-3B5D14A4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C28B-6A53-45A3-B945-F6BCC7AD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68558-94C2-49DC-B3B6-C40D8C32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6B14-4090-4C80-B8CF-7BEC0B15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6E6C-4CBA-4457-B03C-7E85806C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1AE8-637D-49C9-9FB6-C337A66C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223F0-58C2-4FAA-8CB9-0BA147305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4F4FE-FEFE-41FA-8BE8-F9DFEA5A0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AADF3-8CF7-47B8-A5BB-639CE2F1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20E0-D914-48E2-ADB8-EC8C9D0D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474D-0BA8-4337-B3EF-76B13D55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5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83E4-3BD2-44A4-B864-8AE0E61E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0E6C-B117-4627-87A1-6D147261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8557-5E47-4364-A32D-E20AC917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DAB9-40EB-43C9-9E92-BD439E5F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698F-2A30-47C5-BF34-7A957124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9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CB06-63C1-46DA-9309-5F97576D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AC2D-CC11-4C54-88CE-5CD2FE62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C066-6536-4C17-B9EB-9BAFEDEA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C33B-44C2-427A-A632-BC120B5D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CDAE-0D2B-4671-AD8D-E21D63CD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9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6F59-0CE3-4DD2-BC6C-DB716742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2691-7067-410B-A84D-AAD8469E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6C27-90AC-430A-9F04-D858B8AF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84F57-68FB-4865-A1D2-E28E6527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6C23-7288-4484-85DF-9469AA5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40E4-402B-46D7-B3F1-4746A82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1DC0-228E-4980-ADC3-6984DF1E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1BE55-5DB8-4EEF-881D-2BA16FB5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0CFAD-2B7F-4DC0-B5EA-F362D77AB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15385-CA26-460B-8287-0381F391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E0190-11BF-4BA3-91A8-A3686AA00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F2089-383B-4E96-BFFF-EE1DA4C2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87573-F95A-441B-A0B3-DAA7942D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7B137-F7C8-4D3D-9ABE-C17A9D2C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5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AA4-0429-4155-8E97-AB491C5B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624A5-25C8-40C5-91C6-56B5E1FE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66AFE-C3E4-4DEA-8A8F-D3B7308F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5C351-CE45-4D3E-BFA3-171A168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7BE47-DFBE-44D8-93E2-A92B0FBE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A3F68-76A3-48EB-B740-CE842C4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8375C-9AB3-4934-A272-B90341BA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13A0-8B79-4C81-B5F5-25AA5846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C6AE-F350-49A4-BB19-1A131D24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507E8-3E3A-448E-A5F4-E8B0EC29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8AB9-4E20-4937-92BA-A6B0E945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35FD-9B72-46D0-B51B-3FBA4FD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9CC7-18AF-4E2A-8069-E20588A2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6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00AE-4955-4378-B949-A965E7FB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503A1-1FCE-4B7A-8CC8-063C48A99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16790-E330-4E7C-BCBD-F3EF52F8E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0059C-2CEE-41FF-AC0A-80E0A8A2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50F8-F0C3-46D6-9993-FA0A8E9F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95A81-E70E-422A-8572-D93F3E98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1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C3FEE-0812-4C04-B46E-70BD2E29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FA0C-77B7-456A-A9D1-6EFEAC85A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9F29-1769-40BC-8441-D67434676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A4094-763B-47B4-B1B3-8501180013FA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5EDD-1712-46E9-B896-3CD89954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E8061-9D38-440A-B8DB-D5182C182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95E7-8DA9-48F6-8B5A-BED06EE18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3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5974-6695-4006-981E-7811C2817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ABC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2AE3F-881C-4AFE-80DC-0ACB197A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Diabetes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09334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00F7-9631-4929-820B-93C7D896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742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Annual Cost of GLP1 and SGLT Class</a:t>
            </a:r>
            <a:r>
              <a:rPr lang="en-IN" dirty="0"/>
              <a:t>	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B36F87-9A1B-4932-9AAE-5662833CF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6842"/>
              </p:ext>
            </p:extLst>
          </p:nvPr>
        </p:nvGraphicFramePr>
        <p:xfrm>
          <a:off x="838200" y="1089061"/>
          <a:ext cx="10515600" cy="5087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65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E1D7-1EAC-4F64-9B85-8D7AF091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5129" cy="54927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Branded vs Generic Market Scenario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4972A1-DC64-4917-ADA6-ADD26BEA2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72698"/>
              </p:ext>
            </p:extLst>
          </p:nvPr>
        </p:nvGraphicFramePr>
        <p:xfrm>
          <a:off x="451609" y="914400"/>
          <a:ext cx="5452609" cy="5541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BA965D-0BF8-4C42-834A-AFF066982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043289"/>
              </p:ext>
            </p:extLst>
          </p:nvPr>
        </p:nvGraphicFramePr>
        <p:xfrm>
          <a:off x="6287783" y="950984"/>
          <a:ext cx="5568595" cy="5541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61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2B1F-495B-4671-9AEB-DD7967E9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65" y="365125"/>
            <a:ext cx="10777591" cy="55954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Branded vs Generic Market Scenario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9DD27-3267-41D2-A676-75562ECB8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16391"/>
              </p:ext>
            </p:extLst>
          </p:nvPr>
        </p:nvGraphicFramePr>
        <p:xfrm>
          <a:off x="6503542" y="1181527"/>
          <a:ext cx="5003513" cy="5147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2CDFD7-5CC6-4D23-A321-2B5FD05C3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413762"/>
              </p:ext>
            </p:extLst>
          </p:nvPr>
        </p:nvGraphicFramePr>
        <p:xfrm>
          <a:off x="729465" y="1181528"/>
          <a:ext cx="5548045" cy="5147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823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3A1C-8536-403A-B39B-A669D7EF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50" y="365126"/>
            <a:ext cx="9994791" cy="42205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Market Share of Product Classes 2015 vs 2016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4EC0A2-A094-49D7-8945-1CE912577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35888"/>
              </p:ext>
            </p:extLst>
          </p:nvPr>
        </p:nvGraphicFramePr>
        <p:xfrm>
          <a:off x="516835" y="1113183"/>
          <a:ext cx="5407929" cy="555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410EFD4-D919-4480-8720-A9A186FF6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117195"/>
              </p:ext>
            </p:extLst>
          </p:nvPr>
        </p:nvGraphicFramePr>
        <p:xfrm>
          <a:off x="6095999" y="1113182"/>
          <a:ext cx="5735542" cy="555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856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EBEE-5457-4C1E-AA3D-E79FF6DA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1309" cy="40543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Market Share of Product Classes 2015 vs 2016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2598B3-E7DC-4AE2-8623-39716C3BF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301369"/>
              </p:ext>
            </p:extLst>
          </p:nvPr>
        </p:nvGraphicFramePr>
        <p:xfrm>
          <a:off x="606174" y="986319"/>
          <a:ext cx="10551561" cy="5506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521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5C9A-680A-47FA-8A48-1B2969EB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294"/>
            <a:ext cx="10717696" cy="42205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Market Share of Product Family 2015 vs 2016</a:t>
            </a:r>
            <a:r>
              <a:rPr lang="en-IN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AFAA59-FC8C-4D5D-8809-61F7AE61D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761100"/>
              </p:ext>
            </p:extLst>
          </p:nvPr>
        </p:nvGraphicFramePr>
        <p:xfrm>
          <a:off x="230588" y="842838"/>
          <a:ext cx="11123213" cy="5550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760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4618-59C3-477F-A05A-394AD154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70" y="365125"/>
            <a:ext cx="10388029" cy="539001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Product Growth 2015 vs 2016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256C97A-08A7-4C12-8349-E8728EC20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013699"/>
              </p:ext>
            </p:extLst>
          </p:nvPr>
        </p:nvGraphicFramePr>
        <p:xfrm>
          <a:off x="811657" y="976045"/>
          <a:ext cx="10880333" cy="5383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52E2-4D71-45F9-A76E-3207966D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70" y="308226"/>
            <a:ext cx="10616629" cy="523982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rgbClr val="0070C0"/>
                </a:solidFill>
              </a:rPr>
              <a:t>Performance of GLP1 Class</a:t>
            </a:r>
            <a:r>
              <a:rPr lang="en-IN" sz="3100" b="1" baseline="0" dirty="0">
                <a:solidFill>
                  <a:srgbClr val="0070C0"/>
                </a:solidFill>
              </a:rPr>
              <a:t> Products 2015 vs 2016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A9947F-357C-4A9D-B6FE-B710F8775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23565"/>
              </p:ext>
            </p:extLst>
          </p:nvPr>
        </p:nvGraphicFramePr>
        <p:xfrm>
          <a:off x="513708" y="832207"/>
          <a:ext cx="11003622" cy="591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03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68AB-5ACE-4863-947C-DB1DDF96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65" y="365125"/>
            <a:ext cx="10624335" cy="69311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GLP1 Vs SGLT Year wise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1D7F3B-7DFB-457A-B256-3FF66D2B1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428424"/>
              </p:ext>
            </p:extLst>
          </p:nvPr>
        </p:nvGraphicFramePr>
        <p:xfrm>
          <a:off x="636998" y="1263721"/>
          <a:ext cx="5217562" cy="5229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09E719-51B5-46E6-84D3-F25D18F0C4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053424"/>
              </p:ext>
            </p:extLst>
          </p:nvPr>
        </p:nvGraphicFramePr>
        <p:xfrm>
          <a:off x="6096000" y="1263721"/>
          <a:ext cx="5359685" cy="5229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198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167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ABC INC.</vt:lpstr>
      <vt:lpstr>Branded vs Generic Market Scenario</vt:lpstr>
      <vt:lpstr>Branded vs Generic Market Scenario</vt:lpstr>
      <vt:lpstr>Market Share of Product Classes 2015 vs 2016</vt:lpstr>
      <vt:lpstr>Market Share of Product Classes 2015 vs 2016</vt:lpstr>
      <vt:lpstr>Market Share of Product Family 2015 vs 2016 </vt:lpstr>
      <vt:lpstr>Product Growth 2015 vs 2016</vt:lpstr>
      <vt:lpstr>Performance of GLP1 Class Products 2015 vs 2016</vt:lpstr>
      <vt:lpstr>GLP1 Vs SGLT Year wise Analysis</vt:lpstr>
      <vt:lpstr>Annual Cost of GLP1 and SGLT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INC.</dc:title>
  <dc:creator>Prakash Goswami</dc:creator>
  <cp:lastModifiedBy>Prakash Goswami</cp:lastModifiedBy>
  <cp:revision>37</cp:revision>
  <dcterms:created xsi:type="dcterms:W3CDTF">2019-12-30T13:54:44Z</dcterms:created>
  <dcterms:modified xsi:type="dcterms:W3CDTF">2019-12-30T19:15:51Z</dcterms:modified>
</cp:coreProperties>
</file>