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gxlx6T3WTjNUg2sR10rLHw65eZ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252DEF-6C31-438E-9301-4BAA3B2A5482}">
  <a:tblStyle styleId="{A8252DEF-6C31-438E-9301-4BAA3B2A5482}"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63"/>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3"/>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6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6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6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20" name="Google Shape;20;p63"/>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7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72"/>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7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73"/>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3"/>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7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88" name="Google Shape;88;p73"/>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6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65"/>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6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35" name="Google Shape;35;p6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6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6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7"/>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67"/>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7"/>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7"/>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6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70"/>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0"/>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70"/>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7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71"/>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1"/>
          <p:cNvSpPr/>
          <p:nvPr>
            <p:ph idx="2" type="pic"/>
          </p:nvPr>
        </p:nvSpPr>
        <p:spPr>
          <a:xfrm>
            <a:off x="0" y="-1"/>
            <a:ext cx="12188952" cy="4572000"/>
          </a:xfrm>
          <a:prstGeom prst="rect">
            <a:avLst/>
          </a:prstGeom>
          <a:solidFill>
            <a:srgbClr val="76CEEF"/>
          </a:solidFill>
          <a:ln>
            <a:noFill/>
          </a:ln>
        </p:spPr>
      </p:sp>
      <p:sp>
        <p:nvSpPr>
          <p:cNvPr id="71" name="Google Shape;71;p71"/>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7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75" name="Google Shape;75;p71"/>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6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6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6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GB"/>
              <a:t>‹#›</a:t>
            </a:fld>
            <a:endParaRPr/>
          </a:p>
        </p:txBody>
      </p:sp>
      <p:cxnSp>
        <p:nvCxnSpPr>
          <p:cNvPr id="11" name="Google Shape;11;p62"/>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imdb.com/interfa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gif"/><Relationship Id="rId4" Type="http://schemas.openxmlformats.org/officeDocument/2006/relationships/image" Target="../media/image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gif"/><Relationship Id="rId4" Type="http://schemas.openxmlformats.org/officeDocument/2006/relationships/image" Target="../media/image5.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1" Type="http://schemas.openxmlformats.org/officeDocument/2006/relationships/hyperlink" Target="https://www.vertabelo.com/blog/all-about-indexes-part-2-mysql-index-structure-and-performance/" TargetMode="External"/><Relationship Id="rId10" Type="http://schemas.openxmlformats.org/officeDocument/2006/relationships/hyperlink" Target="https://dev.mysql.com/doc/refman/8.0/en/optimize-overview.html" TargetMode="External"/><Relationship Id="rId13" Type="http://schemas.openxmlformats.org/officeDocument/2006/relationships/hyperlink" Target="https://en.wikipedia.org/wiki/Quadtree" TargetMode="External"/><Relationship Id="rId12" Type="http://schemas.openxmlformats.org/officeDocument/2006/relationships/hyperlink" Target="https://en.wikipedia.org/wiki/Log-structured_merge-tree" TargetMode="External"/><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yetanotherdevblog.com/lsm/" TargetMode="External"/><Relationship Id="rId4" Type="http://schemas.openxmlformats.org/officeDocument/2006/relationships/hyperlink" Target="https://towardsdatascience.com/understanding-apache-parquet-7197ba6462a9" TargetMode="External"/><Relationship Id="rId9" Type="http://schemas.openxmlformats.org/officeDocument/2006/relationships/hyperlink" Target="https://docs.oracle.com/database/121/TGSQL/tgsql_optcncpt.htm#TGSQL192" TargetMode="External"/><Relationship Id="rId14" Type="http://schemas.openxmlformats.org/officeDocument/2006/relationships/hyperlink" Target="https://medium.baqend.com/nosql-databases-a-survey-and-decision-guidance-ea7823a822d" TargetMode="External"/><Relationship Id="rId5" Type="http://schemas.openxmlformats.org/officeDocument/2006/relationships/hyperlink" Target="https://www.oreilly.com/library/view/designing-data-intensive-applications/9781491903063/ch04.html" TargetMode="External"/><Relationship Id="rId6" Type="http://schemas.openxmlformats.org/officeDocument/2006/relationships/hyperlink" Target="https://docs.microsoft.com/en-us/sql/relational-databases/data-compression/page-compression-implementation?view=sql-server-ver16" TargetMode="External"/><Relationship Id="rId7" Type="http://schemas.openxmlformats.org/officeDocument/2006/relationships/hyperlink" Target="https://www.digitalocean.com/community/tutorials/understanding-database-sharding" TargetMode="External"/><Relationship Id="rId8" Type="http://schemas.openxmlformats.org/officeDocument/2006/relationships/hyperlink" Target="https://hevodata.com/learn/data-replication-strateg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GB"/>
              <a:t>DATABASE</a:t>
            </a:r>
            <a:endParaRPr/>
          </a:p>
        </p:txBody>
      </p:sp>
      <p:sp>
        <p:nvSpPr>
          <p:cNvPr id="94" name="Google Shape;94;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GB"/>
              <a:t>Internals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PHYSICAL STORE</a:t>
            </a:r>
            <a:endParaRPr/>
          </a:p>
        </p:txBody>
      </p:sp>
      <p:pic>
        <p:nvPicPr>
          <p:cNvPr id="154" name="Google Shape;154;p10"/>
          <p:cNvPicPr preferRelativeResize="0"/>
          <p:nvPr>
            <p:ph idx="1" type="body"/>
          </p:nvPr>
        </p:nvPicPr>
        <p:blipFill rotWithShape="1">
          <a:blip r:embed="rId3">
            <a:alphaModFix/>
          </a:blip>
          <a:srcRect b="0" l="0" r="0" t="0"/>
          <a:stretch/>
        </p:blipFill>
        <p:spPr>
          <a:xfrm>
            <a:off x="1877203" y="2250059"/>
            <a:ext cx="7829174" cy="402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LOCALITY</a:t>
            </a:r>
            <a:endParaRPr/>
          </a:p>
        </p:txBody>
      </p:sp>
      <p:sp>
        <p:nvSpPr>
          <p:cNvPr id="160" name="Google Shape;160;p1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100000"/>
              </a:lnSpc>
              <a:spcBef>
                <a:spcPts val="0"/>
              </a:spcBef>
              <a:spcAft>
                <a:spcPts val="0"/>
              </a:spcAft>
              <a:buSzPts val="1800"/>
              <a:buChar char=" "/>
            </a:pPr>
            <a:r>
              <a:rPr lang="en-GB" sz="1800"/>
              <a:t>Data locality determines the ease of accessing related data.</a:t>
            </a:r>
            <a:endParaRPr/>
          </a:p>
          <a:p>
            <a:pPr indent="-114300" lvl="0" marL="91440" rtl="0" algn="l">
              <a:lnSpc>
                <a:spcPct val="100000"/>
              </a:lnSpc>
              <a:spcBef>
                <a:spcPts val="600"/>
              </a:spcBef>
              <a:spcAft>
                <a:spcPts val="0"/>
              </a:spcAft>
              <a:buSzPts val="1800"/>
              <a:buChar char=" "/>
            </a:pPr>
            <a:r>
              <a:rPr lang="en-GB" sz="1800"/>
              <a:t>The physical store and its storage management, are optimized for certain access layout.</a:t>
            </a:r>
            <a:endParaRPr/>
          </a:p>
          <a:p>
            <a:pPr indent="-114300" lvl="0" marL="91440" rtl="0" algn="l">
              <a:lnSpc>
                <a:spcPct val="100000"/>
              </a:lnSpc>
              <a:spcBef>
                <a:spcPts val="600"/>
              </a:spcBef>
              <a:spcAft>
                <a:spcPts val="0"/>
              </a:spcAft>
              <a:buSzPts val="1800"/>
              <a:buChar char=" "/>
            </a:pPr>
            <a:r>
              <a:rPr lang="en-GB" sz="1800"/>
              <a:t>Physical data locality can be achieved by storing data closer on physical store.</a:t>
            </a:r>
            <a:endParaRPr/>
          </a:p>
          <a:p>
            <a:pPr indent="-114300" lvl="0" marL="91440" rtl="0" algn="l">
              <a:lnSpc>
                <a:spcPct val="100000"/>
              </a:lnSpc>
              <a:spcBef>
                <a:spcPts val="600"/>
              </a:spcBef>
              <a:spcAft>
                <a:spcPts val="0"/>
              </a:spcAft>
              <a:buSzPts val="1800"/>
              <a:buChar char=" "/>
            </a:pPr>
            <a:r>
              <a:rPr lang="en-GB" sz="1800"/>
              <a:t>Virtual data locality can be achieved by storing references of related data together.</a:t>
            </a:r>
            <a:endParaRPr/>
          </a:p>
          <a:p>
            <a:pPr indent="-114300" lvl="0" marL="91440" rtl="0" algn="l">
              <a:lnSpc>
                <a:spcPct val="100000"/>
              </a:lnSpc>
              <a:spcBef>
                <a:spcPts val="600"/>
              </a:spcBef>
              <a:spcAft>
                <a:spcPts val="0"/>
              </a:spcAft>
              <a:buSzPts val="1800"/>
              <a:buChar char=" "/>
            </a:pPr>
            <a:r>
              <a:rPr lang="en-GB" sz="1800"/>
              <a:t>Different methods of keeping related data together:</a:t>
            </a:r>
            <a:endParaRPr/>
          </a:p>
          <a:p>
            <a:pPr indent="-137159" lvl="1" marL="265176" rtl="0" algn="l">
              <a:lnSpc>
                <a:spcPct val="100000"/>
              </a:lnSpc>
              <a:spcBef>
                <a:spcPts val="600"/>
              </a:spcBef>
              <a:spcAft>
                <a:spcPts val="0"/>
              </a:spcAft>
              <a:buSzPts val="1800"/>
              <a:buChar char="🢝"/>
            </a:pPr>
            <a:r>
              <a:rPr lang="en-GB"/>
              <a:t>Document</a:t>
            </a:r>
            <a:endParaRPr/>
          </a:p>
          <a:p>
            <a:pPr indent="-137159" lvl="1" marL="265176" rtl="0" algn="l">
              <a:lnSpc>
                <a:spcPct val="100000"/>
              </a:lnSpc>
              <a:spcBef>
                <a:spcPts val="600"/>
              </a:spcBef>
              <a:spcAft>
                <a:spcPts val="0"/>
              </a:spcAft>
              <a:buSzPts val="1800"/>
              <a:buChar char="🢝"/>
            </a:pPr>
            <a:r>
              <a:rPr lang="en-GB"/>
              <a:t>Row Oriented</a:t>
            </a:r>
            <a:endParaRPr/>
          </a:p>
          <a:p>
            <a:pPr indent="-137159" lvl="1" marL="265176" rtl="0" algn="l">
              <a:lnSpc>
                <a:spcPct val="100000"/>
              </a:lnSpc>
              <a:spcBef>
                <a:spcPts val="600"/>
              </a:spcBef>
              <a:spcAft>
                <a:spcPts val="0"/>
              </a:spcAft>
              <a:buSzPts val="1800"/>
              <a:buChar char="🢝"/>
            </a:pPr>
            <a:r>
              <a:rPr lang="en-GB"/>
              <a:t>Column Oriented</a:t>
            </a:r>
            <a:endParaRPr/>
          </a:p>
          <a:p>
            <a:pPr indent="-137159" lvl="1" marL="265176" rtl="0" algn="l">
              <a:lnSpc>
                <a:spcPct val="100000"/>
              </a:lnSpc>
              <a:spcBef>
                <a:spcPts val="600"/>
              </a:spcBef>
              <a:spcAft>
                <a:spcPts val="0"/>
              </a:spcAft>
              <a:buSzPts val="1800"/>
              <a:buChar char="🢝"/>
            </a:pPr>
            <a:r>
              <a:rPr lang="en-GB"/>
              <a:t>Linked List (Graph)</a:t>
            </a:r>
            <a:endParaRPr/>
          </a:p>
          <a:p>
            <a:pPr indent="-137159" lvl="1" marL="265176" rtl="0" algn="l">
              <a:lnSpc>
                <a:spcPct val="100000"/>
              </a:lnSpc>
              <a:spcBef>
                <a:spcPts val="600"/>
              </a:spcBef>
              <a:spcAft>
                <a:spcPts val="0"/>
              </a:spcAft>
              <a:buSzPts val="1800"/>
              <a:buChar char="🢝"/>
            </a:pPr>
            <a:r>
              <a:rPr lang="en-GB"/>
              <a:t>Key - Value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LOCALITY : DOCUMENT</a:t>
            </a:r>
            <a:endParaRPr/>
          </a:p>
        </p:txBody>
      </p:sp>
      <p:sp>
        <p:nvSpPr>
          <p:cNvPr id="166" name="Google Shape;166;p12"/>
          <p:cNvSpPr txBox="1"/>
          <p:nvPr>
            <p:ph idx="1" type="body"/>
          </p:nvPr>
        </p:nvSpPr>
        <p:spPr>
          <a:xfrm>
            <a:off x="1024128" y="1753262"/>
            <a:ext cx="10298529" cy="4878125"/>
          </a:xfrm>
          <a:prstGeom prst="rect">
            <a:avLst/>
          </a:prstGeom>
          <a:noFill/>
          <a:ln>
            <a:noFill/>
          </a:ln>
        </p:spPr>
        <p:txBody>
          <a:bodyPr anchorCtr="0" anchor="t" bIns="45700" lIns="45700" spcFirstLastPara="1" rIns="45700" wrap="square" tIns="45700">
            <a:noAutofit/>
          </a:bodyPr>
          <a:lstStyle/>
          <a:p>
            <a:pPr indent="-114300" lvl="0" marL="91440" rtl="0" algn="l">
              <a:lnSpc>
                <a:spcPct val="90000"/>
              </a:lnSpc>
              <a:spcBef>
                <a:spcPts val="0"/>
              </a:spcBef>
              <a:spcAft>
                <a:spcPts val="0"/>
              </a:spcAft>
              <a:buSzPts val="1800"/>
              <a:buChar char=" "/>
            </a:pPr>
            <a:r>
              <a:rPr lang="en-GB" sz="1800"/>
              <a:t>Data is treated as document with different structures. Enables easy retrieval and provides high availability.</a:t>
            </a:r>
            <a:endParaRPr/>
          </a:p>
          <a:p>
            <a:pPr indent="-114300" lvl="0" marL="91440" rtl="0" algn="l">
              <a:lnSpc>
                <a:spcPct val="90000"/>
              </a:lnSpc>
              <a:spcBef>
                <a:spcPts val="600"/>
              </a:spcBef>
              <a:spcAft>
                <a:spcPts val="0"/>
              </a:spcAft>
              <a:buSzPts val="1800"/>
              <a:buChar char=" "/>
            </a:pPr>
            <a:r>
              <a:rPr lang="en-GB" sz="1800"/>
              <a:t>Best suited for storing online profiles or use-cases requiring evolving data-models.</a:t>
            </a:r>
            <a:endParaRPr/>
          </a:p>
          <a:p>
            <a:pPr indent="-91440" lvl="0" marL="91440" rtl="0" algn="l">
              <a:lnSpc>
                <a:spcPct val="90000"/>
              </a:lnSpc>
              <a:spcBef>
                <a:spcPts val="600"/>
              </a:spcBef>
              <a:spcAft>
                <a:spcPts val="0"/>
              </a:spcAft>
              <a:buSzPts val="1000"/>
              <a:buChar char=" "/>
            </a:pPr>
            <a:r>
              <a:rPr lang="en-GB" sz="1000"/>
              <a:t>{</a:t>
            </a:r>
            <a:endParaRPr/>
          </a:p>
          <a:p>
            <a:pPr indent="0" lvl="1" marL="128016" rtl="0" algn="l">
              <a:lnSpc>
                <a:spcPct val="90000"/>
              </a:lnSpc>
              <a:spcBef>
                <a:spcPts val="600"/>
              </a:spcBef>
              <a:spcAft>
                <a:spcPts val="0"/>
              </a:spcAft>
              <a:buSzPts val="1000"/>
              <a:buNone/>
            </a:pPr>
            <a:r>
              <a:rPr lang="en-GB" sz="1000"/>
              <a:t>“ID” : 123,</a:t>
            </a:r>
            <a:endParaRPr/>
          </a:p>
          <a:p>
            <a:pPr indent="0" lvl="1" marL="128016" rtl="0" algn="l">
              <a:lnSpc>
                <a:spcPct val="90000"/>
              </a:lnSpc>
              <a:spcBef>
                <a:spcPts val="600"/>
              </a:spcBef>
              <a:spcAft>
                <a:spcPts val="0"/>
              </a:spcAft>
              <a:buSzPts val="1000"/>
              <a:buNone/>
            </a:pPr>
            <a:r>
              <a:rPr lang="en-GB" sz="1000"/>
              <a:t>“Name” : “John Doe”,</a:t>
            </a:r>
            <a:endParaRPr/>
          </a:p>
          <a:p>
            <a:pPr indent="0" lvl="1" marL="128016" rtl="0" algn="l">
              <a:lnSpc>
                <a:spcPct val="90000"/>
              </a:lnSpc>
              <a:spcBef>
                <a:spcPts val="600"/>
              </a:spcBef>
              <a:spcAft>
                <a:spcPts val="0"/>
              </a:spcAft>
              <a:buSzPts val="1000"/>
              <a:buNone/>
            </a:pPr>
            <a:r>
              <a:rPr lang="en-GB" sz="1000"/>
              <a:t>“EmploymentData”: [</a:t>
            </a:r>
            <a:endParaRPr/>
          </a:p>
          <a:p>
            <a:pPr indent="0" lvl="1" marL="128016" rtl="0" algn="l">
              <a:lnSpc>
                <a:spcPct val="90000"/>
              </a:lnSpc>
              <a:spcBef>
                <a:spcPts val="600"/>
              </a:spcBef>
              <a:spcAft>
                <a:spcPts val="0"/>
              </a:spcAft>
              <a:buSzPts val="1000"/>
              <a:buNone/>
            </a:pPr>
            <a:r>
              <a:rPr lang="en-GB" sz="1000"/>
              <a:t>	             {</a:t>
            </a:r>
            <a:endParaRPr/>
          </a:p>
          <a:p>
            <a:pPr indent="0" lvl="1" marL="128016" rtl="0" algn="l">
              <a:lnSpc>
                <a:spcPct val="90000"/>
              </a:lnSpc>
              <a:spcBef>
                <a:spcPts val="600"/>
              </a:spcBef>
              <a:spcAft>
                <a:spcPts val="0"/>
              </a:spcAft>
              <a:buSzPts val="1000"/>
              <a:buNone/>
            </a:pPr>
            <a:r>
              <a:rPr lang="en-GB" sz="1000"/>
              <a:t>		“EmployerName” : “XYZCompany”,</a:t>
            </a:r>
            <a:endParaRPr/>
          </a:p>
          <a:p>
            <a:pPr indent="0" lvl="1" marL="128016" rtl="0" algn="l">
              <a:lnSpc>
                <a:spcPct val="90000"/>
              </a:lnSpc>
              <a:spcBef>
                <a:spcPts val="600"/>
              </a:spcBef>
              <a:spcAft>
                <a:spcPts val="0"/>
              </a:spcAft>
              <a:buSzPts val="1000"/>
              <a:buNone/>
            </a:pPr>
            <a:r>
              <a:rPr lang="en-GB" sz="1000"/>
              <a:t>		“StartDate” : 2000-01-01,</a:t>
            </a:r>
            <a:endParaRPr/>
          </a:p>
          <a:p>
            <a:pPr indent="0" lvl="1" marL="128016" rtl="0" algn="l">
              <a:lnSpc>
                <a:spcPct val="90000"/>
              </a:lnSpc>
              <a:spcBef>
                <a:spcPts val="600"/>
              </a:spcBef>
              <a:spcAft>
                <a:spcPts val="0"/>
              </a:spcAft>
              <a:buSzPts val="1000"/>
              <a:buNone/>
            </a:pPr>
            <a:r>
              <a:rPr lang="en-GB" sz="1000"/>
              <a:t>		“EndDate” : 2000-07-01,</a:t>
            </a:r>
            <a:endParaRPr/>
          </a:p>
          <a:p>
            <a:pPr indent="0" lvl="1" marL="128016" rtl="0" algn="l">
              <a:lnSpc>
                <a:spcPct val="90000"/>
              </a:lnSpc>
              <a:spcBef>
                <a:spcPts val="600"/>
              </a:spcBef>
              <a:spcAft>
                <a:spcPts val="0"/>
              </a:spcAft>
              <a:buSzPts val="1000"/>
              <a:buNone/>
            </a:pPr>
            <a:r>
              <a:rPr lang="en-GB" sz="1000"/>
              <a:t>		“CTC” : 2300000,</a:t>
            </a:r>
            <a:endParaRPr/>
          </a:p>
          <a:p>
            <a:pPr indent="0" lvl="1" marL="128016" rtl="0" algn="l">
              <a:lnSpc>
                <a:spcPct val="90000"/>
              </a:lnSpc>
              <a:spcBef>
                <a:spcPts val="600"/>
              </a:spcBef>
              <a:spcAft>
                <a:spcPts val="0"/>
              </a:spcAft>
              <a:buSzPts val="1000"/>
              <a:buNone/>
            </a:pPr>
            <a:r>
              <a:rPr lang="en-GB" sz="1000"/>
              <a:t>		“AssociatedWork”: [</a:t>
            </a:r>
            <a:endParaRPr/>
          </a:p>
          <a:p>
            <a:pPr indent="0" lvl="1" marL="128016" rtl="0" algn="l">
              <a:lnSpc>
                <a:spcPct val="90000"/>
              </a:lnSpc>
              <a:spcBef>
                <a:spcPts val="600"/>
              </a:spcBef>
              <a:spcAft>
                <a:spcPts val="0"/>
              </a:spcAft>
              <a:buSzPts val="1000"/>
              <a:buNone/>
            </a:pPr>
            <a:r>
              <a:rPr lang="en-GB" sz="1000"/>
              <a:t>			“Department” : “D365”,</a:t>
            </a:r>
            <a:endParaRPr/>
          </a:p>
          <a:p>
            <a:pPr indent="0" lvl="1" marL="128016" rtl="0" algn="l">
              <a:lnSpc>
                <a:spcPct val="90000"/>
              </a:lnSpc>
              <a:spcBef>
                <a:spcPts val="600"/>
              </a:spcBef>
              <a:spcAft>
                <a:spcPts val="0"/>
              </a:spcAft>
              <a:buSzPts val="1000"/>
              <a:buNone/>
            </a:pPr>
            <a:r>
              <a:rPr lang="en-GB" sz="1000"/>
              <a:t>			“WorkDetail” : “Optimizing business process for enterprise customers”</a:t>
            </a:r>
            <a:endParaRPr/>
          </a:p>
          <a:p>
            <a:pPr indent="0" lvl="1" marL="128016" rtl="0" algn="l">
              <a:lnSpc>
                <a:spcPct val="90000"/>
              </a:lnSpc>
              <a:spcBef>
                <a:spcPts val="600"/>
              </a:spcBef>
              <a:spcAft>
                <a:spcPts val="0"/>
              </a:spcAft>
              <a:buSzPts val="1000"/>
              <a:buNone/>
            </a:pPr>
            <a:r>
              <a:rPr lang="en-GB" sz="1000"/>
              <a:t>		]</a:t>
            </a:r>
            <a:endParaRPr/>
          </a:p>
          <a:p>
            <a:pPr indent="0" lvl="1" marL="128016" rtl="0" algn="l">
              <a:lnSpc>
                <a:spcPct val="90000"/>
              </a:lnSpc>
              <a:spcBef>
                <a:spcPts val="600"/>
              </a:spcBef>
              <a:spcAft>
                <a:spcPts val="0"/>
              </a:spcAft>
              <a:buSzPts val="1000"/>
              <a:buNone/>
            </a:pPr>
            <a:r>
              <a:rPr lang="en-GB" sz="1000"/>
              <a:t>	           },…</a:t>
            </a:r>
            <a:endParaRPr/>
          </a:p>
          <a:p>
            <a:pPr indent="0" lvl="1" marL="128016" rtl="0" algn="l">
              <a:lnSpc>
                <a:spcPct val="90000"/>
              </a:lnSpc>
              <a:spcBef>
                <a:spcPts val="600"/>
              </a:spcBef>
              <a:spcAft>
                <a:spcPts val="0"/>
              </a:spcAft>
              <a:buSzPts val="1000"/>
              <a:buNone/>
            </a:pPr>
            <a:r>
              <a:rPr lang="en-GB" sz="1000"/>
              <a:t>                          ]</a:t>
            </a:r>
            <a:endParaRPr/>
          </a:p>
          <a:p>
            <a:pPr indent="0" lvl="1" marL="128016" rtl="0" algn="l">
              <a:lnSpc>
                <a:spcPct val="90000"/>
              </a:lnSpc>
              <a:spcBef>
                <a:spcPts val="600"/>
              </a:spcBef>
              <a:spcAft>
                <a:spcPts val="0"/>
              </a:spcAft>
              <a:buSzPts val="1000"/>
              <a:buNone/>
            </a:pPr>
            <a:r>
              <a:rPr lang="en-GB" sz="1000"/>
              <a:t>}</a:t>
            </a:r>
            <a:endParaRPr/>
          </a:p>
          <a:p>
            <a:pPr indent="-27939" lvl="0" marL="91440" rtl="0" algn="l">
              <a:lnSpc>
                <a:spcPct val="90000"/>
              </a:lnSpc>
              <a:spcBef>
                <a:spcPts val="600"/>
              </a:spcBef>
              <a:spcAft>
                <a:spcPts val="0"/>
              </a:spcAft>
              <a:buSzPts val="1000"/>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LOCALITY : ROW ORIENTED</a:t>
            </a:r>
            <a:endParaRPr/>
          </a:p>
        </p:txBody>
      </p:sp>
      <p:sp>
        <p:nvSpPr>
          <p:cNvPr id="172" name="Google Shape;172;p13"/>
          <p:cNvSpPr txBox="1"/>
          <p:nvPr>
            <p:ph idx="1" type="body"/>
          </p:nvPr>
        </p:nvSpPr>
        <p:spPr>
          <a:xfrm>
            <a:off x="1024128" y="2182632"/>
            <a:ext cx="10298529" cy="4242021"/>
          </a:xfrm>
          <a:prstGeom prst="rect">
            <a:avLst/>
          </a:prstGeom>
          <a:noFill/>
          <a:ln>
            <a:noFill/>
          </a:ln>
        </p:spPr>
        <p:txBody>
          <a:bodyPr anchorCtr="0" anchor="t" bIns="45700" lIns="45700" spcFirstLastPara="1" rIns="45700" wrap="square" tIns="45700">
            <a:noAutofit/>
          </a:bodyPr>
          <a:lstStyle/>
          <a:p>
            <a:pPr indent="-114300" lvl="0" marL="91440" rtl="0" algn="l">
              <a:lnSpc>
                <a:spcPct val="90000"/>
              </a:lnSpc>
              <a:spcBef>
                <a:spcPts val="0"/>
              </a:spcBef>
              <a:spcAft>
                <a:spcPts val="0"/>
              </a:spcAft>
              <a:buSzPts val="1800"/>
              <a:buChar char=" "/>
            </a:pPr>
            <a:r>
              <a:rPr lang="en-GB" sz="1800"/>
              <a:t>Data for a row is stored together. Addition of a new record is a simple append operation.</a:t>
            </a:r>
            <a:endParaRPr/>
          </a:p>
          <a:p>
            <a:pPr indent="-114300" lvl="0" marL="91440" rtl="0" algn="l">
              <a:lnSpc>
                <a:spcPct val="90000"/>
              </a:lnSpc>
              <a:spcBef>
                <a:spcPts val="600"/>
              </a:spcBef>
              <a:spcAft>
                <a:spcPts val="0"/>
              </a:spcAft>
              <a:buSzPts val="1800"/>
              <a:buChar char=" "/>
            </a:pPr>
            <a:r>
              <a:rPr lang="en-GB" sz="1800"/>
              <a:t>Best suited for structured data, data models with relationships or transactions.</a:t>
            </a:r>
            <a:endParaRPr/>
          </a:p>
          <a:p>
            <a:pPr indent="-27939" lvl="0" marL="91440" rtl="0" algn="l">
              <a:lnSpc>
                <a:spcPct val="90000"/>
              </a:lnSpc>
              <a:spcBef>
                <a:spcPts val="600"/>
              </a:spcBef>
              <a:spcAft>
                <a:spcPts val="0"/>
              </a:spcAft>
              <a:buSzPts val="1000"/>
              <a:buNone/>
            </a:pPr>
            <a:r>
              <a:t/>
            </a:r>
            <a:endParaRPr sz="1000"/>
          </a:p>
          <a:p>
            <a:pPr indent="-91440" lvl="0" marL="91440" rtl="0" algn="l">
              <a:lnSpc>
                <a:spcPct val="90000"/>
              </a:lnSpc>
              <a:spcBef>
                <a:spcPts val="600"/>
              </a:spcBef>
              <a:spcAft>
                <a:spcPts val="0"/>
              </a:spcAft>
              <a:buSzPts val="1000"/>
              <a:buChar char=" "/>
            </a:pPr>
            <a:r>
              <a:rPr lang="en-GB" sz="1000"/>
              <a:t>EmployeeTable</a:t>
            </a:r>
            <a:endParaRPr sz="1000"/>
          </a:p>
          <a:p>
            <a:pPr indent="-91440" lvl="0" marL="91440" rtl="0" algn="l">
              <a:lnSpc>
                <a:spcPct val="90000"/>
              </a:lnSpc>
              <a:spcBef>
                <a:spcPts val="600"/>
              </a:spcBef>
              <a:spcAft>
                <a:spcPts val="0"/>
              </a:spcAft>
              <a:buSzPts val="1000"/>
              <a:buChar char=" "/>
            </a:pPr>
            <a:r>
              <a:rPr lang="en-GB" sz="1000"/>
              <a:t>[“ID”:”123”,”Name”:”John Doe”], [“ID”:”124”,”Name”:”Nick Cooper”],…</a:t>
            </a:r>
            <a:endParaRPr/>
          </a:p>
          <a:p>
            <a:pPr indent="-91440" lvl="0" marL="91440" rtl="0" algn="l">
              <a:lnSpc>
                <a:spcPct val="90000"/>
              </a:lnSpc>
              <a:spcBef>
                <a:spcPts val="600"/>
              </a:spcBef>
              <a:spcAft>
                <a:spcPts val="0"/>
              </a:spcAft>
              <a:buSzPts val="1000"/>
              <a:buChar char=" "/>
            </a:pPr>
            <a:r>
              <a:rPr lang="en-GB" sz="1000"/>
              <a:t>EmploymentDataTable</a:t>
            </a:r>
            <a:endParaRPr sz="1000"/>
          </a:p>
          <a:p>
            <a:pPr indent="-91440" lvl="0" marL="91440" rtl="0" algn="l">
              <a:lnSpc>
                <a:spcPct val="90000"/>
              </a:lnSpc>
              <a:spcBef>
                <a:spcPts val="600"/>
              </a:spcBef>
              <a:spcAft>
                <a:spcPts val="0"/>
              </a:spcAft>
              <a:buSzPts val="1000"/>
              <a:buChar char=" "/>
            </a:pPr>
            <a:r>
              <a:rPr lang="en-GB" sz="1000"/>
              <a:t>[“EmploymentDataID”:1, “EmployerName”:” XYZCompany”,…],….</a:t>
            </a:r>
            <a:endParaRPr/>
          </a:p>
          <a:p>
            <a:pPr indent="-91440" lvl="0" marL="91440" rtl="0" algn="l">
              <a:lnSpc>
                <a:spcPct val="90000"/>
              </a:lnSpc>
              <a:spcBef>
                <a:spcPts val="600"/>
              </a:spcBef>
              <a:spcAft>
                <a:spcPts val="0"/>
              </a:spcAft>
              <a:buSzPts val="1000"/>
              <a:buChar char=" "/>
            </a:pPr>
            <a:r>
              <a:rPr lang="en-GB" sz="1000"/>
              <a:t>AssociatedWorkTable</a:t>
            </a:r>
            <a:endParaRPr sz="1000"/>
          </a:p>
          <a:p>
            <a:pPr indent="-91440" lvl="0" marL="91440" rtl="0" algn="l">
              <a:lnSpc>
                <a:spcPct val="90000"/>
              </a:lnSpc>
              <a:spcBef>
                <a:spcPts val="600"/>
              </a:spcBef>
              <a:spcAft>
                <a:spcPts val="0"/>
              </a:spcAft>
              <a:buSzPts val="1000"/>
              <a:buChar char=" "/>
            </a:pPr>
            <a:r>
              <a:rPr lang="en-GB" sz="1000"/>
              <a:t>[“AssociatedWorkID”:1, “Department”:”D365”,” WorkDetail”:” Optimizing business process for enterprise customers</a:t>
            </a:r>
            <a:endParaRPr/>
          </a:p>
          <a:p>
            <a:pPr indent="-91440" lvl="0" marL="91440" rtl="0" algn="l">
              <a:lnSpc>
                <a:spcPct val="90000"/>
              </a:lnSpc>
              <a:spcBef>
                <a:spcPts val="600"/>
              </a:spcBef>
              <a:spcAft>
                <a:spcPts val="0"/>
              </a:spcAft>
              <a:buSzPts val="1000"/>
              <a:buChar char=" "/>
            </a:pPr>
            <a:r>
              <a:rPr lang="en-GB" sz="1000"/>
              <a:t>EmployeeEmploymentTable</a:t>
            </a:r>
            <a:endParaRPr sz="1000"/>
          </a:p>
          <a:p>
            <a:pPr indent="-91440" lvl="0" marL="91440" rtl="0" algn="l">
              <a:lnSpc>
                <a:spcPct val="90000"/>
              </a:lnSpc>
              <a:spcBef>
                <a:spcPts val="600"/>
              </a:spcBef>
              <a:spcAft>
                <a:spcPts val="0"/>
              </a:spcAft>
              <a:buSzPts val="1000"/>
              <a:buChar char=" "/>
            </a:pPr>
            <a:r>
              <a:rPr lang="en-GB" sz="1000"/>
              <a:t>[“EmployeeID”:123, “EmploymentDataID”:1],…</a:t>
            </a:r>
            <a:endParaRPr/>
          </a:p>
          <a:p>
            <a:pPr indent="-91440" lvl="0" marL="91440" rtl="0" algn="l">
              <a:lnSpc>
                <a:spcPct val="90000"/>
              </a:lnSpc>
              <a:spcBef>
                <a:spcPts val="600"/>
              </a:spcBef>
              <a:spcAft>
                <a:spcPts val="0"/>
              </a:spcAft>
              <a:buSzPts val="1000"/>
              <a:buChar char=" "/>
            </a:pPr>
            <a:r>
              <a:rPr lang="en-GB" sz="1000"/>
              <a:t>EmploymentDataAssociatedWorkTable</a:t>
            </a:r>
            <a:endParaRPr sz="1000"/>
          </a:p>
          <a:p>
            <a:pPr indent="-91440" lvl="0" marL="91440" rtl="0" algn="l">
              <a:lnSpc>
                <a:spcPct val="90000"/>
              </a:lnSpc>
              <a:spcBef>
                <a:spcPts val="600"/>
              </a:spcBef>
              <a:spcAft>
                <a:spcPts val="0"/>
              </a:spcAft>
              <a:buSzPts val="1000"/>
              <a:buChar char=" "/>
            </a:pPr>
            <a:r>
              <a:rPr lang="en-GB" sz="1000"/>
              <a:t>[“EmploymentDataID”:1,” AssociatedWorkID”:1],…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LOCALITY : COLUMN ORIENTED</a:t>
            </a:r>
            <a:endParaRPr/>
          </a:p>
        </p:txBody>
      </p:sp>
      <p:sp>
        <p:nvSpPr>
          <p:cNvPr id="178" name="Google Shape;178;p14"/>
          <p:cNvSpPr txBox="1"/>
          <p:nvPr>
            <p:ph idx="1" type="body"/>
          </p:nvPr>
        </p:nvSpPr>
        <p:spPr>
          <a:xfrm>
            <a:off x="1024128" y="2174469"/>
            <a:ext cx="10298529"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1400"/>
              <a:buChar char=" "/>
            </a:pPr>
            <a:r>
              <a:rPr lang="en-GB" sz="1400"/>
              <a:t>Data of a column is stored together. Reduces I/O by selectively searching columns.</a:t>
            </a:r>
            <a:endParaRPr/>
          </a:p>
          <a:p>
            <a:pPr indent="-91440" lvl="0" marL="91440" rtl="0" algn="l">
              <a:lnSpc>
                <a:spcPct val="90000"/>
              </a:lnSpc>
              <a:spcBef>
                <a:spcPts val="600"/>
              </a:spcBef>
              <a:spcAft>
                <a:spcPts val="0"/>
              </a:spcAft>
              <a:buSzPts val="1400"/>
              <a:buChar char=" "/>
            </a:pPr>
            <a:r>
              <a:rPr lang="en-GB" sz="1400"/>
              <a:t>Number of unique values in particular column is often much less than total number of records. This provides an opportunity to compress data.</a:t>
            </a:r>
            <a:endParaRPr/>
          </a:p>
          <a:p>
            <a:pPr indent="-91440" lvl="0" marL="91440" rtl="0" algn="l">
              <a:lnSpc>
                <a:spcPct val="90000"/>
              </a:lnSpc>
              <a:spcBef>
                <a:spcPts val="600"/>
              </a:spcBef>
              <a:spcAft>
                <a:spcPts val="0"/>
              </a:spcAft>
              <a:buSzPts val="1400"/>
              <a:buChar char=" "/>
            </a:pPr>
            <a:r>
              <a:rPr lang="en-GB" sz="1400"/>
              <a:t>It is also suitable for vectorization, and thus enhances performance.</a:t>
            </a:r>
            <a:endParaRPr/>
          </a:p>
          <a:p>
            <a:pPr indent="-91440" lvl="0" marL="91440" rtl="0" algn="l">
              <a:lnSpc>
                <a:spcPct val="90000"/>
              </a:lnSpc>
              <a:spcBef>
                <a:spcPts val="600"/>
              </a:spcBef>
              <a:spcAft>
                <a:spcPts val="0"/>
              </a:spcAft>
              <a:buSzPts val="1400"/>
              <a:buChar char=" "/>
            </a:pPr>
            <a:r>
              <a:rPr lang="en-GB" sz="1400"/>
              <a:t>Best suited for Analytical queries, use-cases where only subset of columns are required to answer query or data warehouse.</a:t>
            </a:r>
            <a:endParaRPr/>
          </a:p>
          <a:p>
            <a:pPr indent="0" lvl="0" marL="0" rtl="0" algn="l">
              <a:lnSpc>
                <a:spcPct val="90000"/>
              </a:lnSpc>
              <a:spcBef>
                <a:spcPts val="600"/>
              </a:spcBef>
              <a:spcAft>
                <a:spcPts val="0"/>
              </a:spcAft>
              <a:buSzPts val="1000"/>
              <a:buNone/>
            </a:pPr>
            <a:r>
              <a:t/>
            </a:r>
            <a:endParaRPr sz="1000"/>
          </a:p>
          <a:p>
            <a:pPr indent="-91440" lvl="0" marL="91440" rtl="0" algn="l">
              <a:lnSpc>
                <a:spcPct val="90000"/>
              </a:lnSpc>
              <a:spcBef>
                <a:spcPts val="600"/>
              </a:spcBef>
              <a:spcAft>
                <a:spcPts val="0"/>
              </a:spcAft>
              <a:buSzPts val="1000"/>
              <a:buChar char=" "/>
            </a:pPr>
            <a:r>
              <a:rPr lang="en-GB" sz="1000"/>
              <a:t>EmployeeIDCollection</a:t>
            </a:r>
            <a:endParaRPr sz="1000"/>
          </a:p>
          <a:p>
            <a:pPr indent="-91440" lvl="0" marL="91440" rtl="0" algn="l">
              <a:lnSpc>
                <a:spcPct val="90000"/>
              </a:lnSpc>
              <a:spcBef>
                <a:spcPts val="600"/>
              </a:spcBef>
              <a:spcAft>
                <a:spcPts val="0"/>
              </a:spcAft>
              <a:buSzPts val="1000"/>
              <a:buChar char=" "/>
            </a:pPr>
            <a:r>
              <a:rPr lang="en-GB" sz="1000"/>
              <a:t>[123, 176, 190, 1200;…]</a:t>
            </a:r>
            <a:endParaRPr/>
          </a:p>
          <a:p>
            <a:pPr indent="-91440" lvl="0" marL="91440" rtl="0" algn="l">
              <a:lnSpc>
                <a:spcPct val="90000"/>
              </a:lnSpc>
              <a:spcBef>
                <a:spcPts val="600"/>
              </a:spcBef>
              <a:spcAft>
                <a:spcPts val="0"/>
              </a:spcAft>
              <a:buSzPts val="1000"/>
              <a:buChar char=" "/>
            </a:pPr>
            <a:r>
              <a:rPr lang="en-GB" sz="1000"/>
              <a:t>EmployeeNameCollection</a:t>
            </a:r>
            <a:endParaRPr sz="1000"/>
          </a:p>
          <a:p>
            <a:pPr indent="-91440" lvl="0" marL="91440" rtl="0" algn="l">
              <a:lnSpc>
                <a:spcPct val="90000"/>
              </a:lnSpc>
              <a:spcBef>
                <a:spcPts val="600"/>
              </a:spcBef>
              <a:spcAft>
                <a:spcPts val="0"/>
              </a:spcAft>
              <a:buSzPts val="1000"/>
              <a:buChar char=" "/>
            </a:pPr>
            <a:r>
              <a:rPr lang="en-GB" sz="1000"/>
              <a:t>[“John Doe”,”Alex Norman”,”Sofia Nuggets”,..]</a:t>
            </a:r>
            <a:endParaRPr/>
          </a:p>
          <a:p>
            <a:pPr indent="-27939" lvl="0" marL="91440" rtl="0" algn="l">
              <a:lnSpc>
                <a:spcPct val="90000"/>
              </a:lnSpc>
              <a:spcBef>
                <a:spcPts val="600"/>
              </a:spcBef>
              <a:spcAft>
                <a:spcPts val="0"/>
              </a:spcAft>
              <a:buSzPts val="1000"/>
              <a:buNone/>
            </a:pPr>
            <a:r>
              <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LOCALITY : GRAPH</a:t>
            </a:r>
            <a:endParaRPr/>
          </a:p>
        </p:txBody>
      </p:sp>
      <p:sp>
        <p:nvSpPr>
          <p:cNvPr id="184" name="Google Shape;184;p15"/>
          <p:cNvSpPr txBox="1"/>
          <p:nvPr/>
        </p:nvSpPr>
        <p:spPr>
          <a:xfrm>
            <a:off x="1024127" y="2182633"/>
            <a:ext cx="10298529" cy="4023360"/>
          </a:xfrm>
          <a:prstGeom prst="rect">
            <a:avLst/>
          </a:prstGeom>
          <a:noFill/>
          <a:ln>
            <a:noFill/>
          </a:ln>
        </p:spPr>
        <p:txBody>
          <a:bodyPr anchorCtr="0" anchor="t" bIns="45700" lIns="45700" spcFirstLastPara="1" rIns="45700" wrap="square" tIns="45700">
            <a:normAutofit/>
          </a:bodyPr>
          <a:lstStyle/>
          <a:p>
            <a:pPr indent="-2539" lvl="0" marL="91440" marR="0" rtl="0" algn="l">
              <a:lnSpc>
                <a:spcPct val="90000"/>
              </a:lnSpc>
              <a:spcBef>
                <a:spcPts val="0"/>
              </a:spcBef>
              <a:spcAft>
                <a:spcPts val="0"/>
              </a:spcAft>
              <a:buClr>
                <a:schemeClr val="accent1"/>
              </a:buClr>
              <a:buSzPts val="1400"/>
              <a:buFont typeface="Twentieth Century"/>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85" name="Google Shape;185;p15"/>
          <p:cNvSpPr txBox="1"/>
          <p:nvPr/>
        </p:nvSpPr>
        <p:spPr>
          <a:xfrm>
            <a:off x="1024127" y="2182633"/>
            <a:ext cx="10298529" cy="4023360"/>
          </a:xfrm>
          <a:prstGeom prst="rect">
            <a:avLst/>
          </a:prstGeom>
          <a:noFill/>
          <a:ln>
            <a:noFill/>
          </a:ln>
        </p:spPr>
        <p:txBody>
          <a:bodyPr anchorCtr="0" anchor="t" bIns="45700" lIns="45700" spcFirstLastPara="1" rIns="45700" wrap="square" tIns="45700">
            <a:normAutofit/>
          </a:bodyPr>
          <a:lstStyle/>
          <a:p>
            <a:pPr indent="-2539" lvl="0" marL="91440" marR="0" rtl="0" algn="l">
              <a:lnSpc>
                <a:spcPct val="90000"/>
              </a:lnSpc>
              <a:spcBef>
                <a:spcPts val="0"/>
              </a:spcBef>
              <a:spcAft>
                <a:spcPts val="0"/>
              </a:spcAft>
              <a:buClr>
                <a:schemeClr val="accent1"/>
              </a:buClr>
              <a:buSzPts val="1400"/>
              <a:buFont typeface="Twentieth Century"/>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86" name="Google Shape;186;p15"/>
          <p:cNvSpPr txBox="1"/>
          <p:nvPr/>
        </p:nvSpPr>
        <p:spPr>
          <a:xfrm>
            <a:off x="1024126" y="2182633"/>
            <a:ext cx="10298529" cy="4023360"/>
          </a:xfrm>
          <a:prstGeom prst="rect">
            <a:avLst/>
          </a:prstGeom>
          <a:noFill/>
          <a:ln>
            <a:noFill/>
          </a:ln>
        </p:spPr>
        <p:txBody>
          <a:bodyPr anchorCtr="0" anchor="t" bIns="45700" lIns="45700" spcFirstLastPara="1" rIns="45700" wrap="square" tIns="45700">
            <a:normAutofit/>
          </a:bodyPr>
          <a:lstStyle/>
          <a:p>
            <a:pPr indent="-2539" lvl="0" marL="91440" marR="0" rtl="0" algn="l">
              <a:lnSpc>
                <a:spcPct val="90000"/>
              </a:lnSpc>
              <a:spcBef>
                <a:spcPts val="0"/>
              </a:spcBef>
              <a:spcAft>
                <a:spcPts val="0"/>
              </a:spcAft>
              <a:buClr>
                <a:schemeClr val="accent1"/>
              </a:buClr>
              <a:buSzPts val="1400"/>
              <a:buFont typeface="Twentieth Century"/>
              <a:buNone/>
            </a:pPr>
            <a:r>
              <a:t/>
            </a:r>
            <a:endParaRPr b="0" i="0" sz="1400" u="none" cap="none" strike="noStrike">
              <a:solidFill>
                <a:schemeClr val="dk1"/>
              </a:solidFill>
              <a:latin typeface="Twentieth Century"/>
              <a:ea typeface="Twentieth Century"/>
              <a:cs typeface="Twentieth Century"/>
              <a:sym typeface="Twentieth Century"/>
            </a:endParaRPr>
          </a:p>
        </p:txBody>
      </p:sp>
      <p:sp>
        <p:nvSpPr>
          <p:cNvPr id="187" name="Google Shape;187;p15"/>
          <p:cNvSpPr txBox="1"/>
          <p:nvPr>
            <p:ph idx="1" type="body"/>
          </p:nvPr>
        </p:nvSpPr>
        <p:spPr>
          <a:xfrm>
            <a:off x="1024125" y="2127007"/>
            <a:ext cx="10298529" cy="4383479"/>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90000"/>
              </a:lnSpc>
              <a:spcBef>
                <a:spcPts val="0"/>
              </a:spcBef>
              <a:spcAft>
                <a:spcPts val="0"/>
              </a:spcAft>
              <a:buSzPts val="1800"/>
              <a:buNone/>
            </a:pPr>
            <a:r>
              <a:rPr lang="en-GB" sz="1800"/>
              <a:t>Data is stored as graphs, which helps efficiently represent and analyze interrelations in data.</a:t>
            </a:r>
            <a:endParaRPr/>
          </a:p>
          <a:p>
            <a:pPr indent="0" lvl="0" marL="0" rtl="0" algn="l">
              <a:lnSpc>
                <a:spcPct val="90000"/>
              </a:lnSpc>
              <a:spcBef>
                <a:spcPts val="600"/>
              </a:spcBef>
              <a:spcAft>
                <a:spcPts val="0"/>
              </a:spcAft>
              <a:buSzPts val="1800"/>
              <a:buNone/>
            </a:pPr>
            <a:r>
              <a:rPr lang="en-GB" sz="1800"/>
              <a:t>Nodes are entities and relationship is defined by edges. This entire structure is like LinkedList.</a:t>
            </a:r>
            <a:endParaRPr/>
          </a:p>
          <a:p>
            <a:pPr indent="0" lvl="0" marL="0" rtl="0" algn="l">
              <a:lnSpc>
                <a:spcPct val="90000"/>
              </a:lnSpc>
              <a:spcBef>
                <a:spcPts val="600"/>
              </a:spcBef>
              <a:spcAft>
                <a:spcPts val="0"/>
              </a:spcAft>
              <a:buSzPts val="1800"/>
              <a:buNone/>
            </a:pPr>
            <a:r>
              <a:rPr lang="en-GB" sz="1800"/>
              <a:t>Best suited for Social Networks, Supply Chain, Knowledge graph, Recommendation engine.</a:t>
            </a:r>
            <a:endParaRPr/>
          </a:p>
          <a:p>
            <a:pPr indent="-27939" lvl="0" marL="91440" rtl="0" algn="l">
              <a:lnSpc>
                <a:spcPct val="90000"/>
              </a:lnSpc>
              <a:spcBef>
                <a:spcPts val="600"/>
              </a:spcBef>
              <a:spcAft>
                <a:spcPts val="0"/>
              </a:spcAft>
              <a:buSzPts val="1000"/>
              <a:buNone/>
            </a:pPr>
            <a:r>
              <a:t/>
            </a:r>
            <a:endParaRPr sz="1000"/>
          </a:p>
          <a:p>
            <a:pPr indent="-91440" lvl="0" marL="91440" rtl="0" algn="l">
              <a:lnSpc>
                <a:spcPct val="90000"/>
              </a:lnSpc>
              <a:spcBef>
                <a:spcPts val="600"/>
              </a:spcBef>
              <a:spcAft>
                <a:spcPts val="0"/>
              </a:spcAft>
              <a:buSzPts val="1000"/>
              <a:buChar char=" "/>
            </a:pPr>
            <a:r>
              <a:rPr lang="en-GB" sz="1000"/>
              <a:t>&lt;Properties&gt;</a:t>
            </a:r>
            <a:endParaRPr/>
          </a:p>
          <a:p>
            <a:pPr indent="-91440" lvl="0" marL="91440" rtl="0" algn="l">
              <a:lnSpc>
                <a:spcPct val="90000"/>
              </a:lnSpc>
              <a:spcBef>
                <a:spcPts val="600"/>
              </a:spcBef>
              <a:spcAft>
                <a:spcPts val="0"/>
              </a:spcAft>
              <a:buSzPts val="1000"/>
              <a:buChar char=" "/>
            </a:pPr>
            <a:r>
              <a:rPr lang="en-GB" sz="1000"/>
              <a:t>[prevPtr; key; value; nextPtr]</a:t>
            </a:r>
            <a:endParaRPr/>
          </a:p>
          <a:p>
            <a:pPr indent="0" lvl="0" marL="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91440" lvl="0" marL="91440" rtl="0" algn="l">
              <a:lnSpc>
                <a:spcPct val="90000"/>
              </a:lnSpc>
              <a:spcBef>
                <a:spcPts val="600"/>
              </a:spcBef>
              <a:spcAft>
                <a:spcPts val="0"/>
              </a:spcAft>
              <a:buSzPts val="1000"/>
              <a:buChar char=" "/>
            </a:pPr>
            <a:r>
              <a:rPr lang="en-GB" sz="1000"/>
              <a:t>&lt;Nodes&gt;</a:t>
            </a:r>
            <a:endParaRPr/>
          </a:p>
          <a:p>
            <a:pPr indent="-91440" lvl="0" marL="91440" rtl="0" algn="l">
              <a:lnSpc>
                <a:spcPct val="90000"/>
              </a:lnSpc>
              <a:spcBef>
                <a:spcPts val="600"/>
              </a:spcBef>
              <a:spcAft>
                <a:spcPts val="0"/>
              </a:spcAft>
              <a:buSzPts val="1000"/>
              <a:buChar char=" "/>
            </a:pPr>
            <a:r>
              <a:rPr lang="en-GB" sz="1000"/>
              <a:t>[prevPtr; propertyPtr; relationshipPtr; nextPtr] </a:t>
            </a:r>
            <a:endParaRPr/>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27939" lvl="0" marL="91440" rtl="0" algn="l">
              <a:lnSpc>
                <a:spcPct val="90000"/>
              </a:lnSpc>
              <a:spcBef>
                <a:spcPts val="600"/>
              </a:spcBef>
              <a:spcAft>
                <a:spcPts val="0"/>
              </a:spcAft>
              <a:buSzPts val="1000"/>
              <a:buNone/>
            </a:pPr>
            <a:r>
              <a:t/>
            </a:r>
            <a:endParaRPr sz="1000"/>
          </a:p>
          <a:p>
            <a:pPr indent="-91440" lvl="0" marL="91440" rtl="0" algn="l">
              <a:lnSpc>
                <a:spcPct val="90000"/>
              </a:lnSpc>
              <a:spcBef>
                <a:spcPts val="600"/>
              </a:spcBef>
              <a:spcAft>
                <a:spcPts val="0"/>
              </a:spcAft>
              <a:buSzPts val="1000"/>
              <a:buChar char=" "/>
            </a:pPr>
            <a:r>
              <a:rPr lang="en-GB" sz="1000"/>
              <a:t>&lt;Relationships&gt;</a:t>
            </a:r>
            <a:endParaRPr/>
          </a:p>
          <a:p>
            <a:pPr indent="-91440" lvl="0" marL="91440" rtl="0" algn="l">
              <a:lnSpc>
                <a:spcPct val="90000"/>
              </a:lnSpc>
              <a:spcBef>
                <a:spcPts val="600"/>
              </a:spcBef>
              <a:spcAft>
                <a:spcPts val="0"/>
              </a:spcAft>
              <a:buSzPts val="1000"/>
              <a:buChar char=" "/>
            </a:pPr>
            <a:r>
              <a:rPr lang="en-GB" sz="1000"/>
              <a:t>[startNode; propertyPtr; endNote; startNodePrevRelationshipPtr, startNodeNextRelationshipPtr, endNodePrevRelationshipPtr, endNodeNextRelationshipPtr]</a:t>
            </a:r>
            <a:endParaRPr/>
          </a:p>
        </p:txBody>
      </p:sp>
      <p:cxnSp>
        <p:nvCxnSpPr>
          <p:cNvPr id="188" name="Google Shape;188;p15"/>
          <p:cNvCxnSpPr>
            <a:endCxn id="189" idx="3"/>
          </p:cNvCxnSpPr>
          <p:nvPr/>
        </p:nvCxnSpPr>
        <p:spPr>
          <a:xfrm flipH="1" rot="10800000">
            <a:off x="5807057" y="3992661"/>
            <a:ext cx="4391700" cy="680400"/>
          </a:xfrm>
          <a:prstGeom prst="straightConnector1">
            <a:avLst/>
          </a:prstGeom>
          <a:noFill/>
          <a:ln cap="flat" cmpd="sng" w="9525">
            <a:solidFill>
              <a:schemeClr val="accent1"/>
            </a:solidFill>
            <a:prstDash val="solid"/>
            <a:round/>
            <a:headEnd len="sm" w="sm" type="none"/>
            <a:tailEnd len="med" w="med" type="triangle"/>
          </a:ln>
        </p:spPr>
      </p:cxnSp>
      <p:cxnSp>
        <p:nvCxnSpPr>
          <p:cNvPr id="190" name="Google Shape;190;p15"/>
          <p:cNvCxnSpPr>
            <a:stCxn id="191" idx="6"/>
            <a:endCxn id="192" idx="2"/>
          </p:cNvCxnSpPr>
          <p:nvPr/>
        </p:nvCxnSpPr>
        <p:spPr>
          <a:xfrm>
            <a:off x="5896402" y="4892886"/>
            <a:ext cx="4224600" cy="550500"/>
          </a:xfrm>
          <a:prstGeom prst="straightConnector1">
            <a:avLst/>
          </a:prstGeom>
          <a:noFill/>
          <a:ln cap="flat" cmpd="sng" w="9525">
            <a:solidFill>
              <a:schemeClr val="accent1"/>
            </a:solidFill>
            <a:prstDash val="solid"/>
            <a:round/>
            <a:headEnd len="sm" w="sm" type="none"/>
            <a:tailEnd len="med" w="med" type="triangle"/>
          </a:ln>
        </p:spPr>
      </p:cxnSp>
      <p:sp>
        <p:nvSpPr>
          <p:cNvPr id="193" name="Google Shape;193;p15"/>
          <p:cNvSpPr txBox="1"/>
          <p:nvPr/>
        </p:nvSpPr>
        <p:spPr>
          <a:xfrm rot="-664904">
            <a:off x="7873929" y="3797456"/>
            <a:ext cx="121036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Twentieth Century"/>
                <a:ea typeface="Twentieth Century"/>
                <a:cs typeface="Twentieth Century"/>
                <a:sym typeface="Twentieth Century"/>
              </a:rPr>
              <a:t>Employed By</a:t>
            </a:r>
            <a:endParaRPr sz="1200">
              <a:solidFill>
                <a:schemeClr val="dk1"/>
              </a:solidFill>
              <a:latin typeface="Twentieth Century"/>
              <a:ea typeface="Twentieth Century"/>
              <a:cs typeface="Twentieth Century"/>
              <a:sym typeface="Twentieth Century"/>
            </a:endParaRPr>
          </a:p>
        </p:txBody>
      </p:sp>
      <p:sp>
        <p:nvSpPr>
          <p:cNvPr id="194" name="Google Shape;194;p15"/>
          <p:cNvSpPr txBox="1"/>
          <p:nvPr/>
        </p:nvSpPr>
        <p:spPr>
          <a:xfrm rot="442582">
            <a:off x="7855102" y="5196506"/>
            <a:ext cx="121036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Employed By</a:t>
            </a:r>
            <a:endParaRPr sz="1200">
              <a:solidFill>
                <a:schemeClr val="dk1"/>
              </a:solidFill>
              <a:latin typeface="Twentieth Century"/>
              <a:ea typeface="Twentieth Century"/>
              <a:cs typeface="Twentieth Century"/>
              <a:sym typeface="Twentieth Century"/>
            </a:endParaRPr>
          </a:p>
        </p:txBody>
      </p:sp>
      <p:sp>
        <p:nvSpPr>
          <p:cNvPr id="192" name="Google Shape;192;p15"/>
          <p:cNvSpPr/>
          <p:nvPr/>
        </p:nvSpPr>
        <p:spPr>
          <a:xfrm>
            <a:off x="10120978" y="4956310"/>
            <a:ext cx="1307624" cy="973996"/>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Name: LinkedIn</a:t>
            </a:r>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&lt;type:Company&gt;</a:t>
            </a:r>
            <a:endParaRPr/>
          </a:p>
          <a:p>
            <a:pPr indent="0" lvl="0" marL="0" marR="0" rtl="0" algn="ctr">
              <a:spcBef>
                <a:spcPts val="0"/>
              </a:spcBef>
              <a:spcAft>
                <a:spcPts val="0"/>
              </a:spcAft>
              <a:buNone/>
            </a:pPr>
            <a:r>
              <a:rPr lang="en-GB" sz="1000">
                <a:solidFill>
                  <a:srgbClr val="FF0000"/>
                </a:solidFill>
                <a:latin typeface="Twentieth Century"/>
                <a:ea typeface="Twentieth Century"/>
                <a:cs typeface="Twentieth Century"/>
                <a:sym typeface="Twentieth Century"/>
              </a:rPr>
              <a:t>0c0a02</a:t>
            </a:r>
            <a:endParaRPr sz="1000">
              <a:solidFill>
                <a:srgbClr val="FF0000"/>
              </a:solidFill>
              <a:latin typeface="Twentieth Century"/>
              <a:ea typeface="Twentieth Century"/>
              <a:cs typeface="Twentieth Century"/>
              <a:sym typeface="Twentieth Century"/>
            </a:endParaRPr>
          </a:p>
        </p:txBody>
      </p:sp>
      <p:sp>
        <p:nvSpPr>
          <p:cNvPr id="191" name="Google Shape;191;p15"/>
          <p:cNvSpPr/>
          <p:nvPr/>
        </p:nvSpPr>
        <p:spPr>
          <a:xfrm>
            <a:off x="4588778" y="4446166"/>
            <a:ext cx="1307624" cy="893439"/>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Name: John Doe</a:t>
            </a:r>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ID: 123</a:t>
            </a:r>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&lt;type:User&gt;</a:t>
            </a:r>
            <a:endParaRPr/>
          </a:p>
          <a:p>
            <a:pPr indent="0" lvl="0" marL="0" marR="0" rtl="0" algn="ctr">
              <a:spcBef>
                <a:spcPts val="0"/>
              </a:spcBef>
              <a:spcAft>
                <a:spcPts val="0"/>
              </a:spcAft>
              <a:buNone/>
            </a:pPr>
            <a:r>
              <a:rPr lang="en-GB" sz="1000">
                <a:solidFill>
                  <a:srgbClr val="FF0000"/>
                </a:solidFill>
                <a:latin typeface="Twentieth Century"/>
                <a:ea typeface="Twentieth Century"/>
                <a:cs typeface="Twentieth Century"/>
                <a:sym typeface="Twentieth Century"/>
              </a:rPr>
              <a:t>0x001</a:t>
            </a:r>
            <a:endParaRPr sz="1000">
              <a:solidFill>
                <a:srgbClr val="FF0000"/>
              </a:solidFill>
              <a:latin typeface="Twentieth Century"/>
              <a:ea typeface="Twentieth Century"/>
              <a:cs typeface="Twentieth Century"/>
              <a:sym typeface="Twentieth Century"/>
            </a:endParaRPr>
          </a:p>
        </p:txBody>
      </p:sp>
      <p:sp>
        <p:nvSpPr>
          <p:cNvPr id="189" name="Google Shape;189;p15"/>
          <p:cNvSpPr/>
          <p:nvPr/>
        </p:nvSpPr>
        <p:spPr>
          <a:xfrm>
            <a:off x="9987749" y="3161303"/>
            <a:ext cx="1440851" cy="973996"/>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Name: Microsoft</a:t>
            </a:r>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&lt;type:Company&gt;</a:t>
            </a:r>
            <a:endParaRPr/>
          </a:p>
          <a:p>
            <a:pPr indent="0" lvl="0" marL="0" marR="0" rtl="0" algn="ctr">
              <a:spcBef>
                <a:spcPts val="0"/>
              </a:spcBef>
              <a:spcAft>
                <a:spcPts val="0"/>
              </a:spcAft>
              <a:buNone/>
            </a:pPr>
            <a:r>
              <a:rPr lang="en-GB" sz="1000">
                <a:solidFill>
                  <a:srgbClr val="FF0000"/>
                </a:solidFill>
                <a:latin typeface="Twentieth Century"/>
                <a:ea typeface="Twentieth Century"/>
                <a:cs typeface="Twentieth Century"/>
                <a:sym typeface="Twentieth Century"/>
              </a:rPr>
              <a:t>0x0a01</a:t>
            </a:r>
            <a:endParaRPr sz="1000">
              <a:solidFill>
                <a:srgbClr val="FF0000"/>
              </a:solidFill>
              <a:latin typeface="Twentieth Century"/>
              <a:ea typeface="Twentieth Century"/>
              <a:cs typeface="Twentieth Century"/>
              <a:sym typeface="Twentieth Century"/>
            </a:endParaRPr>
          </a:p>
        </p:txBody>
      </p:sp>
      <p:sp>
        <p:nvSpPr>
          <p:cNvPr id="195" name="Google Shape;195;p15"/>
          <p:cNvSpPr/>
          <p:nvPr/>
        </p:nvSpPr>
        <p:spPr>
          <a:xfrm rot="-618192">
            <a:off x="7513960" y="3328550"/>
            <a:ext cx="1509926" cy="519952"/>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&lt;type: Employment Details&gt;</a:t>
            </a:r>
            <a:endParaRPr/>
          </a:p>
          <a:p>
            <a:pPr indent="0" lvl="0" marL="0" marR="0" rtl="0" algn="ctr">
              <a:spcBef>
                <a:spcPts val="0"/>
              </a:spcBef>
              <a:spcAft>
                <a:spcPts val="0"/>
              </a:spcAft>
              <a:buNone/>
            </a:pPr>
            <a:r>
              <a:rPr lang="en-GB" sz="1000">
                <a:solidFill>
                  <a:srgbClr val="FF0000"/>
                </a:solidFill>
                <a:latin typeface="Twentieth Century"/>
                <a:ea typeface="Twentieth Century"/>
                <a:cs typeface="Twentieth Century"/>
                <a:sym typeface="Twentieth Century"/>
              </a:rPr>
              <a:t>0x0c01</a:t>
            </a:r>
            <a:endParaRPr sz="1000">
              <a:solidFill>
                <a:srgbClr val="FF0000"/>
              </a:solidFill>
              <a:latin typeface="Twentieth Century"/>
              <a:ea typeface="Twentieth Century"/>
              <a:cs typeface="Twentieth Century"/>
              <a:sym typeface="Twentieth Century"/>
            </a:endParaRPr>
          </a:p>
        </p:txBody>
      </p:sp>
      <p:sp>
        <p:nvSpPr>
          <p:cNvPr id="196" name="Google Shape;196;p15"/>
          <p:cNvSpPr/>
          <p:nvPr/>
        </p:nvSpPr>
        <p:spPr>
          <a:xfrm rot="648748">
            <a:off x="7296164" y="5438943"/>
            <a:ext cx="1445503" cy="519952"/>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&lt;type:Employment Details&gt;</a:t>
            </a:r>
            <a:endParaRPr/>
          </a:p>
          <a:p>
            <a:pPr indent="0" lvl="0" marL="0" marR="0" rtl="0" algn="ctr">
              <a:spcBef>
                <a:spcPts val="0"/>
              </a:spcBef>
              <a:spcAft>
                <a:spcPts val="0"/>
              </a:spcAft>
              <a:buNone/>
            </a:pPr>
            <a:r>
              <a:rPr lang="en-GB" sz="1000">
                <a:solidFill>
                  <a:srgbClr val="FF0000"/>
                </a:solidFill>
                <a:latin typeface="Twentieth Century"/>
                <a:ea typeface="Twentieth Century"/>
                <a:cs typeface="Twentieth Century"/>
                <a:sym typeface="Twentieth Century"/>
              </a:rPr>
              <a:t>0x0d0f</a:t>
            </a:r>
            <a:endParaRPr sz="1000">
              <a:solidFill>
                <a:srgbClr val="FF0000"/>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ORDERING</a:t>
            </a:r>
            <a:endParaRPr/>
          </a:p>
        </p:txBody>
      </p:sp>
      <p:sp>
        <p:nvSpPr>
          <p:cNvPr id="202" name="Google Shape;202;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There are several records in database.</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These records can be in random order or with some ordering.</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While simply writing record at any available space is convenient during write operation, ordered data makes it easier to locate record among all records.</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Data ordering can be achieved by physically ordering records as per some order or by creating a virtual mechanism to be able to access unordered data in ordered way.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ORDERING : APPEND</a:t>
            </a:r>
            <a:endParaRPr/>
          </a:p>
        </p:txBody>
      </p:sp>
      <p:graphicFrame>
        <p:nvGraphicFramePr>
          <p:cNvPr id="208" name="Google Shape;208;p17"/>
          <p:cNvGraphicFramePr/>
          <p:nvPr/>
        </p:nvGraphicFramePr>
        <p:xfrm>
          <a:off x="2091192" y="2331720"/>
          <a:ext cx="3000000" cy="3000000"/>
        </p:xfrm>
        <a:graphic>
          <a:graphicData uri="http://schemas.openxmlformats.org/drawingml/2006/table">
            <a:tbl>
              <a:tblPr bandRow="1" firstRow="1">
                <a:noFill/>
                <a:tableStyleId>{A8252DEF-6C31-438E-9301-4BAA3B2A5482}</a:tableStyleId>
              </a:tblPr>
              <a:tblGrid>
                <a:gridCol w="2884325"/>
                <a:gridCol w="2884325"/>
                <a:gridCol w="2884325"/>
              </a:tblGrid>
              <a:tr h="165000">
                <a:tc>
                  <a:txBody>
                    <a:bodyPr/>
                    <a:lstStyle/>
                    <a:p>
                      <a:pPr indent="0" lvl="0" marL="0" marR="0" rtl="0" algn="l">
                        <a:spcBef>
                          <a:spcPts val="0"/>
                        </a:spcBef>
                        <a:spcAft>
                          <a:spcPts val="0"/>
                        </a:spcAft>
                        <a:buNone/>
                      </a:pPr>
                      <a:r>
                        <a:rPr lang="en-GB" sz="1800"/>
                        <a:t>RowID</a:t>
                      </a:r>
                      <a:endParaRPr sz="1800"/>
                    </a:p>
                  </a:txBody>
                  <a:tcPr marT="45725" marB="45725" marR="91450" marL="91450"/>
                </a:tc>
                <a:tc>
                  <a:txBody>
                    <a:bodyPr/>
                    <a:lstStyle/>
                    <a:p>
                      <a:pPr indent="0" lvl="0" marL="0" marR="0" rtl="0" algn="l">
                        <a:spcBef>
                          <a:spcPts val="0"/>
                        </a:spcBef>
                        <a:spcAft>
                          <a:spcPts val="0"/>
                        </a:spcAft>
                        <a:buNone/>
                      </a:pPr>
                      <a:r>
                        <a:rPr lang="en-GB" sz="1800"/>
                        <a:t>Name</a:t>
                      </a:r>
                      <a:endParaRPr sz="1800"/>
                    </a:p>
                  </a:txBody>
                  <a:tcPr marT="45725" marB="45725" marR="91450" marL="91450"/>
                </a:tc>
                <a:tc>
                  <a:txBody>
                    <a:bodyPr/>
                    <a:lstStyle/>
                    <a:p>
                      <a:pPr indent="0" lvl="0" marL="0" marR="0" rtl="0" algn="l">
                        <a:spcBef>
                          <a:spcPts val="0"/>
                        </a:spcBef>
                        <a:spcAft>
                          <a:spcPts val="0"/>
                        </a:spcAft>
                        <a:buNone/>
                      </a:pPr>
                      <a:r>
                        <a:rPr lang="en-GB" sz="1800"/>
                        <a:t>Employer</a:t>
                      </a:r>
                      <a:endParaRPr sz="1800"/>
                    </a:p>
                  </a:txBody>
                  <a:tcPr marT="45725" marB="45725" marR="91450" marL="91450"/>
                </a:tc>
              </a:tr>
              <a:tr h="165000">
                <a:tc>
                  <a:txBody>
                    <a:bodyPr/>
                    <a:lstStyle/>
                    <a:p>
                      <a:pPr indent="0" lvl="0" marL="0" marR="0" rtl="0" algn="l">
                        <a:spcBef>
                          <a:spcPts val="0"/>
                        </a:spcBef>
                        <a:spcAft>
                          <a:spcPts val="0"/>
                        </a:spcAft>
                        <a:buNone/>
                      </a:pPr>
                      <a:r>
                        <a:rPr lang="en-GB" sz="1800"/>
                        <a:t>1</a:t>
                      </a:r>
                      <a:endParaRPr sz="1800"/>
                    </a:p>
                  </a:txBody>
                  <a:tcPr marT="45725" marB="45725" marR="91450" marL="91450"/>
                </a:tc>
                <a:tc>
                  <a:txBody>
                    <a:bodyPr/>
                    <a:lstStyle/>
                    <a:p>
                      <a:pPr indent="0" lvl="0" marL="0" marR="0" rtl="0" algn="l">
                        <a:spcBef>
                          <a:spcPts val="0"/>
                        </a:spcBef>
                        <a:spcAft>
                          <a:spcPts val="0"/>
                        </a:spcAft>
                        <a:buNone/>
                      </a:pPr>
                      <a:r>
                        <a:rPr lang="en-GB" sz="1800"/>
                        <a:t>John Doe</a:t>
                      </a:r>
                      <a:endParaRPr sz="1800"/>
                    </a:p>
                  </a:txBody>
                  <a:tcPr marT="45725" marB="45725" marR="91450" marL="91450"/>
                </a:tc>
                <a:tc>
                  <a:txBody>
                    <a:bodyPr/>
                    <a:lstStyle/>
                    <a:p>
                      <a:pPr indent="0" lvl="0" marL="0" marR="0" rtl="0" algn="l">
                        <a:spcBef>
                          <a:spcPts val="0"/>
                        </a:spcBef>
                        <a:spcAft>
                          <a:spcPts val="0"/>
                        </a:spcAft>
                        <a:buNone/>
                      </a:pPr>
                      <a:r>
                        <a:rPr lang="en-GB" sz="1800"/>
                        <a:t>Microsoft</a:t>
                      </a:r>
                      <a:endParaRPr sz="1800"/>
                    </a:p>
                  </a:txBody>
                  <a:tcPr marT="45725" marB="45725" marR="91450" marL="91450"/>
                </a:tc>
              </a:tr>
              <a:tr h="165000">
                <a:tc>
                  <a:txBody>
                    <a:bodyPr/>
                    <a:lstStyle/>
                    <a:p>
                      <a:pPr indent="0" lvl="0" marL="0" marR="0" rtl="0" algn="l">
                        <a:spcBef>
                          <a:spcPts val="0"/>
                        </a:spcBef>
                        <a:spcAft>
                          <a:spcPts val="0"/>
                        </a:spcAft>
                        <a:buNone/>
                      </a:pPr>
                      <a:r>
                        <a:rPr lang="en-GB" sz="1800"/>
                        <a:t>2</a:t>
                      </a:r>
                      <a:endParaRPr sz="1800"/>
                    </a:p>
                  </a:txBody>
                  <a:tcPr marT="45725" marB="45725" marR="91450" marL="91450"/>
                </a:tc>
                <a:tc>
                  <a:txBody>
                    <a:bodyPr/>
                    <a:lstStyle/>
                    <a:p>
                      <a:pPr indent="0" lvl="0" marL="0" marR="0" rtl="0" algn="l">
                        <a:spcBef>
                          <a:spcPts val="0"/>
                        </a:spcBef>
                        <a:spcAft>
                          <a:spcPts val="0"/>
                        </a:spcAft>
                        <a:buNone/>
                      </a:pPr>
                      <a:r>
                        <a:rPr lang="en-GB" sz="1800"/>
                        <a:t>Sofia Nuggets</a:t>
                      </a:r>
                      <a:endParaRPr sz="1800"/>
                    </a:p>
                  </a:txBody>
                  <a:tcPr marT="45725" marB="45725" marR="91450" marL="91450"/>
                </a:tc>
                <a:tc>
                  <a:txBody>
                    <a:bodyPr/>
                    <a:lstStyle/>
                    <a:p>
                      <a:pPr indent="0" lvl="0" marL="0" marR="0" rtl="0" algn="l">
                        <a:spcBef>
                          <a:spcPts val="0"/>
                        </a:spcBef>
                        <a:spcAft>
                          <a:spcPts val="0"/>
                        </a:spcAft>
                        <a:buNone/>
                      </a:pPr>
                      <a:r>
                        <a:rPr lang="en-GB" sz="1800"/>
                        <a:t>LinkedIn</a:t>
                      </a:r>
                      <a:endParaRPr sz="1800"/>
                    </a:p>
                  </a:txBody>
                  <a:tcPr marT="45725" marB="45725" marR="91450" marL="91450"/>
                </a:tc>
              </a:tr>
            </a:tbl>
          </a:graphicData>
        </a:graphic>
      </p:graphicFrame>
      <p:graphicFrame>
        <p:nvGraphicFramePr>
          <p:cNvPr id="209" name="Google Shape;209;p17"/>
          <p:cNvGraphicFramePr/>
          <p:nvPr/>
        </p:nvGraphicFramePr>
        <p:xfrm>
          <a:off x="2091192" y="4591878"/>
          <a:ext cx="3000000" cy="3000000"/>
        </p:xfrm>
        <a:graphic>
          <a:graphicData uri="http://schemas.openxmlformats.org/drawingml/2006/table">
            <a:tbl>
              <a:tblPr bandRow="1" firstRow="1">
                <a:noFill/>
                <a:tableStyleId>{A8252DEF-6C31-438E-9301-4BAA3B2A5482}</a:tableStyleId>
              </a:tblPr>
              <a:tblGrid>
                <a:gridCol w="2884325"/>
                <a:gridCol w="2884325"/>
                <a:gridCol w="2884325"/>
              </a:tblGrid>
              <a:tr h="165000">
                <a:tc>
                  <a:txBody>
                    <a:bodyPr/>
                    <a:lstStyle/>
                    <a:p>
                      <a:pPr indent="0" lvl="0" marL="0" marR="0" rtl="0" algn="l">
                        <a:spcBef>
                          <a:spcPts val="0"/>
                        </a:spcBef>
                        <a:spcAft>
                          <a:spcPts val="0"/>
                        </a:spcAft>
                        <a:buNone/>
                      </a:pPr>
                      <a:r>
                        <a:rPr lang="en-GB" sz="1800"/>
                        <a:t>RowID</a:t>
                      </a:r>
                      <a:endParaRPr sz="1800"/>
                    </a:p>
                  </a:txBody>
                  <a:tcPr marT="45725" marB="45725" marR="91450" marL="91450"/>
                </a:tc>
                <a:tc>
                  <a:txBody>
                    <a:bodyPr/>
                    <a:lstStyle/>
                    <a:p>
                      <a:pPr indent="0" lvl="0" marL="0" marR="0" rtl="0" algn="l">
                        <a:spcBef>
                          <a:spcPts val="0"/>
                        </a:spcBef>
                        <a:spcAft>
                          <a:spcPts val="0"/>
                        </a:spcAft>
                        <a:buNone/>
                      </a:pPr>
                      <a:r>
                        <a:rPr lang="en-GB" sz="1800"/>
                        <a:t>Name</a:t>
                      </a:r>
                      <a:endParaRPr sz="1800"/>
                    </a:p>
                  </a:txBody>
                  <a:tcPr marT="45725" marB="45725" marR="91450" marL="91450"/>
                </a:tc>
                <a:tc>
                  <a:txBody>
                    <a:bodyPr/>
                    <a:lstStyle/>
                    <a:p>
                      <a:pPr indent="0" lvl="0" marL="0" marR="0" rtl="0" algn="l">
                        <a:spcBef>
                          <a:spcPts val="0"/>
                        </a:spcBef>
                        <a:spcAft>
                          <a:spcPts val="0"/>
                        </a:spcAft>
                        <a:buNone/>
                      </a:pPr>
                      <a:r>
                        <a:rPr lang="en-GB" sz="1800"/>
                        <a:t>Employer</a:t>
                      </a:r>
                      <a:endParaRPr sz="1800"/>
                    </a:p>
                  </a:txBody>
                  <a:tcPr marT="45725" marB="45725" marR="91450" marL="91450"/>
                </a:tc>
              </a:tr>
              <a:tr h="165000">
                <a:tc>
                  <a:txBody>
                    <a:bodyPr/>
                    <a:lstStyle/>
                    <a:p>
                      <a:pPr indent="0" lvl="0" marL="0" marR="0" rtl="0" algn="l">
                        <a:spcBef>
                          <a:spcPts val="0"/>
                        </a:spcBef>
                        <a:spcAft>
                          <a:spcPts val="0"/>
                        </a:spcAft>
                        <a:buNone/>
                      </a:pPr>
                      <a:r>
                        <a:rPr lang="en-GB" sz="1800"/>
                        <a:t>3</a:t>
                      </a:r>
                      <a:endParaRPr sz="1800"/>
                    </a:p>
                  </a:txBody>
                  <a:tcPr marT="45725" marB="45725" marR="91450" marL="91450"/>
                </a:tc>
                <a:tc>
                  <a:txBody>
                    <a:bodyPr/>
                    <a:lstStyle/>
                    <a:p>
                      <a:pPr indent="0" lvl="0" marL="0" marR="0" rtl="0" algn="l">
                        <a:spcBef>
                          <a:spcPts val="0"/>
                        </a:spcBef>
                        <a:spcAft>
                          <a:spcPts val="0"/>
                        </a:spcAft>
                        <a:buNone/>
                      </a:pPr>
                      <a:r>
                        <a:rPr lang="en-GB" sz="1800"/>
                        <a:t>Alex Raymond</a:t>
                      </a:r>
                      <a:endParaRPr sz="1800"/>
                    </a:p>
                  </a:txBody>
                  <a:tcPr marT="45725" marB="45725" marR="91450" marL="91450"/>
                </a:tc>
                <a:tc>
                  <a:txBody>
                    <a:bodyPr/>
                    <a:lstStyle/>
                    <a:p>
                      <a:pPr indent="0" lvl="0" marL="0" marR="0" rtl="0" algn="l">
                        <a:spcBef>
                          <a:spcPts val="0"/>
                        </a:spcBef>
                        <a:spcAft>
                          <a:spcPts val="0"/>
                        </a:spcAft>
                        <a:buNone/>
                      </a:pPr>
                      <a:r>
                        <a:rPr lang="en-GB" sz="1800"/>
                        <a:t>Github</a:t>
                      </a:r>
                      <a:endParaRPr sz="1800"/>
                    </a:p>
                  </a:txBody>
                  <a:tcPr marT="45725" marB="45725" marR="91450" marL="91450"/>
                </a:tc>
              </a:tr>
            </a:tbl>
          </a:graphicData>
        </a:graphic>
      </p:graphicFrame>
      <p:cxnSp>
        <p:nvCxnSpPr>
          <p:cNvPr id="210" name="Google Shape;210;p17"/>
          <p:cNvCxnSpPr/>
          <p:nvPr/>
        </p:nvCxnSpPr>
        <p:spPr>
          <a:xfrm rot="-5400000">
            <a:off x="3107017" y="3611779"/>
            <a:ext cx="1021800" cy="938400"/>
          </a:xfrm>
          <a:prstGeom prst="curvedConnector3">
            <a:avLst>
              <a:gd fmla="val 49997" name="adj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ORDERING: LSM TREE</a:t>
            </a:r>
            <a:endParaRPr/>
          </a:p>
        </p:txBody>
      </p:sp>
      <p:pic>
        <p:nvPicPr>
          <p:cNvPr id="216" name="Google Shape;216;p18"/>
          <p:cNvPicPr preferRelativeResize="0"/>
          <p:nvPr>
            <p:ph idx="1" type="body"/>
          </p:nvPr>
        </p:nvPicPr>
        <p:blipFill rotWithShape="1">
          <a:blip r:embed="rId3">
            <a:alphaModFix/>
          </a:blip>
          <a:srcRect b="0" l="0" r="0" t="0"/>
          <a:stretch/>
        </p:blipFill>
        <p:spPr>
          <a:xfrm>
            <a:off x="4236454" y="2331325"/>
            <a:ext cx="6871517" cy="3671912"/>
          </a:xfrm>
          <a:prstGeom prst="rect">
            <a:avLst/>
          </a:prstGeom>
          <a:noFill/>
          <a:ln>
            <a:noFill/>
          </a:ln>
        </p:spPr>
      </p:pic>
      <p:sp>
        <p:nvSpPr>
          <p:cNvPr id="217" name="Google Shape;217;p18"/>
          <p:cNvSpPr txBox="1"/>
          <p:nvPr/>
        </p:nvSpPr>
        <p:spPr>
          <a:xfrm flipH="1">
            <a:off x="888557" y="2560320"/>
            <a:ext cx="342105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wentieth Century"/>
                <a:ea typeface="Twentieth Century"/>
                <a:cs typeface="Twentieth Century"/>
                <a:sym typeface="Twentieth Century"/>
              </a:rPr>
              <a:t>Data is in sorted order. </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GB" sz="1800">
                <a:solidFill>
                  <a:schemeClr val="dk1"/>
                </a:solidFill>
                <a:latin typeface="Twentieth Century"/>
                <a:ea typeface="Twentieth Century"/>
                <a:cs typeface="Twentieth Century"/>
                <a:sym typeface="Twentieth Century"/>
              </a:rPr>
              <a:t>A hash-table with limited keys can be used to quickly locate file containing required key.</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ENCODING &amp; DECODING</a:t>
            </a:r>
            <a:endParaRPr/>
          </a:p>
        </p:txBody>
      </p:sp>
      <p:sp>
        <p:nvSpPr>
          <p:cNvPr id="223" name="Google Shape;223;p19"/>
          <p:cNvSpPr txBox="1"/>
          <p:nvPr/>
        </p:nvSpPr>
        <p:spPr>
          <a:xfrm>
            <a:off x="4123414" y="1825625"/>
            <a:ext cx="3517789" cy="4351338"/>
          </a:xfrm>
          <a:prstGeom prst="rect">
            <a:avLst/>
          </a:prstGeom>
          <a:noFill/>
          <a:ln>
            <a:noFill/>
          </a:ln>
        </p:spPr>
        <p:txBody>
          <a:bodyPr anchorCtr="0" anchor="t" bIns="45700" lIns="91425" spcFirstLastPara="1" rIns="91425" wrap="square" tIns="45700">
            <a:normAutofit/>
          </a:bodyPr>
          <a:lstStyle/>
          <a:p>
            <a:pPr indent="-101600" lvl="2" marL="114300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sp>
        <p:nvSpPr>
          <p:cNvPr id="224" name="Google Shape;224;p19"/>
          <p:cNvSpPr txBox="1"/>
          <p:nvPr>
            <p:ph idx="1" type="body"/>
          </p:nvPr>
        </p:nvSpPr>
        <p:spPr>
          <a:xfrm>
            <a:off x="1024128" y="2286000"/>
            <a:ext cx="10354189" cy="4023360"/>
          </a:xfrm>
          <a:prstGeom prst="rect">
            <a:avLst/>
          </a:prstGeom>
          <a:noFill/>
          <a:ln>
            <a:noFill/>
          </a:ln>
        </p:spPr>
        <p:txBody>
          <a:bodyPr anchorCtr="0" anchor="t" bIns="45700" lIns="45700" spcFirstLastPara="1" rIns="45700" wrap="square" tIns="45700">
            <a:noAutofit/>
          </a:bodyPr>
          <a:lstStyle/>
          <a:p>
            <a:pPr indent="0" lvl="1" marL="128016" rtl="0" algn="l">
              <a:lnSpc>
                <a:spcPct val="90000"/>
              </a:lnSpc>
              <a:spcBef>
                <a:spcPts val="0"/>
              </a:spcBef>
              <a:spcAft>
                <a:spcPts val="0"/>
              </a:spcAft>
              <a:buSzPts val="1800"/>
              <a:buNone/>
            </a:pPr>
            <a:r>
              <a:rPr lang="en-GB"/>
              <a:t>Data encoding determines the size of data when stored on disk or transferred over network.</a:t>
            </a:r>
            <a:endParaRPr/>
          </a:p>
          <a:p>
            <a:pPr indent="0" lvl="1" marL="128016" rtl="0" algn="l">
              <a:lnSpc>
                <a:spcPct val="90000"/>
              </a:lnSpc>
              <a:spcBef>
                <a:spcPts val="600"/>
              </a:spcBef>
              <a:spcAft>
                <a:spcPts val="0"/>
              </a:spcAft>
              <a:buSzPts val="1800"/>
              <a:buNone/>
            </a:pPr>
            <a:r>
              <a:rPr lang="en-GB"/>
              <a:t>The ease of making changes to schema varies significantly with different data encoding format. </a:t>
            </a:r>
            <a:endParaRPr/>
          </a:p>
          <a:p>
            <a:pPr indent="0" lvl="1" marL="128016" rtl="0" algn="l">
              <a:lnSpc>
                <a:spcPct val="90000"/>
              </a:lnSpc>
              <a:spcBef>
                <a:spcPts val="600"/>
              </a:spcBef>
              <a:spcAft>
                <a:spcPts val="0"/>
              </a:spcAft>
              <a:buSzPts val="1800"/>
              <a:buNone/>
            </a:pPr>
            <a:r>
              <a:t/>
            </a:r>
            <a:endParaRPr/>
          </a:p>
          <a:p>
            <a:pPr indent="-137159" lvl="1" marL="265176" rtl="0" algn="l">
              <a:lnSpc>
                <a:spcPct val="90000"/>
              </a:lnSpc>
              <a:spcBef>
                <a:spcPts val="600"/>
              </a:spcBef>
              <a:spcAft>
                <a:spcPts val="0"/>
              </a:spcAft>
              <a:buSzPts val="1800"/>
              <a:buChar char="🢝"/>
            </a:pPr>
            <a:r>
              <a:rPr lang="en-GB"/>
              <a:t>Human Readable</a:t>
            </a:r>
            <a:endParaRPr/>
          </a:p>
          <a:p>
            <a:pPr indent="-137159" lvl="2" marL="448056" rtl="0" algn="l">
              <a:lnSpc>
                <a:spcPct val="90000"/>
              </a:lnSpc>
              <a:spcBef>
                <a:spcPts val="600"/>
              </a:spcBef>
              <a:spcAft>
                <a:spcPts val="0"/>
              </a:spcAft>
              <a:buSzPts val="1800"/>
              <a:buChar char="🢝"/>
            </a:pPr>
            <a:r>
              <a:rPr lang="en-GB" sz="1800"/>
              <a:t>JSON</a:t>
            </a:r>
            <a:endParaRPr/>
          </a:p>
          <a:p>
            <a:pPr indent="-137159" lvl="2" marL="448056" rtl="0" algn="l">
              <a:lnSpc>
                <a:spcPct val="90000"/>
              </a:lnSpc>
              <a:spcBef>
                <a:spcPts val="600"/>
              </a:spcBef>
              <a:spcAft>
                <a:spcPts val="0"/>
              </a:spcAft>
              <a:buSzPts val="1800"/>
              <a:buChar char="🢝"/>
            </a:pPr>
            <a:r>
              <a:rPr lang="en-GB" sz="1800"/>
              <a:t>CSV</a:t>
            </a:r>
            <a:endParaRPr/>
          </a:p>
          <a:p>
            <a:pPr indent="-137159" lvl="2" marL="448056" rtl="0" algn="l">
              <a:lnSpc>
                <a:spcPct val="90000"/>
              </a:lnSpc>
              <a:spcBef>
                <a:spcPts val="600"/>
              </a:spcBef>
              <a:spcAft>
                <a:spcPts val="0"/>
              </a:spcAft>
              <a:buSzPts val="1800"/>
              <a:buChar char="🢝"/>
            </a:pPr>
            <a:r>
              <a:rPr lang="en-GB" sz="1800"/>
              <a:t>XML</a:t>
            </a:r>
            <a:endParaRPr/>
          </a:p>
          <a:p>
            <a:pPr indent="0" lvl="2" marL="310896" rtl="0" algn="l">
              <a:lnSpc>
                <a:spcPct val="90000"/>
              </a:lnSpc>
              <a:spcBef>
                <a:spcPts val="600"/>
              </a:spcBef>
              <a:spcAft>
                <a:spcPts val="0"/>
              </a:spcAft>
              <a:buSzPts val="1800"/>
              <a:buNone/>
            </a:pPr>
            <a:r>
              <a:t/>
            </a:r>
            <a:endParaRPr sz="1800"/>
          </a:p>
          <a:p>
            <a:pPr indent="-137159" lvl="1" marL="265176" rtl="0" algn="l">
              <a:lnSpc>
                <a:spcPct val="90000"/>
              </a:lnSpc>
              <a:spcBef>
                <a:spcPts val="600"/>
              </a:spcBef>
              <a:spcAft>
                <a:spcPts val="0"/>
              </a:spcAft>
              <a:buSzPts val="1800"/>
              <a:buChar char="🢝"/>
            </a:pPr>
            <a:r>
              <a:rPr lang="en-GB"/>
              <a:t>Binary Objects</a:t>
            </a:r>
            <a:endParaRPr/>
          </a:p>
          <a:p>
            <a:pPr indent="-137159" lvl="2" marL="448056" rtl="0" algn="l">
              <a:lnSpc>
                <a:spcPct val="90000"/>
              </a:lnSpc>
              <a:spcBef>
                <a:spcPts val="600"/>
              </a:spcBef>
              <a:spcAft>
                <a:spcPts val="0"/>
              </a:spcAft>
              <a:buSzPts val="1800"/>
              <a:buChar char="🢝"/>
            </a:pPr>
            <a:r>
              <a:rPr lang="en-GB" sz="1800"/>
              <a:t>Thrift</a:t>
            </a:r>
            <a:endParaRPr/>
          </a:p>
          <a:p>
            <a:pPr indent="-137159" lvl="2" marL="448056" rtl="0" algn="l">
              <a:lnSpc>
                <a:spcPct val="90000"/>
              </a:lnSpc>
              <a:spcBef>
                <a:spcPts val="600"/>
              </a:spcBef>
              <a:spcAft>
                <a:spcPts val="0"/>
              </a:spcAft>
              <a:buSzPts val="1800"/>
              <a:buChar char="🢝"/>
            </a:pPr>
            <a:r>
              <a:rPr lang="en-GB" sz="1800"/>
              <a:t>Avro</a:t>
            </a:r>
            <a:endParaRPr/>
          </a:p>
          <a:p>
            <a:pPr indent="-137159" lvl="2" marL="448056" rtl="0" algn="l">
              <a:lnSpc>
                <a:spcPct val="90000"/>
              </a:lnSpc>
              <a:spcBef>
                <a:spcPts val="600"/>
              </a:spcBef>
              <a:spcAft>
                <a:spcPts val="0"/>
              </a:spcAft>
              <a:buSzPts val="1800"/>
              <a:buChar char="🢝"/>
            </a:pPr>
            <a:r>
              <a:rPr lang="en-GB" sz="1800"/>
              <a:t>Parquet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PROBLEM : MOVIE SITE</a:t>
            </a:r>
            <a:endParaRPr/>
          </a:p>
        </p:txBody>
      </p:sp>
      <p:sp>
        <p:nvSpPr>
          <p:cNvPr id="100" name="Google Shape;100;p2"/>
          <p:cNvSpPr txBox="1"/>
          <p:nvPr>
            <p:ph idx="1" type="body"/>
          </p:nvPr>
        </p:nvSpPr>
        <p:spPr>
          <a:xfrm>
            <a:off x="1024128" y="2286000"/>
            <a:ext cx="10435233" cy="402336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1400"/>
              <a:buNone/>
            </a:pPr>
            <a:r>
              <a:rPr lang="en-GB" sz="1400" u="sng">
                <a:solidFill>
                  <a:schemeClr val="hlink"/>
                </a:solidFill>
                <a:hlinkClick r:id="rId3"/>
              </a:rPr>
              <a:t>IMDB</a:t>
            </a:r>
            <a:r>
              <a:rPr lang="en-GB" sz="1400"/>
              <a:t> wants to revamp User Experience on their site by enhancing database performance and supporting some new features. They have approached our team to build a database solution to answer following queries quickly.</a:t>
            </a:r>
            <a:endParaRPr/>
          </a:p>
          <a:p>
            <a:pPr indent="-285750" lvl="1" marL="459486" rtl="0" algn="l">
              <a:lnSpc>
                <a:spcPct val="90000"/>
              </a:lnSpc>
              <a:spcBef>
                <a:spcPts val="600"/>
              </a:spcBef>
              <a:spcAft>
                <a:spcPts val="0"/>
              </a:spcAft>
              <a:buSzPts val="1400"/>
              <a:buFont typeface="Noto Sans Symbols"/>
              <a:buChar char="▪"/>
            </a:pPr>
            <a:r>
              <a:rPr lang="en-GB" sz="1400"/>
              <a:t>Movie information such as title, director, cast, release data, rating.</a:t>
            </a:r>
            <a:endParaRPr/>
          </a:p>
          <a:p>
            <a:pPr indent="-285750" lvl="1" marL="459486" rtl="0" algn="l">
              <a:lnSpc>
                <a:spcPct val="90000"/>
              </a:lnSpc>
              <a:spcBef>
                <a:spcPts val="600"/>
              </a:spcBef>
              <a:spcAft>
                <a:spcPts val="0"/>
              </a:spcAft>
              <a:buSzPts val="1400"/>
              <a:buFont typeface="Noto Sans Symbols"/>
              <a:buChar char="▪"/>
            </a:pPr>
            <a:r>
              <a:rPr lang="en-GB" sz="1400"/>
              <a:t>Fetch list of movies filtered by director.</a:t>
            </a:r>
            <a:endParaRPr/>
          </a:p>
          <a:p>
            <a:pPr indent="-285750" lvl="1" marL="459486" rtl="0" algn="l">
              <a:lnSpc>
                <a:spcPct val="90000"/>
              </a:lnSpc>
              <a:spcBef>
                <a:spcPts val="600"/>
              </a:spcBef>
              <a:spcAft>
                <a:spcPts val="0"/>
              </a:spcAft>
              <a:buSzPts val="1400"/>
              <a:buFont typeface="Noto Sans Symbols"/>
              <a:buChar char="▪"/>
            </a:pPr>
            <a:r>
              <a:rPr lang="en-GB" sz="1400"/>
              <a:t>Fetch list of movies filtered by genre and release year.</a:t>
            </a:r>
            <a:endParaRPr/>
          </a:p>
          <a:p>
            <a:pPr indent="-285750" lvl="1" marL="459486" rtl="0" algn="l">
              <a:lnSpc>
                <a:spcPct val="90000"/>
              </a:lnSpc>
              <a:spcBef>
                <a:spcPts val="600"/>
              </a:spcBef>
              <a:spcAft>
                <a:spcPts val="0"/>
              </a:spcAft>
              <a:buSzPts val="1400"/>
              <a:buFont typeface="Noto Sans Symbols"/>
              <a:buChar char="▪"/>
            </a:pPr>
            <a:r>
              <a:rPr lang="en-GB" sz="1400"/>
              <a:t>Fetch other movies and role, played by cast of specified movie.</a:t>
            </a:r>
            <a:endParaRPr/>
          </a:p>
          <a:p>
            <a:pPr indent="-285750" lvl="1" marL="459486" rtl="0" algn="l">
              <a:lnSpc>
                <a:spcPct val="90000"/>
              </a:lnSpc>
              <a:spcBef>
                <a:spcPts val="600"/>
              </a:spcBef>
              <a:spcAft>
                <a:spcPts val="0"/>
              </a:spcAft>
              <a:buSzPts val="1400"/>
              <a:buFont typeface="Noto Sans Symbols"/>
              <a:buChar char="▪"/>
            </a:pPr>
            <a:r>
              <a:rPr lang="en-GB" sz="1400"/>
              <a:t>Similar movies.</a:t>
            </a:r>
            <a:endParaRPr/>
          </a:p>
          <a:p>
            <a:pPr indent="-285750" lvl="1" marL="459486" rtl="0" algn="l">
              <a:lnSpc>
                <a:spcPct val="90000"/>
              </a:lnSpc>
              <a:spcBef>
                <a:spcPts val="600"/>
              </a:spcBef>
              <a:spcAft>
                <a:spcPts val="0"/>
              </a:spcAft>
              <a:buSzPts val="1400"/>
              <a:buFont typeface="Noto Sans Symbols"/>
              <a:buChar char="▪"/>
            </a:pPr>
            <a:r>
              <a:rPr lang="en-GB" sz="1400"/>
              <a:t>Highest rated movie by genre for specified year.</a:t>
            </a:r>
            <a:endParaRPr/>
          </a:p>
          <a:p>
            <a:pPr indent="-285750" lvl="1" marL="459486" rtl="0" algn="l">
              <a:lnSpc>
                <a:spcPct val="90000"/>
              </a:lnSpc>
              <a:spcBef>
                <a:spcPts val="600"/>
              </a:spcBef>
              <a:spcAft>
                <a:spcPts val="0"/>
              </a:spcAft>
              <a:buSzPts val="1400"/>
              <a:buFont typeface="Noto Sans Symbols"/>
              <a:buChar char="▪"/>
            </a:pPr>
            <a:r>
              <a:rPr lang="en-GB" sz="1400"/>
              <a:t>Average rating of movies in specified year.</a:t>
            </a:r>
            <a:endParaRPr/>
          </a:p>
          <a:p>
            <a:pPr indent="-285750" lvl="1" marL="459486" rtl="0" algn="l">
              <a:lnSpc>
                <a:spcPct val="90000"/>
              </a:lnSpc>
              <a:spcBef>
                <a:spcPts val="600"/>
              </a:spcBef>
              <a:spcAft>
                <a:spcPts val="0"/>
              </a:spcAft>
              <a:buSzPts val="1400"/>
              <a:buFont typeface="Noto Sans Symbols"/>
              <a:buChar char="▪"/>
            </a:pPr>
            <a:r>
              <a:rPr lang="en-GB" sz="1400"/>
              <a:t>Suggestion while typing movie, cast and director names.</a:t>
            </a:r>
            <a:endParaRPr/>
          </a:p>
          <a:p>
            <a:pPr indent="-2539" lvl="0" marL="91440" rtl="0" algn="l">
              <a:lnSpc>
                <a:spcPct val="90000"/>
              </a:lnSpc>
              <a:spcBef>
                <a:spcPts val="600"/>
              </a:spcBef>
              <a:spcAft>
                <a:spcPts val="0"/>
              </a:spcAft>
              <a:buSzPts val="1400"/>
              <a:buFont typeface="Noto Sans Symbols"/>
              <a:buNone/>
            </a:pPr>
            <a:r>
              <a:t/>
            </a:r>
            <a:endParaRPr sz="1400"/>
          </a:p>
          <a:p>
            <a:pPr indent="0" lvl="0" marL="0" rtl="0" algn="l">
              <a:lnSpc>
                <a:spcPct val="90000"/>
              </a:lnSpc>
              <a:spcBef>
                <a:spcPts val="600"/>
              </a:spcBef>
              <a:spcAft>
                <a:spcPts val="0"/>
              </a:spcAft>
              <a:buSzPts val="1400"/>
              <a:buNone/>
            </a:pPr>
            <a:r>
              <a:rPr lang="en-GB" sz="1400"/>
              <a:t>They are willing to let us use around 10 computers with following specification. (256GB Ram, 2TB SSD, 8 Cores @3.14GHz Processor).</a:t>
            </a:r>
            <a:endParaRPr/>
          </a:p>
          <a:p>
            <a:pPr indent="0" lvl="0" marL="0" rtl="0" algn="l">
              <a:lnSpc>
                <a:spcPct val="90000"/>
              </a:lnSpc>
              <a:spcBef>
                <a:spcPts val="600"/>
              </a:spcBef>
              <a:spcAft>
                <a:spcPts val="0"/>
              </a:spcAft>
              <a:buSzPts val="1400"/>
              <a:buNone/>
            </a:pPr>
            <a:r>
              <a:t/>
            </a:r>
            <a:endParaRPr sz="1400"/>
          </a:p>
          <a:p>
            <a:pPr indent="0" lvl="0" marL="0" rtl="0" algn="l">
              <a:lnSpc>
                <a:spcPct val="90000"/>
              </a:lnSpc>
              <a:spcBef>
                <a:spcPts val="600"/>
              </a:spcBef>
              <a:spcAft>
                <a:spcPts val="0"/>
              </a:spcAft>
              <a:buSzPts val="1400"/>
              <a:buNone/>
            </a:pPr>
            <a:r>
              <a:rPr lang="en-GB" sz="1400"/>
              <a:t>They are currently using a MySQL database and have provided us with schema of tables and number of entries in each table. They expect our database to support addition of new data. However, primary concern is returning query result quickly as read/write ratio is approx. 100000:1.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ENCODING : JSON</a:t>
            </a:r>
            <a:endParaRPr/>
          </a:p>
        </p:txBody>
      </p:sp>
      <p:sp>
        <p:nvSpPr>
          <p:cNvPr id="230" name="Google Shape;230;p20"/>
          <p:cNvSpPr txBox="1"/>
          <p:nvPr>
            <p:ph idx="1" type="body"/>
          </p:nvPr>
        </p:nvSpPr>
        <p:spPr>
          <a:xfrm>
            <a:off x="1024128" y="2246243"/>
            <a:ext cx="9720073" cy="3963726"/>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1800"/>
              <a:buNone/>
            </a:pPr>
            <a:r>
              <a:rPr lang="en-GB" sz="1800"/>
              <a:t>It is human readable and hence easy to debug.</a:t>
            </a:r>
            <a:endParaRPr/>
          </a:p>
          <a:p>
            <a:pPr indent="0" lvl="0" marL="0" rtl="0" algn="l">
              <a:lnSpc>
                <a:spcPct val="90000"/>
              </a:lnSpc>
              <a:spcBef>
                <a:spcPts val="600"/>
              </a:spcBef>
              <a:spcAft>
                <a:spcPts val="0"/>
              </a:spcAft>
              <a:buSzPts val="1800"/>
              <a:buNone/>
            </a:pPr>
            <a:r>
              <a:rPr lang="en-GB" sz="1800"/>
              <a:t>New fields can be added or removed easily. </a:t>
            </a:r>
            <a:endParaRPr/>
          </a:p>
          <a:p>
            <a:pPr indent="0" lvl="0" marL="0" rtl="0" algn="l">
              <a:lnSpc>
                <a:spcPct val="90000"/>
              </a:lnSpc>
              <a:spcBef>
                <a:spcPts val="600"/>
              </a:spcBef>
              <a:spcAft>
                <a:spcPts val="0"/>
              </a:spcAft>
              <a:buSzPts val="1800"/>
              <a:buNone/>
            </a:pPr>
            <a:r>
              <a:rPr lang="en-GB" sz="1800"/>
              <a:t>Optional support for schema.</a:t>
            </a:r>
            <a:endParaRPr/>
          </a:p>
          <a:p>
            <a:pPr indent="0" lvl="0" marL="0" rtl="0" algn="l">
              <a:lnSpc>
                <a:spcPct val="90000"/>
              </a:lnSpc>
              <a:spcBef>
                <a:spcPts val="600"/>
              </a:spcBef>
              <a:spcAft>
                <a:spcPts val="0"/>
              </a:spcAft>
              <a:buSzPts val="1800"/>
              <a:buNone/>
            </a:pPr>
            <a:r>
              <a:rPr lang="en-GB" sz="1800"/>
              <a:t>REST generally uses JSON.</a:t>
            </a:r>
            <a:endParaRPr/>
          </a:p>
          <a:p>
            <a:pPr indent="0" lvl="0" marL="36000" rtl="0" algn="l">
              <a:lnSpc>
                <a:spcPct val="90000"/>
              </a:lnSpc>
              <a:spcBef>
                <a:spcPts val="600"/>
              </a:spcBef>
              <a:spcAft>
                <a:spcPts val="0"/>
              </a:spcAft>
              <a:buSzPts val="1800"/>
              <a:buNone/>
            </a:pPr>
            <a:r>
              <a:t/>
            </a:r>
            <a:endParaRPr sz="1800"/>
          </a:p>
          <a:p>
            <a:pPr indent="-91440" lvl="0" marL="91440" rtl="0" algn="l">
              <a:lnSpc>
                <a:spcPct val="90000"/>
              </a:lnSpc>
              <a:spcBef>
                <a:spcPts val="600"/>
              </a:spcBef>
              <a:spcAft>
                <a:spcPts val="0"/>
              </a:spcAft>
              <a:buSzPts val="1400"/>
              <a:buChar char=" "/>
            </a:pPr>
            <a:r>
              <a:rPr lang="en-GB" sz="1400"/>
              <a:t>{</a:t>
            </a:r>
            <a:endParaRPr/>
          </a:p>
          <a:p>
            <a:pPr indent="-91440" lvl="0" marL="91440" rtl="0" algn="l">
              <a:lnSpc>
                <a:spcPct val="90000"/>
              </a:lnSpc>
              <a:spcBef>
                <a:spcPts val="600"/>
              </a:spcBef>
              <a:spcAft>
                <a:spcPts val="0"/>
              </a:spcAft>
              <a:buSzPts val="1400"/>
              <a:buChar char=" "/>
            </a:pPr>
            <a:r>
              <a:rPr lang="en-GB" sz="1400"/>
              <a:t>    "userName": "Martin",</a:t>
            </a:r>
            <a:endParaRPr/>
          </a:p>
          <a:p>
            <a:pPr indent="-91440" lvl="0" marL="91440" rtl="0" algn="l">
              <a:lnSpc>
                <a:spcPct val="90000"/>
              </a:lnSpc>
              <a:spcBef>
                <a:spcPts val="600"/>
              </a:spcBef>
              <a:spcAft>
                <a:spcPts val="0"/>
              </a:spcAft>
              <a:buSzPts val="1400"/>
              <a:buChar char=" "/>
            </a:pPr>
            <a:r>
              <a:rPr lang="en-GB" sz="1400"/>
              <a:t>    "favoriteNumber": 1337,</a:t>
            </a:r>
            <a:endParaRPr/>
          </a:p>
          <a:p>
            <a:pPr indent="-91440" lvl="0" marL="91440" rtl="0" algn="l">
              <a:lnSpc>
                <a:spcPct val="90000"/>
              </a:lnSpc>
              <a:spcBef>
                <a:spcPts val="600"/>
              </a:spcBef>
              <a:spcAft>
                <a:spcPts val="0"/>
              </a:spcAft>
              <a:buSzPts val="1400"/>
              <a:buChar char=" "/>
            </a:pPr>
            <a:r>
              <a:rPr lang="en-GB" sz="1400"/>
              <a:t>    "interests": ["daydreaming", "hacking"]</a:t>
            </a:r>
            <a:endParaRPr/>
          </a:p>
          <a:p>
            <a:pPr indent="-91440" lvl="0" marL="91440" rtl="0" algn="l">
              <a:lnSpc>
                <a:spcPct val="90000"/>
              </a:lnSpc>
              <a:spcBef>
                <a:spcPts val="600"/>
              </a:spcBef>
              <a:spcAft>
                <a:spcPts val="0"/>
              </a:spcAft>
              <a:buSzPts val="1400"/>
              <a:buChar char=" "/>
            </a:pPr>
            <a:r>
              <a:rPr lang="en-GB" sz="1400"/>
              <a:t>}</a:t>
            </a:r>
            <a:endParaRPr/>
          </a:p>
          <a:p>
            <a:pPr indent="-2539" lvl="0" marL="91440" rtl="0" algn="l">
              <a:lnSpc>
                <a:spcPct val="90000"/>
              </a:lnSpc>
              <a:spcBef>
                <a:spcPts val="600"/>
              </a:spcBef>
              <a:spcAft>
                <a:spcPts val="0"/>
              </a:spcAft>
              <a:buSzPts val="1400"/>
              <a:buNone/>
            </a:pPr>
            <a:r>
              <a:t/>
            </a:r>
            <a:endParaRPr sz="1400"/>
          </a:p>
          <a:p>
            <a:pPr indent="-114300" lvl="0" marL="91440" rtl="0" algn="l">
              <a:lnSpc>
                <a:spcPct val="90000"/>
              </a:lnSpc>
              <a:spcBef>
                <a:spcPts val="600"/>
              </a:spcBef>
              <a:spcAft>
                <a:spcPts val="0"/>
              </a:spcAft>
              <a:buSzPts val="1800"/>
              <a:buChar char=" "/>
            </a:pPr>
            <a:r>
              <a:rPr lang="en-GB" sz="1800"/>
              <a:t>Bytes : 81</a:t>
            </a:r>
            <a:endParaRPr/>
          </a:p>
        </p:txBody>
      </p:sp>
      <p:pic>
        <p:nvPicPr>
          <p:cNvPr id="231" name="Google Shape;231;p20"/>
          <p:cNvPicPr preferRelativeResize="0"/>
          <p:nvPr/>
        </p:nvPicPr>
        <p:blipFill rotWithShape="1">
          <a:blip r:embed="rId3">
            <a:alphaModFix/>
          </a:blip>
          <a:srcRect b="0" l="0" r="0" t="0"/>
          <a:stretch/>
        </p:blipFill>
        <p:spPr>
          <a:xfrm>
            <a:off x="6096000" y="2246243"/>
            <a:ext cx="4389129" cy="3706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ENCODING : XML</a:t>
            </a:r>
            <a:endParaRPr/>
          </a:p>
        </p:txBody>
      </p:sp>
      <p:sp>
        <p:nvSpPr>
          <p:cNvPr id="237" name="Google Shape;237;p21"/>
          <p:cNvSpPr txBox="1"/>
          <p:nvPr>
            <p:ph idx="1" type="body"/>
          </p:nvPr>
        </p:nvSpPr>
        <p:spPr>
          <a:xfrm>
            <a:off x="1024127" y="2084832"/>
            <a:ext cx="9720073" cy="4315968"/>
          </a:xfrm>
          <a:prstGeom prst="rect">
            <a:avLst/>
          </a:prstGeom>
          <a:noFill/>
          <a:ln>
            <a:noFill/>
          </a:ln>
        </p:spPr>
        <p:txBody>
          <a:bodyPr anchorCtr="0" anchor="t" bIns="45700" lIns="45700" spcFirstLastPara="1" rIns="45700" wrap="square" tIns="45700">
            <a:noAutofit/>
          </a:bodyPr>
          <a:lstStyle/>
          <a:p>
            <a:pPr indent="0" lvl="1" marL="128016" rtl="0" algn="l">
              <a:lnSpc>
                <a:spcPct val="90000"/>
              </a:lnSpc>
              <a:spcBef>
                <a:spcPts val="0"/>
              </a:spcBef>
              <a:spcAft>
                <a:spcPts val="0"/>
              </a:spcAft>
              <a:buSzPts val="1800"/>
              <a:buNone/>
            </a:pPr>
            <a:r>
              <a:rPr lang="en-GB"/>
              <a:t>It is human readable and hence easy to debug. It is too verbose.</a:t>
            </a:r>
            <a:endParaRPr/>
          </a:p>
          <a:p>
            <a:pPr indent="0" lvl="1" marL="128016" rtl="0" algn="l">
              <a:lnSpc>
                <a:spcPct val="90000"/>
              </a:lnSpc>
              <a:spcBef>
                <a:spcPts val="600"/>
              </a:spcBef>
              <a:spcAft>
                <a:spcPts val="0"/>
              </a:spcAft>
              <a:buSzPts val="1800"/>
              <a:buNone/>
            </a:pPr>
            <a:r>
              <a:rPr lang="en-GB"/>
              <a:t>New fields can be added or removed easily. </a:t>
            </a:r>
            <a:endParaRPr/>
          </a:p>
          <a:p>
            <a:pPr indent="0" lvl="1" marL="128016" rtl="0" algn="l">
              <a:lnSpc>
                <a:spcPct val="90000"/>
              </a:lnSpc>
              <a:spcBef>
                <a:spcPts val="600"/>
              </a:spcBef>
              <a:spcAft>
                <a:spcPts val="0"/>
              </a:spcAft>
              <a:buSzPts val="1800"/>
              <a:buNone/>
            </a:pPr>
            <a:r>
              <a:rPr lang="en-GB" sz="1800"/>
              <a:t>Optional support for schema.</a:t>
            </a:r>
            <a:endParaRPr/>
          </a:p>
          <a:p>
            <a:pPr indent="0" lvl="1" marL="128016" rtl="0" algn="l">
              <a:lnSpc>
                <a:spcPct val="90000"/>
              </a:lnSpc>
              <a:spcBef>
                <a:spcPts val="600"/>
              </a:spcBef>
              <a:spcAft>
                <a:spcPts val="0"/>
              </a:spcAft>
              <a:buSzPts val="1800"/>
              <a:buNone/>
            </a:pPr>
            <a:r>
              <a:rPr lang="en-GB"/>
              <a:t>SOAP uses XML for request and response.</a:t>
            </a:r>
            <a:endParaRPr/>
          </a:p>
          <a:p>
            <a:pPr indent="0" lvl="1" marL="128016" rtl="0" algn="l">
              <a:lnSpc>
                <a:spcPct val="90000"/>
              </a:lnSpc>
              <a:spcBef>
                <a:spcPts val="600"/>
              </a:spcBef>
              <a:spcAft>
                <a:spcPts val="0"/>
              </a:spcAft>
              <a:buSzPts val="1400"/>
              <a:buNone/>
            </a:pPr>
            <a:r>
              <a:t/>
            </a:r>
            <a:endParaRPr sz="1400"/>
          </a:p>
          <a:p>
            <a:pPr indent="-36000" lvl="0" marL="36000" rtl="0" algn="l">
              <a:lnSpc>
                <a:spcPct val="50000"/>
              </a:lnSpc>
              <a:spcBef>
                <a:spcPts val="1000"/>
              </a:spcBef>
              <a:spcAft>
                <a:spcPts val="0"/>
              </a:spcAft>
              <a:buSzPts val="1400"/>
              <a:buChar char=" "/>
            </a:pPr>
            <a:r>
              <a:rPr lang="en-GB" sz="1400"/>
              <a:t>&lt;?xml version="1.0" encoding="UTF-8" ?&gt;</a:t>
            </a:r>
            <a:endParaRPr/>
          </a:p>
          <a:p>
            <a:pPr indent="-36000" lvl="0" marL="36000" rtl="0" algn="l">
              <a:lnSpc>
                <a:spcPct val="50000"/>
              </a:lnSpc>
              <a:spcBef>
                <a:spcPts val="1200"/>
              </a:spcBef>
              <a:spcAft>
                <a:spcPts val="0"/>
              </a:spcAft>
              <a:buSzPts val="1400"/>
              <a:buChar char=" "/>
            </a:pPr>
            <a:r>
              <a:rPr lang="en-GB" sz="1400"/>
              <a:t>&lt;root&gt;	</a:t>
            </a:r>
            <a:endParaRPr/>
          </a:p>
          <a:p>
            <a:pPr indent="0" lvl="1" marL="72576" rtl="0" algn="l">
              <a:lnSpc>
                <a:spcPct val="50000"/>
              </a:lnSpc>
              <a:spcBef>
                <a:spcPts val="1200"/>
              </a:spcBef>
              <a:spcAft>
                <a:spcPts val="0"/>
              </a:spcAft>
              <a:buSzPts val="1400"/>
              <a:buNone/>
            </a:pPr>
            <a:r>
              <a:rPr lang="en-GB" sz="1400"/>
              <a:t>	&lt;userName&gt;Martin&lt;/userName&gt;</a:t>
            </a:r>
            <a:endParaRPr/>
          </a:p>
          <a:p>
            <a:pPr indent="0" lvl="1" marL="72576" rtl="0" algn="l">
              <a:lnSpc>
                <a:spcPct val="50000"/>
              </a:lnSpc>
              <a:spcBef>
                <a:spcPts val="1200"/>
              </a:spcBef>
              <a:spcAft>
                <a:spcPts val="0"/>
              </a:spcAft>
              <a:buSzPts val="1400"/>
              <a:buNone/>
            </a:pPr>
            <a:r>
              <a:rPr lang="en-GB" sz="1400"/>
              <a:t>	&lt;favoriteNumber&gt;1337&lt;/favoriteNumber&gt;</a:t>
            </a:r>
            <a:endParaRPr/>
          </a:p>
          <a:p>
            <a:pPr indent="0" lvl="1" marL="72576" rtl="0" algn="l">
              <a:lnSpc>
                <a:spcPct val="50000"/>
              </a:lnSpc>
              <a:spcBef>
                <a:spcPts val="1200"/>
              </a:spcBef>
              <a:spcAft>
                <a:spcPts val="0"/>
              </a:spcAft>
              <a:buSzPts val="1400"/>
              <a:buNone/>
            </a:pPr>
            <a:r>
              <a:rPr lang="en-GB" sz="1400"/>
              <a:t>	&lt;interests&gt;daydreaming&lt;/interests&gt;</a:t>
            </a:r>
            <a:endParaRPr/>
          </a:p>
          <a:p>
            <a:pPr indent="0" lvl="1" marL="72576" rtl="0" algn="l">
              <a:lnSpc>
                <a:spcPct val="50000"/>
              </a:lnSpc>
              <a:spcBef>
                <a:spcPts val="1200"/>
              </a:spcBef>
              <a:spcAft>
                <a:spcPts val="0"/>
              </a:spcAft>
              <a:buSzPts val="1400"/>
              <a:buNone/>
            </a:pPr>
            <a:r>
              <a:rPr lang="en-GB" sz="1400"/>
              <a:t>	&lt;interests&gt;hacking&lt;/interests&gt;</a:t>
            </a:r>
            <a:endParaRPr/>
          </a:p>
          <a:p>
            <a:pPr indent="0" lvl="1" marL="72576" rtl="0" algn="l">
              <a:lnSpc>
                <a:spcPct val="50000"/>
              </a:lnSpc>
              <a:spcBef>
                <a:spcPts val="1200"/>
              </a:spcBef>
              <a:spcAft>
                <a:spcPts val="0"/>
              </a:spcAft>
              <a:buSzPts val="1400"/>
              <a:buNone/>
            </a:pPr>
            <a:r>
              <a:rPr lang="en-GB" sz="1400"/>
              <a:t>&lt;/root&gt;</a:t>
            </a:r>
            <a:endParaRPr/>
          </a:p>
          <a:p>
            <a:pPr indent="0" lvl="0" marL="36000" rtl="0" algn="l">
              <a:lnSpc>
                <a:spcPct val="50000"/>
              </a:lnSpc>
              <a:spcBef>
                <a:spcPts val="1200"/>
              </a:spcBef>
              <a:spcAft>
                <a:spcPts val="0"/>
              </a:spcAft>
              <a:buSzPts val="2200"/>
              <a:buNone/>
            </a:pPr>
            <a:r>
              <a:t/>
            </a:r>
            <a:endParaRPr/>
          </a:p>
          <a:p>
            <a:pPr indent="-114300" lvl="0" marL="36000" rtl="0" algn="l">
              <a:lnSpc>
                <a:spcPct val="50000"/>
              </a:lnSpc>
              <a:spcBef>
                <a:spcPts val="1200"/>
              </a:spcBef>
              <a:spcAft>
                <a:spcPts val="0"/>
              </a:spcAft>
              <a:buSzPts val="1800"/>
              <a:buChar char=" "/>
            </a:pPr>
            <a:r>
              <a:rPr lang="en-GB" sz="1800"/>
              <a:t>Bytes : 155 (excluding header)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ENCODING : CSV</a:t>
            </a:r>
            <a:endParaRPr/>
          </a:p>
        </p:txBody>
      </p:sp>
      <p:sp>
        <p:nvSpPr>
          <p:cNvPr id="243" name="Google Shape;243;p2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1800"/>
              <a:buNone/>
            </a:pPr>
            <a:r>
              <a:rPr lang="en-GB" sz="1800"/>
              <a:t>It is human readable and hence easy to debug.</a:t>
            </a:r>
            <a:endParaRPr/>
          </a:p>
          <a:p>
            <a:pPr indent="0" lvl="0" marL="0" rtl="0" algn="l">
              <a:lnSpc>
                <a:spcPct val="90000"/>
              </a:lnSpc>
              <a:spcBef>
                <a:spcPts val="600"/>
              </a:spcBef>
              <a:spcAft>
                <a:spcPts val="0"/>
              </a:spcAft>
              <a:buSzPts val="1800"/>
              <a:buNone/>
            </a:pPr>
            <a:r>
              <a:rPr lang="en-GB" sz="1800"/>
              <a:t>Addition of new fields requires updating previous records or creation of new file with updated header.</a:t>
            </a:r>
            <a:endParaRPr/>
          </a:p>
          <a:p>
            <a:pPr indent="0" lvl="0" marL="0" rtl="0" algn="l">
              <a:lnSpc>
                <a:spcPct val="90000"/>
              </a:lnSpc>
              <a:spcBef>
                <a:spcPts val="600"/>
              </a:spcBef>
              <a:spcAft>
                <a:spcPts val="0"/>
              </a:spcAft>
              <a:buSzPts val="1800"/>
              <a:buNone/>
            </a:pPr>
            <a:r>
              <a:rPr lang="en-GB" sz="1800"/>
              <a:t>Schema can be enforced by application after data has been read.</a:t>
            </a:r>
            <a:endParaRPr/>
          </a:p>
          <a:p>
            <a:pPr indent="0" lvl="0" marL="0" rtl="0" algn="l">
              <a:lnSpc>
                <a:spcPct val="90000"/>
              </a:lnSpc>
              <a:spcBef>
                <a:spcPts val="600"/>
              </a:spcBef>
              <a:spcAft>
                <a:spcPts val="0"/>
              </a:spcAft>
              <a:buSzPts val="1800"/>
              <a:buNone/>
            </a:pPr>
            <a:r>
              <a:rPr lang="en-GB" sz="1800"/>
              <a:t>CSV generally has issues with delimiter as different implementations work differently.</a:t>
            </a:r>
            <a:endParaRPr/>
          </a:p>
          <a:p>
            <a:pPr indent="0" lvl="1" marL="128016" rtl="0" algn="l">
              <a:lnSpc>
                <a:spcPct val="90000"/>
              </a:lnSpc>
              <a:spcBef>
                <a:spcPts val="600"/>
              </a:spcBef>
              <a:spcAft>
                <a:spcPts val="0"/>
              </a:spcAft>
              <a:buSzPts val="1400"/>
              <a:buNone/>
            </a:pPr>
            <a:r>
              <a:t/>
            </a:r>
            <a:endParaRPr sz="1400"/>
          </a:p>
          <a:p>
            <a:pPr indent="-36000" lvl="0" marL="36000" rtl="0" algn="l">
              <a:lnSpc>
                <a:spcPct val="50000"/>
              </a:lnSpc>
              <a:spcBef>
                <a:spcPts val="1000"/>
              </a:spcBef>
              <a:spcAft>
                <a:spcPts val="0"/>
              </a:spcAft>
              <a:buSzPts val="1400"/>
              <a:buChar char=" "/>
            </a:pPr>
            <a:r>
              <a:rPr lang="en-GB" sz="1400"/>
              <a:t>username, favoriteNumber, Interests</a:t>
            </a:r>
            <a:endParaRPr/>
          </a:p>
          <a:p>
            <a:pPr indent="-36000" lvl="0" marL="36000" rtl="0" algn="l">
              <a:lnSpc>
                <a:spcPct val="50000"/>
              </a:lnSpc>
              <a:spcBef>
                <a:spcPts val="1200"/>
              </a:spcBef>
              <a:spcAft>
                <a:spcPts val="0"/>
              </a:spcAft>
              <a:buSzPts val="1400"/>
              <a:buChar char=" "/>
            </a:pPr>
            <a:r>
              <a:rPr lang="en-GB" sz="1400"/>
              <a:t>Martin, 1337, daydreaming|hacking</a:t>
            </a:r>
            <a:endParaRPr sz="1400"/>
          </a:p>
          <a:p>
            <a:pPr indent="0" lvl="0" marL="36000" rtl="0" algn="l">
              <a:lnSpc>
                <a:spcPct val="50000"/>
              </a:lnSpc>
              <a:spcBef>
                <a:spcPts val="1200"/>
              </a:spcBef>
              <a:spcAft>
                <a:spcPts val="0"/>
              </a:spcAft>
              <a:buSzPts val="2200"/>
              <a:buNone/>
            </a:pPr>
            <a:r>
              <a:t/>
            </a:r>
            <a:endParaRPr/>
          </a:p>
          <a:p>
            <a:pPr indent="-114300" lvl="0" marL="36000" rtl="0" algn="l">
              <a:lnSpc>
                <a:spcPct val="50000"/>
              </a:lnSpc>
              <a:spcBef>
                <a:spcPts val="1200"/>
              </a:spcBef>
              <a:spcAft>
                <a:spcPts val="0"/>
              </a:spcAft>
              <a:buSzPts val="1800"/>
              <a:buChar char=" "/>
            </a:pPr>
            <a:r>
              <a:rPr lang="en-GB" sz="1800"/>
              <a:t>Bytes : 31 (excluding header)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ENCODING : AVRO</a:t>
            </a:r>
            <a:endParaRPr/>
          </a:p>
        </p:txBody>
      </p:sp>
      <p:sp>
        <p:nvSpPr>
          <p:cNvPr id="249" name="Google Shape;249;p23"/>
          <p:cNvSpPr txBox="1"/>
          <p:nvPr>
            <p:ph idx="1" type="body"/>
          </p:nvPr>
        </p:nvSpPr>
        <p:spPr>
          <a:xfrm>
            <a:off x="1024128" y="2286000"/>
            <a:ext cx="4794755" cy="4023360"/>
          </a:xfrm>
          <a:prstGeom prst="rect">
            <a:avLst/>
          </a:prstGeom>
          <a:noFill/>
          <a:ln>
            <a:noFill/>
          </a:ln>
        </p:spPr>
        <p:txBody>
          <a:bodyPr anchorCtr="0" anchor="t" bIns="45700" lIns="45700" spcFirstLastPara="1" rIns="45700" wrap="square" tIns="45700">
            <a:noAutofit/>
          </a:bodyPr>
          <a:lstStyle/>
          <a:p>
            <a:pPr indent="0" lvl="1" marL="128016" rtl="0" algn="l">
              <a:lnSpc>
                <a:spcPct val="90000"/>
              </a:lnSpc>
              <a:spcBef>
                <a:spcPts val="0"/>
              </a:spcBef>
              <a:spcAft>
                <a:spcPts val="0"/>
              </a:spcAft>
              <a:buSzPts val="1800"/>
              <a:buNone/>
            </a:pPr>
            <a:r>
              <a:rPr lang="en-GB"/>
              <a:t>Avro uses a schema to specify the structure of the data being encoded.</a:t>
            </a:r>
            <a:endParaRPr/>
          </a:p>
          <a:p>
            <a:pPr indent="0" lvl="1" marL="128016" rtl="0" algn="l">
              <a:lnSpc>
                <a:spcPct val="90000"/>
              </a:lnSpc>
              <a:spcBef>
                <a:spcPts val="600"/>
              </a:spcBef>
              <a:spcAft>
                <a:spcPts val="0"/>
              </a:spcAft>
              <a:buSzPts val="1800"/>
              <a:buNone/>
            </a:pPr>
            <a:r>
              <a:rPr lang="en-GB"/>
              <a:t>In the encoded data, there is no reference to fields or tags (i.e. order of field in schema).</a:t>
            </a:r>
            <a:endParaRPr/>
          </a:p>
          <a:p>
            <a:pPr indent="0" lvl="1" marL="128016" rtl="0" algn="l">
              <a:lnSpc>
                <a:spcPct val="90000"/>
              </a:lnSpc>
              <a:spcBef>
                <a:spcPts val="600"/>
              </a:spcBef>
              <a:spcAft>
                <a:spcPts val="0"/>
              </a:spcAft>
              <a:buSzPts val="1800"/>
              <a:buNone/>
            </a:pPr>
            <a:r>
              <a:rPr lang="en-GB"/>
              <a:t>Avro uses writer schema and reader schema to encode and decode data.</a:t>
            </a:r>
            <a:endParaRPr/>
          </a:p>
          <a:p>
            <a:pPr indent="0" lvl="1" marL="128016" rtl="0" algn="l">
              <a:lnSpc>
                <a:spcPct val="90000"/>
              </a:lnSpc>
              <a:spcBef>
                <a:spcPts val="600"/>
              </a:spcBef>
              <a:spcAft>
                <a:spcPts val="0"/>
              </a:spcAft>
              <a:buSzPts val="1800"/>
              <a:buNone/>
            </a:pPr>
            <a:r>
              <a:rPr lang="en-GB"/>
              <a:t>Reader schema is matched against writer schema to determine values corresponding to field.</a:t>
            </a:r>
            <a:endParaRPr/>
          </a:p>
        </p:txBody>
      </p:sp>
      <p:pic>
        <p:nvPicPr>
          <p:cNvPr id="250" name="Google Shape;250;p23"/>
          <p:cNvPicPr preferRelativeResize="0"/>
          <p:nvPr/>
        </p:nvPicPr>
        <p:blipFill rotWithShape="1">
          <a:blip r:embed="rId3">
            <a:alphaModFix/>
          </a:blip>
          <a:srcRect b="0" l="0" r="0" t="0"/>
          <a:stretch/>
        </p:blipFill>
        <p:spPr>
          <a:xfrm>
            <a:off x="6096000" y="2286000"/>
            <a:ext cx="5259518" cy="3469821"/>
          </a:xfrm>
          <a:prstGeom prst="rect">
            <a:avLst/>
          </a:prstGeom>
          <a:noFill/>
          <a:ln>
            <a:noFill/>
          </a:ln>
        </p:spPr>
      </p:pic>
      <p:pic>
        <p:nvPicPr>
          <p:cNvPr id="251" name="Google Shape;251;p23"/>
          <p:cNvPicPr preferRelativeResize="0"/>
          <p:nvPr/>
        </p:nvPicPr>
        <p:blipFill rotWithShape="1">
          <a:blip r:embed="rId4">
            <a:alphaModFix/>
          </a:blip>
          <a:srcRect b="0" l="0" r="0" t="0"/>
          <a:stretch/>
        </p:blipFill>
        <p:spPr>
          <a:xfrm>
            <a:off x="1139476" y="4698489"/>
            <a:ext cx="4389129" cy="15742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ALGORITHM &amp; DATA STRUCTURE</a:t>
            </a:r>
            <a:endParaRPr/>
          </a:p>
        </p:txBody>
      </p:sp>
      <p:sp>
        <p:nvSpPr>
          <p:cNvPr id="257" name="Google Shape;257;p2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How can databases handle large amount of data ?</a:t>
            </a:r>
            <a:endParaRPr/>
          </a:p>
          <a:p>
            <a:pPr indent="-114300" lvl="0" marL="91440" rtl="0" algn="l">
              <a:lnSpc>
                <a:spcPct val="90000"/>
              </a:lnSpc>
              <a:spcBef>
                <a:spcPts val="600"/>
              </a:spcBef>
              <a:spcAft>
                <a:spcPts val="0"/>
              </a:spcAft>
              <a:buSzPts val="1800"/>
              <a:buChar char=" "/>
            </a:pPr>
            <a:r>
              <a:rPr lang="en-GB" sz="1800"/>
              <a:t>Is there different ways to store old (rarely used) data and latest (frequently queried) data ?</a:t>
            </a:r>
            <a:endParaRPr/>
          </a:p>
          <a:p>
            <a:pPr indent="-114300" lvl="0" marL="91440" rtl="0" algn="l">
              <a:lnSpc>
                <a:spcPct val="90000"/>
              </a:lnSpc>
              <a:spcBef>
                <a:spcPts val="600"/>
              </a:spcBef>
              <a:spcAft>
                <a:spcPts val="0"/>
              </a:spcAft>
              <a:buSzPts val="1800"/>
              <a:buChar char=" "/>
            </a:pPr>
            <a:r>
              <a:rPr lang="en-GB" sz="1800"/>
              <a:t>How many copies of data exists ?</a:t>
            </a:r>
            <a:endParaRPr/>
          </a:p>
          <a:p>
            <a:pPr indent="-114300" lvl="0" marL="91440" rtl="0" algn="l">
              <a:lnSpc>
                <a:spcPct val="90000"/>
              </a:lnSpc>
              <a:spcBef>
                <a:spcPts val="600"/>
              </a:spcBef>
              <a:spcAft>
                <a:spcPts val="0"/>
              </a:spcAft>
              <a:buSzPts val="1800"/>
              <a:buChar char=" "/>
            </a:pPr>
            <a:r>
              <a:rPr lang="en-GB" sz="1800"/>
              <a:t>Does a single system store all data, what happens in case of system failure ?</a:t>
            </a:r>
            <a:endParaRPr/>
          </a:p>
          <a:p>
            <a:pPr indent="-114300" lvl="0" marL="91440" rtl="0" algn="l">
              <a:lnSpc>
                <a:spcPct val="90000"/>
              </a:lnSpc>
              <a:spcBef>
                <a:spcPts val="600"/>
              </a:spcBef>
              <a:spcAft>
                <a:spcPts val="0"/>
              </a:spcAft>
              <a:buSzPts val="1800"/>
              <a:buChar char=" "/>
            </a:pPr>
            <a:r>
              <a:rPr lang="en-GB" sz="1800"/>
              <a:t>Are data files only stored on disk ?</a:t>
            </a:r>
            <a:endParaRPr/>
          </a:p>
          <a:p>
            <a:pPr indent="-114300" lvl="0" marL="91440" rtl="0" algn="l">
              <a:lnSpc>
                <a:spcPct val="90000"/>
              </a:lnSpc>
              <a:spcBef>
                <a:spcPts val="600"/>
              </a:spcBef>
              <a:spcAft>
                <a:spcPts val="0"/>
              </a:spcAft>
              <a:buSzPts val="1800"/>
              <a:buChar char=" "/>
            </a:pPr>
            <a:r>
              <a:rPr lang="en-GB" sz="1800"/>
              <a:t>How to quickly get to data relevant to query among all data stored in database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ALGORITHM &amp; DATA STRUCTURE</a:t>
            </a:r>
            <a:endParaRPr/>
          </a:p>
        </p:txBody>
      </p:sp>
      <p:sp>
        <p:nvSpPr>
          <p:cNvPr id="263" name="Google Shape;263;p25"/>
          <p:cNvSpPr txBox="1"/>
          <p:nvPr/>
        </p:nvSpPr>
        <p:spPr>
          <a:xfrm>
            <a:off x="4123414" y="1825625"/>
            <a:ext cx="3517789" cy="4351338"/>
          </a:xfrm>
          <a:prstGeom prst="rect">
            <a:avLst/>
          </a:prstGeom>
          <a:noFill/>
          <a:ln>
            <a:noFill/>
          </a:ln>
        </p:spPr>
        <p:txBody>
          <a:bodyPr anchorCtr="0" anchor="t" bIns="45700" lIns="91425" spcFirstLastPara="1" rIns="91425" wrap="square" tIns="45700">
            <a:normAutofit/>
          </a:bodyPr>
          <a:lstStyle/>
          <a:p>
            <a:pPr indent="-101600" lvl="2" marL="114300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sp>
        <p:nvSpPr>
          <p:cNvPr id="264" name="Google Shape;264;p25"/>
          <p:cNvSpPr txBox="1"/>
          <p:nvPr>
            <p:ph idx="1" type="body"/>
          </p:nvPr>
        </p:nvSpPr>
        <p:spPr>
          <a:xfrm>
            <a:off x="1024128" y="2286000"/>
            <a:ext cx="330933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Compression</a:t>
            </a:r>
            <a:endParaRPr/>
          </a:p>
          <a:p>
            <a:pPr indent="-114300" lvl="0" marL="91440" rtl="0" algn="l">
              <a:lnSpc>
                <a:spcPct val="90000"/>
              </a:lnSpc>
              <a:spcBef>
                <a:spcPts val="600"/>
              </a:spcBef>
              <a:spcAft>
                <a:spcPts val="0"/>
              </a:spcAft>
              <a:buSzPts val="1800"/>
              <a:buChar char=" "/>
            </a:pPr>
            <a:r>
              <a:rPr lang="en-GB" sz="1800"/>
              <a:t>Sharding</a:t>
            </a:r>
            <a:endParaRPr/>
          </a:p>
          <a:p>
            <a:pPr indent="-137159" lvl="1" marL="265176" rtl="0" algn="l">
              <a:lnSpc>
                <a:spcPct val="90000"/>
              </a:lnSpc>
              <a:spcBef>
                <a:spcPts val="600"/>
              </a:spcBef>
              <a:spcAft>
                <a:spcPts val="0"/>
              </a:spcAft>
              <a:buSzPts val="1800"/>
              <a:buChar char="🢝"/>
            </a:pPr>
            <a:r>
              <a:rPr lang="en-GB"/>
              <a:t>Vertical Partitioning</a:t>
            </a:r>
            <a:endParaRPr/>
          </a:p>
          <a:p>
            <a:pPr indent="-137159" lvl="1" marL="265176" rtl="0" algn="l">
              <a:lnSpc>
                <a:spcPct val="90000"/>
              </a:lnSpc>
              <a:spcBef>
                <a:spcPts val="600"/>
              </a:spcBef>
              <a:spcAft>
                <a:spcPts val="0"/>
              </a:spcAft>
              <a:buSzPts val="1800"/>
              <a:buChar char="🢝"/>
            </a:pPr>
            <a:r>
              <a:rPr lang="en-GB"/>
              <a:t>Horizontal Partitioning</a:t>
            </a:r>
            <a:endParaRPr/>
          </a:p>
          <a:p>
            <a:pPr indent="-22859" lvl="1" marL="265176" rtl="0" algn="l">
              <a:lnSpc>
                <a:spcPct val="90000"/>
              </a:lnSpc>
              <a:spcBef>
                <a:spcPts val="600"/>
              </a:spcBef>
              <a:spcAft>
                <a:spcPts val="0"/>
              </a:spcAft>
              <a:buSzPts val="1800"/>
              <a:buNone/>
            </a:pPr>
            <a:r>
              <a:t/>
            </a:r>
            <a:endParaRPr/>
          </a:p>
          <a:p>
            <a:pPr indent="0" lvl="1" marL="128016" rtl="0" algn="l">
              <a:lnSpc>
                <a:spcPct val="90000"/>
              </a:lnSpc>
              <a:spcBef>
                <a:spcPts val="600"/>
              </a:spcBef>
              <a:spcAft>
                <a:spcPts val="0"/>
              </a:spcAft>
              <a:buSzPts val="1800"/>
              <a:buNone/>
            </a:pPr>
            <a:r>
              <a:rPr lang="en-GB"/>
              <a:t>Replication</a:t>
            </a:r>
            <a:endParaRPr/>
          </a:p>
          <a:p>
            <a:pPr indent="0" lvl="1" marL="128016" rtl="0" algn="l">
              <a:lnSpc>
                <a:spcPct val="90000"/>
              </a:lnSpc>
              <a:spcBef>
                <a:spcPts val="600"/>
              </a:spcBef>
              <a:spcAft>
                <a:spcPts val="0"/>
              </a:spcAft>
              <a:buSzPts val="1800"/>
              <a:buNone/>
            </a:pPr>
            <a:r>
              <a:rPr lang="en-GB"/>
              <a:t>Buffer / Page Pool</a:t>
            </a:r>
            <a:endParaRPr/>
          </a:p>
          <a:p>
            <a:pPr indent="0" lvl="1" marL="128016" rtl="0" algn="l">
              <a:lnSpc>
                <a:spcPct val="90000"/>
              </a:lnSpc>
              <a:spcBef>
                <a:spcPts val="600"/>
              </a:spcBef>
              <a:spcAft>
                <a:spcPts val="0"/>
              </a:spcAft>
              <a:buSzPts val="1800"/>
              <a:buNone/>
            </a:pPr>
            <a:r>
              <a:rPr lang="en-GB"/>
              <a:t>Cache</a:t>
            </a:r>
            <a:endParaRPr/>
          </a:p>
        </p:txBody>
      </p:sp>
      <p:sp>
        <p:nvSpPr>
          <p:cNvPr id="265" name="Google Shape;265;p25"/>
          <p:cNvSpPr txBox="1"/>
          <p:nvPr/>
        </p:nvSpPr>
        <p:spPr>
          <a:xfrm>
            <a:off x="6096000" y="2286000"/>
            <a:ext cx="3309333" cy="4023360"/>
          </a:xfrm>
          <a:prstGeom prst="rect">
            <a:avLst/>
          </a:prstGeom>
          <a:noFill/>
          <a:ln>
            <a:noFill/>
          </a:ln>
        </p:spPr>
        <p:txBody>
          <a:bodyPr anchorCtr="0" anchor="t" bIns="45700" lIns="45700" spcFirstLastPara="1" rIns="45700" wrap="square" tIns="45700">
            <a:normAutofit/>
          </a:bodyPr>
          <a:lstStyle/>
          <a:p>
            <a:pPr indent="-114300" lvl="0" marL="91440" marR="0" rtl="0" algn="l">
              <a:lnSpc>
                <a:spcPct val="90000"/>
              </a:lnSpc>
              <a:spcBef>
                <a:spcPts val="0"/>
              </a:spcBef>
              <a:spcAft>
                <a:spcPts val="0"/>
              </a:spcAft>
              <a:buClr>
                <a:schemeClr val="accent1"/>
              </a:buClr>
              <a:buSzPts val="1800"/>
              <a:buFont typeface="Twentieth Century"/>
              <a:buChar char=" "/>
            </a:pPr>
            <a:r>
              <a:rPr lang="en-GB" sz="1800">
                <a:solidFill>
                  <a:schemeClr val="dk1"/>
                </a:solidFill>
                <a:latin typeface="Twentieth Century"/>
                <a:ea typeface="Twentieth Century"/>
                <a:cs typeface="Twentieth Century"/>
                <a:sym typeface="Twentieth Century"/>
              </a:rPr>
              <a:t>Index (In-memory or Disk)</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Hash table</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Key-Value</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B/B+ tree</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LSM tree</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Clustered/Non-Clustered</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Multi-Column</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Quad-tree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COMPRESSION</a:t>
            </a:r>
            <a:endParaRPr/>
          </a:p>
        </p:txBody>
      </p:sp>
      <p:sp>
        <p:nvSpPr>
          <p:cNvPr id="271" name="Google Shape;271;p2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I/O is the main bottleneck if DBMS has to fetch data from Disk. </a:t>
            </a:r>
            <a:endParaRPr/>
          </a:p>
          <a:p>
            <a:pPr indent="-114300" lvl="0" marL="91440" rtl="0" algn="l">
              <a:lnSpc>
                <a:spcPct val="90000"/>
              </a:lnSpc>
              <a:spcBef>
                <a:spcPts val="600"/>
              </a:spcBef>
              <a:spcAft>
                <a:spcPts val="0"/>
              </a:spcAft>
              <a:buSzPts val="1800"/>
              <a:buChar char=" "/>
            </a:pPr>
            <a:r>
              <a:rPr lang="en-GB" sz="1800"/>
              <a:t>Compression techniques reduces the data size. Trade-off is between speed vs compression-ratio.</a:t>
            </a:r>
            <a:endParaRPr/>
          </a:p>
          <a:p>
            <a:pPr indent="-114300" lvl="0" marL="91440" rtl="0" algn="l">
              <a:lnSpc>
                <a:spcPct val="90000"/>
              </a:lnSpc>
              <a:spcBef>
                <a:spcPts val="600"/>
              </a:spcBef>
              <a:spcAft>
                <a:spcPts val="0"/>
              </a:spcAft>
              <a:buSzPts val="1800"/>
              <a:buChar char=" "/>
            </a:pPr>
            <a:r>
              <a:rPr lang="en-GB" sz="1800"/>
              <a:t>Several compression techniques can be combined together for greater compression. </a:t>
            </a:r>
            <a:endParaRPr/>
          </a:p>
          <a:p>
            <a:pPr indent="-137159" lvl="1" marL="265176" rtl="0" algn="l">
              <a:lnSpc>
                <a:spcPct val="90000"/>
              </a:lnSpc>
              <a:spcBef>
                <a:spcPts val="600"/>
              </a:spcBef>
              <a:spcAft>
                <a:spcPts val="0"/>
              </a:spcAft>
              <a:buSzPts val="1800"/>
              <a:buChar char="🢝"/>
            </a:pPr>
            <a:r>
              <a:rPr lang="en-GB"/>
              <a:t>Prefix Compression</a:t>
            </a:r>
            <a:endParaRPr/>
          </a:p>
          <a:p>
            <a:pPr indent="-137159" lvl="1" marL="265176" rtl="0" algn="l">
              <a:lnSpc>
                <a:spcPct val="90000"/>
              </a:lnSpc>
              <a:spcBef>
                <a:spcPts val="600"/>
              </a:spcBef>
              <a:spcAft>
                <a:spcPts val="0"/>
              </a:spcAft>
              <a:buSzPts val="1800"/>
              <a:buChar char="🢝"/>
            </a:pPr>
            <a:r>
              <a:rPr lang="en-GB"/>
              <a:t>Dictionary Compression</a:t>
            </a:r>
            <a:endParaRPr/>
          </a:p>
          <a:p>
            <a:pPr indent="-137159" lvl="1" marL="265176" rtl="0" algn="l">
              <a:lnSpc>
                <a:spcPct val="90000"/>
              </a:lnSpc>
              <a:spcBef>
                <a:spcPts val="600"/>
              </a:spcBef>
              <a:spcAft>
                <a:spcPts val="0"/>
              </a:spcAft>
              <a:buSzPts val="1800"/>
              <a:buChar char="🢝"/>
            </a:pPr>
            <a:r>
              <a:rPr lang="en-GB"/>
              <a:t>Row Compression</a:t>
            </a:r>
            <a:endParaRPr/>
          </a:p>
          <a:p>
            <a:pPr indent="-137159" lvl="1" marL="265176" rtl="0" algn="l">
              <a:lnSpc>
                <a:spcPct val="90000"/>
              </a:lnSpc>
              <a:spcBef>
                <a:spcPts val="600"/>
              </a:spcBef>
              <a:spcAft>
                <a:spcPts val="0"/>
              </a:spcAft>
              <a:buSzPts val="1800"/>
              <a:buChar char="🢝"/>
            </a:pPr>
            <a:r>
              <a:rPr lang="en-GB"/>
              <a:t>Bitmap Encoding</a:t>
            </a:r>
            <a:endParaRPr/>
          </a:p>
          <a:p>
            <a:pPr indent="-137159" lvl="1" marL="265176" rtl="0" algn="l">
              <a:lnSpc>
                <a:spcPct val="90000"/>
              </a:lnSpc>
              <a:spcBef>
                <a:spcPts val="600"/>
              </a:spcBef>
              <a:spcAft>
                <a:spcPts val="0"/>
              </a:spcAft>
              <a:buSzPts val="1800"/>
              <a:buChar char="🢝"/>
            </a:pPr>
            <a:r>
              <a:rPr lang="en-GB"/>
              <a:t>Null Suppression</a:t>
            </a:r>
            <a:endParaRPr/>
          </a:p>
          <a:p>
            <a:pPr indent="-137159" lvl="1" marL="265176" rtl="0" algn="l">
              <a:lnSpc>
                <a:spcPct val="90000"/>
              </a:lnSpc>
              <a:spcBef>
                <a:spcPts val="600"/>
              </a:spcBef>
              <a:spcAft>
                <a:spcPts val="0"/>
              </a:spcAft>
              <a:buSzPts val="1800"/>
              <a:buChar char="🢝"/>
            </a:pPr>
            <a:r>
              <a:rPr lang="en-GB"/>
              <a:t>Order Preserving Compression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COMPRESSION : PREFIX</a:t>
            </a:r>
            <a:endParaRPr/>
          </a:p>
        </p:txBody>
      </p:sp>
      <p:sp>
        <p:nvSpPr>
          <p:cNvPr id="277" name="Google Shape;277;p2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In each column, a column prefix is used to encode the values.</a:t>
            </a:r>
            <a:endParaRPr/>
          </a:p>
          <a:p>
            <a:pPr indent="0" lvl="0" marL="91440" rtl="0" algn="l">
              <a:lnSpc>
                <a:spcPct val="90000"/>
              </a:lnSpc>
              <a:spcBef>
                <a:spcPts val="600"/>
              </a:spcBef>
              <a:spcAft>
                <a:spcPts val="0"/>
              </a:spcAft>
              <a:buSzPts val="1800"/>
              <a:buNone/>
            </a:pPr>
            <a:r>
              <a:t/>
            </a:r>
            <a:endParaRPr sz="1800"/>
          </a:p>
        </p:txBody>
      </p:sp>
      <p:pic>
        <p:nvPicPr>
          <p:cNvPr id="278" name="Google Shape;278;p27"/>
          <p:cNvPicPr preferRelativeResize="0"/>
          <p:nvPr/>
        </p:nvPicPr>
        <p:blipFill rotWithShape="1">
          <a:blip r:embed="rId3">
            <a:alphaModFix/>
          </a:blip>
          <a:srcRect b="0" l="0" r="0" t="0"/>
          <a:stretch/>
        </p:blipFill>
        <p:spPr>
          <a:xfrm>
            <a:off x="1645381" y="3162200"/>
            <a:ext cx="2661576" cy="2773056"/>
          </a:xfrm>
          <a:prstGeom prst="rect">
            <a:avLst/>
          </a:prstGeom>
          <a:noFill/>
          <a:ln>
            <a:noFill/>
          </a:ln>
        </p:spPr>
      </p:pic>
      <p:pic>
        <p:nvPicPr>
          <p:cNvPr id="279" name="Google Shape;279;p27"/>
          <p:cNvPicPr preferRelativeResize="0"/>
          <p:nvPr/>
        </p:nvPicPr>
        <p:blipFill rotWithShape="1">
          <a:blip r:embed="rId4">
            <a:alphaModFix/>
          </a:blip>
          <a:srcRect b="0" l="0" r="0" t="0"/>
          <a:stretch/>
        </p:blipFill>
        <p:spPr>
          <a:xfrm>
            <a:off x="6975405" y="3162200"/>
            <a:ext cx="2661576" cy="277305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COMPRESSION : DICTIONARY</a:t>
            </a:r>
            <a:endParaRPr/>
          </a:p>
        </p:txBody>
      </p:sp>
      <p:sp>
        <p:nvSpPr>
          <p:cNvPr id="285" name="Google Shape;285;p2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A symbol table or a dictionary is created and used as replacement of commonly appearing values. </a:t>
            </a:r>
            <a:endParaRPr/>
          </a:p>
          <a:p>
            <a:pPr indent="-114300" lvl="0" marL="91440" rtl="0" algn="l">
              <a:lnSpc>
                <a:spcPct val="90000"/>
              </a:lnSpc>
              <a:spcBef>
                <a:spcPts val="600"/>
              </a:spcBef>
              <a:spcAft>
                <a:spcPts val="0"/>
              </a:spcAft>
              <a:buSzPts val="1800"/>
              <a:buChar char=" "/>
            </a:pPr>
            <a:r>
              <a:rPr lang="en-GB" sz="1800"/>
              <a:t>It can be applied on both column as well as row.</a:t>
            </a:r>
            <a:endParaRPr/>
          </a:p>
          <a:p>
            <a:pPr indent="0" lvl="0" marL="91440" rtl="0" algn="l">
              <a:lnSpc>
                <a:spcPct val="90000"/>
              </a:lnSpc>
              <a:spcBef>
                <a:spcPts val="600"/>
              </a:spcBef>
              <a:spcAft>
                <a:spcPts val="0"/>
              </a:spcAft>
              <a:buSzPts val="1800"/>
              <a:buNone/>
            </a:pPr>
            <a:r>
              <a:t/>
            </a:r>
            <a:endParaRPr sz="1800"/>
          </a:p>
        </p:txBody>
      </p:sp>
      <p:pic>
        <p:nvPicPr>
          <p:cNvPr id="286" name="Google Shape;286;p28"/>
          <p:cNvPicPr preferRelativeResize="0"/>
          <p:nvPr/>
        </p:nvPicPr>
        <p:blipFill rotWithShape="1">
          <a:blip r:embed="rId3">
            <a:alphaModFix/>
          </a:blip>
          <a:srcRect b="0" l="0" r="0" t="0"/>
          <a:stretch/>
        </p:blipFill>
        <p:spPr>
          <a:xfrm>
            <a:off x="6385044" y="3689065"/>
            <a:ext cx="2544768" cy="2583719"/>
          </a:xfrm>
          <a:prstGeom prst="rect">
            <a:avLst/>
          </a:prstGeom>
          <a:noFill/>
          <a:ln>
            <a:noFill/>
          </a:ln>
        </p:spPr>
      </p:pic>
      <p:pic>
        <p:nvPicPr>
          <p:cNvPr id="287" name="Google Shape;287;p28"/>
          <p:cNvPicPr preferRelativeResize="0"/>
          <p:nvPr/>
        </p:nvPicPr>
        <p:blipFill rotWithShape="1">
          <a:blip r:embed="rId4">
            <a:alphaModFix/>
          </a:blip>
          <a:srcRect b="0" l="0" r="0" t="0"/>
          <a:stretch/>
        </p:blipFill>
        <p:spPr>
          <a:xfrm>
            <a:off x="1686635" y="3689064"/>
            <a:ext cx="2479850" cy="25837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COMPRESSION : ROW</a:t>
            </a:r>
            <a:endParaRPr/>
          </a:p>
        </p:txBody>
      </p:sp>
      <p:sp>
        <p:nvSpPr>
          <p:cNvPr id="293" name="Google Shape;293;p2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Data in a row can be closely packed. </a:t>
            </a:r>
            <a:endParaRPr/>
          </a:p>
          <a:p>
            <a:pPr indent="-114300" lvl="0" marL="91440" rtl="0" algn="l">
              <a:lnSpc>
                <a:spcPct val="90000"/>
              </a:lnSpc>
              <a:spcBef>
                <a:spcPts val="600"/>
              </a:spcBef>
              <a:spcAft>
                <a:spcPts val="0"/>
              </a:spcAft>
              <a:buSzPts val="1800"/>
              <a:buChar char=" "/>
            </a:pPr>
            <a:r>
              <a:rPr lang="en-GB" sz="1800"/>
              <a:t>E.g. Consider a value 10 is present in a row. Instead of storing it as 4-byte integer, only 1 byte can be used to store it as binary representation of 10 i.e. 1010 requires only 4 bits and additional 4 bits can be used to store metadata.</a:t>
            </a:r>
            <a:endParaRPr/>
          </a:p>
          <a:p>
            <a:pPr indent="-114300" lvl="0" marL="91440" rtl="0" algn="l">
              <a:lnSpc>
                <a:spcPct val="90000"/>
              </a:lnSpc>
              <a:spcBef>
                <a:spcPts val="600"/>
              </a:spcBef>
              <a:spcAft>
                <a:spcPts val="0"/>
              </a:spcAft>
              <a:buSzPts val="1800"/>
              <a:buChar char=" "/>
            </a:pPr>
            <a:r>
              <a:rPr lang="en-GB" sz="1800"/>
              <a:t>E.g. Consider a column Name defined as Varchar(50). A row containing the value “John Doe” needs only 9 Bytes to store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PROBLEM : MOVIE SITE</a:t>
            </a:r>
            <a:endParaRPr/>
          </a:p>
        </p:txBody>
      </p:sp>
      <p:sp>
        <p:nvSpPr>
          <p:cNvPr id="106" name="Google Shape;106;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IMDB hosts an event where an actor/actress participate. During this event, they ask a question and viewers of this event can answer this question correctly to win a prize. Every 1000th user with correct answer is considered a winner, until 100th winner is declared.</a:t>
            </a:r>
            <a:endParaRPr/>
          </a:p>
          <a:p>
            <a:pPr indent="0" lvl="0" marL="0" rtl="0" algn="l">
              <a:lnSpc>
                <a:spcPct val="90000"/>
              </a:lnSpc>
              <a:spcBef>
                <a:spcPts val="600"/>
              </a:spcBef>
              <a:spcAft>
                <a:spcPts val="0"/>
              </a:spcAft>
              <a:buSzPts val="1800"/>
              <a:buNone/>
            </a:pPr>
            <a:r>
              <a:t/>
            </a:r>
            <a:endParaRPr sz="1800"/>
          </a:p>
          <a:p>
            <a:pPr indent="0" lvl="0" marL="0" rtl="0" algn="l">
              <a:lnSpc>
                <a:spcPct val="90000"/>
              </a:lnSpc>
              <a:spcBef>
                <a:spcPts val="600"/>
              </a:spcBef>
              <a:spcAft>
                <a:spcPts val="0"/>
              </a:spcAft>
              <a:buSzPts val="1800"/>
              <a:buNone/>
            </a:pPr>
            <a:r>
              <a:rPr lang="en-GB" sz="1800"/>
              <a:t>They have told our team that it’d be great if our database solution provide capabilities to support storage of user’s answer along-with User details if they’re a winner or not.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COMPRESSION : BITMAP</a:t>
            </a:r>
            <a:endParaRPr/>
          </a:p>
        </p:txBody>
      </p:sp>
      <p:sp>
        <p:nvSpPr>
          <p:cNvPr id="299" name="Google Shape;299;p30"/>
          <p:cNvSpPr txBox="1"/>
          <p:nvPr>
            <p:ph idx="1" type="body"/>
          </p:nvPr>
        </p:nvSpPr>
        <p:spPr>
          <a:xfrm>
            <a:off x="1024127" y="1912289"/>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If the unique set of values in a column is extremely low, bitmap encoding can be used. </a:t>
            </a:r>
            <a:endParaRPr/>
          </a:p>
          <a:p>
            <a:pPr indent="-114300" lvl="0" marL="91440" rtl="0" algn="l">
              <a:lnSpc>
                <a:spcPct val="90000"/>
              </a:lnSpc>
              <a:spcBef>
                <a:spcPts val="600"/>
              </a:spcBef>
              <a:spcAft>
                <a:spcPts val="0"/>
              </a:spcAft>
              <a:buSzPts val="1800"/>
              <a:buChar char=" "/>
            </a:pPr>
            <a:r>
              <a:rPr lang="en-GB" sz="1800"/>
              <a:t>E.g. Consider the column “States”, it can have only 29 different values. Instead, of storing the values such as “Telangana”, “Arunachal Pradesh”, a bitmap of size 29 can be used. An offset can be assigned to each state i.e. 1st bit corresponds to Arunachal Pradesh, 23rd bit corresponds to Telangana. Now, columns would contain a bit-vector of size 29 with bit corresponding to their values set.</a:t>
            </a:r>
            <a:endParaRPr/>
          </a:p>
          <a:p>
            <a:pPr indent="0" lvl="0" marL="91440" rtl="0" algn="l">
              <a:lnSpc>
                <a:spcPct val="90000"/>
              </a:lnSpc>
              <a:spcBef>
                <a:spcPts val="600"/>
              </a:spcBef>
              <a:spcAft>
                <a:spcPts val="0"/>
              </a:spcAft>
              <a:buSzPts val="1800"/>
              <a:buNone/>
            </a:pPr>
            <a:r>
              <a:t/>
            </a:r>
            <a:endParaRPr sz="1800"/>
          </a:p>
          <a:p>
            <a:pPr indent="0" lvl="0" marL="91440" rtl="0" algn="l">
              <a:lnSpc>
                <a:spcPct val="90000"/>
              </a:lnSpc>
              <a:spcBef>
                <a:spcPts val="600"/>
              </a:spcBef>
              <a:spcAft>
                <a:spcPts val="0"/>
              </a:spcAft>
              <a:buSzPts val="1800"/>
              <a:buNone/>
            </a:pPr>
            <a:r>
              <a:t/>
            </a:r>
            <a:endParaRPr sz="1800"/>
          </a:p>
        </p:txBody>
      </p:sp>
      <p:graphicFrame>
        <p:nvGraphicFramePr>
          <p:cNvPr id="300" name="Google Shape;300;p30"/>
          <p:cNvGraphicFramePr/>
          <p:nvPr/>
        </p:nvGraphicFramePr>
        <p:xfrm>
          <a:off x="3824356" y="3429000"/>
          <a:ext cx="3000000" cy="3000000"/>
        </p:xfrm>
        <a:graphic>
          <a:graphicData uri="http://schemas.openxmlformats.org/drawingml/2006/table">
            <a:tbl>
              <a:tblPr bandRow="1" firstRow="1">
                <a:noFill/>
                <a:tableStyleId>{A8252DEF-6C31-438E-9301-4BAA3B2A5482}</a:tableStyleId>
              </a:tblPr>
              <a:tblGrid>
                <a:gridCol w="2059800"/>
                <a:gridCol w="2059800"/>
              </a:tblGrid>
              <a:tr h="275300">
                <a:tc>
                  <a:txBody>
                    <a:bodyPr/>
                    <a:lstStyle/>
                    <a:p>
                      <a:pPr indent="0" lvl="0" marL="0" marR="0" rtl="0" algn="l">
                        <a:spcBef>
                          <a:spcPts val="0"/>
                        </a:spcBef>
                        <a:spcAft>
                          <a:spcPts val="0"/>
                        </a:spcAft>
                        <a:buNone/>
                      </a:pPr>
                      <a:r>
                        <a:rPr lang="en-GB" sz="1800"/>
                        <a:t>City</a:t>
                      </a:r>
                      <a:endParaRPr/>
                    </a:p>
                  </a:txBody>
                  <a:tcPr marT="45725" marB="45725" marR="91450" marL="91450"/>
                </a:tc>
                <a:tc>
                  <a:txBody>
                    <a:bodyPr/>
                    <a:lstStyle/>
                    <a:p>
                      <a:pPr indent="0" lvl="0" marL="0" marR="0" rtl="0" algn="l">
                        <a:spcBef>
                          <a:spcPts val="0"/>
                        </a:spcBef>
                        <a:spcAft>
                          <a:spcPts val="0"/>
                        </a:spcAft>
                        <a:buNone/>
                      </a:pPr>
                      <a:r>
                        <a:rPr lang="en-GB" sz="1800"/>
                        <a:t>State</a:t>
                      </a:r>
                      <a:endParaRPr/>
                    </a:p>
                  </a:txBody>
                  <a:tcPr marT="45725" marB="45725" marR="91450" marL="91450"/>
                </a:tc>
              </a:tr>
              <a:tr h="275300">
                <a:tc>
                  <a:txBody>
                    <a:bodyPr/>
                    <a:lstStyle/>
                    <a:p>
                      <a:pPr indent="0" lvl="0" marL="0" marR="0" rtl="0" algn="l">
                        <a:spcBef>
                          <a:spcPts val="0"/>
                        </a:spcBef>
                        <a:spcAft>
                          <a:spcPts val="0"/>
                        </a:spcAft>
                        <a:buNone/>
                      </a:pPr>
                      <a:r>
                        <a:rPr lang="en-GB" sz="1800"/>
                        <a:t>Hyderabad</a:t>
                      </a:r>
                      <a:endParaRPr/>
                    </a:p>
                  </a:txBody>
                  <a:tcPr marT="45725" marB="45725" marR="91450" marL="91450"/>
                </a:tc>
                <a:tc>
                  <a:txBody>
                    <a:bodyPr/>
                    <a:lstStyle/>
                    <a:p>
                      <a:pPr indent="0" lvl="0" marL="0" marR="0" rtl="0" algn="l">
                        <a:spcBef>
                          <a:spcPts val="0"/>
                        </a:spcBef>
                        <a:spcAft>
                          <a:spcPts val="0"/>
                        </a:spcAft>
                        <a:buNone/>
                      </a:pPr>
                      <a:r>
                        <a:rPr lang="en-GB" sz="1800"/>
                        <a:t>Telangana</a:t>
                      </a:r>
                      <a:endParaRPr/>
                    </a:p>
                  </a:txBody>
                  <a:tcPr marT="45725" marB="45725" marR="91450" marL="91450"/>
                </a:tc>
              </a:tr>
              <a:tr h="275300">
                <a:tc>
                  <a:txBody>
                    <a:bodyPr/>
                    <a:lstStyle/>
                    <a:p>
                      <a:pPr indent="0" lvl="0" marL="0" marR="0" rtl="0" algn="l">
                        <a:spcBef>
                          <a:spcPts val="0"/>
                        </a:spcBef>
                        <a:spcAft>
                          <a:spcPts val="0"/>
                        </a:spcAft>
                        <a:buNone/>
                      </a:pPr>
                      <a:r>
                        <a:rPr lang="en-GB" sz="1800"/>
                        <a:t>Itanagar</a:t>
                      </a:r>
                      <a:endParaRPr/>
                    </a:p>
                  </a:txBody>
                  <a:tcPr marT="45725" marB="45725" marR="91450" marL="91450"/>
                </a:tc>
                <a:tc>
                  <a:txBody>
                    <a:bodyPr/>
                    <a:lstStyle/>
                    <a:p>
                      <a:pPr indent="0" lvl="0" marL="0" marR="0" rtl="0" algn="l">
                        <a:spcBef>
                          <a:spcPts val="0"/>
                        </a:spcBef>
                        <a:spcAft>
                          <a:spcPts val="0"/>
                        </a:spcAft>
                        <a:buNone/>
                      </a:pPr>
                      <a:r>
                        <a:rPr lang="en-GB" sz="1800"/>
                        <a:t>Arunachal Pradesh</a:t>
                      </a:r>
                      <a:endParaRPr/>
                    </a:p>
                  </a:txBody>
                  <a:tcPr marT="45725" marB="45725" marR="91450" marL="91450"/>
                </a:tc>
              </a:tr>
              <a:tr h="275300">
                <a:tc>
                  <a:txBody>
                    <a:bodyPr/>
                    <a:lstStyle/>
                    <a:p>
                      <a:pPr indent="0" lvl="0" marL="0" marR="0" rtl="0" algn="l">
                        <a:spcBef>
                          <a:spcPts val="0"/>
                        </a:spcBef>
                        <a:spcAft>
                          <a:spcPts val="0"/>
                        </a:spcAft>
                        <a:buNone/>
                      </a:pPr>
                      <a:r>
                        <a:rPr lang="en-GB" sz="1800"/>
                        <a:t>Bangalore</a:t>
                      </a:r>
                      <a:endParaRPr/>
                    </a:p>
                  </a:txBody>
                  <a:tcPr marT="45725" marB="45725" marR="91450" marL="91450"/>
                </a:tc>
                <a:tc>
                  <a:txBody>
                    <a:bodyPr/>
                    <a:lstStyle/>
                    <a:p>
                      <a:pPr indent="0" lvl="0" marL="0" marR="0" rtl="0" algn="l">
                        <a:spcBef>
                          <a:spcPts val="0"/>
                        </a:spcBef>
                        <a:spcAft>
                          <a:spcPts val="0"/>
                        </a:spcAft>
                        <a:buNone/>
                      </a:pPr>
                      <a:r>
                        <a:rPr lang="en-GB" sz="1800"/>
                        <a:t>Karnataka</a:t>
                      </a:r>
                      <a:endParaRPr/>
                    </a:p>
                  </a:txBody>
                  <a:tcPr marT="45725" marB="45725" marR="91450" marL="91450"/>
                </a:tc>
              </a:tr>
            </a:tbl>
          </a:graphicData>
        </a:graphic>
      </p:graphicFrame>
      <p:graphicFrame>
        <p:nvGraphicFramePr>
          <p:cNvPr id="301" name="Google Shape;301;p30"/>
          <p:cNvGraphicFramePr/>
          <p:nvPr/>
        </p:nvGraphicFramePr>
        <p:xfrm>
          <a:off x="1379749" y="5046207"/>
          <a:ext cx="3000000" cy="3000000"/>
        </p:xfrm>
        <a:graphic>
          <a:graphicData uri="http://schemas.openxmlformats.org/drawingml/2006/table">
            <a:tbl>
              <a:tblPr bandRow="1" firstRow="1">
                <a:noFill/>
                <a:tableStyleId>{A8252DEF-6C31-438E-9301-4BAA3B2A5482}</a:tableStyleId>
              </a:tblPr>
              <a:tblGrid>
                <a:gridCol w="4504425"/>
                <a:gridCol w="4504425"/>
              </a:tblGrid>
              <a:tr h="344900">
                <a:tc>
                  <a:txBody>
                    <a:bodyPr/>
                    <a:lstStyle/>
                    <a:p>
                      <a:pPr indent="0" lvl="0" marL="0" marR="0" rtl="0" algn="l">
                        <a:spcBef>
                          <a:spcPts val="0"/>
                        </a:spcBef>
                        <a:spcAft>
                          <a:spcPts val="0"/>
                        </a:spcAft>
                        <a:buNone/>
                      </a:pPr>
                      <a:r>
                        <a:rPr lang="en-GB" sz="1800"/>
                        <a:t>City</a:t>
                      </a:r>
                      <a:endParaRPr/>
                    </a:p>
                  </a:txBody>
                  <a:tcPr marT="45725" marB="45725" marR="91450" marL="91450"/>
                </a:tc>
                <a:tc>
                  <a:txBody>
                    <a:bodyPr/>
                    <a:lstStyle/>
                    <a:p>
                      <a:pPr indent="0" lvl="0" marL="0" marR="0" rtl="0" algn="l">
                        <a:spcBef>
                          <a:spcPts val="0"/>
                        </a:spcBef>
                        <a:spcAft>
                          <a:spcPts val="0"/>
                        </a:spcAft>
                        <a:buNone/>
                      </a:pPr>
                      <a:r>
                        <a:rPr lang="en-GB" sz="1800"/>
                        <a:t>State</a:t>
                      </a:r>
                      <a:endParaRPr/>
                    </a:p>
                  </a:txBody>
                  <a:tcPr marT="45725" marB="45725" marR="91450" marL="91450"/>
                </a:tc>
              </a:tr>
              <a:tr h="386600">
                <a:tc>
                  <a:txBody>
                    <a:bodyPr/>
                    <a:lstStyle/>
                    <a:p>
                      <a:pPr indent="0" lvl="0" marL="0" marR="0" rtl="0" algn="l">
                        <a:spcBef>
                          <a:spcPts val="0"/>
                        </a:spcBef>
                        <a:spcAft>
                          <a:spcPts val="0"/>
                        </a:spcAft>
                        <a:buNone/>
                      </a:pPr>
                      <a:r>
                        <a:rPr lang="en-GB" sz="1800"/>
                        <a:t>Hyderabad</a:t>
                      </a:r>
                      <a:endParaRPr/>
                    </a:p>
                  </a:txBody>
                  <a:tcPr marT="45725" marB="45725" marR="91450" marL="91450"/>
                </a:tc>
                <a:tc>
                  <a:txBody>
                    <a:bodyPr/>
                    <a:lstStyle/>
                    <a:p>
                      <a:pPr indent="0" lvl="0" marL="0" marR="0" rtl="0" algn="l">
                        <a:spcBef>
                          <a:spcPts val="0"/>
                        </a:spcBef>
                        <a:spcAft>
                          <a:spcPts val="0"/>
                        </a:spcAft>
                        <a:buNone/>
                      </a:pPr>
                      <a:r>
                        <a:rPr lang="en-GB" sz="1800"/>
                        <a:t>[00000000000000000000001000000]</a:t>
                      </a:r>
                      <a:endParaRPr/>
                    </a:p>
                  </a:txBody>
                  <a:tcPr marT="45725" marB="45725" marR="91450" marL="91450"/>
                </a:tc>
              </a:tr>
              <a:tr h="386600">
                <a:tc>
                  <a:txBody>
                    <a:bodyPr/>
                    <a:lstStyle/>
                    <a:p>
                      <a:pPr indent="0" lvl="0" marL="0" marR="0" rtl="0" algn="l">
                        <a:spcBef>
                          <a:spcPts val="0"/>
                        </a:spcBef>
                        <a:spcAft>
                          <a:spcPts val="0"/>
                        </a:spcAft>
                        <a:buNone/>
                      </a:pPr>
                      <a:r>
                        <a:rPr lang="en-GB" sz="1800"/>
                        <a:t>Itanagar</a:t>
                      </a:r>
                      <a:endParaRPr/>
                    </a:p>
                  </a:txBody>
                  <a:tcPr marT="45725" marB="45725" marR="91450" marL="91450"/>
                </a:tc>
                <a:tc>
                  <a:txBody>
                    <a:bodyPr/>
                    <a:lstStyle/>
                    <a:p>
                      <a:pPr indent="0" lvl="0" marL="0" marR="0" rtl="0" algn="l">
                        <a:spcBef>
                          <a:spcPts val="0"/>
                        </a:spcBef>
                        <a:spcAft>
                          <a:spcPts val="0"/>
                        </a:spcAft>
                        <a:buNone/>
                      </a:pPr>
                      <a:r>
                        <a:rPr lang="en-GB" sz="1800"/>
                        <a:t>[10000000000000000000000000000]</a:t>
                      </a:r>
                      <a:endParaRPr/>
                    </a:p>
                  </a:txBody>
                  <a:tcPr marT="45725" marB="45725" marR="91450" marL="91450"/>
                </a:tc>
              </a:tr>
              <a:tr h="344900">
                <a:tc>
                  <a:txBody>
                    <a:bodyPr/>
                    <a:lstStyle/>
                    <a:p>
                      <a:pPr indent="0" lvl="0" marL="0" marR="0" rtl="0" algn="l">
                        <a:spcBef>
                          <a:spcPts val="0"/>
                        </a:spcBef>
                        <a:spcAft>
                          <a:spcPts val="0"/>
                        </a:spcAft>
                        <a:buNone/>
                      </a:pPr>
                      <a:r>
                        <a:rPr lang="en-GB" sz="1800"/>
                        <a:t>Bangalore</a:t>
                      </a:r>
                      <a:endParaRPr/>
                    </a:p>
                  </a:txBody>
                  <a:tcPr marT="45725" marB="45725" marR="91450" marL="91450"/>
                </a:tc>
                <a:tc>
                  <a:txBody>
                    <a:bodyPr/>
                    <a:lstStyle/>
                    <a:p>
                      <a:pPr indent="0" lvl="0" marL="0" marR="0" rtl="0" algn="l">
                        <a:spcBef>
                          <a:spcPts val="0"/>
                        </a:spcBef>
                        <a:spcAft>
                          <a:spcPts val="0"/>
                        </a:spcAft>
                        <a:buNone/>
                      </a:pPr>
                      <a:r>
                        <a:rPr lang="en-GB" sz="1800"/>
                        <a:t>…</a:t>
                      </a:r>
                      <a:endParaRPr/>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1"/>
          <p:cNvPicPr preferRelativeResize="0"/>
          <p:nvPr/>
        </p:nvPicPr>
        <p:blipFill rotWithShape="1">
          <a:blip r:embed="rId3">
            <a:alphaModFix/>
          </a:blip>
          <a:srcRect b="4177" l="0" r="7086" t="3358"/>
          <a:stretch/>
        </p:blipFill>
        <p:spPr>
          <a:xfrm>
            <a:off x="5983911" y="1470991"/>
            <a:ext cx="5768117" cy="4838370"/>
          </a:xfrm>
          <a:prstGeom prst="rect">
            <a:avLst/>
          </a:prstGeom>
          <a:noFill/>
          <a:ln>
            <a:noFill/>
          </a:ln>
        </p:spPr>
      </p:pic>
      <p:sp>
        <p:nvSpPr>
          <p:cNvPr id="307" name="Google Shape;307;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SHARDING</a:t>
            </a:r>
            <a:endParaRPr/>
          </a:p>
        </p:txBody>
      </p:sp>
      <p:sp>
        <p:nvSpPr>
          <p:cNvPr id="308" name="Google Shape;308;p3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Sharding or partitioning refers to breaking down data into smaller chunks.</a:t>
            </a:r>
            <a:endParaRPr/>
          </a:p>
          <a:p>
            <a:pPr indent="0" lvl="0" marL="0" rtl="0" algn="l">
              <a:lnSpc>
                <a:spcPct val="90000"/>
              </a:lnSpc>
              <a:spcBef>
                <a:spcPts val="1400"/>
              </a:spcBef>
              <a:spcAft>
                <a:spcPts val="0"/>
              </a:spcAft>
              <a:buSzPts val="1800"/>
              <a:buNone/>
            </a:pPr>
            <a:r>
              <a:rPr lang="en-GB" sz="1800"/>
              <a:t>Data decomposition can be done in two ways:</a:t>
            </a:r>
            <a:endParaRPr/>
          </a:p>
          <a:p>
            <a:pPr indent="-114300" lvl="0" marL="91440" rtl="0" algn="l">
              <a:lnSpc>
                <a:spcPct val="90000"/>
              </a:lnSpc>
              <a:spcBef>
                <a:spcPts val="1400"/>
              </a:spcBef>
              <a:spcAft>
                <a:spcPts val="0"/>
              </a:spcAft>
              <a:buSzPts val="1800"/>
              <a:buFont typeface="Noto Sans Symbols"/>
              <a:buChar char="▪"/>
            </a:pPr>
            <a:r>
              <a:rPr lang="en-GB" sz="1800"/>
              <a:t> Horizontal</a:t>
            </a:r>
            <a:endParaRPr/>
          </a:p>
          <a:p>
            <a:pPr indent="-114300" lvl="0" marL="91440" rtl="0" algn="l">
              <a:lnSpc>
                <a:spcPct val="90000"/>
              </a:lnSpc>
              <a:spcBef>
                <a:spcPts val="1400"/>
              </a:spcBef>
              <a:spcAft>
                <a:spcPts val="0"/>
              </a:spcAft>
              <a:buSzPts val="1800"/>
              <a:buFont typeface="Noto Sans Symbols"/>
              <a:buChar char="▪"/>
            </a:pPr>
            <a:r>
              <a:rPr lang="en-GB" sz="1800"/>
              <a:t> Vertical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SHARDING : HORIZONTAL</a:t>
            </a:r>
            <a:endParaRPr/>
          </a:p>
        </p:txBody>
      </p:sp>
      <p:sp>
        <p:nvSpPr>
          <p:cNvPr id="314" name="Google Shape;314;p3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Horizontal sharding decomposes tables into multiple smaller table such that they all have same schema but only a unique subset of original records are present in each of them.</a:t>
            </a:r>
            <a:endParaRPr/>
          </a:p>
          <a:p>
            <a:pPr indent="-114300" lvl="0" marL="91440" rtl="0" algn="l">
              <a:lnSpc>
                <a:spcPct val="90000"/>
              </a:lnSpc>
              <a:spcBef>
                <a:spcPts val="1400"/>
              </a:spcBef>
              <a:spcAft>
                <a:spcPts val="0"/>
              </a:spcAft>
              <a:buSzPts val="1800"/>
              <a:buChar char=" "/>
            </a:pPr>
            <a:r>
              <a:rPr lang="en-GB" sz="1800"/>
              <a:t>The value from a column or set of columns is used to create a shard key. Shard key can be used with a Hash function to obtain shard information. Hash function can be programmed to return i. Random value ii. Map a range into same shard iii. Static mapping.</a:t>
            </a:r>
            <a:endParaRPr/>
          </a:p>
          <a:p>
            <a:pPr indent="-137159" lvl="1" marL="265176" rtl="0" algn="l">
              <a:lnSpc>
                <a:spcPct val="90000"/>
              </a:lnSpc>
              <a:spcBef>
                <a:spcPts val="400"/>
              </a:spcBef>
              <a:spcAft>
                <a:spcPts val="0"/>
              </a:spcAft>
              <a:buSzPts val="1800"/>
              <a:buChar char="🢝"/>
            </a:pPr>
            <a:r>
              <a:rPr lang="en-GB"/>
              <a:t>Key Based</a:t>
            </a:r>
            <a:endParaRPr/>
          </a:p>
          <a:p>
            <a:pPr indent="0" lvl="2" marL="310896" rtl="0" algn="l">
              <a:lnSpc>
                <a:spcPct val="90000"/>
              </a:lnSpc>
              <a:spcBef>
                <a:spcPts val="600"/>
              </a:spcBef>
              <a:spcAft>
                <a:spcPts val="0"/>
              </a:spcAft>
              <a:buSzPts val="1800"/>
              <a:buNone/>
            </a:pPr>
            <a:r>
              <a:rPr lang="en-GB" sz="1800"/>
              <a:t>A column or set of columns is hashed to determine a key. This key decided the shard on which data would be present.</a:t>
            </a:r>
            <a:endParaRPr/>
          </a:p>
          <a:p>
            <a:pPr indent="-137159" lvl="1" marL="265176" rtl="0" algn="l">
              <a:lnSpc>
                <a:spcPct val="90000"/>
              </a:lnSpc>
              <a:spcBef>
                <a:spcPts val="600"/>
              </a:spcBef>
              <a:spcAft>
                <a:spcPts val="0"/>
              </a:spcAft>
              <a:buSzPts val="1800"/>
              <a:buChar char="🢝"/>
            </a:pPr>
            <a:r>
              <a:rPr lang="en-GB"/>
              <a:t>Range Based</a:t>
            </a:r>
            <a:endParaRPr/>
          </a:p>
          <a:p>
            <a:pPr indent="0" lvl="2" marL="310896" rtl="0" algn="l">
              <a:lnSpc>
                <a:spcPct val="90000"/>
              </a:lnSpc>
              <a:spcBef>
                <a:spcPts val="600"/>
              </a:spcBef>
              <a:spcAft>
                <a:spcPts val="0"/>
              </a:spcAft>
              <a:buSzPts val="1800"/>
              <a:buNone/>
            </a:pPr>
            <a:r>
              <a:rPr lang="en-GB" sz="1800"/>
              <a:t>A range of values corresponding to a column is used to determine the shard.</a:t>
            </a:r>
            <a:endParaRPr/>
          </a:p>
          <a:p>
            <a:pPr indent="-137159" lvl="1" marL="265176" rtl="0" algn="l">
              <a:lnSpc>
                <a:spcPct val="90000"/>
              </a:lnSpc>
              <a:spcBef>
                <a:spcPts val="600"/>
              </a:spcBef>
              <a:spcAft>
                <a:spcPts val="0"/>
              </a:spcAft>
              <a:buSzPts val="1800"/>
              <a:buChar char="🢝"/>
            </a:pPr>
            <a:r>
              <a:rPr lang="en-GB"/>
              <a:t>Directory Based</a:t>
            </a:r>
            <a:endParaRPr/>
          </a:p>
          <a:p>
            <a:pPr indent="0" lvl="2" marL="310896" rtl="0" algn="l">
              <a:lnSpc>
                <a:spcPct val="90000"/>
              </a:lnSpc>
              <a:spcBef>
                <a:spcPts val="600"/>
              </a:spcBef>
              <a:spcAft>
                <a:spcPts val="0"/>
              </a:spcAft>
              <a:buSzPts val="1800"/>
              <a:buNone/>
            </a:pPr>
            <a:r>
              <a:rPr lang="en-GB" sz="1800"/>
              <a:t>A lookup table is used to obtain the shard detail. Typically, values from a column is used as key to lookup table.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3"/>
          <p:cNvPicPr preferRelativeResize="0"/>
          <p:nvPr/>
        </p:nvPicPr>
        <p:blipFill rotWithShape="1">
          <a:blip r:embed="rId3">
            <a:alphaModFix/>
          </a:blip>
          <a:srcRect b="0" l="0" r="0" t="0"/>
          <a:stretch/>
        </p:blipFill>
        <p:spPr>
          <a:xfrm>
            <a:off x="4186326" y="3760967"/>
            <a:ext cx="4405499" cy="2786414"/>
          </a:xfrm>
          <a:prstGeom prst="rect">
            <a:avLst/>
          </a:prstGeom>
          <a:noFill/>
          <a:ln>
            <a:noFill/>
          </a:ln>
        </p:spPr>
      </p:pic>
      <p:sp>
        <p:nvSpPr>
          <p:cNvPr id="320" name="Google Shape;320;p3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SHARDING : HORIZONTAL</a:t>
            </a:r>
            <a:endParaRPr/>
          </a:p>
        </p:txBody>
      </p:sp>
      <p:pic>
        <p:nvPicPr>
          <p:cNvPr id="321" name="Google Shape;321;p33"/>
          <p:cNvPicPr preferRelativeResize="0"/>
          <p:nvPr>
            <p:ph idx="1" type="body"/>
          </p:nvPr>
        </p:nvPicPr>
        <p:blipFill rotWithShape="1">
          <a:blip r:embed="rId4">
            <a:alphaModFix/>
          </a:blip>
          <a:srcRect b="0" l="0" r="0" t="0"/>
          <a:stretch/>
        </p:blipFill>
        <p:spPr>
          <a:xfrm>
            <a:off x="878646" y="2329732"/>
            <a:ext cx="3650463" cy="2650249"/>
          </a:xfrm>
          <a:prstGeom prst="rect">
            <a:avLst/>
          </a:prstGeom>
          <a:noFill/>
          <a:ln>
            <a:noFill/>
          </a:ln>
        </p:spPr>
      </p:pic>
      <p:pic>
        <p:nvPicPr>
          <p:cNvPr id="322" name="Google Shape;322;p33"/>
          <p:cNvPicPr preferRelativeResize="0"/>
          <p:nvPr/>
        </p:nvPicPr>
        <p:blipFill rotWithShape="1">
          <a:blip r:embed="rId5">
            <a:alphaModFix/>
          </a:blip>
          <a:srcRect b="0" l="0" r="0" t="0"/>
          <a:stretch/>
        </p:blipFill>
        <p:spPr>
          <a:xfrm>
            <a:off x="7996391" y="1949313"/>
            <a:ext cx="3439560" cy="29593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SHARDING : VERTICAL</a:t>
            </a:r>
            <a:endParaRPr/>
          </a:p>
        </p:txBody>
      </p:sp>
      <p:sp>
        <p:nvSpPr>
          <p:cNvPr id="328" name="Google Shape;328;p3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Vertical sharding decomposes table into different tables such that only a subset of columns are present in each table.</a:t>
            </a:r>
            <a:endParaRPr/>
          </a:p>
          <a:p>
            <a:pPr indent="-114300" lvl="0" marL="91440" rtl="0" algn="l">
              <a:lnSpc>
                <a:spcPct val="90000"/>
              </a:lnSpc>
              <a:spcBef>
                <a:spcPts val="1400"/>
              </a:spcBef>
              <a:spcAft>
                <a:spcPts val="0"/>
              </a:spcAft>
              <a:buSzPts val="1800"/>
              <a:buChar char=" "/>
            </a:pPr>
            <a:r>
              <a:rPr lang="en-GB" sz="1800"/>
              <a:t>Normalization is one of ways to break down tables in above manner. However, even normalized tables can be split vertically so that only certain columns are present in one table.</a:t>
            </a:r>
            <a:endParaRPr/>
          </a:p>
        </p:txBody>
      </p:sp>
      <p:graphicFrame>
        <p:nvGraphicFramePr>
          <p:cNvPr id="329" name="Google Shape;329;p34"/>
          <p:cNvGraphicFramePr/>
          <p:nvPr/>
        </p:nvGraphicFramePr>
        <p:xfrm>
          <a:off x="1820164" y="3661649"/>
          <a:ext cx="3000000" cy="3000000"/>
        </p:xfrm>
        <a:graphic>
          <a:graphicData uri="http://schemas.openxmlformats.org/drawingml/2006/table">
            <a:tbl>
              <a:tblPr bandRow="1" firstRow="1">
                <a:noFill/>
                <a:tableStyleId>{A8252DEF-6C31-438E-9301-4BAA3B2A5482}</a:tableStyleId>
              </a:tblPr>
              <a:tblGrid>
                <a:gridCol w="2032000"/>
                <a:gridCol w="2032000"/>
                <a:gridCol w="2032000"/>
                <a:gridCol w="2032000"/>
              </a:tblGrid>
              <a:tr h="370850">
                <a:tc>
                  <a:txBody>
                    <a:bodyPr/>
                    <a:lstStyle/>
                    <a:p>
                      <a:pPr indent="0" lvl="0" marL="0" marR="0" rtl="0" algn="l">
                        <a:spcBef>
                          <a:spcPts val="0"/>
                        </a:spcBef>
                        <a:spcAft>
                          <a:spcPts val="0"/>
                        </a:spcAft>
                        <a:buNone/>
                      </a:pPr>
                      <a:r>
                        <a:rPr lang="en-GB" sz="1800"/>
                        <a:t>ID</a:t>
                      </a:r>
                      <a:endParaRPr/>
                    </a:p>
                  </a:txBody>
                  <a:tcPr marT="45725" marB="45725" marR="91450" marL="91450"/>
                </a:tc>
                <a:tc>
                  <a:txBody>
                    <a:bodyPr/>
                    <a:lstStyle/>
                    <a:p>
                      <a:pPr indent="0" lvl="0" marL="0" marR="0" rtl="0" algn="l">
                        <a:spcBef>
                          <a:spcPts val="0"/>
                        </a:spcBef>
                        <a:spcAft>
                          <a:spcPts val="0"/>
                        </a:spcAft>
                        <a:buNone/>
                      </a:pPr>
                      <a:r>
                        <a:rPr lang="en-GB" sz="1800"/>
                        <a:t>Name</a:t>
                      </a:r>
                      <a:endParaRPr/>
                    </a:p>
                  </a:txBody>
                  <a:tcPr marT="45725" marB="45725" marR="91450" marL="91450"/>
                </a:tc>
                <a:tc>
                  <a:txBody>
                    <a:bodyPr/>
                    <a:lstStyle/>
                    <a:p>
                      <a:pPr indent="0" lvl="0" marL="0" marR="0" rtl="0" algn="l">
                        <a:spcBef>
                          <a:spcPts val="0"/>
                        </a:spcBef>
                        <a:spcAft>
                          <a:spcPts val="0"/>
                        </a:spcAft>
                        <a:buNone/>
                      </a:pPr>
                      <a:r>
                        <a:rPr lang="en-GB" sz="1800"/>
                        <a:t>Age</a:t>
                      </a:r>
                      <a:endParaRPr/>
                    </a:p>
                  </a:txBody>
                  <a:tcPr marT="45725" marB="45725" marR="91450" marL="91450"/>
                </a:tc>
                <a:tc>
                  <a:txBody>
                    <a:bodyPr/>
                    <a:lstStyle/>
                    <a:p>
                      <a:pPr indent="0" lvl="0" marL="0" marR="0" rtl="0" algn="l">
                        <a:spcBef>
                          <a:spcPts val="0"/>
                        </a:spcBef>
                        <a:spcAft>
                          <a:spcPts val="0"/>
                        </a:spcAft>
                        <a:buNone/>
                      </a:pPr>
                      <a:r>
                        <a:rPr lang="en-GB" sz="1800"/>
                        <a:t>Address</a:t>
                      </a:r>
                      <a:endParaRPr/>
                    </a:p>
                  </a:txBody>
                  <a:tcPr marT="45725" marB="45725" marR="91450" marL="91450"/>
                </a:tc>
              </a:tr>
              <a:tr h="370850">
                <a:tc>
                  <a:txBody>
                    <a:bodyPr/>
                    <a:lstStyle/>
                    <a:p>
                      <a:pPr indent="0" lvl="0" marL="0" marR="0" rtl="0" algn="l">
                        <a:spcBef>
                          <a:spcPts val="0"/>
                        </a:spcBef>
                        <a:spcAft>
                          <a:spcPts val="0"/>
                        </a:spcAft>
                        <a:buNone/>
                      </a:pPr>
                      <a:r>
                        <a:rPr lang="en-GB" sz="1800"/>
                        <a:t>1</a:t>
                      </a:r>
                      <a:endParaRPr/>
                    </a:p>
                  </a:txBody>
                  <a:tcPr marT="45725" marB="45725" marR="91450" marL="91450"/>
                </a:tc>
                <a:tc>
                  <a:txBody>
                    <a:bodyPr/>
                    <a:lstStyle/>
                    <a:p>
                      <a:pPr indent="0" lvl="0" marL="0" marR="0" rtl="0" algn="l">
                        <a:spcBef>
                          <a:spcPts val="0"/>
                        </a:spcBef>
                        <a:spcAft>
                          <a:spcPts val="0"/>
                        </a:spcAft>
                        <a:buNone/>
                      </a:pPr>
                      <a:r>
                        <a:rPr lang="en-GB" sz="1800"/>
                        <a:t>Alex Russel</a:t>
                      </a:r>
                      <a:endParaRPr/>
                    </a:p>
                  </a:txBody>
                  <a:tcPr marT="45725" marB="45725" marR="91450" marL="91450"/>
                </a:tc>
                <a:tc>
                  <a:txBody>
                    <a:bodyPr/>
                    <a:lstStyle/>
                    <a:p>
                      <a:pPr indent="0" lvl="0" marL="0" marR="0" rtl="0" algn="l">
                        <a:spcBef>
                          <a:spcPts val="0"/>
                        </a:spcBef>
                        <a:spcAft>
                          <a:spcPts val="0"/>
                        </a:spcAft>
                        <a:buNone/>
                      </a:pPr>
                      <a:r>
                        <a:rPr lang="en-GB" sz="1800"/>
                        <a:t>19</a:t>
                      </a:r>
                      <a:endParaRPr/>
                    </a:p>
                  </a:txBody>
                  <a:tcPr marT="45725" marB="45725" marR="91450" marL="91450"/>
                </a:tc>
                <a:tc>
                  <a:txBody>
                    <a:bodyPr/>
                    <a:lstStyle/>
                    <a:p>
                      <a:pPr indent="0" lvl="0" marL="0" marR="0" rtl="0" algn="l">
                        <a:spcBef>
                          <a:spcPts val="0"/>
                        </a:spcBef>
                        <a:spcAft>
                          <a:spcPts val="0"/>
                        </a:spcAft>
                        <a:buNone/>
                      </a:pPr>
                      <a:r>
                        <a:rPr lang="en-GB" sz="1800"/>
                        <a:t>St. Louis</a:t>
                      </a:r>
                      <a:endParaRPr/>
                    </a:p>
                  </a:txBody>
                  <a:tcPr marT="45725" marB="45725" marR="91450" marL="91450"/>
                </a:tc>
              </a:tr>
              <a:tr h="370850">
                <a:tc>
                  <a:txBody>
                    <a:bodyPr/>
                    <a:lstStyle/>
                    <a:p>
                      <a:pPr indent="0" lvl="0" marL="0" marR="0" rtl="0" algn="l">
                        <a:spcBef>
                          <a:spcPts val="0"/>
                        </a:spcBef>
                        <a:spcAft>
                          <a:spcPts val="0"/>
                        </a:spcAft>
                        <a:buNone/>
                      </a:pPr>
                      <a:r>
                        <a:rPr lang="en-GB" sz="1800"/>
                        <a:t>2</a:t>
                      </a:r>
                      <a:endParaRPr/>
                    </a:p>
                  </a:txBody>
                  <a:tcPr marT="45725" marB="45725" marR="91450" marL="91450"/>
                </a:tc>
                <a:tc>
                  <a:txBody>
                    <a:bodyPr/>
                    <a:lstStyle/>
                    <a:p>
                      <a:pPr indent="0" lvl="0" marL="0" marR="0" rtl="0" algn="l">
                        <a:spcBef>
                          <a:spcPts val="0"/>
                        </a:spcBef>
                        <a:spcAft>
                          <a:spcPts val="0"/>
                        </a:spcAft>
                        <a:buNone/>
                      </a:pPr>
                      <a:r>
                        <a:rPr lang="en-GB" sz="1800"/>
                        <a:t>Grammy Mars</a:t>
                      </a:r>
                      <a:endParaRPr/>
                    </a:p>
                  </a:txBody>
                  <a:tcPr marT="45725" marB="45725" marR="91450" marL="91450"/>
                </a:tc>
                <a:tc>
                  <a:txBody>
                    <a:bodyPr/>
                    <a:lstStyle/>
                    <a:p>
                      <a:pPr indent="0" lvl="0" marL="0" marR="0" rtl="0" algn="l">
                        <a:spcBef>
                          <a:spcPts val="0"/>
                        </a:spcBef>
                        <a:spcAft>
                          <a:spcPts val="0"/>
                        </a:spcAft>
                        <a:buNone/>
                      </a:pPr>
                      <a:r>
                        <a:rPr lang="en-GB" sz="1800"/>
                        <a:t>23</a:t>
                      </a:r>
                      <a:endParaRPr/>
                    </a:p>
                  </a:txBody>
                  <a:tcPr marT="45725" marB="45725" marR="91450" marL="91450"/>
                </a:tc>
                <a:tc>
                  <a:txBody>
                    <a:bodyPr/>
                    <a:lstStyle/>
                    <a:p>
                      <a:pPr indent="0" lvl="0" marL="0" marR="0" rtl="0" algn="l">
                        <a:spcBef>
                          <a:spcPts val="0"/>
                        </a:spcBef>
                        <a:spcAft>
                          <a:spcPts val="0"/>
                        </a:spcAft>
                        <a:buNone/>
                      </a:pPr>
                      <a:r>
                        <a:rPr lang="en-GB" sz="1800"/>
                        <a:t>Atlanta</a:t>
                      </a:r>
                      <a:endParaRPr/>
                    </a:p>
                  </a:txBody>
                  <a:tcPr marT="45725" marB="45725" marR="91450" marL="91450"/>
                </a:tc>
              </a:tr>
            </a:tbl>
          </a:graphicData>
        </a:graphic>
      </p:graphicFrame>
      <p:graphicFrame>
        <p:nvGraphicFramePr>
          <p:cNvPr id="330" name="Google Shape;330;p34"/>
          <p:cNvGraphicFramePr/>
          <p:nvPr/>
        </p:nvGraphicFramePr>
        <p:xfrm>
          <a:off x="716258" y="5037298"/>
          <a:ext cx="3000000" cy="3000000"/>
        </p:xfrm>
        <a:graphic>
          <a:graphicData uri="http://schemas.openxmlformats.org/drawingml/2006/table">
            <a:tbl>
              <a:tblPr bandRow="1" firstRow="1">
                <a:noFill/>
                <a:tableStyleId>{A8252DEF-6C31-438E-9301-4BAA3B2A5482}</a:tableStyleId>
              </a:tblPr>
              <a:tblGrid>
                <a:gridCol w="2032000"/>
                <a:gridCol w="2032000"/>
                <a:gridCol w="2032000"/>
              </a:tblGrid>
              <a:tr h="370850">
                <a:tc>
                  <a:txBody>
                    <a:bodyPr/>
                    <a:lstStyle/>
                    <a:p>
                      <a:pPr indent="0" lvl="0" marL="0" marR="0" rtl="0" algn="l">
                        <a:spcBef>
                          <a:spcPts val="0"/>
                        </a:spcBef>
                        <a:spcAft>
                          <a:spcPts val="0"/>
                        </a:spcAft>
                        <a:buNone/>
                      </a:pPr>
                      <a:r>
                        <a:rPr lang="en-GB" sz="1800"/>
                        <a:t>ID</a:t>
                      </a:r>
                      <a:endParaRPr/>
                    </a:p>
                  </a:txBody>
                  <a:tcPr marT="45725" marB="45725" marR="91450" marL="91450"/>
                </a:tc>
                <a:tc>
                  <a:txBody>
                    <a:bodyPr/>
                    <a:lstStyle/>
                    <a:p>
                      <a:pPr indent="0" lvl="0" marL="0" marR="0" rtl="0" algn="l">
                        <a:spcBef>
                          <a:spcPts val="0"/>
                        </a:spcBef>
                        <a:spcAft>
                          <a:spcPts val="0"/>
                        </a:spcAft>
                        <a:buNone/>
                      </a:pPr>
                      <a:r>
                        <a:rPr lang="en-GB" sz="1800"/>
                        <a:t>Name</a:t>
                      </a:r>
                      <a:endParaRPr/>
                    </a:p>
                  </a:txBody>
                  <a:tcPr marT="45725" marB="45725" marR="91450" marL="91450"/>
                </a:tc>
                <a:tc>
                  <a:txBody>
                    <a:bodyPr/>
                    <a:lstStyle/>
                    <a:p>
                      <a:pPr indent="0" lvl="0" marL="0" marR="0" rtl="0" algn="l">
                        <a:spcBef>
                          <a:spcPts val="0"/>
                        </a:spcBef>
                        <a:spcAft>
                          <a:spcPts val="0"/>
                        </a:spcAft>
                        <a:buNone/>
                      </a:pPr>
                      <a:r>
                        <a:rPr lang="en-GB" sz="1800"/>
                        <a:t>Age</a:t>
                      </a:r>
                      <a:endParaRPr/>
                    </a:p>
                  </a:txBody>
                  <a:tcPr marT="45725" marB="45725" marR="91450" marL="91450"/>
                </a:tc>
              </a:tr>
              <a:tr h="370850">
                <a:tc>
                  <a:txBody>
                    <a:bodyPr/>
                    <a:lstStyle/>
                    <a:p>
                      <a:pPr indent="0" lvl="0" marL="0" marR="0" rtl="0" algn="l">
                        <a:spcBef>
                          <a:spcPts val="0"/>
                        </a:spcBef>
                        <a:spcAft>
                          <a:spcPts val="0"/>
                        </a:spcAft>
                        <a:buNone/>
                      </a:pPr>
                      <a:r>
                        <a:rPr lang="en-GB" sz="1800"/>
                        <a:t>1</a:t>
                      </a:r>
                      <a:endParaRPr/>
                    </a:p>
                  </a:txBody>
                  <a:tcPr marT="45725" marB="45725" marR="91450" marL="91450"/>
                </a:tc>
                <a:tc>
                  <a:txBody>
                    <a:bodyPr/>
                    <a:lstStyle/>
                    <a:p>
                      <a:pPr indent="0" lvl="0" marL="0" marR="0" rtl="0" algn="l">
                        <a:spcBef>
                          <a:spcPts val="0"/>
                        </a:spcBef>
                        <a:spcAft>
                          <a:spcPts val="0"/>
                        </a:spcAft>
                        <a:buNone/>
                      </a:pPr>
                      <a:r>
                        <a:rPr lang="en-GB" sz="1800"/>
                        <a:t>Alex Russel</a:t>
                      </a:r>
                      <a:endParaRPr/>
                    </a:p>
                  </a:txBody>
                  <a:tcPr marT="45725" marB="45725" marR="91450" marL="91450"/>
                </a:tc>
                <a:tc>
                  <a:txBody>
                    <a:bodyPr/>
                    <a:lstStyle/>
                    <a:p>
                      <a:pPr indent="0" lvl="0" marL="0" marR="0" rtl="0" algn="l">
                        <a:spcBef>
                          <a:spcPts val="0"/>
                        </a:spcBef>
                        <a:spcAft>
                          <a:spcPts val="0"/>
                        </a:spcAft>
                        <a:buNone/>
                      </a:pPr>
                      <a:r>
                        <a:rPr lang="en-GB" sz="1800"/>
                        <a:t>19</a:t>
                      </a:r>
                      <a:endParaRPr/>
                    </a:p>
                  </a:txBody>
                  <a:tcPr marT="45725" marB="45725" marR="91450" marL="91450"/>
                </a:tc>
              </a:tr>
              <a:tr h="370850">
                <a:tc>
                  <a:txBody>
                    <a:bodyPr/>
                    <a:lstStyle/>
                    <a:p>
                      <a:pPr indent="0" lvl="0" marL="0" marR="0" rtl="0" algn="l">
                        <a:spcBef>
                          <a:spcPts val="0"/>
                        </a:spcBef>
                        <a:spcAft>
                          <a:spcPts val="0"/>
                        </a:spcAft>
                        <a:buNone/>
                      </a:pPr>
                      <a:r>
                        <a:rPr lang="en-GB" sz="1800"/>
                        <a:t>2</a:t>
                      </a:r>
                      <a:endParaRPr/>
                    </a:p>
                  </a:txBody>
                  <a:tcPr marT="45725" marB="45725" marR="91450" marL="91450"/>
                </a:tc>
                <a:tc>
                  <a:txBody>
                    <a:bodyPr/>
                    <a:lstStyle/>
                    <a:p>
                      <a:pPr indent="0" lvl="0" marL="0" marR="0" rtl="0" algn="l">
                        <a:spcBef>
                          <a:spcPts val="0"/>
                        </a:spcBef>
                        <a:spcAft>
                          <a:spcPts val="0"/>
                        </a:spcAft>
                        <a:buNone/>
                      </a:pPr>
                      <a:r>
                        <a:rPr lang="en-GB" sz="1800"/>
                        <a:t>Grammy Mars</a:t>
                      </a:r>
                      <a:endParaRPr/>
                    </a:p>
                  </a:txBody>
                  <a:tcPr marT="45725" marB="45725" marR="91450" marL="91450"/>
                </a:tc>
                <a:tc>
                  <a:txBody>
                    <a:bodyPr/>
                    <a:lstStyle/>
                    <a:p>
                      <a:pPr indent="0" lvl="0" marL="0" marR="0" rtl="0" algn="l">
                        <a:spcBef>
                          <a:spcPts val="0"/>
                        </a:spcBef>
                        <a:spcAft>
                          <a:spcPts val="0"/>
                        </a:spcAft>
                        <a:buNone/>
                      </a:pPr>
                      <a:r>
                        <a:rPr lang="en-GB" sz="1800"/>
                        <a:t>23</a:t>
                      </a:r>
                      <a:endParaRPr/>
                    </a:p>
                  </a:txBody>
                  <a:tcPr marT="45725" marB="45725" marR="91450" marL="91450"/>
                </a:tc>
              </a:tr>
            </a:tbl>
          </a:graphicData>
        </a:graphic>
      </p:graphicFrame>
      <p:graphicFrame>
        <p:nvGraphicFramePr>
          <p:cNvPr id="331" name="Google Shape;331;p34"/>
          <p:cNvGraphicFramePr/>
          <p:nvPr/>
        </p:nvGraphicFramePr>
        <p:xfrm>
          <a:off x="7103872" y="5037298"/>
          <a:ext cx="3000000" cy="3000000"/>
        </p:xfrm>
        <a:graphic>
          <a:graphicData uri="http://schemas.openxmlformats.org/drawingml/2006/table">
            <a:tbl>
              <a:tblPr bandRow="1" firstRow="1">
                <a:noFill/>
                <a:tableStyleId>{A8252DEF-6C31-438E-9301-4BAA3B2A5482}</a:tableStyleId>
              </a:tblPr>
              <a:tblGrid>
                <a:gridCol w="2032000"/>
                <a:gridCol w="2032000"/>
              </a:tblGrid>
              <a:tr h="370850">
                <a:tc>
                  <a:txBody>
                    <a:bodyPr/>
                    <a:lstStyle/>
                    <a:p>
                      <a:pPr indent="0" lvl="0" marL="0" marR="0" rtl="0" algn="l">
                        <a:spcBef>
                          <a:spcPts val="0"/>
                        </a:spcBef>
                        <a:spcAft>
                          <a:spcPts val="0"/>
                        </a:spcAft>
                        <a:buNone/>
                      </a:pPr>
                      <a:r>
                        <a:rPr lang="en-GB" sz="1800"/>
                        <a:t>ID</a:t>
                      </a:r>
                      <a:endParaRPr/>
                    </a:p>
                  </a:txBody>
                  <a:tcPr marT="45725" marB="45725" marR="91450" marL="91450"/>
                </a:tc>
                <a:tc>
                  <a:txBody>
                    <a:bodyPr/>
                    <a:lstStyle/>
                    <a:p>
                      <a:pPr indent="0" lvl="0" marL="0" marR="0" rtl="0" algn="l">
                        <a:spcBef>
                          <a:spcPts val="0"/>
                        </a:spcBef>
                        <a:spcAft>
                          <a:spcPts val="0"/>
                        </a:spcAft>
                        <a:buNone/>
                      </a:pPr>
                      <a:r>
                        <a:rPr lang="en-GB" sz="1800"/>
                        <a:t>Address</a:t>
                      </a:r>
                      <a:endParaRPr/>
                    </a:p>
                  </a:txBody>
                  <a:tcPr marT="45725" marB="45725" marR="91450" marL="91450"/>
                </a:tc>
              </a:tr>
              <a:tr h="370850">
                <a:tc>
                  <a:txBody>
                    <a:bodyPr/>
                    <a:lstStyle/>
                    <a:p>
                      <a:pPr indent="0" lvl="0" marL="0" marR="0" rtl="0" algn="l">
                        <a:spcBef>
                          <a:spcPts val="0"/>
                        </a:spcBef>
                        <a:spcAft>
                          <a:spcPts val="0"/>
                        </a:spcAft>
                        <a:buNone/>
                      </a:pPr>
                      <a:r>
                        <a:rPr lang="en-GB" sz="1800"/>
                        <a:t>1</a:t>
                      </a:r>
                      <a:endParaRPr/>
                    </a:p>
                  </a:txBody>
                  <a:tcPr marT="45725" marB="45725" marR="91450" marL="91450"/>
                </a:tc>
                <a:tc>
                  <a:txBody>
                    <a:bodyPr/>
                    <a:lstStyle/>
                    <a:p>
                      <a:pPr indent="0" lvl="0" marL="0" marR="0" rtl="0" algn="l">
                        <a:spcBef>
                          <a:spcPts val="0"/>
                        </a:spcBef>
                        <a:spcAft>
                          <a:spcPts val="0"/>
                        </a:spcAft>
                        <a:buNone/>
                      </a:pPr>
                      <a:r>
                        <a:rPr lang="en-GB" sz="1800"/>
                        <a:t>St. Louis</a:t>
                      </a:r>
                      <a:endParaRPr/>
                    </a:p>
                  </a:txBody>
                  <a:tcPr marT="45725" marB="45725" marR="91450" marL="91450"/>
                </a:tc>
              </a:tr>
              <a:tr h="370850">
                <a:tc>
                  <a:txBody>
                    <a:bodyPr/>
                    <a:lstStyle/>
                    <a:p>
                      <a:pPr indent="0" lvl="0" marL="0" marR="0" rtl="0" algn="l">
                        <a:spcBef>
                          <a:spcPts val="0"/>
                        </a:spcBef>
                        <a:spcAft>
                          <a:spcPts val="0"/>
                        </a:spcAft>
                        <a:buNone/>
                      </a:pPr>
                      <a:r>
                        <a:rPr lang="en-GB" sz="1800"/>
                        <a:t>2</a:t>
                      </a:r>
                      <a:endParaRPr/>
                    </a:p>
                  </a:txBody>
                  <a:tcPr marT="45725" marB="45725" marR="91450" marL="91450"/>
                </a:tc>
                <a:tc>
                  <a:txBody>
                    <a:bodyPr/>
                    <a:lstStyle/>
                    <a:p>
                      <a:pPr indent="0" lvl="0" marL="0" marR="0" rtl="0" algn="l">
                        <a:spcBef>
                          <a:spcPts val="0"/>
                        </a:spcBef>
                        <a:spcAft>
                          <a:spcPts val="0"/>
                        </a:spcAft>
                        <a:buNone/>
                      </a:pPr>
                      <a:r>
                        <a:rPr lang="en-GB" sz="1800"/>
                        <a:t>Atlanta</a:t>
                      </a:r>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REPLICATION</a:t>
            </a:r>
            <a:endParaRPr/>
          </a:p>
        </p:txBody>
      </p:sp>
      <p:sp>
        <p:nvSpPr>
          <p:cNvPr id="337" name="Google Shape;337;p3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Replication in database adds redundancy to system.</a:t>
            </a:r>
            <a:endParaRPr/>
          </a:p>
          <a:p>
            <a:pPr indent="-114300" lvl="0" marL="91440" rtl="0" algn="l">
              <a:lnSpc>
                <a:spcPct val="90000"/>
              </a:lnSpc>
              <a:spcBef>
                <a:spcPts val="1400"/>
              </a:spcBef>
              <a:spcAft>
                <a:spcPts val="0"/>
              </a:spcAft>
              <a:buSzPts val="1800"/>
              <a:buChar char=" "/>
            </a:pPr>
            <a:r>
              <a:rPr lang="en-GB" sz="1800"/>
              <a:t>Replicas are useful to switchover in case of failure of node. However, there is added complexity in system to ensure consistency among all replicas.</a:t>
            </a:r>
            <a:endParaRPr/>
          </a:p>
          <a:p>
            <a:pPr indent="-114300" lvl="0" marL="91440" rtl="0" algn="l">
              <a:lnSpc>
                <a:spcPct val="90000"/>
              </a:lnSpc>
              <a:spcBef>
                <a:spcPts val="1400"/>
              </a:spcBef>
              <a:spcAft>
                <a:spcPts val="0"/>
              </a:spcAft>
              <a:buSzPts val="1800"/>
              <a:buChar char=" "/>
            </a:pPr>
            <a:r>
              <a:rPr lang="en-GB" sz="1800"/>
              <a:t>Replicas are also useful to improve query performance by load balancing. Replicas across geography also reduces network latency.</a:t>
            </a:r>
            <a:endParaRPr/>
          </a:p>
          <a:p>
            <a:pPr indent="-114300" lvl="0" marL="91440" rtl="0" algn="l">
              <a:lnSpc>
                <a:spcPct val="90000"/>
              </a:lnSpc>
              <a:spcBef>
                <a:spcPts val="1400"/>
              </a:spcBef>
              <a:spcAft>
                <a:spcPts val="0"/>
              </a:spcAft>
              <a:buSzPts val="1800"/>
              <a:buChar char=" "/>
            </a:pPr>
            <a:r>
              <a:rPr lang="en-GB" sz="1800"/>
              <a:t>Various replication mechanisms</a:t>
            </a:r>
            <a:endParaRPr/>
          </a:p>
          <a:p>
            <a:pPr indent="-137159" lvl="1" marL="265176" rtl="0" algn="l">
              <a:lnSpc>
                <a:spcPct val="90000"/>
              </a:lnSpc>
              <a:spcBef>
                <a:spcPts val="400"/>
              </a:spcBef>
              <a:spcAft>
                <a:spcPts val="0"/>
              </a:spcAft>
              <a:buSzPts val="1800"/>
              <a:buChar char="🢝"/>
            </a:pPr>
            <a:r>
              <a:rPr lang="en-GB"/>
              <a:t>Log Based</a:t>
            </a:r>
            <a:endParaRPr/>
          </a:p>
          <a:p>
            <a:pPr indent="-137159" lvl="1" marL="265176" rtl="0" algn="l">
              <a:lnSpc>
                <a:spcPct val="90000"/>
              </a:lnSpc>
              <a:spcBef>
                <a:spcPts val="600"/>
              </a:spcBef>
              <a:spcAft>
                <a:spcPts val="0"/>
              </a:spcAft>
              <a:buSzPts val="1800"/>
              <a:buChar char="🢝"/>
            </a:pPr>
            <a:r>
              <a:rPr lang="en-GB"/>
              <a:t>Full Table</a:t>
            </a:r>
            <a:endParaRPr/>
          </a:p>
          <a:p>
            <a:pPr indent="-137159" lvl="1" marL="265176" rtl="0" algn="l">
              <a:lnSpc>
                <a:spcPct val="90000"/>
              </a:lnSpc>
              <a:spcBef>
                <a:spcPts val="600"/>
              </a:spcBef>
              <a:spcAft>
                <a:spcPts val="0"/>
              </a:spcAft>
              <a:buSzPts val="1800"/>
              <a:buChar char="🢝"/>
            </a:pPr>
            <a:r>
              <a:rPr lang="en-GB"/>
              <a:t>Key-Based Incremental</a:t>
            </a:r>
            <a:endParaRPr/>
          </a:p>
        </p:txBody>
      </p:sp>
      <p:sp>
        <p:nvSpPr>
          <p:cNvPr id="338" name="Google Shape;338;p35"/>
          <p:cNvSpPr/>
          <p:nvPr/>
        </p:nvSpPr>
        <p:spPr>
          <a:xfrm>
            <a:off x="5247286" y="4219662"/>
            <a:ext cx="989901" cy="70467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Backup-1</a:t>
            </a:r>
            <a:endParaRPr sz="1000">
              <a:solidFill>
                <a:schemeClr val="lt1"/>
              </a:solidFill>
              <a:latin typeface="Twentieth Century"/>
              <a:ea typeface="Twentieth Century"/>
              <a:cs typeface="Twentieth Century"/>
              <a:sym typeface="Twentieth Century"/>
            </a:endParaRPr>
          </a:p>
        </p:txBody>
      </p:sp>
      <p:sp>
        <p:nvSpPr>
          <p:cNvPr id="339" name="Google Shape;339;p35"/>
          <p:cNvSpPr/>
          <p:nvPr/>
        </p:nvSpPr>
        <p:spPr>
          <a:xfrm>
            <a:off x="6683201" y="4699232"/>
            <a:ext cx="989901" cy="704676"/>
          </a:xfrm>
          <a:prstGeom prst="flowChartMagneticDisk">
            <a:avLst/>
          </a:prstGeom>
          <a:solidFill>
            <a:schemeClr val="accent3"/>
          </a:solidFill>
          <a:ln cap="flat" cmpd="sng" w="15875">
            <a:solidFill>
              <a:srgbClr val="1C96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Primary</a:t>
            </a:r>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A-M</a:t>
            </a:r>
            <a:endParaRPr sz="1000">
              <a:solidFill>
                <a:schemeClr val="lt1"/>
              </a:solidFill>
              <a:latin typeface="Twentieth Century"/>
              <a:ea typeface="Twentieth Century"/>
              <a:cs typeface="Twentieth Century"/>
              <a:sym typeface="Twentieth Century"/>
            </a:endParaRPr>
          </a:p>
        </p:txBody>
      </p:sp>
      <p:sp>
        <p:nvSpPr>
          <p:cNvPr id="340" name="Google Shape;340;p35"/>
          <p:cNvSpPr/>
          <p:nvPr/>
        </p:nvSpPr>
        <p:spPr>
          <a:xfrm>
            <a:off x="5247286" y="5261434"/>
            <a:ext cx="989901" cy="70467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Backup-2</a:t>
            </a:r>
            <a:endParaRPr sz="1000">
              <a:solidFill>
                <a:schemeClr val="lt1"/>
              </a:solidFill>
              <a:latin typeface="Twentieth Century"/>
              <a:ea typeface="Twentieth Century"/>
              <a:cs typeface="Twentieth Century"/>
              <a:sym typeface="Twentieth Century"/>
            </a:endParaRPr>
          </a:p>
        </p:txBody>
      </p:sp>
      <p:sp>
        <p:nvSpPr>
          <p:cNvPr id="341" name="Google Shape;341;p35"/>
          <p:cNvSpPr/>
          <p:nvPr/>
        </p:nvSpPr>
        <p:spPr>
          <a:xfrm>
            <a:off x="9751329" y="5261434"/>
            <a:ext cx="989901" cy="70467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Backup-2</a:t>
            </a:r>
            <a:endParaRPr sz="1000">
              <a:solidFill>
                <a:schemeClr val="lt1"/>
              </a:solidFill>
              <a:latin typeface="Twentieth Century"/>
              <a:ea typeface="Twentieth Century"/>
              <a:cs typeface="Twentieth Century"/>
              <a:sym typeface="Twentieth Century"/>
            </a:endParaRPr>
          </a:p>
        </p:txBody>
      </p:sp>
      <p:sp>
        <p:nvSpPr>
          <p:cNvPr id="342" name="Google Shape;342;p35"/>
          <p:cNvSpPr/>
          <p:nvPr/>
        </p:nvSpPr>
        <p:spPr>
          <a:xfrm>
            <a:off x="9754299" y="4219662"/>
            <a:ext cx="989901" cy="70467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Backup-1</a:t>
            </a:r>
            <a:endParaRPr sz="1000">
              <a:solidFill>
                <a:schemeClr val="lt1"/>
              </a:solidFill>
              <a:latin typeface="Twentieth Century"/>
              <a:ea typeface="Twentieth Century"/>
              <a:cs typeface="Twentieth Century"/>
              <a:sym typeface="Twentieth Century"/>
            </a:endParaRPr>
          </a:p>
        </p:txBody>
      </p:sp>
      <p:sp>
        <p:nvSpPr>
          <p:cNvPr id="343" name="Google Shape;343;p35"/>
          <p:cNvSpPr/>
          <p:nvPr/>
        </p:nvSpPr>
        <p:spPr>
          <a:xfrm>
            <a:off x="8254390" y="4699232"/>
            <a:ext cx="989901" cy="704676"/>
          </a:xfrm>
          <a:prstGeom prst="flowChartMagneticDisk">
            <a:avLst/>
          </a:prstGeom>
          <a:solidFill>
            <a:schemeClr val="accent3"/>
          </a:solidFill>
          <a:ln cap="flat" cmpd="sng" w="15875">
            <a:solidFill>
              <a:srgbClr val="1C96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Primary</a:t>
            </a:r>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N-Z</a:t>
            </a:r>
            <a:endParaRPr sz="1000">
              <a:solidFill>
                <a:schemeClr val="lt1"/>
              </a:solidFill>
              <a:latin typeface="Twentieth Century"/>
              <a:ea typeface="Twentieth Century"/>
              <a:cs typeface="Twentieth Century"/>
              <a:sym typeface="Twentieth Century"/>
            </a:endParaRPr>
          </a:p>
        </p:txBody>
      </p:sp>
      <p:cxnSp>
        <p:nvCxnSpPr>
          <p:cNvPr id="344" name="Google Shape;344;p35"/>
          <p:cNvCxnSpPr>
            <a:stCxn id="339" idx="2"/>
            <a:endCxn id="338" idx="4"/>
          </p:cNvCxnSpPr>
          <p:nvPr/>
        </p:nvCxnSpPr>
        <p:spPr>
          <a:xfrm rot="10800000">
            <a:off x="6237101" y="4571870"/>
            <a:ext cx="446100" cy="479700"/>
          </a:xfrm>
          <a:prstGeom prst="straightConnector1">
            <a:avLst/>
          </a:prstGeom>
          <a:noFill/>
          <a:ln cap="flat" cmpd="sng" w="9525">
            <a:solidFill>
              <a:schemeClr val="accent1"/>
            </a:solidFill>
            <a:prstDash val="solid"/>
            <a:round/>
            <a:headEnd len="sm" w="sm" type="none"/>
            <a:tailEnd len="med" w="med" type="triangle"/>
          </a:ln>
        </p:spPr>
      </p:cxnSp>
      <p:cxnSp>
        <p:nvCxnSpPr>
          <p:cNvPr id="345" name="Google Shape;345;p35"/>
          <p:cNvCxnSpPr>
            <a:endCxn id="340" idx="4"/>
          </p:cNvCxnSpPr>
          <p:nvPr/>
        </p:nvCxnSpPr>
        <p:spPr>
          <a:xfrm flipH="1">
            <a:off x="6237187" y="5051572"/>
            <a:ext cx="446100" cy="562200"/>
          </a:xfrm>
          <a:prstGeom prst="straightConnector1">
            <a:avLst/>
          </a:prstGeom>
          <a:noFill/>
          <a:ln cap="flat" cmpd="sng" w="9525">
            <a:solidFill>
              <a:schemeClr val="accent1"/>
            </a:solidFill>
            <a:prstDash val="solid"/>
            <a:round/>
            <a:headEnd len="sm" w="sm" type="none"/>
            <a:tailEnd len="med" w="med" type="triangle"/>
          </a:ln>
        </p:spPr>
      </p:cxnSp>
      <p:cxnSp>
        <p:nvCxnSpPr>
          <p:cNvPr id="346" name="Google Shape;346;p35"/>
          <p:cNvCxnSpPr>
            <a:stCxn id="343" idx="4"/>
            <a:endCxn id="342" idx="2"/>
          </p:cNvCxnSpPr>
          <p:nvPr/>
        </p:nvCxnSpPr>
        <p:spPr>
          <a:xfrm flipH="1" rot="10800000">
            <a:off x="9244291" y="4571870"/>
            <a:ext cx="510000" cy="479700"/>
          </a:xfrm>
          <a:prstGeom prst="straightConnector1">
            <a:avLst/>
          </a:prstGeom>
          <a:noFill/>
          <a:ln cap="flat" cmpd="sng" w="9525">
            <a:solidFill>
              <a:schemeClr val="accent1"/>
            </a:solidFill>
            <a:prstDash val="solid"/>
            <a:round/>
            <a:headEnd len="sm" w="sm" type="none"/>
            <a:tailEnd len="med" w="med" type="triangle"/>
          </a:ln>
        </p:spPr>
      </p:cxnSp>
      <p:cxnSp>
        <p:nvCxnSpPr>
          <p:cNvPr id="347" name="Google Shape;347;p35"/>
          <p:cNvCxnSpPr>
            <a:stCxn id="343" idx="4"/>
            <a:endCxn id="341" idx="2"/>
          </p:cNvCxnSpPr>
          <p:nvPr/>
        </p:nvCxnSpPr>
        <p:spPr>
          <a:xfrm>
            <a:off x="9244291" y="5051570"/>
            <a:ext cx="507000" cy="562200"/>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REPLICATION : LOG BASED</a:t>
            </a:r>
            <a:endParaRPr/>
          </a:p>
        </p:txBody>
      </p:sp>
      <p:sp>
        <p:nvSpPr>
          <p:cNvPr id="353" name="Google Shape;353;p36"/>
          <p:cNvSpPr txBox="1"/>
          <p:nvPr>
            <p:ph idx="1" type="body"/>
          </p:nvPr>
        </p:nvSpPr>
        <p:spPr>
          <a:xfrm>
            <a:off x="1024128" y="2286000"/>
            <a:ext cx="9972525"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Statement Based</a:t>
            </a:r>
            <a:endParaRPr/>
          </a:p>
          <a:p>
            <a:pPr indent="-137159" lvl="1" marL="265176" rtl="0" algn="l">
              <a:lnSpc>
                <a:spcPct val="90000"/>
              </a:lnSpc>
              <a:spcBef>
                <a:spcPts val="600"/>
              </a:spcBef>
              <a:spcAft>
                <a:spcPts val="0"/>
              </a:spcAft>
              <a:buSzPts val="1800"/>
              <a:buFont typeface="Noto Sans Symbols"/>
              <a:buChar char="▪"/>
            </a:pPr>
            <a:r>
              <a:rPr lang="en-GB"/>
              <a:t>Queries or actions which modify the database are stored and re-executed on replicas in same order.</a:t>
            </a:r>
            <a:endParaRPr/>
          </a:p>
          <a:p>
            <a:pPr indent="-137159" lvl="1" marL="265176" rtl="0" algn="l">
              <a:lnSpc>
                <a:spcPct val="90000"/>
              </a:lnSpc>
              <a:spcBef>
                <a:spcPts val="600"/>
              </a:spcBef>
              <a:spcAft>
                <a:spcPts val="0"/>
              </a:spcAft>
              <a:buSzPts val="1800"/>
              <a:buFont typeface="Noto Sans Symbols"/>
              <a:buChar char="▪"/>
            </a:pPr>
            <a:r>
              <a:rPr lang="en-GB"/>
              <a:t>Logs are smaller in size compared to row based, a system can be restored to state before failure by executing the statements present in log.</a:t>
            </a:r>
            <a:endParaRPr/>
          </a:p>
          <a:p>
            <a:pPr indent="-137159" lvl="1" marL="265176" rtl="0" algn="l">
              <a:lnSpc>
                <a:spcPct val="90000"/>
              </a:lnSpc>
              <a:spcBef>
                <a:spcPts val="600"/>
              </a:spcBef>
              <a:spcAft>
                <a:spcPts val="0"/>
              </a:spcAft>
              <a:buSzPts val="1800"/>
              <a:buFont typeface="Noto Sans Symbols"/>
              <a:buChar char="▪"/>
            </a:pPr>
            <a:r>
              <a:rPr lang="en-GB"/>
              <a:t>In case queries contain Hardware or OS dependent value, a replica with different hardware or OS may produce different result.</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Row Based</a:t>
            </a:r>
            <a:endParaRPr/>
          </a:p>
          <a:p>
            <a:pPr indent="-137159" lvl="1" marL="265176" rtl="0" algn="l">
              <a:lnSpc>
                <a:spcPct val="90000"/>
              </a:lnSpc>
              <a:spcBef>
                <a:spcPts val="600"/>
              </a:spcBef>
              <a:spcAft>
                <a:spcPts val="0"/>
              </a:spcAft>
              <a:buSzPts val="1800"/>
              <a:buFont typeface="Noto Sans Symbols"/>
              <a:buChar char="▪"/>
            </a:pPr>
            <a:r>
              <a:rPr lang="en-GB"/>
              <a:t>Database logs all updated rows. Replicas iterate over these records in log and perform update.</a:t>
            </a:r>
            <a:endParaRPr/>
          </a:p>
          <a:p>
            <a:pPr indent="-137159" lvl="1" marL="265176" rtl="0" algn="l">
              <a:lnSpc>
                <a:spcPct val="90000"/>
              </a:lnSpc>
              <a:spcBef>
                <a:spcPts val="600"/>
              </a:spcBef>
              <a:spcAft>
                <a:spcPts val="0"/>
              </a:spcAft>
              <a:buSzPts val="1800"/>
              <a:buFont typeface="Noto Sans Symbols"/>
              <a:buChar char="▪"/>
            </a:pPr>
            <a:r>
              <a:rPr lang="en-GB"/>
              <a:t>Queries which affect lot of rows result in lots of records written to log files, logs file could become extremely large.</a:t>
            </a:r>
            <a:endParaRPr/>
          </a:p>
          <a:p>
            <a:pPr indent="-137159" lvl="1" marL="265176" rtl="0" algn="l">
              <a:lnSpc>
                <a:spcPct val="90000"/>
              </a:lnSpc>
              <a:spcBef>
                <a:spcPts val="600"/>
              </a:spcBef>
              <a:spcAft>
                <a:spcPts val="0"/>
              </a:spcAft>
              <a:buSzPts val="1800"/>
              <a:buFont typeface="Noto Sans Symbols"/>
              <a:buChar char="▪"/>
            </a:pPr>
            <a:r>
              <a:rPr lang="en-GB"/>
              <a:t>It is one of most effective and safe replication method.</a:t>
            </a:r>
            <a:endParaRPr/>
          </a:p>
          <a:p>
            <a:pPr indent="0" lvl="0" marL="0" rtl="0" algn="l">
              <a:lnSpc>
                <a:spcPct val="90000"/>
              </a:lnSpc>
              <a:spcBef>
                <a:spcPts val="600"/>
              </a:spcBef>
              <a:spcAft>
                <a:spcPts val="0"/>
              </a:spcAft>
              <a:buSzPts val="1800"/>
              <a:buNone/>
            </a:pPr>
            <a:r>
              <a:t/>
            </a:r>
            <a:endParaRPr sz="1800"/>
          </a:p>
        </p:txBody>
      </p:sp>
      <p:sp>
        <p:nvSpPr>
          <p:cNvPr id="354" name="Google Shape;354;p36"/>
          <p:cNvSpPr txBox="1"/>
          <p:nvPr/>
        </p:nvSpPr>
        <p:spPr>
          <a:xfrm>
            <a:off x="5788551" y="2286000"/>
            <a:ext cx="4764422" cy="4023360"/>
          </a:xfrm>
          <a:prstGeom prst="rect">
            <a:avLst/>
          </a:prstGeom>
          <a:noFill/>
          <a:ln>
            <a:noFill/>
          </a:ln>
        </p:spPr>
        <p:txBody>
          <a:bodyPr anchorCtr="0" anchor="t" bIns="45700" lIns="45700" spcFirstLastPara="1" rIns="45700" wrap="square" tIns="45700">
            <a:normAutofit/>
          </a:bodyPr>
          <a:lstStyle/>
          <a:p>
            <a:pPr indent="0" lvl="0" marL="91440" marR="0" rtl="0" algn="l">
              <a:lnSpc>
                <a:spcPct val="90000"/>
              </a:lnSpc>
              <a:spcBef>
                <a:spcPts val="0"/>
              </a:spcBef>
              <a:spcAft>
                <a:spcPts val="0"/>
              </a:spcAft>
              <a:buClr>
                <a:schemeClr val="accent1"/>
              </a:buClr>
              <a:buSzPts val="2200"/>
              <a:buFont typeface="Twentieth Century"/>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REPLICATION : FULL TABLE</a:t>
            </a:r>
            <a:endParaRPr/>
          </a:p>
        </p:txBody>
      </p:sp>
      <p:sp>
        <p:nvSpPr>
          <p:cNvPr id="360" name="Google Shape;360;p3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Snapshot</a:t>
            </a:r>
            <a:endParaRPr/>
          </a:p>
          <a:p>
            <a:pPr indent="-137159" lvl="1" marL="265176" rtl="0" algn="l">
              <a:lnSpc>
                <a:spcPct val="90000"/>
              </a:lnSpc>
              <a:spcBef>
                <a:spcPts val="600"/>
              </a:spcBef>
              <a:spcAft>
                <a:spcPts val="0"/>
              </a:spcAft>
              <a:buSzPts val="1800"/>
              <a:buChar char="🢝"/>
            </a:pPr>
            <a:r>
              <a:rPr lang="en-GB"/>
              <a:t>Full table data is snapshotted at intervals and distributed for replication</a:t>
            </a:r>
            <a:endParaRPr/>
          </a:p>
          <a:p>
            <a:pPr indent="-137159" lvl="1" marL="265176" rtl="0" algn="l">
              <a:lnSpc>
                <a:spcPct val="90000"/>
              </a:lnSpc>
              <a:spcBef>
                <a:spcPts val="600"/>
              </a:spcBef>
              <a:spcAft>
                <a:spcPts val="0"/>
              </a:spcAft>
              <a:buSzPts val="1800"/>
              <a:buChar char="🢝"/>
            </a:pPr>
            <a:r>
              <a:rPr lang="en-GB"/>
              <a:t>Suitable for smaller tables e.g., Web Servers</a:t>
            </a:r>
            <a:endParaRPr/>
          </a:p>
          <a:p>
            <a:pPr indent="0" lvl="0" marL="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Transactional</a:t>
            </a:r>
            <a:endParaRPr/>
          </a:p>
          <a:p>
            <a:pPr indent="-137159" lvl="1" marL="265176" rtl="0" algn="l">
              <a:lnSpc>
                <a:spcPct val="90000"/>
              </a:lnSpc>
              <a:spcBef>
                <a:spcPts val="600"/>
              </a:spcBef>
              <a:spcAft>
                <a:spcPts val="0"/>
              </a:spcAft>
              <a:buSzPts val="1800"/>
              <a:buChar char="🢝"/>
            </a:pPr>
            <a:r>
              <a:rPr lang="en-GB"/>
              <a:t>Updates on master database is monitored and synced with replicas</a:t>
            </a:r>
            <a:endParaRPr/>
          </a:p>
          <a:p>
            <a:pPr indent="-137159" lvl="1" marL="265176" rtl="0" algn="l">
              <a:lnSpc>
                <a:spcPct val="90000"/>
              </a:lnSpc>
              <a:spcBef>
                <a:spcPts val="600"/>
              </a:spcBef>
              <a:spcAft>
                <a:spcPts val="0"/>
              </a:spcAft>
              <a:buSzPts val="1800"/>
              <a:buChar char="🢝"/>
            </a:pPr>
            <a:r>
              <a:rPr lang="en-GB"/>
              <a:t>Suitable for larger tables</a:t>
            </a:r>
            <a:endParaRPr/>
          </a:p>
          <a:p>
            <a:pPr indent="-137159" lvl="1" marL="265176" rtl="0" algn="l">
              <a:lnSpc>
                <a:spcPct val="90000"/>
              </a:lnSpc>
              <a:spcBef>
                <a:spcPts val="600"/>
              </a:spcBef>
              <a:spcAft>
                <a:spcPts val="0"/>
              </a:spcAft>
              <a:buSzPts val="1800"/>
              <a:buChar char="🢝"/>
            </a:pPr>
            <a:r>
              <a:rPr lang="en-GB"/>
              <a:t>Since replicas stores all changes but with slight delay, this is more suitable for queries on historical data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REPLICATION : KEY-BASED INCREMENTAL</a:t>
            </a:r>
            <a:endParaRPr/>
          </a:p>
        </p:txBody>
      </p:sp>
      <p:sp>
        <p:nvSpPr>
          <p:cNvPr id="366" name="Google Shape;366;p3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The updates to primary database are chained and stores change based on unique Id or keys. Only the final updated value is synced with other databases.</a:t>
            </a:r>
            <a:endParaRPr/>
          </a:p>
          <a:p>
            <a:pPr indent="-114300" lvl="0" marL="91440" rtl="0" algn="l">
              <a:lnSpc>
                <a:spcPct val="90000"/>
              </a:lnSpc>
              <a:spcBef>
                <a:spcPts val="600"/>
              </a:spcBef>
              <a:spcAft>
                <a:spcPts val="0"/>
              </a:spcAft>
              <a:buSzPts val="1800"/>
              <a:buChar char=" "/>
            </a:pPr>
            <a:r>
              <a:rPr lang="en-GB" sz="1800"/>
              <a:t>It is suitable for use-cases having very frequent update on specific keys.</a:t>
            </a:r>
            <a:endParaRPr/>
          </a:p>
          <a:p>
            <a:pPr indent="-114300" lvl="0" marL="91440" rtl="0" algn="l">
              <a:lnSpc>
                <a:spcPct val="90000"/>
              </a:lnSpc>
              <a:spcBef>
                <a:spcPts val="600"/>
              </a:spcBef>
              <a:spcAft>
                <a:spcPts val="0"/>
              </a:spcAft>
              <a:buSzPts val="1800"/>
              <a:buChar char=" "/>
            </a:pPr>
            <a:r>
              <a:rPr lang="en-GB" sz="1800"/>
              <a:t>Replicas doesn’t contain historical changes, hence this system is more suitable for latest-value queries.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BUFFER POOL</a:t>
            </a:r>
            <a:endParaRPr/>
          </a:p>
        </p:txBody>
      </p:sp>
      <p:sp>
        <p:nvSpPr>
          <p:cNvPr id="372" name="Google Shape;372;p3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Disk I/O is expensive. </a:t>
            </a:r>
            <a:endParaRPr/>
          </a:p>
          <a:p>
            <a:pPr indent="-114300" lvl="0" marL="91440" rtl="0" algn="l">
              <a:lnSpc>
                <a:spcPct val="90000"/>
              </a:lnSpc>
              <a:spcBef>
                <a:spcPts val="600"/>
              </a:spcBef>
              <a:spcAft>
                <a:spcPts val="0"/>
              </a:spcAft>
              <a:buSzPts val="1800"/>
              <a:buChar char=" "/>
            </a:pPr>
            <a:r>
              <a:rPr lang="en-GB" sz="1800"/>
              <a:t>Fetching pages from disk takes time.</a:t>
            </a:r>
            <a:endParaRPr/>
          </a:p>
          <a:p>
            <a:pPr indent="-114300" lvl="0" marL="91440" rtl="0" algn="l">
              <a:lnSpc>
                <a:spcPct val="90000"/>
              </a:lnSpc>
              <a:spcBef>
                <a:spcPts val="600"/>
              </a:spcBef>
              <a:spcAft>
                <a:spcPts val="0"/>
              </a:spcAft>
              <a:buSzPts val="1800"/>
              <a:buChar char=" "/>
            </a:pPr>
            <a:r>
              <a:rPr lang="en-GB" sz="1800"/>
              <a:t>Database Systems creates a pool of pages in memory. This space is used to store pages from disk and perform required operation.</a:t>
            </a:r>
            <a:endParaRPr/>
          </a:p>
          <a:p>
            <a:pPr indent="-114300" lvl="0" marL="91440" rtl="0" algn="l">
              <a:lnSpc>
                <a:spcPct val="90000"/>
              </a:lnSpc>
              <a:spcBef>
                <a:spcPts val="600"/>
              </a:spcBef>
              <a:spcAft>
                <a:spcPts val="0"/>
              </a:spcAft>
              <a:buSzPts val="1800"/>
              <a:buChar char=" "/>
            </a:pPr>
            <a:r>
              <a:rPr lang="en-GB" sz="1800"/>
              <a:t>Buffer pool can store hot pages to efficiently perform most queries.</a:t>
            </a:r>
            <a:endParaRPr/>
          </a:p>
          <a:p>
            <a:pPr indent="-114300" lvl="0" marL="91440" rtl="0" algn="l">
              <a:lnSpc>
                <a:spcPct val="90000"/>
              </a:lnSpc>
              <a:spcBef>
                <a:spcPts val="600"/>
              </a:spcBef>
              <a:spcAft>
                <a:spcPts val="0"/>
              </a:spcAft>
              <a:buSzPts val="1800"/>
              <a:buChar char=" "/>
            </a:pPr>
            <a:r>
              <a:rPr lang="en-GB" sz="1800"/>
              <a:t>Various algorithms are used to read-ahead (prefetch) pages from disk to buffer, evict pages from buffer and write back update to disk.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EXPECTATIONS FROM DATABASE</a:t>
            </a:r>
            <a:endParaRPr/>
          </a:p>
        </p:txBody>
      </p:sp>
      <p:sp>
        <p:nvSpPr>
          <p:cNvPr id="112" name="Google Shape;112;p4"/>
          <p:cNvSpPr txBox="1"/>
          <p:nvPr>
            <p:ph idx="1" type="body"/>
          </p:nvPr>
        </p:nvSpPr>
        <p:spPr>
          <a:xfrm>
            <a:off x="1115736" y="2099144"/>
            <a:ext cx="9110444" cy="3648683"/>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What is the need of a database ?</a:t>
            </a:r>
            <a:endParaRPr/>
          </a:p>
          <a:p>
            <a:pPr indent="0" lvl="0" marL="0" rtl="0" algn="l">
              <a:lnSpc>
                <a:spcPct val="90000"/>
              </a:lnSpc>
              <a:spcBef>
                <a:spcPts val="600"/>
              </a:spcBef>
              <a:spcAft>
                <a:spcPts val="0"/>
              </a:spcAft>
              <a:buSzPts val="1800"/>
              <a:buNone/>
            </a:pPr>
            <a:r>
              <a:rPr lang="en-GB" sz="1800"/>
              <a:t>Why isn’t data simply written to file ?</a:t>
            </a:r>
            <a:endParaRPr sz="1800"/>
          </a:p>
        </p:txBody>
      </p:sp>
      <p:sp>
        <p:nvSpPr>
          <p:cNvPr id="113" name="Google Shape;113;p4"/>
          <p:cNvSpPr txBox="1"/>
          <p:nvPr/>
        </p:nvSpPr>
        <p:spPr>
          <a:xfrm>
            <a:off x="6294121" y="2393342"/>
            <a:ext cx="4401710" cy="3648684"/>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a:t>
            </a:r>
            <a:endParaRPr/>
          </a:p>
        </p:txBody>
      </p:sp>
      <p:sp>
        <p:nvSpPr>
          <p:cNvPr id="378" name="Google Shape;378;p4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127000" lvl="0" marL="91440" rtl="0" algn="l">
              <a:lnSpc>
                <a:spcPct val="90000"/>
              </a:lnSpc>
              <a:spcBef>
                <a:spcPts val="0"/>
              </a:spcBef>
              <a:spcAft>
                <a:spcPts val="0"/>
              </a:spcAft>
              <a:buSzPts val="2000"/>
              <a:buChar char=" "/>
            </a:pPr>
            <a:r>
              <a:rPr lang="en-GB" sz="2000"/>
              <a:t>Index helps to quickly locate data of interest.</a:t>
            </a:r>
            <a:endParaRPr/>
          </a:p>
          <a:p>
            <a:pPr indent="-127000" lvl="0" marL="91440" rtl="0" algn="l">
              <a:lnSpc>
                <a:spcPct val="90000"/>
              </a:lnSpc>
              <a:spcBef>
                <a:spcPts val="600"/>
              </a:spcBef>
              <a:spcAft>
                <a:spcPts val="0"/>
              </a:spcAft>
              <a:buSzPts val="2000"/>
              <a:buChar char=" "/>
            </a:pPr>
            <a:r>
              <a:rPr lang="en-GB" sz="2000"/>
              <a:t>A query would have to scan all table data. With information from index, the search space can be reduced.</a:t>
            </a:r>
            <a:endParaRPr/>
          </a:p>
          <a:p>
            <a:pPr indent="-127000" lvl="0" marL="91440" rtl="0" algn="l">
              <a:lnSpc>
                <a:spcPct val="90000"/>
              </a:lnSpc>
              <a:spcBef>
                <a:spcPts val="600"/>
              </a:spcBef>
              <a:spcAft>
                <a:spcPts val="0"/>
              </a:spcAft>
              <a:buSzPts val="2000"/>
              <a:buChar char=" "/>
            </a:pPr>
            <a:r>
              <a:rPr lang="en-GB" sz="2000"/>
              <a:t>Index can also be considered as data for Index table and needs to be stored!</a:t>
            </a:r>
            <a:endParaRPr/>
          </a:p>
          <a:p>
            <a:pPr indent="-127000" lvl="0" marL="91440" rtl="0" algn="l">
              <a:lnSpc>
                <a:spcPct val="90000"/>
              </a:lnSpc>
              <a:spcBef>
                <a:spcPts val="600"/>
              </a:spcBef>
              <a:spcAft>
                <a:spcPts val="0"/>
              </a:spcAft>
              <a:buSzPts val="2000"/>
              <a:buChar char=" "/>
            </a:pPr>
            <a:r>
              <a:rPr lang="en-GB" sz="2000"/>
              <a:t>The choice of index, depends on data storage layout as well as kind of query.</a:t>
            </a:r>
            <a:endParaRPr/>
          </a:p>
          <a:p>
            <a:pPr indent="-127000" lvl="0" marL="91440" rtl="0" algn="l">
              <a:lnSpc>
                <a:spcPct val="90000"/>
              </a:lnSpc>
              <a:spcBef>
                <a:spcPts val="600"/>
              </a:spcBef>
              <a:spcAft>
                <a:spcPts val="0"/>
              </a:spcAft>
              <a:buSzPts val="2000"/>
              <a:buChar char=" "/>
            </a:pPr>
            <a:r>
              <a:rPr lang="en-GB" sz="2000"/>
              <a:t>Some indexing mechanism can quickly locate a piece of data, others can reduce the search space for range based queries.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 : HASH TABLE</a:t>
            </a:r>
            <a:endParaRPr/>
          </a:p>
        </p:txBody>
      </p:sp>
      <p:sp>
        <p:nvSpPr>
          <p:cNvPr id="384" name="Google Shape;384;p4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Hash based indexing uses a hash function to map “key” to an index in hash-table.</a:t>
            </a:r>
            <a:endParaRPr/>
          </a:p>
          <a:p>
            <a:pPr indent="0" lvl="0" marL="0" rtl="0" algn="l">
              <a:lnSpc>
                <a:spcPct val="90000"/>
              </a:lnSpc>
              <a:spcBef>
                <a:spcPts val="600"/>
              </a:spcBef>
              <a:spcAft>
                <a:spcPts val="0"/>
              </a:spcAft>
              <a:buSzPts val="1800"/>
              <a:buNone/>
            </a:pPr>
            <a:r>
              <a:rPr lang="en-GB" sz="1800"/>
              <a:t>For each key, the value corresponds to page offset in disk.</a:t>
            </a:r>
            <a:endParaRPr/>
          </a:p>
          <a:p>
            <a:pPr indent="0" lvl="0" marL="0" rtl="0" algn="l">
              <a:lnSpc>
                <a:spcPct val="90000"/>
              </a:lnSpc>
              <a:spcBef>
                <a:spcPts val="600"/>
              </a:spcBef>
              <a:spcAft>
                <a:spcPts val="0"/>
              </a:spcAft>
              <a:buSzPts val="1800"/>
              <a:buNone/>
            </a:pPr>
            <a:r>
              <a:rPr lang="en-GB" sz="1800"/>
              <a:t>Hash-index is typically located in memory. However, they can also be stored on disk with trade-off in performance.</a:t>
            </a:r>
            <a:endParaRPr/>
          </a:p>
        </p:txBody>
      </p:sp>
      <p:pic>
        <p:nvPicPr>
          <p:cNvPr id="385" name="Google Shape;385;p41"/>
          <p:cNvPicPr preferRelativeResize="0"/>
          <p:nvPr/>
        </p:nvPicPr>
        <p:blipFill rotWithShape="1">
          <a:blip r:embed="rId3">
            <a:alphaModFix/>
          </a:blip>
          <a:srcRect b="0" l="0" r="0" t="0"/>
          <a:stretch/>
        </p:blipFill>
        <p:spPr>
          <a:xfrm>
            <a:off x="3755685" y="3359426"/>
            <a:ext cx="4034005" cy="277898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 : B+ TREE </a:t>
            </a:r>
            <a:endParaRPr/>
          </a:p>
        </p:txBody>
      </p:sp>
      <p:sp>
        <p:nvSpPr>
          <p:cNvPr id="391" name="Google Shape;391;p4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B+ tree index is a tree structure consisting of Inner nodes and Leaf nodes.</a:t>
            </a:r>
            <a:endParaRPr/>
          </a:p>
          <a:p>
            <a:pPr indent="-114300" lvl="0" marL="91440" rtl="0" algn="l">
              <a:lnSpc>
                <a:spcPct val="90000"/>
              </a:lnSpc>
              <a:spcBef>
                <a:spcPts val="600"/>
              </a:spcBef>
              <a:spcAft>
                <a:spcPts val="0"/>
              </a:spcAft>
              <a:buSzPts val="1800"/>
              <a:buChar char=" "/>
            </a:pPr>
            <a:r>
              <a:rPr lang="en-GB" sz="1800"/>
              <a:t>Inner nodes store only value, leaf nodes also stores pointers to row.</a:t>
            </a:r>
            <a:endParaRPr/>
          </a:p>
          <a:p>
            <a:pPr indent="-114300" lvl="0" marL="91440" rtl="0" algn="l">
              <a:lnSpc>
                <a:spcPct val="90000"/>
              </a:lnSpc>
              <a:spcBef>
                <a:spcPts val="600"/>
              </a:spcBef>
              <a:spcAft>
                <a:spcPts val="0"/>
              </a:spcAft>
              <a:buSzPts val="1800"/>
              <a:buChar char=" "/>
            </a:pPr>
            <a:r>
              <a:rPr lang="en-GB" sz="1800"/>
              <a:t>B+ tree stores all keys in sorted order.</a:t>
            </a:r>
            <a:endParaRPr/>
          </a:p>
          <a:p>
            <a:pPr indent="0" lvl="0" marL="91440" rtl="0" algn="l">
              <a:lnSpc>
                <a:spcPct val="90000"/>
              </a:lnSpc>
              <a:spcBef>
                <a:spcPts val="600"/>
              </a:spcBef>
              <a:spcAft>
                <a:spcPts val="0"/>
              </a:spcAft>
              <a:buSzPts val="1800"/>
              <a:buNone/>
            </a:pPr>
            <a:r>
              <a:t/>
            </a:r>
            <a:endParaRPr sz="1800"/>
          </a:p>
        </p:txBody>
      </p:sp>
      <p:pic>
        <p:nvPicPr>
          <p:cNvPr id="392" name="Google Shape;392;p42"/>
          <p:cNvPicPr preferRelativeResize="0"/>
          <p:nvPr/>
        </p:nvPicPr>
        <p:blipFill rotWithShape="1">
          <a:blip r:embed="rId3">
            <a:alphaModFix/>
          </a:blip>
          <a:srcRect b="0" l="0" r="0" t="0"/>
          <a:stretch/>
        </p:blipFill>
        <p:spPr>
          <a:xfrm>
            <a:off x="1836751" y="2833933"/>
            <a:ext cx="7837596" cy="306905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 : LSM TREE</a:t>
            </a:r>
            <a:endParaRPr/>
          </a:p>
        </p:txBody>
      </p:sp>
      <p:sp>
        <p:nvSpPr>
          <p:cNvPr id="398" name="Google Shape;398;p4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LSM tree consists of two or more tree-like component data structures.</a:t>
            </a:r>
            <a:endParaRPr/>
          </a:p>
          <a:p>
            <a:pPr indent="-114300" lvl="0" marL="91440" rtl="0" algn="l">
              <a:lnSpc>
                <a:spcPct val="90000"/>
              </a:lnSpc>
              <a:spcBef>
                <a:spcPts val="600"/>
              </a:spcBef>
              <a:spcAft>
                <a:spcPts val="0"/>
              </a:spcAft>
              <a:buSzPts val="1800"/>
              <a:buChar char=" "/>
            </a:pPr>
            <a:r>
              <a:rPr lang="en-GB" sz="1800"/>
              <a:t>The top level resides in memory and lower levels resides in disk or other cheap storage.</a:t>
            </a:r>
            <a:endParaRPr/>
          </a:p>
          <a:p>
            <a:pPr indent="-114300" lvl="0" marL="91440" rtl="0" algn="l">
              <a:lnSpc>
                <a:spcPct val="90000"/>
              </a:lnSpc>
              <a:spcBef>
                <a:spcPts val="600"/>
              </a:spcBef>
              <a:spcAft>
                <a:spcPts val="0"/>
              </a:spcAft>
              <a:buSzPts val="1800"/>
              <a:buChar char=" "/>
            </a:pPr>
            <a:r>
              <a:rPr lang="en-GB" sz="1800"/>
              <a:t>LSM tree uses combination of hash table and Sorted String Table.</a:t>
            </a:r>
            <a:endParaRPr/>
          </a:p>
          <a:p>
            <a:pPr indent="0" lvl="0" marL="91440" rtl="0" algn="l">
              <a:lnSpc>
                <a:spcPct val="90000"/>
              </a:lnSpc>
              <a:spcBef>
                <a:spcPts val="600"/>
              </a:spcBef>
              <a:spcAft>
                <a:spcPts val="0"/>
              </a:spcAft>
              <a:buSzPts val="1800"/>
              <a:buNone/>
            </a:pPr>
            <a:r>
              <a:t/>
            </a:r>
            <a:endParaRPr sz="1800"/>
          </a:p>
        </p:txBody>
      </p:sp>
      <p:pic>
        <p:nvPicPr>
          <p:cNvPr id="399" name="Google Shape;399;p43"/>
          <p:cNvPicPr preferRelativeResize="0"/>
          <p:nvPr/>
        </p:nvPicPr>
        <p:blipFill rotWithShape="1">
          <a:blip r:embed="rId3">
            <a:alphaModFix/>
          </a:blip>
          <a:srcRect b="0" l="0" r="0" t="0"/>
          <a:stretch/>
        </p:blipFill>
        <p:spPr>
          <a:xfrm>
            <a:off x="2648346" y="3625794"/>
            <a:ext cx="5099183" cy="255872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 : CLUSTERED / NON- CLUSTERED</a:t>
            </a:r>
            <a:endParaRPr/>
          </a:p>
        </p:txBody>
      </p:sp>
      <p:sp>
        <p:nvSpPr>
          <p:cNvPr id="405" name="Google Shape;405;p44"/>
          <p:cNvSpPr txBox="1"/>
          <p:nvPr>
            <p:ph idx="1" type="body"/>
          </p:nvPr>
        </p:nvSpPr>
        <p:spPr>
          <a:xfrm>
            <a:off x="1009549" y="2019628"/>
            <a:ext cx="9720073" cy="203818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SzPts val="1800"/>
              <a:buNone/>
            </a:pPr>
            <a:r>
              <a:rPr lang="en-GB" sz="1800"/>
              <a:t>Clustered index is used to store the table data.</a:t>
            </a:r>
            <a:endParaRPr/>
          </a:p>
          <a:p>
            <a:pPr indent="0" lvl="0" marL="0" rtl="0" algn="l">
              <a:lnSpc>
                <a:spcPct val="100000"/>
              </a:lnSpc>
              <a:spcBef>
                <a:spcPts val="600"/>
              </a:spcBef>
              <a:spcAft>
                <a:spcPts val="0"/>
              </a:spcAft>
              <a:buSzPts val="1800"/>
              <a:buNone/>
            </a:pPr>
            <a:r>
              <a:rPr lang="en-GB" sz="1800"/>
              <a:t>Only one column can be used as clustered index.</a:t>
            </a:r>
            <a:endParaRPr/>
          </a:p>
          <a:p>
            <a:pPr indent="0" lvl="0" marL="0" rtl="0" algn="l">
              <a:lnSpc>
                <a:spcPct val="100000"/>
              </a:lnSpc>
              <a:spcBef>
                <a:spcPts val="600"/>
              </a:spcBef>
              <a:spcAft>
                <a:spcPts val="0"/>
              </a:spcAft>
              <a:buSzPts val="1800"/>
              <a:buNone/>
            </a:pPr>
            <a:r>
              <a:t/>
            </a:r>
            <a:endParaRPr sz="1800"/>
          </a:p>
          <a:p>
            <a:pPr indent="0" lvl="0" marL="0" rtl="0" algn="l">
              <a:lnSpc>
                <a:spcPct val="100000"/>
              </a:lnSpc>
              <a:spcBef>
                <a:spcPts val="600"/>
              </a:spcBef>
              <a:spcAft>
                <a:spcPts val="0"/>
              </a:spcAft>
              <a:buSzPts val="1800"/>
              <a:buNone/>
            </a:pPr>
            <a:r>
              <a:rPr lang="en-GB" sz="1800"/>
              <a:t>Non-clustered index stores the keys separately and contains pointers to actual records.</a:t>
            </a:r>
            <a:endParaRPr/>
          </a:p>
          <a:p>
            <a:pPr indent="0" lvl="0" marL="0" rtl="0" algn="l">
              <a:lnSpc>
                <a:spcPct val="100000"/>
              </a:lnSpc>
              <a:spcBef>
                <a:spcPts val="600"/>
              </a:spcBef>
              <a:spcAft>
                <a:spcPts val="0"/>
              </a:spcAft>
              <a:buSzPts val="1800"/>
              <a:buNone/>
            </a:pPr>
            <a:r>
              <a:rPr lang="en-GB" sz="1800"/>
              <a:t>A table can have several non-clustered index.</a:t>
            </a:r>
            <a:endParaRPr/>
          </a:p>
          <a:p>
            <a:pPr indent="0" lvl="0" marL="0" rtl="0" algn="l">
              <a:lnSpc>
                <a:spcPct val="100000"/>
              </a:lnSpc>
              <a:spcBef>
                <a:spcPts val="600"/>
              </a:spcBef>
              <a:spcAft>
                <a:spcPts val="0"/>
              </a:spcAft>
              <a:buSzPts val="1800"/>
              <a:buNone/>
            </a:pPr>
            <a:r>
              <a:t/>
            </a:r>
            <a:endParaRPr sz="1800"/>
          </a:p>
        </p:txBody>
      </p:sp>
      <p:sp>
        <p:nvSpPr>
          <p:cNvPr id="406" name="Google Shape;406;p44"/>
          <p:cNvSpPr/>
          <p:nvPr/>
        </p:nvSpPr>
        <p:spPr>
          <a:xfrm>
            <a:off x="3347499" y="4333461"/>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Root</a:t>
            </a:r>
            <a:endParaRPr sz="1200">
              <a:solidFill>
                <a:schemeClr val="lt1"/>
              </a:solidFill>
              <a:latin typeface="Twentieth Century"/>
              <a:ea typeface="Twentieth Century"/>
              <a:cs typeface="Twentieth Century"/>
              <a:sym typeface="Twentieth Century"/>
            </a:endParaRPr>
          </a:p>
        </p:txBody>
      </p:sp>
      <p:sp>
        <p:nvSpPr>
          <p:cNvPr id="407" name="Google Shape;407;p44"/>
          <p:cNvSpPr/>
          <p:nvPr/>
        </p:nvSpPr>
        <p:spPr>
          <a:xfrm>
            <a:off x="2363127" y="5079558"/>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Int. Node</a:t>
            </a:r>
            <a:endParaRPr sz="1200">
              <a:solidFill>
                <a:schemeClr val="lt1"/>
              </a:solidFill>
              <a:latin typeface="Twentieth Century"/>
              <a:ea typeface="Twentieth Century"/>
              <a:cs typeface="Twentieth Century"/>
              <a:sym typeface="Twentieth Century"/>
            </a:endParaRPr>
          </a:p>
        </p:txBody>
      </p:sp>
      <p:sp>
        <p:nvSpPr>
          <p:cNvPr id="408" name="Google Shape;408;p44"/>
          <p:cNvSpPr/>
          <p:nvPr/>
        </p:nvSpPr>
        <p:spPr>
          <a:xfrm>
            <a:off x="2834640" y="5788549"/>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Data</a:t>
            </a:r>
            <a:endParaRPr sz="1200">
              <a:solidFill>
                <a:schemeClr val="lt1"/>
              </a:solidFill>
              <a:latin typeface="Twentieth Century"/>
              <a:ea typeface="Twentieth Century"/>
              <a:cs typeface="Twentieth Century"/>
              <a:sym typeface="Twentieth Century"/>
            </a:endParaRPr>
          </a:p>
        </p:txBody>
      </p:sp>
      <p:sp>
        <p:nvSpPr>
          <p:cNvPr id="409" name="Google Shape;409;p44"/>
          <p:cNvSpPr/>
          <p:nvPr/>
        </p:nvSpPr>
        <p:spPr>
          <a:xfrm>
            <a:off x="1804946" y="5788550"/>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Data</a:t>
            </a:r>
            <a:endParaRPr sz="1200">
              <a:solidFill>
                <a:schemeClr val="lt1"/>
              </a:solidFill>
              <a:latin typeface="Twentieth Century"/>
              <a:ea typeface="Twentieth Century"/>
              <a:cs typeface="Twentieth Century"/>
              <a:sym typeface="Twentieth Century"/>
            </a:endParaRPr>
          </a:p>
        </p:txBody>
      </p:sp>
      <p:cxnSp>
        <p:nvCxnSpPr>
          <p:cNvPr id="410" name="Google Shape;410;p44"/>
          <p:cNvCxnSpPr>
            <a:endCxn id="407" idx="0"/>
          </p:cNvCxnSpPr>
          <p:nvPr/>
        </p:nvCxnSpPr>
        <p:spPr>
          <a:xfrm flipH="1">
            <a:off x="2728887" y="4707258"/>
            <a:ext cx="729900" cy="372300"/>
          </a:xfrm>
          <a:prstGeom prst="bentConnector2">
            <a:avLst/>
          </a:prstGeom>
          <a:noFill/>
          <a:ln cap="flat" cmpd="sng" w="9525">
            <a:solidFill>
              <a:schemeClr val="accent1"/>
            </a:solidFill>
            <a:prstDash val="solid"/>
            <a:round/>
            <a:headEnd len="sm" w="sm" type="none"/>
            <a:tailEnd len="med" w="med" type="triangle"/>
          </a:ln>
        </p:spPr>
      </p:cxnSp>
      <p:cxnSp>
        <p:nvCxnSpPr>
          <p:cNvPr id="411" name="Google Shape;411;p44"/>
          <p:cNvCxnSpPr/>
          <p:nvPr/>
        </p:nvCxnSpPr>
        <p:spPr>
          <a:xfrm>
            <a:off x="3919993" y="4707172"/>
            <a:ext cx="788400" cy="372300"/>
          </a:xfrm>
          <a:prstGeom prst="bentConnector2">
            <a:avLst/>
          </a:prstGeom>
          <a:noFill/>
          <a:ln cap="flat" cmpd="sng" w="9525">
            <a:solidFill>
              <a:schemeClr val="accent1"/>
            </a:solidFill>
            <a:prstDash val="solid"/>
            <a:round/>
            <a:headEnd len="sm" w="sm" type="none"/>
            <a:tailEnd len="med" w="med" type="triangle"/>
          </a:ln>
        </p:spPr>
      </p:cxnSp>
      <p:cxnSp>
        <p:nvCxnSpPr>
          <p:cNvPr id="412" name="Google Shape;412;p44"/>
          <p:cNvCxnSpPr>
            <a:endCxn id="408" idx="0"/>
          </p:cNvCxnSpPr>
          <p:nvPr/>
        </p:nvCxnSpPr>
        <p:spPr>
          <a:xfrm flipH="1" rot="-5400000">
            <a:off x="2912100" y="5500249"/>
            <a:ext cx="335400" cy="241200"/>
          </a:xfrm>
          <a:prstGeom prst="bentConnector3">
            <a:avLst>
              <a:gd fmla="val -6879" name="adj1"/>
            </a:avLst>
          </a:prstGeom>
          <a:noFill/>
          <a:ln cap="flat" cmpd="sng" w="9525">
            <a:solidFill>
              <a:schemeClr val="accent1"/>
            </a:solidFill>
            <a:prstDash val="solid"/>
            <a:round/>
            <a:headEnd len="sm" w="sm" type="none"/>
            <a:tailEnd len="med" w="med" type="triangle"/>
          </a:ln>
        </p:spPr>
      </p:cxnSp>
      <p:cxnSp>
        <p:nvCxnSpPr>
          <p:cNvPr id="413" name="Google Shape;413;p44"/>
          <p:cNvCxnSpPr/>
          <p:nvPr/>
        </p:nvCxnSpPr>
        <p:spPr>
          <a:xfrm flipH="1">
            <a:off x="2170766" y="5453265"/>
            <a:ext cx="365700" cy="335400"/>
          </a:xfrm>
          <a:prstGeom prst="bentConnector3">
            <a:avLst>
              <a:gd fmla="val 97842" name="adj1"/>
            </a:avLst>
          </a:prstGeom>
          <a:noFill/>
          <a:ln cap="flat" cmpd="sng" w="9525">
            <a:solidFill>
              <a:schemeClr val="accent1"/>
            </a:solidFill>
            <a:prstDash val="solid"/>
            <a:round/>
            <a:headEnd len="sm" w="sm" type="none"/>
            <a:tailEnd len="med" w="med" type="triangle"/>
          </a:ln>
        </p:spPr>
      </p:cxnSp>
      <p:sp>
        <p:nvSpPr>
          <p:cNvPr id="414" name="Google Shape;414;p44"/>
          <p:cNvSpPr/>
          <p:nvPr/>
        </p:nvSpPr>
        <p:spPr>
          <a:xfrm>
            <a:off x="4402637" y="5079557"/>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Int. Node</a:t>
            </a:r>
            <a:endParaRPr sz="1200">
              <a:solidFill>
                <a:schemeClr val="lt1"/>
              </a:solidFill>
              <a:latin typeface="Twentieth Century"/>
              <a:ea typeface="Twentieth Century"/>
              <a:cs typeface="Twentieth Century"/>
              <a:sym typeface="Twentieth Century"/>
            </a:endParaRPr>
          </a:p>
        </p:txBody>
      </p:sp>
      <p:sp>
        <p:nvSpPr>
          <p:cNvPr id="415" name="Google Shape;415;p44"/>
          <p:cNvSpPr/>
          <p:nvPr/>
        </p:nvSpPr>
        <p:spPr>
          <a:xfrm>
            <a:off x="4874150" y="5788548"/>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Data</a:t>
            </a:r>
            <a:endParaRPr sz="1200">
              <a:solidFill>
                <a:schemeClr val="lt1"/>
              </a:solidFill>
              <a:latin typeface="Twentieth Century"/>
              <a:ea typeface="Twentieth Century"/>
              <a:cs typeface="Twentieth Century"/>
              <a:sym typeface="Twentieth Century"/>
            </a:endParaRPr>
          </a:p>
        </p:txBody>
      </p:sp>
      <p:sp>
        <p:nvSpPr>
          <p:cNvPr id="416" name="Google Shape;416;p44"/>
          <p:cNvSpPr/>
          <p:nvPr/>
        </p:nvSpPr>
        <p:spPr>
          <a:xfrm>
            <a:off x="3844456" y="5788549"/>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Data</a:t>
            </a:r>
            <a:endParaRPr sz="1200">
              <a:solidFill>
                <a:schemeClr val="lt1"/>
              </a:solidFill>
              <a:latin typeface="Twentieth Century"/>
              <a:ea typeface="Twentieth Century"/>
              <a:cs typeface="Twentieth Century"/>
              <a:sym typeface="Twentieth Century"/>
            </a:endParaRPr>
          </a:p>
        </p:txBody>
      </p:sp>
      <p:cxnSp>
        <p:nvCxnSpPr>
          <p:cNvPr id="417" name="Google Shape;417;p44"/>
          <p:cNvCxnSpPr>
            <a:endCxn id="415" idx="0"/>
          </p:cNvCxnSpPr>
          <p:nvPr/>
        </p:nvCxnSpPr>
        <p:spPr>
          <a:xfrm flipH="1" rot="-5400000">
            <a:off x="4951610" y="5500248"/>
            <a:ext cx="335400" cy="241200"/>
          </a:xfrm>
          <a:prstGeom prst="bentConnector3">
            <a:avLst>
              <a:gd fmla="val -6879" name="adj1"/>
            </a:avLst>
          </a:prstGeom>
          <a:noFill/>
          <a:ln cap="flat" cmpd="sng" w="9525">
            <a:solidFill>
              <a:schemeClr val="accent1"/>
            </a:solidFill>
            <a:prstDash val="solid"/>
            <a:round/>
            <a:headEnd len="sm" w="sm" type="none"/>
            <a:tailEnd len="med" w="med" type="triangle"/>
          </a:ln>
        </p:spPr>
      </p:cxnSp>
      <p:cxnSp>
        <p:nvCxnSpPr>
          <p:cNvPr id="418" name="Google Shape;418;p44"/>
          <p:cNvCxnSpPr/>
          <p:nvPr/>
        </p:nvCxnSpPr>
        <p:spPr>
          <a:xfrm flipH="1">
            <a:off x="4210276" y="5453264"/>
            <a:ext cx="365700" cy="335400"/>
          </a:xfrm>
          <a:prstGeom prst="bentConnector3">
            <a:avLst>
              <a:gd fmla="val 97842" name="adj1"/>
            </a:avLst>
          </a:prstGeom>
          <a:noFill/>
          <a:ln cap="flat" cmpd="sng" w="9525">
            <a:solidFill>
              <a:schemeClr val="accent1"/>
            </a:solidFill>
            <a:prstDash val="solid"/>
            <a:round/>
            <a:headEnd len="sm" w="sm" type="none"/>
            <a:tailEnd len="med" w="med" type="triangle"/>
          </a:ln>
        </p:spPr>
      </p:cxnSp>
      <p:sp>
        <p:nvSpPr>
          <p:cNvPr id="419" name="Google Shape;419;p44"/>
          <p:cNvSpPr/>
          <p:nvPr/>
        </p:nvSpPr>
        <p:spPr>
          <a:xfrm>
            <a:off x="7789297" y="4273826"/>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Root</a:t>
            </a:r>
            <a:endParaRPr sz="1200">
              <a:solidFill>
                <a:schemeClr val="lt1"/>
              </a:solidFill>
              <a:latin typeface="Twentieth Century"/>
              <a:ea typeface="Twentieth Century"/>
              <a:cs typeface="Twentieth Century"/>
              <a:sym typeface="Twentieth Century"/>
            </a:endParaRPr>
          </a:p>
        </p:txBody>
      </p:sp>
      <p:sp>
        <p:nvSpPr>
          <p:cNvPr id="420" name="Google Shape;420;p44"/>
          <p:cNvSpPr/>
          <p:nvPr/>
        </p:nvSpPr>
        <p:spPr>
          <a:xfrm>
            <a:off x="6804925" y="5019923"/>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Int. Node</a:t>
            </a:r>
            <a:endParaRPr sz="1200">
              <a:solidFill>
                <a:schemeClr val="lt1"/>
              </a:solidFill>
              <a:latin typeface="Twentieth Century"/>
              <a:ea typeface="Twentieth Century"/>
              <a:cs typeface="Twentieth Century"/>
              <a:sym typeface="Twentieth Century"/>
            </a:endParaRPr>
          </a:p>
        </p:txBody>
      </p:sp>
      <p:sp>
        <p:nvSpPr>
          <p:cNvPr id="421" name="Google Shape;421;p44"/>
          <p:cNvSpPr/>
          <p:nvPr/>
        </p:nvSpPr>
        <p:spPr>
          <a:xfrm>
            <a:off x="7276438" y="5728914"/>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NoData</a:t>
            </a:r>
            <a:endParaRPr sz="1200">
              <a:solidFill>
                <a:schemeClr val="lt1"/>
              </a:solidFill>
              <a:latin typeface="Twentieth Century"/>
              <a:ea typeface="Twentieth Century"/>
              <a:cs typeface="Twentieth Century"/>
              <a:sym typeface="Twentieth Century"/>
            </a:endParaRPr>
          </a:p>
        </p:txBody>
      </p:sp>
      <p:sp>
        <p:nvSpPr>
          <p:cNvPr id="422" name="Google Shape;422;p44"/>
          <p:cNvSpPr/>
          <p:nvPr/>
        </p:nvSpPr>
        <p:spPr>
          <a:xfrm>
            <a:off x="6246744" y="5728915"/>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NoData</a:t>
            </a:r>
            <a:endParaRPr sz="1200">
              <a:solidFill>
                <a:schemeClr val="lt1"/>
              </a:solidFill>
              <a:latin typeface="Twentieth Century"/>
              <a:ea typeface="Twentieth Century"/>
              <a:cs typeface="Twentieth Century"/>
              <a:sym typeface="Twentieth Century"/>
            </a:endParaRPr>
          </a:p>
        </p:txBody>
      </p:sp>
      <p:cxnSp>
        <p:nvCxnSpPr>
          <p:cNvPr id="423" name="Google Shape;423;p44"/>
          <p:cNvCxnSpPr>
            <a:endCxn id="420" idx="0"/>
          </p:cNvCxnSpPr>
          <p:nvPr/>
        </p:nvCxnSpPr>
        <p:spPr>
          <a:xfrm flipH="1">
            <a:off x="7170685" y="4647623"/>
            <a:ext cx="729900" cy="372300"/>
          </a:xfrm>
          <a:prstGeom prst="bentConnector2">
            <a:avLst/>
          </a:prstGeom>
          <a:noFill/>
          <a:ln cap="flat" cmpd="sng" w="9525">
            <a:solidFill>
              <a:schemeClr val="accent1"/>
            </a:solidFill>
            <a:prstDash val="solid"/>
            <a:round/>
            <a:headEnd len="sm" w="sm" type="none"/>
            <a:tailEnd len="med" w="med" type="triangle"/>
          </a:ln>
        </p:spPr>
      </p:cxnSp>
      <p:cxnSp>
        <p:nvCxnSpPr>
          <p:cNvPr id="424" name="Google Shape;424;p44"/>
          <p:cNvCxnSpPr/>
          <p:nvPr/>
        </p:nvCxnSpPr>
        <p:spPr>
          <a:xfrm>
            <a:off x="8361791" y="4647537"/>
            <a:ext cx="788400" cy="372300"/>
          </a:xfrm>
          <a:prstGeom prst="bentConnector2">
            <a:avLst/>
          </a:prstGeom>
          <a:noFill/>
          <a:ln cap="flat" cmpd="sng" w="9525">
            <a:solidFill>
              <a:schemeClr val="accent1"/>
            </a:solidFill>
            <a:prstDash val="solid"/>
            <a:round/>
            <a:headEnd len="sm" w="sm" type="none"/>
            <a:tailEnd len="med" w="med" type="triangle"/>
          </a:ln>
        </p:spPr>
      </p:cxnSp>
      <p:cxnSp>
        <p:nvCxnSpPr>
          <p:cNvPr id="425" name="Google Shape;425;p44"/>
          <p:cNvCxnSpPr>
            <a:endCxn id="421" idx="0"/>
          </p:cNvCxnSpPr>
          <p:nvPr/>
        </p:nvCxnSpPr>
        <p:spPr>
          <a:xfrm flipH="1" rot="-5400000">
            <a:off x="7353898" y="5440614"/>
            <a:ext cx="335400" cy="241200"/>
          </a:xfrm>
          <a:prstGeom prst="bentConnector3">
            <a:avLst>
              <a:gd fmla="val -6879" name="adj1"/>
            </a:avLst>
          </a:prstGeom>
          <a:noFill/>
          <a:ln cap="flat" cmpd="sng" w="9525">
            <a:solidFill>
              <a:schemeClr val="accent1"/>
            </a:solidFill>
            <a:prstDash val="solid"/>
            <a:round/>
            <a:headEnd len="sm" w="sm" type="none"/>
            <a:tailEnd len="med" w="med" type="triangle"/>
          </a:ln>
        </p:spPr>
      </p:cxnSp>
      <p:cxnSp>
        <p:nvCxnSpPr>
          <p:cNvPr id="426" name="Google Shape;426;p44"/>
          <p:cNvCxnSpPr/>
          <p:nvPr/>
        </p:nvCxnSpPr>
        <p:spPr>
          <a:xfrm flipH="1">
            <a:off x="6612564" y="5393630"/>
            <a:ext cx="365700" cy="335400"/>
          </a:xfrm>
          <a:prstGeom prst="bentConnector3">
            <a:avLst>
              <a:gd fmla="val 97842" name="adj1"/>
            </a:avLst>
          </a:prstGeom>
          <a:noFill/>
          <a:ln cap="flat" cmpd="sng" w="9525">
            <a:solidFill>
              <a:schemeClr val="accent1"/>
            </a:solidFill>
            <a:prstDash val="solid"/>
            <a:round/>
            <a:headEnd len="sm" w="sm" type="none"/>
            <a:tailEnd len="med" w="med" type="triangle"/>
          </a:ln>
        </p:spPr>
      </p:cxnSp>
      <p:sp>
        <p:nvSpPr>
          <p:cNvPr id="427" name="Google Shape;427;p44"/>
          <p:cNvSpPr/>
          <p:nvPr/>
        </p:nvSpPr>
        <p:spPr>
          <a:xfrm>
            <a:off x="8844435" y="5019922"/>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Int. Node</a:t>
            </a:r>
            <a:endParaRPr sz="1200">
              <a:solidFill>
                <a:schemeClr val="lt1"/>
              </a:solidFill>
              <a:latin typeface="Twentieth Century"/>
              <a:ea typeface="Twentieth Century"/>
              <a:cs typeface="Twentieth Century"/>
              <a:sym typeface="Twentieth Century"/>
            </a:endParaRPr>
          </a:p>
        </p:txBody>
      </p:sp>
      <p:sp>
        <p:nvSpPr>
          <p:cNvPr id="428" name="Google Shape;428;p44"/>
          <p:cNvSpPr/>
          <p:nvPr/>
        </p:nvSpPr>
        <p:spPr>
          <a:xfrm>
            <a:off x="9315948" y="5728913"/>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NoData</a:t>
            </a:r>
            <a:endParaRPr sz="1200">
              <a:solidFill>
                <a:schemeClr val="lt1"/>
              </a:solidFill>
              <a:latin typeface="Twentieth Century"/>
              <a:ea typeface="Twentieth Century"/>
              <a:cs typeface="Twentieth Century"/>
              <a:sym typeface="Twentieth Century"/>
            </a:endParaRPr>
          </a:p>
        </p:txBody>
      </p:sp>
      <p:sp>
        <p:nvSpPr>
          <p:cNvPr id="429" name="Google Shape;429;p44"/>
          <p:cNvSpPr/>
          <p:nvPr/>
        </p:nvSpPr>
        <p:spPr>
          <a:xfrm>
            <a:off x="8286254" y="5728914"/>
            <a:ext cx="731520" cy="373711"/>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Leaf</a:t>
            </a:r>
            <a:endParaRPr/>
          </a:p>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NoData</a:t>
            </a:r>
            <a:endParaRPr sz="1200">
              <a:solidFill>
                <a:schemeClr val="lt1"/>
              </a:solidFill>
              <a:latin typeface="Twentieth Century"/>
              <a:ea typeface="Twentieth Century"/>
              <a:cs typeface="Twentieth Century"/>
              <a:sym typeface="Twentieth Century"/>
            </a:endParaRPr>
          </a:p>
        </p:txBody>
      </p:sp>
      <p:cxnSp>
        <p:nvCxnSpPr>
          <p:cNvPr id="430" name="Google Shape;430;p44"/>
          <p:cNvCxnSpPr>
            <a:endCxn id="428" idx="0"/>
          </p:cNvCxnSpPr>
          <p:nvPr/>
        </p:nvCxnSpPr>
        <p:spPr>
          <a:xfrm flipH="1" rot="-5400000">
            <a:off x="9393408" y="5440613"/>
            <a:ext cx="335400" cy="241200"/>
          </a:xfrm>
          <a:prstGeom prst="bentConnector3">
            <a:avLst>
              <a:gd fmla="val -6879" name="adj1"/>
            </a:avLst>
          </a:prstGeom>
          <a:noFill/>
          <a:ln cap="flat" cmpd="sng" w="9525">
            <a:solidFill>
              <a:schemeClr val="accent1"/>
            </a:solidFill>
            <a:prstDash val="solid"/>
            <a:round/>
            <a:headEnd len="sm" w="sm" type="none"/>
            <a:tailEnd len="med" w="med" type="triangle"/>
          </a:ln>
        </p:spPr>
      </p:cxnSp>
      <p:cxnSp>
        <p:nvCxnSpPr>
          <p:cNvPr id="431" name="Google Shape;431;p44"/>
          <p:cNvCxnSpPr/>
          <p:nvPr/>
        </p:nvCxnSpPr>
        <p:spPr>
          <a:xfrm flipH="1">
            <a:off x="8652074" y="5393629"/>
            <a:ext cx="365700" cy="335400"/>
          </a:xfrm>
          <a:prstGeom prst="bentConnector3">
            <a:avLst>
              <a:gd fmla="val 97842" name="adj1"/>
            </a:avLst>
          </a:prstGeom>
          <a:noFill/>
          <a:ln cap="flat" cmpd="sng" w="9525">
            <a:solidFill>
              <a:schemeClr val="accent1"/>
            </a:solidFill>
            <a:prstDash val="solid"/>
            <a:round/>
            <a:headEnd len="sm" w="sm" type="none"/>
            <a:tailEnd len="med" w="med" type="triangle"/>
          </a:ln>
        </p:spPr>
      </p:cxnSp>
      <p:cxnSp>
        <p:nvCxnSpPr>
          <p:cNvPr id="432" name="Google Shape;432;p44"/>
          <p:cNvCxnSpPr>
            <a:stCxn id="422" idx="2"/>
            <a:endCxn id="416" idx="2"/>
          </p:cNvCxnSpPr>
          <p:nvPr/>
        </p:nvCxnSpPr>
        <p:spPr>
          <a:xfrm rot="5400000">
            <a:off x="5381454" y="4931276"/>
            <a:ext cx="59700" cy="2402400"/>
          </a:xfrm>
          <a:prstGeom prst="bentConnector3">
            <a:avLst>
              <a:gd fmla="val 482804" name="adj1"/>
            </a:avLst>
          </a:prstGeom>
          <a:noFill/>
          <a:ln cap="flat" cmpd="sng" w="9525">
            <a:solidFill>
              <a:schemeClr val="accent1"/>
            </a:solidFill>
            <a:prstDash val="solid"/>
            <a:round/>
            <a:headEnd len="sm" w="sm" type="none"/>
            <a:tailEnd len="med" w="med" type="triangle"/>
          </a:ln>
        </p:spPr>
      </p:cxnSp>
      <p:cxnSp>
        <p:nvCxnSpPr>
          <p:cNvPr id="433" name="Google Shape;433;p44"/>
          <p:cNvCxnSpPr>
            <a:stCxn id="421" idx="2"/>
            <a:endCxn id="409" idx="2"/>
          </p:cNvCxnSpPr>
          <p:nvPr/>
        </p:nvCxnSpPr>
        <p:spPr>
          <a:xfrm rot="5400000">
            <a:off x="4876648" y="3396775"/>
            <a:ext cx="59700" cy="5471400"/>
          </a:xfrm>
          <a:prstGeom prst="bentConnector3">
            <a:avLst>
              <a:gd fmla="val 629314" name="adj1"/>
            </a:avLst>
          </a:prstGeom>
          <a:noFill/>
          <a:ln cap="flat" cmpd="sng" w="9525">
            <a:solidFill>
              <a:schemeClr val="accent1"/>
            </a:solidFill>
            <a:prstDash val="solid"/>
            <a:round/>
            <a:headEnd len="sm" w="sm" type="none"/>
            <a:tailEnd len="med" w="med" type="triangle"/>
          </a:ln>
        </p:spPr>
      </p:cxnSp>
      <p:cxnSp>
        <p:nvCxnSpPr>
          <p:cNvPr id="434" name="Google Shape;434;p44"/>
          <p:cNvCxnSpPr>
            <a:stCxn id="429" idx="2"/>
            <a:endCxn id="408" idx="2"/>
          </p:cNvCxnSpPr>
          <p:nvPr/>
        </p:nvCxnSpPr>
        <p:spPr>
          <a:xfrm rot="5400000">
            <a:off x="5896364" y="3406675"/>
            <a:ext cx="59700" cy="5451600"/>
          </a:xfrm>
          <a:prstGeom prst="bentConnector3">
            <a:avLst>
              <a:gd fmla="val 789140" name="adj1"/>
            </a:avLst>
          </a:prstGeom>
          <a:noFill/>
          <a:ln cap="flat" cmpd="sng" w="9525">
            <a:solidFill>
              <a:schemeClr val="accent1"/>
            </a:solidFill>
            <a:prstDash val="solid"/>
            <a:round/>
            <a:headEnd len="sm" w="sm" type="none"/>
            <a:tailEnd len="med" w="med" type="triangle"/>
          </a:ln>
        </p:spPr>
      </p:cxnSp>
      <p:cxnSp>
        <p:nvCxnSpPr>
          <p:cNvPr id="435" name="Google Shape;435;p44"/>
          <p:cNvCxnSpPr>
            <a:stCxn id="428" idx="2"/>
            <a:endCxn id="415" idx="2"/>
          </p:cNvCxnSpPr>
          <p:nvPr/>
        </p:nvCxnSpPr>
        <p:spPr>
          <a:xfrm rot="5400000">
            <a:off x="7430958" y="3911574"/>
            <a:ext cx="59700" cy="4441800"/>
          </a:xfrm>
          <a:prstGeom prst="bentConnector3">
            <a:avLst>
              <a:gd fmla="val 349614" name="adj1"/>
            </a:avLst>
          </a:prstGeom>
          <a:noFill/>
          <a:ln cap="flat" cmpd="sng" w="9525">
            <a:solidFill>
              <a:schemeClr val="accent1"/>
            </a:solidFill>
            <a:prstDash val="solid"/>
            <a:round/>
            <a:headEnd len="sm" w="sm" type="none"/>
            <a:tailEnd len="med" w="med" type="triangle"/>
          </a:ln>
        </p:spPr>
      </p:cxnSp>
      <p:sp>
        <p:nvSpPr>
          <p:cNvPr id="436" name="Google Shape;436;p44"/>
          <p:cNvSpPr txBox="1"/>
          <p:nvPr/>
        </p:nvSpPr>
        <p:spPr>
          <a:xfrm>
            <a:off x="3195100" y="3988242"/>
            <a:ext cx="1067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wentieth Century"/>
                <a:ea typeface="Twentieth Century"/>
                <a:cs typeface="Twentieth Century"/>
                <a:sym typeface="Twentieth Century"/>
              </a:rPr>
              <a:t>Clustered</a:t>
            </a:r>
            <a:endParaRPr sz="1800">
              <a:solidFill>
                <a:schemeClr val="dk1"/>
              </a:solidFill>
              <a:latin typeface="Twentieth Century"/>
              <a:ea typeface="Twentieth Century"/>
              <a:cs typeface="Twentieth Century"/>
              <a:sym typeface="Twentieth Century"/>
            </a:endParaRPr>
          </a:p>
        </p:txBody>
      </p:sp>
      <p:sp>
        <p:nvSpPr>
          <p:cNvPr id="437" name="Google Shape;437;p44"/>
          <p:cNvSpPr txBox="1"/>
          <p:nvPr/>
        </p:nvSpPr>
        <p:spPr>
          <a:xfrm>
            <a:off x="7372185" y="3904493"/>
            <a:ext cx="1565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wentieth Century"/>
                <a:ea typeface="Twentieth Century"/>
                <a:cs typeface="Twentieth Century"/>
                <a:sym typeface="Twentieth Century"/>
              </a:rPr>
              <a:t>Non Clustered</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 : MULTICOLUMN</a:t>
            </a:r>
            <a:endParaRPr/>
          </a:p>
        </p:txBody>
      </p:sp>
      <p:sp>
        <p:nvSpPr>
          <p:cNvPr id="443" name="Google Shape;443;p4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Multi-column indexes use multiple columns in specified order as a key for sorted structure.</a:t>
            </a:r>
            <a:endParaRPr/>
          </a:p>
          <a:p>
            <a:pPr indent="0" lvl="0" marL="91440" rtl="0" algn="l">
              <a:lnSpc>
                <a:spcPct val="90000"/>
              </a:lnSpc>
              <a:spcBef>
                <a:spcPts val="600"/>
              </a:spcBef>
              <a:spcAft>
                <a:spcPts val="0"/>
              </a:spcAft>
              <a:buSzPts val="1800"/>
              <a:buNone/>
            </a:pPr>
            <a:r>
              <a:t/>
            </a:r>
            <a:endParaRPr sz="1800"/>
          </a:p>
        </p:txBody>
      </p:sp>
      <p:pic>
        <p:nvPicPr>
          <p:cNvPr id="444" name="Google Shape;444;p45"/>
          <p:cNvPicPr preferRelativeResize="0"/>
          <p:nvPr/>
        </p:nvPicPr>
        <p:blipFill rotWithShape="1">
          <a:blip r:embed="rId3">
            <a:alphaModFix/>
          </a:blip>
          <a:srcRect b="0" l="0" r="0" t="0"/>
          <a:stretch/>
        </p:blipFill>
        <p:spPr>
          <a:xfrm>
            <a:off x="1447799" y="3000021"/>
            <a:ext cx="8637767" cy="31061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INDEX : QUADTREE</a:t>
            </a:r>
            <a:endParaRPr/>
          </a:p>
        </p:txBody>
      </p:sp>
      <p:sp>
        <p:nvSpPr>
          <p:cNvPr id="450" name="Google Shape;450;p4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A quad-tree divides range of information in four groups.</a:t>
            </a:r>
            <a:endParaRPr/>
          </a:p>
          <a:p>
            <a:pPr indent="-114300" lvl="0" marL="91440" rtl="0" algn="l">
              <a:lnSpc>
                <a:spcPct val="90000"/>
              </a:lnSpc>
              <a:spcBef>
                <a:spcPts val="600"/>
              </a:spcBef>
              <a:spcAft>
                <a:spcPts val="0"/>
              </a:spcAft>
              <a:buSzPts val="1800"/>
              <a:buChar char=" "/>
            </a:pPr>
            <a:r>
              <a:rPr lang="en-GB" sz="1800"/>
              <a:t>Quad-tree uses two columns (criteria) to decide the block containing details of required query range.</a:t>
            </a:r>
            <a:endParaRPr/>
          </a:p>
          <a:p>
            <a:pPr indent="0" lvl="0" marL="91440" rtl="0" algn="l">
              <a:lnSpc>
                <a:spcPct val="90000"/>
              </a:lnSpc>
              <a:spcBef>
                <a:spcPts val="600"/>
              </a:spcBef>
              <a:spcAft>
                <a:spcPts val="0"/>
              </a:spcAft>
              <a:buSzPts val="1800"/>
              <a:buNone/>
            </a:pPr>
            <a:r>
              <a:t/>
            </a:r>
            <a:endParaRPr sz="1800"/>
          </a:p>
        </p:txBody>
      </p:sp>
      <p:pic>
        <p:nvPicPr>
          <p:cNvPr id="451" name="Google Shape;451;p46"/>
          <p:cNvPicPr preferRelativeResize="0"/>
          <p:nvPr/>
        </p:nvPicPr>
        <p:blipFill rotWithShape="1">
          <a:blip r:embed="rId3">
            <a:alphaModFix/>
          </a:blip>
          <a:srcRect b="0" l="0" r="0" t="0"/>
          <a:stretch/>
        </p:blipFill>
        <p:spPr>
          <a:xfrm>
            <a:off x="4084982" y="3376190"/>
            <a:ext cx="2896594" cy="2896594"/>
          </a:xfrm>
          <a:prstGeom prst="rect">
            <a:avLst/>
          </a:prstGeom>
          <a:noFill/>
          <a:ln>
            <a:noFill/>
          </a:ln>
        </p:spPr>
      </p:pic>
      <p:sp>
        <p:nvSpPr>
          <p:cNvPr id="452" name="Google Shape;452;p46"/>
          <p:cNvSpPr txBox="1"/>
          <p:nvPr/>
        </p:nvSpPr>
        <p:spPr>
          <a:xfrm flipH="1">
            <a:off x="4690474" y="6272784"/>
            <a:ext cx="238738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000">
                <a:solidFill>
                  <a:schemeClr val="dk1"/>
                </a:solidFill>
                <a:latin typeface="Twentieth Century"/>
                <a:ea typeface="Twentieth Century"/>
                <a:cs typeface="Twentieth Century"/>
                <a:sym typeface="Twentieth Century"/>
              </a:rPr>
              <a:t>Location data with bucket size = 1</a:t>
            </a:r>
            <a:endParaRPr sz="1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CACHE</a:t>
            </a:r>
            <a:endParaRPr/>
          </a:p>
        </p:txBody>
      </p:sp>
      <p:sp>
        <p:nvSpPr>
          <p:cNvPr id="458" name="Google Shape;458;p4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If the data is available at a location supporting quick random read and write, performing an operation is extremely quick!</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Ability to quickly operate on data:</a:t>
            </a:r>
            <a:endParaRPr/>
          </a:p>
          <a:p>
            <a:pPr indent="-114300" lvl="0" marL="91440" rtl="0" algn="l">
              <a:lnSpc>
                <a:spcPct val="90000"/>
              </a:lnSpc>
              <a:spcBef>
                <a:spcPts val="600"/>
              </a:spcBef>
              <a:spcAft>
                <a:spcPts val="0"/>
              </a:spcAft>
              <a:buSzPts val="1800"/>
              <a:buChar char=" "/>
            </a:pPr>
            <a:r>
              <a:rPr lang="en-GB" sz="1800"/>
              <a:t>L1 Cache &gt;&gt; L2 Cache &gt;&gt; L3 Cache &gt;&gt; Memory &gt;&gt; Disk</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However, due to limited cache size, answer to following question determines successful utilization of cache.</a:t>
            </a:r>
            <a:endParaRPr/>
          </a:p>
          <a:p>
            <a:pPr indent="-137159" lvl="1" marL="265176" rtl="0" algn="l">
              <a:lnSpc>
                <a:spcPct val="90000"/>
              </a:lnSpc>
              <a:spcBef>
                <a:spcPts val="600"/>
              </a:spcBef>
              <a:spcAft>
                <a:spcPts val="0"/>
              </a:spcAft>
              <a:buSzPts val="1800"/>
              <a:buChar char="🢝"/>
            </a:pPr>
            <a:r>
              <a:rPr lang="en-GB"/>
              <a:t>What data should be cached ?</a:t>
            </a:r>
            <a:endParaRPr/>
          </a:p>
          <a:p>
            <a:pPr indent="-137159" lvl="1" marL="265176" rtl="0" algn="l">
              <a:lnSpc>
                <a:spcPct val="90000"/>
              </a:lnSpc>
              <a:spcBef>
                <a:spcPts val="600"/>
              </a:spcBef>
              <a:spcAft>
                <a:spcPts val="0"/>
              </a:spcAft>
              <a:buSzPts val="1800"/>
              <a:buChar char="🢝"/>
            </a:pPr>
            <a:r>
              <a:rPr lang="en-GB"/>
              <a:t>Cache eviction policy</a:t>
            </a:r>
            <a:endParaRPr/>
          </a:p>
          <a:p>
            <a:pPr indent="-137159" lvl="1" marL="265176" rtl="0" algn="l">
              <a:lnSpc>
                <a:spcPct val="90000"/>
              </a:lnSpc>
              <a:spcBef>
                <a:spcPts val="600"/>
              </a:spcBef>
              <a:spcAft>
                <a:spcPts val="0"/>
              </a:spcAft>
              <a:buSzPts val="1800"/>
              <a:buChar char="🢝"/>
            </a:pPr>
            <a:r>
              <a:rPr lang="en-GB"/>
              <a:t>When should an updated entry written back to database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a:t>
            </a:r>
            <a:endParaRPr/>
          </a:p>
        </p:txBody>
      </p:sp>
      <p:sp>
        <p:nvSpPr>
          <p:cNvPr id="464" name="Google Shape;464;p48"/>
          <p:cNvSpPr txBox="1"/>
          <p:nvPr/>
        </p:nvSpPr>
        <p:spPr>
          <a:xfrm>
            <a:off x="7718729" y="1825625"/>
            <a:ext cx="3517789" cy="4351338"/>
          </a:xfrm>
          <a:prstGeom prst="rect">
            <a:avLst/>
          </a:prstGeom>
          <a:noFill/>
          <a:ln>
            <a:noFill/>
          </a:ln>
        </p:spPr>
        <p:txBody>
          <a:bodyPr anchorCtr="0" anchor="t" bIns="45700" lIns="91425" spcFirstLastPara="1" rIns="91425" wrap="square" tIns="45700">
            <a:normAutofit/>
          </a:bodyPr>
          <a:lstStyle/>
          <a:p>
            <a:pPr indent="-101600" lvl="2" marL="114300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sp>
        <p:nvSpPr>
          <p:cNvPr id="465" name="Google Shape;465;p48"/>
          <p:cNvSpPr txBox="1"/>
          <p:nvPr>
            <p:ph idx="1" type="body"/>
          </p:nvPr>
        </p:nvSpPr>
        <p:spPr>
          <a:xfrm>
            <a:off x="1024128" y="2286000"/>
            <a:ext cx="3953389"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Query flow</a:t>
            </a:r>
            <a:endParaRPr/>
          </a:p>
          <a:p>
            <a:pPr indent="-114300" lvl="0" marL="91440" rtl="0" algn="l">
              <a:lnSpc>
                <a:spcPct val="90000"/>
              </a:lnSpc>
              <a:spcBef>
                <a:spcPts val="600"/>
              </a:spcBef>
              <a:spcAft>
                <a:spcPts val="0"/>
              </a:spcAft>
              <a:buSzPts val="1800"/>
              <a:buChar char=" "/>
            </a:pPr>
            <a:r>
              <a:rPr lang="en-GB" sz="1800"/>
              <a:t>Query Optimization</a:t>
            </a:r>
            <a:endParaRPr/>
          </a:p>
          <a:p>
            <a:pPr indent="-137159" lvl="1" marL="265176" rtl="0" algn="l">
              <a:lnSpc>
                <a:spcPct val="90000"/>
              </a:lnSpc>
              <a:spcBef>
                <a:spcPts val="600"/>
              </a:spcBef>
              <a:spcAft>
                <a:spcPts val="0"/>
              </a:spcAft>
              <a:buSzPts val="1800"/>
              <a:buChar char="🢝"/>
            </a:pPr>
            <a:r>
              <a:rPr lang="en-GB"/>
              <a:t>Data Statistics</a:t>
            </a:r>
            <a:endParaRPr/>
          </a:p>
          <a:p>
            <a:pPr indent="-137159" lvl="1" marL="265176" rtl="0" algn="l">
              <a:lnSpc>
                <a:spcPct val="90000"/>
              </a:lnSpc>
              <a:spcBef>
                <a:spcPts val="600"/>
              </a:spcBef>
              <a:spcAft>
                <a:spcPts val="0"/>
              </a:spcAft>
              <a:buSzPts val="1800"/>
              <a:buChar char="🢝"/>
            </a:pPr>
            <a:r>
              <a:rPr lang="en-GB"/>
              <a:t>Materialized View</a:t>
            </a:r>
            <a:endParaRPr/>
          </a:p>
          <a:p>
            <a:pPr indent="-137159" lvl="1" marL="265176" rtl="0" algn="l">
              <a:lnSpc>
                <a:spcPct val="90000"/>
              </a:lnSpc>
              <a:spcBef>
                <a:spcPts val="600"/>
              </a:spcBef>
              <a:spcAft>
                <a:spcPts val="0"/>
              </a:spcAft>
              <a:buSzPts val="1800"/>
              <a:buChar char="🢝"/>
            </a:pPr>
            <a:r>
              <a:rPr lang="en-GB"/>
              <a:t>Execution Engine</a:t>
            </a:r>
            <a:endParaRPr/>
          </a:p>
          <a:p>
            <a:pPr indent="-137159" lvl="2" marL="448056" rtl="0" algn="l">
              <a:lnSpc>
                <a:spcPct val="90000"/>
              </a:lnSpc>
              <a:spcBef>
                <a:spcPts val="600"/>
              </a:spcBef>
              <a:spcAft>
                <a:spcPts val="0"/>
              </a:spcAft>
              <a:buSzPts val="1800"/>
              <a:buChar char="🢝"/>
            </a:pPr>
            <a:r>
              <a:rPr lang="en-GB" sz="1800"/>
              <a:t>Parallelized execution</a:t>
            </a:r>
            <a:endParaRPr/>
          </a:p>
          <a:p>
            <a:pPr indent="-114300" lvl="0" marL="91440" rtl="0" algn="l">
              <a:lnSpc>
                <a:spcPct val="90000"/>
              </a:lnSpc>
              <a:spcBef>
                <a:spcPts val="600"/>
              </a:spcBef>
              <a:spcAft>
                <a:spcPts val="0"/>
              </a:spcAft>
              <a:buSzPts val="1800"/>
              <a:buChar char=" "/>
            </a:pPr>
            <a:r>
              <a:rPr lang="en-GB" sz="1800"/>
              <a:t>Federated Query</a:t>
            </a:r>
            <a:endParaRPr/>
          </a:p>
          <a:p>
            <a:pPr indent="0" lvl="0" marL="91440" rtl="0" algn="l">
              <a:lnSpc>
                <a:spcPct val="90000"/>
              </a:lnSpc>
              <a:spcBef>
                <a:spcPts val="600"/>
              </a:spcBef>
              <a:spcAft>
                <a:spcPts val="0"/>
              </a:spcAft>
              <a:buSzPts val="1800"/>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FLOW</a:t>
            </a:r>
            <a:endParaRPr/>
          </a:p>
        </p:txBody>
      </p:sp>
      <p:sp>
        <p:nvSpPr>
          <p:cNvPr id="471" name="Google Shape;471;p49"/>
          <p:cNvSpPr/>
          <p:nvPr/>
        </p:nvSpPr>
        <p:spPr>
          <a:xfrm>
            <a:off x="545028" y="3130935"/>
            <a:ext cx="723051" cy="447879"/>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Query</a:t>
            </a:r>
            <a:endParaRPr/>
          </a:p>
        </p:txBody>
      </p:sp>
      <p:sp>
        <p:nvSpPr>
          <p:cNvPr id="472" name="Google Shape;472;p49"/>
          <p:cNvSpPr/>
          <p:nvPr/>
        </p:nvSpPr>
        <p:spPr>
          <a:xfrm>
            <a:off x="1794123" y="2920886"/>
            <a:ext cx="1869351" cy="1882471"/>
          </a:xfrm>
          <a:prstGeom prst="rect">
            <a:avLst/>
          </a:prstGeom>
          <a:solidFill>
            <a:schemeClr val="accent3"/>
          </a:solidFill>
          <a:ln cap="flat" cmpd="sng" w="15875">
            <a:solidFill>
              <a:srgbClr val="1C96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Twentieth Century"/>
              <a:ea typeface="Twentieth Century"/>
              <a:cs typeface="Twentieth Century"/>
              <a:sym typeface="Twentieth Century"/>
            </a:endParaRPr>
          </a:p>
        </p:txBody>
      </p:sp>
      <p:sp>
        <p:nvSpPr>
          <p:cNvPr id="473" name="Google Shape;473;p49"/>
          <p:cNvSpPr/>
          <p:nvPr/>
        </p:nvSpPr>
        <p:spPr>
          <a:xfrm>
            <a:off x="2065230" y="3152195"/>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Lexical Analysis</a:t>
            </a:r>
            <a:endParaRPr/>
          </a:p>
        </p:txBody>
      </p:sp>
      <p:sp>
        <p:nvSpPr>
          <p:cNvPr id="474" name="Google Shape;474;p49"/>
          <p:cNvSpPr/>
          <p:nvPr/>
        </p:nvSpPr>
        <p:spPr>
          <a:xfrm>
            <a:off x="2065230" y="3714194"/>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Syntactic Analysis</a:t>
            </a:r>
            <a:endParaRPr/>
          </a:p>
        </p:txBody>
      </p:sp>
      <p:sp>
        <p:nvSpPr>
          <p:cNvPr id="475" name="Google Shape;475;p49"/>
          <p:cNvSpPr/>
          <p:nvPr/>
        </p:nvSpPr>
        <p:spPr>
          <a:xfrm>
            <a:off x="2065230" y="4260270"/>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Semantic Analysis</a:t>
            </a:r>
            <a:endParaRPr/>
          </a:p>
        </p:txBody>
      </p:sp>
      <p:sp>
        <p:nvSpPr>
          <p:cNvPr id="476" name="Google Shape;476;p49"/>
          <p:cNvSpPr/>
          <p:nvPr/>
        </p:nvSpPr>
        <p:spPr>
          <a:xfrm>
            <a:off x="4314942" y="2971317"/>
            <a:ext cx="1869351" cy="1940735"/>
          </a:xfrm>
          <a:prstGeom prst="rect">
            <a:avLst/>
          </a:prstGeom>
          <a:solidFill>
            <a:schemeClr val="accent6"/>
          </a:solidFill>
          <a:ln cap="flat" cmpd="sng" w="15875">
            <a:solidFill>
              <a:srgbClr val="4776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Twentieth Century"/>
              <a:ea typeface="Twentieth Century"/>
              <a:cs typeface="Twentieth Century"/>
              <a:sym typeface="Twentieth Century"/>
            </a:endParaRPr>
          </a:p>
        </p:txBody>
      </p:sp>
      <p:sp>
        <p:nvSpPr>
          <p:cNvPr id="477" name="Google Shape;477;p49"/>
          <p:cNvSpPr/>
          <p:nvPr/>
        </p:nvSpPr>
        <p:spPr>
          <a:xfrm>
            <a:off x="4528708" y="3146873"/>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Optimizer</a:t>
            </a:r>
            <a:endParaRPr/>
          </a:p>
        </p:txBody>
      </p:sp>
      <p:sp>
        <p:nvSpPr>
          <p:cNvPr id="478" name="Google Shape;478;p49"/>
          <p:cNvSpPr/>
          <p:nvPr/>
        </p:nvSpPr>
        <p:spPr>
          <a:xfrm>
            <a:off x="2276854" y="5202251"/>
            <a:ext cx="1022853" cy="357732"/>
          </a:xfrm>
          <a:prstGeom prst="snipRoundRect">
            <a:avLst>
              <a:gd fmla="val 16667" name="adj1"/>
              <a:gd fmla="val 16667"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Catalog</a:t>
            </a:r>
            <a:endParaRPr sz="1200">
              <a:solidFill>
                <a:schemeClr val="lt1"/>
              </a:solidFill>
              <a:latin typeface="Twentieth Century"/>
              <a:ea typeface="Twentieth Century"/>
              <a:cs typeface="Twentieth Century"/>
              <a:sym typeface="Twentieth Century"/>
            </a:endParaRPr>
          </a:p>
        </p:txBody>
      </p:sp>
      <p:sp>
        <p:nvSpPr>
          <p:cNvPr id="479" name="Google Shape;479;p49"/>
          <p:cNvSpPr/>
          <p:nvPr/>
        </p:nvSpPr>
        <p:spPr>
          <a:xfrm>
            <a:off x="4749607" y="5202832"/>
            <a:ext cx="1022853" cy="357732"/>
          </a:xfrm>
          <a:prstGeom prst="snipRoundRect">
            <a:avLst>
              <a:gd fmla="val 16667" name="adj1"/>
              <a:gd fmla="val 16667"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Stats</a:t>
            </a:r>
            <a:endParaRPr/>
          </a:p>
        </p:txBody>
      </p:sp>
      <p:sp>
        <p:nvSpPr>
          <p:cNvPr id="480" name="Google Shape;480;p49"/>
          <p:cNvSpPr/>
          <p:nvPr/>
        </p:nvSpPr>
        <p:spPr>
          <a:xfrm>
            <a:off x="6825626" y="2971318"/>
            <a:ext cx="1869351" cy="1405610"/>
          </a:xfrm>
          <a:prstGeom prst="rect">
            <a:avLst/>
          </a:prstGeom>
          <a:solidFill>
            <a:schemeClr val="accent4"/>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Twentieth Century"/>
              <a:ea typeface="Twentieth Century"/>
              <a:cs typeface="Twentieth Century"/>
              <a:sym typeface="Twentieth Century"/>
            </a:endParaRPr>
          </a:p>
        </p:txBody>
      </p:sp>
      <p:sp>
        <p:nvSpPr>
          <p:cNvPr id="481" name="Google Shape;481;p49"/>
          <p:cNvSpPr/>
          <p:nvPr/>
        </p:nvSpPr>
        <p:spPr>
          <a:xfrm>
            <a:off x="7037251" y="3213144"/>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Task Scheduler</a:t>
            </a:r>
            <a:endParaRPr/>
          </a:p>
        </p:txBody>
      </p:sp>
      <p:sp>
        <p:nvSpPr>
          <p:cNvPr id="482" name="Google Shape;482;p49"/>
          <p:cNvSpPr/>
          <p:nvPr/>
        </p:nvSpPr>
        <p:spPr>
          <a:xfrm>
            <a:off x="9031738" y="3002388"/>
            <a:ext cx="1869351" cy="770241"/>
          </a:xfrm>
          <a:prstGeom prst="rect">
            <a:avLst/>
          </a:prstGeom>
          <a:gradFill>
            <a:gsLst>
              <a:gs pos="0">
                <a:srgbClr val="8DB7B4"/>
              </a:gs>
              <a:gs pos="100000">
                <a:srgbClr val="ADD3D0"/>
              </a:gs>
            </a:gsLst>
            <a:path path="circle">
              <a:fillToRect b="50%" l="50%" r="50%" t="50%"/>
            </a:path>
            <a:tileRect/>
          </a:gra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Twentieth Century"/>
              <a:ea typeface="Twentieth Century"/>
              <a:cs typeface="Twentieth Century"/>
              <a:sym typeface="Twentieth Century"/>
            </a:endParaRPr>
          </a:p>
        </p:txBody>
      </p:sp>
      <p:sp>
        <p:nvSpPr>
          <p:cNvPr id="483" name="Google Shape;483;p49"/>
          <p:cNvSpPr/>
          <p:nvPr/>
        </p:nvSpPr>
        <p:spPr>
          <a:xfrm>
            <a:off x="9287269" y="3192662"/>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Task execution</a:t>
            </a:r>
            <a:endParaRPr/>
          </a:p>
        </p:txBody>
      </p:sp>
      <p:sp>
        <p:nvSpPr>
          <p:cNvPr id="484" name="Google Shape;484;p49"/>
          <p:cNvSpPr txBox="1"/>
          <p:nvPr/>
        </p:nvSpPr>
        <p:spPr>
          <a:xfrm>
            <a:off x="2461107" y="2656735"/>
            <a:ext cx="6543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Parser</a:t>
            </a:r>
            <a:endParaRPr/>
          </a:p>
        </p:txBody>
      </p:sp>
      <p:sp>
        <p:nvSpPr>
          <p:cNvPr id="485" name="Google Shape;485;p49"/>
          <p:cNvSpPr txBox="1"/>
          <p:nvPr/>
        </p:nvSpPr>
        <p:spPr>
          <a:xfrm>
            <a:off x="4943806" y="2719807"/>
            <a:ext cx="6543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Planner</a:t>
            </a:r>
            <a:endParaRPr/>
          </a:p>
        </p:txBody>
      </p:sp>
      <p:sp>
        <p:nvSpPr>
          <p:cNvPr id="486" name="Google Shape;486;p49"/>
          <p:cNvSpPr txBox="1"/>
          <p:nvPr/>
        </p:nvSpPr>
        <p:spPr>
          <a:xfrm>
            <a:off x="7362126" y="2713889"/>
            <a:ext cx="7664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Execution</a:t>
            </a:r>
            <a:endParaRPr/>
          </a:p>
        </p:txBody>
      </p:sp>
      <p:sp>
        <p:nvSpPr>
          <p:cNvPr id="487" name="Google Shape;487;p49"/>
          <p:cNvSpPr/>
          <p:nvPr/>
        </p:nvSpPr>
        <p:spPr>
          <a:xfrm>
            <a:off x="7037251" y="3772629"/>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Aggregate</a:t>
            </a:r>
            <a:endParaRPr/>
          </a:p>
        </p:txBody>
      </p:sp>
      <p:sp>
        <p:nvSpPr>
          <p:cNvPr id="488" name="Google Shape;488;p49"/>
          <p:cNvSpPr/>
          <p:nvPr/>
        </p:nvSpPr>
        <p:spPr>
          <a:xfrm>
            <a:off x="9184138" y="3154788"/>
            <a:ext cx="1869351" cy="770241"/>
          </a:xfrm>
          <a:prstGeom prst="rect">
            <a:avLst/>
          </a:prstGeom>
          <a:gradFill>
            <a:gsLst>
              <a:gs pos="0">
                <a:srgbClr val="8DB7B4"/>
              </a:gs>
              <a:gs pos="100000">
                <a:srgbClr val="ADD3D0"/>
              </a:gs>
            </a:gsLst>
            <a:path path="circle">
              <a:fillToRect b="50%" l="50%" r="50%" t="50%"/>
            </a:path>
            <a:tileRect/>
          </a:gra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Twentieth Century"/>
              <a:ea typeface="Twentieth Century"/>
              <a:cs typeface="Twentieth Century"/>
              <a:sym typeface="Twentieth Century"/>
            </a:endParaRPr>
          </a:p>
        </p:txBody>
      </p:sp>
      <p:sp>
        <p:nvSpPr>
          <p:cNvPr id="489" name="Google Shape;489;p49"/>
          <p:cNvSpPr/>
          <p:nvPr/>
        </p:nvSpPr>
        <p:spPr>
          <a:xfrm>
            <a:off x="9439669" y="3345062"/>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Task execution</a:t>
            </a:r>
            <a:endParaRPr/>
          </a:p>
        </p:txBody>
      </p:sp>
      <p:sp>
        <p:nvSpPr>
          <p:cNvPr id="490" name="Google Shape;490;p49"/>
          <p:cNvSpPr/>
          <p:nvPr/>
        </p:nvSpPr>
        <p:spPr>
          <a:xfrm>
            <a:off x="9336538" y="3307187"/>
            <a:ext cx="2131576" cy="2357853"/>
          </a:xfrm>
          <a:prstGeom prst="rect">
            <a:avLst/>
          </a:prstGeom>
          <a:gradFill>
            <a:gsLst>
              <a:gs pos="0">
                <a:srgbClr val="8DB7B4"/>
              </a:gs>
              <a:gs pos="100000">
                <a:srgbClr val="ADD3D0"/>
              </a:gs>
            </a:gsLst>
            <a:path path="circle">
              <a:fillToRect b="50%" l="50%" r="50%" t="50%"/>
            </a:path>
            <a:tileRect/>
          </a:gra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Twentieth Century"/>
              <a:ea typeface="Twentieth Century"/>
              <a:cs typeface="Twentieth Century"/>
              <a:sym typeface="Twentieth Century"/>
            </a:endParaRPr>
          </a:p>
        </p:txBody>
      </p:sp>
      <p:sp>
        <p:nvSpPr>
          <p:cNvPr id="491" name="Google Shape;491;p49"/>
          <p:cNvSpPr/>
          <p:nvPr/>
        </p:nvSpPr>
        <p:spPr>
          <a:xfrm>
            <a:off x="9780189" y="3497461"/>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Task execution</a:t>
            </a:r>
            <a:endParaRPr/>
          </a:p>
        </p:txBody>
      </p:sp>
      <p:cxnSp>
        <p:nvCxnSpPr>
          <p:cNvPr id="492" name="Google Shape;492;p49"/>
          <p:cNvCxnSpPr>
            <a:stCxn id="471" idx="3"/>
            <a:endCxn id="473" idx="2"/>
          </p:cNvCxnSpPr>
          <p:nvPr/>
        </p:nvCxnSpPr>
        <p:spPr>
          <a:xfrm flipH="1" rot="10800000">
            <a:off x="1268079" y="3345275"/>
            <a:ext cx="797100" cy="9600"/>
          </a:xfrm>
          <a:prstGeom prst="straightConnector1">
            <a:avLst/>
          </a:prstGeom>
          <a:noFill/>
          <a:ln cap="flat" cmpd="sng" w="9525">
            <a:solidFill>
              <a:schemeClr val="accent1"/>
            </a:solidFill>
            <a:prstDash val="solid"/>
            <a:round/>
            <a:headEnd len="sm" w="sm" type="none"/>
            <a:tailEnd len="med" w="med" type="triangle"/>
          </a:ln>
        </p:spPr>
      </p:cxnSp>
      <p:sp>
        <p:nvSpPr>
          <p:cNvPr id="493" name="Google Shape;493;p49"/>
          <p:cNvSpPr txBox="1"/>
          <p:nvPr/>
        </p:nvSpPr>
        <p:spPr>
          <a:xfrm>
            <a:off x="1348685" y="3121355"/>
            <a:ext cx="56863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Text</a:t>
            </a:r>
            <a:endParaRPr/>
          </a:p>
        </p:txBody>
      </p:sp>
      <p:sp>
        <p:nvSpPr>
          <p:cNvPr id="494" name="Google Shape;494;p49"/>
          <p:cNvSpPr/>
          <p:nvPr/>
        </p:nvSpPr>
        <p:spPr>
          <a:xfrm>
            <a:off x="6668187" y="1041925"/>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95" name="Google Shape;495;p49"/>
          <p:cNvSpPr/>
          <p:nvPr/>
        </p:nvSpPr>
        <p:spPr>
          <a:xfrm>
            <a:off x="7353023" y="1865097"/>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96" name="Google Shape;496;p49"/>
          <p:cNvSpPr/>
          <p:nvPr/>
        </p:nvSpPr>
        <p:spPr>
          <a:xfrm>
            <a:off x="7037251" y="1436900"/>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97" name="Google Shape;497;p49"/>
          <p:cNvSpPr/>
          <p:nvPr/>
        </p:nvSpPr>
        <p:spPr>
          <a:xfrm>
            <a:off x="6096000" y="2334841"/>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98" name="Google Shape;498;p49"/>
          <p:cNvSpPr/>
          <p:nvPr/>
        </p:nvSpPr>
        <p:spPr>
          <a:xfrm>
            <a:off x="6762654" y="1861579"/>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99" name="Google Shape;499;p49"/>
          <p:cNvSpPr/>
          <p:nvPr/>
        </p:nvSpPr>
        <p:spPr>
          <a:xfrm>
            <a:off x="6096001" y="1871100"/>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00" name="Google Shape;500;p49"/>
          <p:cNvSpPr/>
          <p:nvPr/>
        </p:nvSpPr>
        <p:spPr>
          <a:xfrm>
            <a:off x="6413985" y="1436900"/>
            <a:ext cx="357126" cy="273491"/>
          </a:xfrm>
          <a:prstGeom prst="ellipse">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501" name="Google Shape;501;p49"/>
          <p:cNvCxnSpPr>
            <a:stCxn id="494" idx="3"/>
            <a:endCxn id="500" idx="0"/>
          </p:cNvCxnSpPr>
          <p:nvPr/>
        </p:nvCxnSpPr>
        <p:spPr>
          <a:xfrm flipH="1">
            <a:off x="6592687" y="1275364"/>
            <a:ext cx="127800" cy="161400"/>
          </a:xfrm>
          <a:prstGeom prst="straightConnector1">
            <a:avLst/>
          </a:prstGeom>
          <a:noFill/>
          <a:ln cap="flat" cmpd="sng" w="9525">
            <a:solidFill>
              <a:schemeClr val="accent1"/>
            </a:solidFill>
            <a:prstDash val="solid"/>
            <a:round/>
            <a:headEnd len="sm" w="sm" type="none"/>
            <a:tailEnd len="med" w="med" type="triangle"/>
          </a:ln>
        </p:spPr>
      </p:cxnSp>
      <p:cxnSp>
        <p:nvCxnSpPr>
          <p:cNvPr id="502" name="Google Shape;502;p49"/>
          <p:cNvCxnSpPr>
            <a:stCxn id="494" idx="5"/>
            <a:endCxn id="496" idx="1"/>
          </p:cNvCxnSpPr>
          <p:nvPr/>
        </p:nvCxnSpPr>
        <p:spPr>
          <a:xfrm>
            <a:off x="6973013" y="1275364"/>
            <a:ext cx="116400" cy="201600"/>
          </a:xfrm>
          <a:prstGeom prst="straightConnector1">
            <a:avLst/>
          </a:prstGeom>
          <a:noFill/>
          <a:ln cap="flat" cmpd="sng" w="9525">
            <a:solidFill>
              <a:schemeClr val="accent1"/>
            </a:solidFill>
            <a:prstDash val="solid"/>
            <a:round/>
            <a:headEnd len="sm" w="sm" type="none"/>
            <a:tailEnd len="med" w="med" type="triangle"/>
          </a:ln>
        </p:spPr>
      </p:cxnSp>
      <p:cxnSp>
        <p:nvCxnSpPr>
          <p:cNvPr id="503" name="Google Shape;503;p49"/>
          <p:cNvCxnSpPr>
            <a:stCxn id="500" idx="3"/>
            <a:endCxn id="499" idx="0"/>
          </p:cNvCxnSpPr>
          <p:nvPr/>
        </p:nvCxnSpPr>
        <p:spPr>
          <a:xfrm flipH="1">
            <a:off x="6274585" y="1670339"/>
            <a:ext cx="191700" cy="200700"/>
          </a:xfrm>
          <a:prstGeom prst="straightConnector1">
            <a:avLst/>
          </a:prstGeom>
          <a:noFill/>
          <a:ln cap="flat" cmpd="sng" w="9525">
            <a:solidFill>
              <a:schemeClr val="accent1"/>
            </a:solidFill>
            <a:prstDash val="solid"/>
            <a:round/>
            <a:headEnd len="sm" w="sm" type="none"/>
            <a:tailEnd len="med" w="med" type="triangle"/>
          </a:ln>
        </p:spPr>
      </p:cxnSp>
      <p:cxnSp>
        <p:nvCxnSpPr>
          <p:cNvPr id="504" name="Google Shape;504;p49"/>
          <p:cNvCxnSpPr>
            <a:stCxn id="500" idx="5"/>
            <a:endCxn id="498" idx="0"/>
          </p:cNvCxnSpPr>
          <p:nvPr/>
        </p:nvCxnSpPr>
        <p:spPr>
          <a:xfrm>
            <a:off x="6718811" y="1670339"/>
            <a:ext cx="222300" cy="191100"/>
          </a:xfrm>
          <a:prstGeom prst="straightConnector1">
            <a:avLst/>
          </a:prstGeom>
          <a:noFill/>
          <a:ln cap="flat" cmpd="sng" w="9525">
            <a:solidFill>
              <a:schemeClr val="accent1"/>
            </a:solidFill>
            <a:prstDash val="solid"/>
            <a:round/>
            <a:headEnd len="sm" w="sm" type="none"/>
            <a:tailEnd len="med" w="med" type="triangle"/>
          </a:ln>
        </p:spPr>
      </p:cxnSp>
      <p:cxnSp>
        <p:nvCxnSpPr>
          <p:cNvPr id="505" name="Google Shape;505;p49"/>
          <p:cNvCxnSpPr>
            <a:stCxn id="499" idx="4"/>
            <a:endCxn id="497" idx="0"/>
          </p:cNvCxnSpPr>
          <p:nvPr/>
        </p:nvCxnSpPr>
        <p:spPr>
          <a:xfrm>
            <a:off x="6274564" y="2144591"/>
            <a:ext cx="0" cy="190200"/>
          </a:xfrm>
          <a:prstGeom prst="straightConnector1">
            <a:avLst/>
          </a:prstGeom>
          <a:noFill/>
          <a:ln cap="flat" cmpd="sng" w="9525">
            <a:solidFill>
              <a:schemeClr val="accent1"/>
            </a:solidFill>
            <a:prstDash val="solid"/>
            <a:round/>
            <a:headEnd len="sm" w="sm" type="none"/>
            <a:tailEnd len="med" w="med" type="triangle"/>
          </a:ln>
        </p:spPr>
      </p:cxnSp>
      <p:cxnSp>
        <p:nvCxnSpPr>
          <p:cNvPr id="506" name="Google Shape;506;p49"/>
          <p:cNvCxnSpPr>
            <a:stCxn id="496" idx="5"/>
            <a:endCxn id="495" idx="1"/>
          </p:cNvCxnSpPr>
          <p:nvPr/>
        </p:nvCxnSpPr>
        <p:spPr>
          <a:xfrm>
            <a:off x="7342077" y="1670339"/>
            <a:ext cx="63300" cy="234900"/>
          </a:xfrm>
          <a:prstGeom prst="straightConnector1">
            <a:avLst/>
          </a:prstGeom>
          <a:noFill/>
          <a:ln cap="flat" cmpd="sng" w="9525">
            <a:solidFill>
              <a:schemeClr val="accent1"/>
            </a:solidFill>
            <a:prstDash val="solid"/>
            <a:round/>
            <a:headEnd len="sm" w="sm" type="none"/>
            <a:tailEnd len="med" w="med" type="triangle"/>
          </a:ln>
        </p:spPr>
      </p:cxnSp>
      <p:sp>
        <p:nvSpPr>
          <p:cNvPr id="507" name="Google Shape;507;p49"/>
          <p:cNvSpPr/>
          <p:nvPr/>
        </p:nvSpPr>
        <p:spPr>
          <a:xfrm>
            <a:off x="4537982" y="3712535"/>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Transformer</a:t>
            </a:r>
            <a:endParaRPr/>
          </a:p>
        </p:txBody>
      </p:sp>
      <p:sp>
        <p:nvSpPr>
          <p:cNvPr id="508" name="Google Shape;508;p49"/>
          <p:cNvSpPr/>
          <p:nvPr/>
        </p:nvSpPr>
        <p:spPr>
          <a:xfrm>
            <a:off x="4551163" y="4260270"/>
            <a:ext cx="1446102" cy="386152"/>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Estimator</a:t>
            </a:r>
            <a:endParaRPr/>
          </a:p>
        </p:txBody>
      </p:sp>
      <p:cxnSp>
        <p:nvCxnSpPr>
          <p:cNvPr id="509" name="Google Shape;509;p49"/>
          <p:cNvCxnSpPr/>
          <p:nvPr/>
        </p:nvCxnSpPr>
        <p:spPr>
          <a:xfrm>
            <a:off x="3663474" y="3326087"/>
            <a:ext cx="636150" cy="0"/>
          </a:xfrm>
          <a:prstGeom prst="straightConnector1">
            <a:avLst/>
          </a:prstGeom>
          <a:noFill/>
          <a:ln cap="flat" cmpd="sng" w="9525">
            <a:solidFill>
              <a:schemeClr val="accent1"/>
            </a:solidFill>
            <a:prstDash val="solid"/>
            <a:round/>
            <a:headEnd len="sm" w="sm" type="none"/>
            <a:tailEnd len="med" w="med" type="triangle"/>
          </a:ln>
        </p:spPr>
      </p:cxnSp>
      <p:sp>
        <p:nvSpPr>
          <p:cNvPr id="510" name="Google Shape;510;p49"/>
          <p:cNvSpPr txBox="1"/>
          <p:nvPr/>
        </p:nvSpPr>
        <p:spPr>
          <a:xfrm>
            <a:off x="3670184" y="3089902"/>
            <a:ext cx="6361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Tokens</a:t>
            </a:r>
            <a:endParaRPr/>
          </a:p>
        </p:txBody>
      </p:sp>
      <p:sp>
        <p:nvSpPr>
          <p:cNvPr id="511" name="Google Shape;511;p49"/>
          <p:cNvSpPr txBox="1"/>
          <p:nvPr/>
        </p:nvSpPr>
        <p:spPr>
          <a:xfrm>
            <a:off x="6217536" y="3009347"/>
            <a:ext cx="6361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DAG</a:t>
            </a:r>
            <a:endParaRPr/>
          </a:p>
        </p:txBody>
      </p:sp>
      <p:cxnSp>
        <p:nvCxnSpPr>
          <p:cNvPr id="512" name="Google Shape;512;p49"/>
          <p:cNvCxnSpPr/>
          <p:nvPr/>
        </p:nvCxnSpPr>
        <p:spPr>
          <a:xfrm>
            <a:off x="6184293" y="3286346"/>
            <a:ext cx="650540" cy="0"/>
          </a:xfrm>
          <a:prstGeom prst="straightConnector1">
            <a:avLst/>
          </a:prstGeom>
          <a:noFill/>
          <a:ln cap="flat" cmpd="sng" w="9525">
            <a:solidFill>
              <a:schemeClr val="accent1"/>
            </a:solidFill>
            <a:prstDash val="solid"/>
            <a:round/>
            <a:headEnd len="sm" w="sm" type="none"/>
            <a:tailEnd len="med" w="med" type="triangle"/>
          </a:ln>
        </p:spPr>
      </p:cxnSp>
      <p:sp>
        <p:nvSpPr>
          <p:cNvPr id="513" name="Google Shape;513;p49"/>
          <p:cNvSpPr/>
          <p:nvPr/>
        </p:nvSpPr>
        <p:spPr>
          <a:xfrm>
            <a:off x="9418838" y="4168745"/>
            <a:ext cx="522297" cy="392521"/>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Data</a:t>
            </a:r>
            <a:endParaRPr/>
          </a:p>
        </p:txBody>
      </p:sp>
      <p:sp>
        <p:nvSpPr>
          <p:cNvPr id="514" name="Google Shape;514;p49"/>
          <p:cNvSpPr/>
          <p:nvPr/>
        </p:nvSpPr>
        <p:spPr>
          <a:xfrm>
            <a:off x="10509235" y="4202957"/>
            <a:ext cx="633366" cy="340822"/>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Results</a:t>
            </a:r>
            <a:endParaRPr/>
          </a:p>
        </p:txBody>
      </p:sp>
      <p:sp>
        <p:nvSpPr>
          <p:cNvPr id="515" name="Google Shape;515;p49"/>
          <p:cNvSpPr/>
          <p:nvPr/>
        </p:nvSpPr>
        <p:spPr>
          <a:xfrm>
            <a:off x="10604167" y="4305600"/>
            <a:ext cx="633366" cy="340822"/>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Results</a:t>
            </a:r>
            <a:endParaRPr/>
          </a:p>
        </p:txBody>
      </p:sp>
      <p:sp>
        <p:nvSpPr>
          <p:cNvPr id="516" name="Google Shape;516;p49"/>
          <p:cNvSpPr/>
          <p:nvPr/>
        </p:nvSpPr>
        <p:spPr>
          <a:xfrm>
            <a:off x="10699099" y="4388805"/>
            <a:ext cx="633366" cy="340822"/>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Results</a:t>
            </a:r>
            <a:endParaRPr/>
          </a:p>
        </p:txBody>
      </p:sp>
      <p:sp>
        <p:nvSpPr>
          <p:cNvPr id="517" name="Google Shape;517;p49"/>
          <p:cNvSpPr/>
          <p:nvPr/>
        </p:nvSpPr>
        <p:spPr>
          <a:xfrm>
            <a:off x="10620726" y="5137534"/>
            <a:ext cx="633366" cy="340822"/>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Twentieth Century"/>
                <a:ea typeface="Twentieth Century"/>
                <a:cs typeface="Twentieth Century"/>
                <a:sym typeface="Twentieth Century"/>
              </a:rPr>
              <a:t>Result</a:t>
            </a:r>
            <a:endParaRPr/>
          </a:p>
        </p:txBody>
      </p:sp>
      <p:cxnSp>
        <p:nvCxnSpPr>
          <p:cNvPr id="518" name="Google Shape;518;p49"/>
          <p:cNvCxnSpPr/>
          <p:nvPr/>
        </p:nvCxnSpPr>
        <p:spPr>
          <a:xfrm flipH="1" rot="10800000">
            <a:off x="9964536" y="4253488"/>
            <a:ext cx="542822" cy="13563"/>
          </a:xfrm>
          <a:prstGeom prst="straightConnector1">
            <a:avLst/>
          </a:prstGeom>
          <a:noFill/>
          <a:ln cap="flat" cmpd="sng" w="9525">
            <a:solidFill>
              <a:schemeClr val="accent1"/>
            </a:solidFill>
            <a:prstDash val="solid"/>
            <a:round/>
            <a:headEnd len="sm" w="sm" type="none"/>
            <a:tailEnd len="med" w="med" type="triangle"/>
          </a:ln>
        </p:spPr>
      </p:cxnSp>
      <p:cxnSp>
        <p:nvCxnSpPr>
          <p:cNvPr id="519" name="Google Shape;519;p49"/>
          <p:cNvCxnSpPr/>
          <p:nvPr/>
        </p:nvCxnSpPr>
        <p:spPr>
          <a:xfrm flipH="1" rot="10800000">
            <a:off x="9960418" y="4395242"/>
            <a:ext cx="542822" cy="13563"/>
          </a:xfrm>
          <a:prstGeom prst="straightConnector1">
            <a:avLst/>
          </a:prstGeom>
          <a:noFill/>
          <a:ln cap="flat" cmpd="sng" w="9525">
            <a:solidFill>
              <a:schemeClr val="accent1"/>
            </a:solidFill>
            <a:prstDash val="solid"/>
            <a:round/>
            <a:headEnd len="sm" w="sm" type="none"/>
            <a:tailEnd len="med" w="med" type="triangle"/>
          </a:ln>
        </p:spPr>
      </p:cxnSp>
      <p:cxnSp>
        <p:nvCxnSpPr>
          <p:cNvPr id="520" name="Google Shape;520;p49"/>
          <p:cNvCxnSpPr/>
          <p:nvPr/>
        </p:nvCxnSpPr>
        <p:spPr>
          <a:xfrm flipH="1" rot="10800000">
            <a:off x="9960418" y="4537739"/>
            <a:ext cx="542822" cy="13563"/>
          </a:xfrm>
          <a:prstGeom prst="straightConnector1">
            <a:avLst/>
          </a:prstGeom>
          <a:noFill/>
          <a:ln cap="flat" cmpd="sng" w="9525">
            <a:solidFill>
              <a:schemeClr val="accent1"/>
            </a:solidFill>
            <a:prstDash val="solid"/>
            <a:round/>
            <a:headEnd len="sm" w="sm" type="none"/>
            <a:tailEnd len="med" w="med" type="triangle"/>
          </a:ln>
        </p:spPr>
      </p:cxnSp>
      <p:cxnSp>
        <p:nvCxnSpPr>
          <p:cNvPr id="521" name="Google Shape;521;p49"/>
          <p:cNvCxnSpPr/>
          <p:nvPr/>
        </p:nvCxnSpPr>
        <p:spPr>
          <a:xfrm>
            <a:off x="10914856" y="4743138"/>
            <a:ext cx="5994" cy="380885"/>
          </a:xfrm>
          <a:prstGeom prst="straightConnector1">
            <a:avLst/>
          </a:prstGeom>
          <a:noFill/>
          <a:ln cap="flat" cmpd="sng" w="9525">
            <a:solidFill>
              <a:schemeClr val="accent1"/>
            </a:solidFill>
            <a:prstDash val="solid"/>
            <a:round/>
            <a:headEnd len="sm" w="sm" type="none"/>
            <a:tailEnd len="med" w="med" type="triangle"/>
          </a:ln>
        </p:spPr>
      </p:cxnSp>
      <p:cxnSp>
        <p:nvCxnSpPr>
          <p:cNvPr id="522" name="Google Shape;522;p49"/>
          <p:cNvCxnSpPr/>
          <p:nvPr/>
        </p:nvCxnSpPr>
        <p:spPr>
          <a:xfrm>
            <a:off x="8673320" y="3228401"/>
            <a:ext cx="369369" cy="0"/>
          </a:xfrm>
          <a:prstGeom prst="straightConnector1">
            <a:avLst/>
          </a:prstGeom>
          <a:noFill/>
          <a:ln cap="flat" cmpd="sng" w="9525">
            <a:solidFill>
              <a:schemeClr val="accent1"/>
            </a:solidFill>
            <a:prstDash val="solid"/>
            <a:round/>
            <a:headEnd len="sm" w="sm" type="none"/>
            <a:tailEnd len="med" w="med" type="triangle"/>
          </a:ln>
        </p:spPr>
      </p:cxnSp>
      <p:sp>
        <p:nvSpPr>
          <p:cNvPr id="523" name="Google Shape;523;p49"/>
          <p:cNvSpPr txBox="1"/>
          <p:nvPr/>
        </p:nvSpPr>
        <p:spPr>
          <a:xfrm>
            <a:off x="8617113" y="2990888"/>
            <a:ext cx="6361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Twentieth Century"/>
                <a:ea typeface="Twentieth Century"/>
                <a:cs typeface="Twentieth Century"/>
                <a:sym typeface="Twentieth Century"/>
              </a:rPr>
              <a:t>Task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EXPECTATIONS FROM DATABASE</a:t>
            </a:r>
            <a:endParaRPr/>
          </a:p>
        </p:txBody>
      </p:sp>
      <p:sp>
        <p:nvSpPr>
          <p:cNvPr id="119" name="Google Shape;119;p5"/>
          <p:cNvSpPr txBox="1"/>
          <p:nvPr>
            <p:ph idx="1" type="body"/>
          </p:nvPr>
        </p:nvSpPr>
        <p:spPr>
          <a:xfrm>
            <a:off x="885908" y="2084832"/>
            <a:ext cx="4409661" cy="4351338"/>
          </a:xfrm>
          <a:prstGeom prst="rect">
            <a:avLst/>
          </a:prstGeom>
          <a:noFill/>
          <a:ln>
            <a:noFill/>
          </a:ln>
        </p:spPr>
        <p:txBody>
          <a:bodyPr anchorCtr="0" anchor="t" bIns="45700" lIns="45700" spcFirstLastPara="1" rIns="45700" wrap="square" tIns="45700">
            <a:normAutofit lnSpcReduction="10000"/>
          </a:bodyPr>
          <a:lstStyle/>
          <a:p>
            <a:pPr indent="-114300" lvl="0" marL="91440" rtl="0" algn="l">
              <a:lnSpc>
                <a:spcPct val="90000"/>
              </a:lnSpc>
              <a:spcBef>
                <a:spcPts val="0"/>
              </a:spcBef>
              <a:spcAft>
                <a:spcPts val="0"/>
              </a:spcAft>
              <a:buSzPts val="1800"/>
              <a:buChar char=" "/>
            </a:pPr>
            <a:r>
              <a:rPr lang="en-GB" sz="1800"/>
              <a:t>Scalability</a:t>
            </a:r>
            <a:endParaRPr/>
          </a:p>
          <a:p>
            <a:pPr indent="-137159" lvl="1" marL="265176" rtl="0" algn="l">
              <a:lnSpc>
                <a:spcPct val="90000"/>
              </a:lnSpc>
              <a:spcBef>
                <a:spcPts val="600"/>
              </a:spcBef>
              <a:spcAft>
                <a:spcPts val="0"/>
              </a:spcAft>
              <a:buSzPts val="1800"/>
              <a:buChar char="🢝"/>
            </a:pPr>
            <a:r>
              <a:rPr lang="en-GB"/>
              <a:t>Upgrading existing system</a:t>
            </a:r>
            <a:endParaRPr/>
          </a:p>
          <a:p>
            <a:pPr indent="-137159" lvl="1" marL="265176" rtl="0" algn="l">
              <a:lnSpc>
                <a:spcPct val="90000"/>
              </a:lnSpc>
              <a:spcBef>
                <a:spcPts val="600"/>
              </a:spcBef>
              <a:spcAft>
                <a:spcPts val="0"/>
              </a:spcAft>
              <a:buSzPts val="1800"/>
              <a:buChar char="🢝"/>
            </a:pPr>
            <a:r>
              <a:rPr lang="en-GB"/>
              <a:t>Adding more machines</a:t>
            </a:r>
            <a:endParaRPr/>
          </a:p>
          <a:p>
            <a:pPr indent="-22859" lvl="1" marL="265176" rtl="0" algn="l">
              <a:lnSpc>
                <a:spcPct val="90000"/>
              </a:lnSpc>
              <a:spcBef>
                <a:spcPts val="600"/>
              </a:spcBef>
              <a:spcAft>
                <a:spcPts val="0"/>
              </a:spcAft>
              <a:buSzPts val="1800"/>
              <a:buNone/>
            </a:pPr>
            <a:r>
              <a:t/>
            </a:r>
            <a:endParaRPr/>
          </a:p>
          <a:p>
            <a:pPr indent="0" lvl="1" marL="128016" rtl="0" algn="l">
              <a:lnSpc>
                <a:spcPct val="90000"/>
              </a:lnSpc>
              <a:spcBef>
                <a:spcPts val="600"/>
              </a:spcBef>
              <a:spcAft>
                <a:spcPts val="0"/>
              </a:spcAft>
              <a:buSzPts val="1800"/>
              <a:buNone/>
            </a:pPr>
            <a:r>
              <a:rPr lang="en-GB"/>
              <a:t>Schema evolution</a:t>
            </a:r>
            <a:endParaRPr/>
          </a:p>
          <a:p>
            <a:pPr indent="-22859" lvl="1" marL="265176" rtl="0" algn="l">
              <a:lnSpc>
                <a:spcPct val="90000"/>
              </a:lnSpc>
              <a:spcBef>
                <a:spcPts val="600"/>
              </a:spcBef>
              <a:spcAft>
                <a:spcPts val="0"/>
              </a:spcAft>
              <a:buSzPts val="1800"/>
              <a:buNone/>
            </a:pPr>
            <a:r>
              <a:t/>
            </a:r>
            <a:endParaRPr/>
          </a:p>
          <a:p>
            <a:pPr indent="-114300" lvl="0" marL="91440" rtl="0" algn="l">
              <a:lnSpc>
                <a:spcPct val="90000"/>
              </a:lnSpc>
              <a:spcBef>
                <a:spcPts val="600"/>
              </a:spcBef>
              <a:spcAft>
                <a:spcPts val="0"/>
              </a:spcAft>
              <a:buSzPts val="1800"/>
              <a:buChar char=" "/>
            </a:pPr>
            <a:r>
              <a:rPr lang="en-GB" sz="1800"/>
              <a:t>Consistency</a:t>
            </a:r>
            <a:endParaRPr/>
          </a:p>
          <a:p>
            <a:pPr indent="-137159" lvl="1" marL="265176" rtl="0" algn="l">
              <a:lnSpc>
                <a:spcPct val="90000"/>
              </a:lnSpc>
              <a:spcBef>
                <a:spcPts val="600"/>
              </a:spcBef>
              <a:spcAft>
                <a:spcPts val="0"/>
              </a:spcAft>
              <a:buSzPts val="1800"/>
              <a:buChar char="🢝"/>
            </a:pPr>
            <a:r>
              <a:rPr lang="en-GB"/>
              <a:t>Latest write</a:t>
            </a:r>
            <a:endParaRPr/>
          </a:p>
          <a:p>
            <a:pPr indent="-137159" lvl="1" marL="265176" rtl="0" algn="l">
              <a:lnSpc>
                <a:spcPct val="90000"/>
              </a:lnSpc>
              <a:spcBef>
                <a:spcPts val="600"/>
              </a:spcBef>
              <a:spcAft>
                <a:spcPts val="0"/>
              </a:spcAft>
              <a:buSzPts val="1800"/>
              <a:buChar char="🢝"/>
            </a:pPr>
            <a:r>
              <a:rPr lang="en-GB"/>
              <a:t>Quorum requirement</a:t>
            </a:r>
            <a:endParaRPr/>
          </a:p>
          <a:p>
            <a:pPr indent="-22859" lvl="1" marL="265176" rtl="0" algn="l">
              <a:lnSpc>
                <a:spcPct val="90000"/>
              </a:lnSpc>
              <a:spcBef>
                <a:spcPts val="600"/>
              </a:spcBef>
              <a:spcAft>
                <a:spcPts val="0"/>
              </a:spcAft>
              <a:buSzPts val="1800"/>
              <a:buNone/>
            </a:pPr>
            <a:r>
              <a:t/>
            </a:r>
            <a:endParaRPr/>
          </a:p>
          <a:p>
            <a:pPr indent="-114300" lvl="0" marL="91440" rtl="0" algn="l">
              <a:lnSpc>
                <a:spcPct val="90000"/>
              </a:lnSpc>
              <a:spcBef>
                <a:spcPts val="600"/>
              </a:spcBef>
              <a:spcAft>
                <a:spcPts val="0"/>
              </a:spcAft>
              <a:buSzPts val="1800"/>
              <a:buChar char=" "/>
            </a:pPr>
            <a:r>
              <a:rPr lang="en-GB" sz="1800"/>
              <a:t>Fault tolerant</a:t>
            </a:r>
            <a:endParaRPr/>
          </a:p>
          <a:p>
            <a:pPr indent="-137159" lvl="1" marL="265176" rtl="0" algn="l">
              <a:lnSpc>
                <a:spcPct val="90000"/>
              </a:lnSpc>
              <a:spcBef>
                <a:spcPts val="600"/>
              </a:spcBef>
              <a:spcAft>
                <a:spcPts val="0"/>
              </a:spcAft>
              <a:buSzPts val="1800"/>
              <a:buChar char="🢝"/>
            </a:pPr>
            <a:r>
              <a:rPr lang="en-GB"/>
              <a:t>Write Ahead Logs</a:t>
            </a:r>
            <a:endParaRPr/>
          </a:p>
          <a:p>
            <a:pPr indent="-137159" lvl="1" marL="265176" rtl="0" algn="l">
              <a:lnSpc>
                <a:spcPct val="90000"/>
              </a:lnSpc>
              <a:spcBef>
                <a:spcPts val="600"/>
              </a:spcBef>
              <a:spcAft>
                <a:spcPts val="0"/>
              </a:spcAft>
              <a:buSzPts val="1800"/>
              <a:buChar char="🢝"/>
            </a:pPr>
            <a:r>
              <a:rPr lang="en-GB"/>
              <a:t>Snapshot</a:t>
            </a:r>
            <a:endParaRPr/>
          </a:p>
          <a:p>
            <a:pPr indent="-137159" lvl="1" marL="265176" rtl="0" algn="l">
              <a:lnSpc>
                <a:spcPct val="90000"/>
              </a:lnSpc>
              <a:spcBef>
                <a:spcPts val="600"/>
              </a:spcBef>
              <a:spcAft>
                <a:spcPts val="0"/>
              </a:spcAft>
              <a:buSzPts val="1800"/>
              <a:buChar char="🢝"/>
            </a:pPr>
            <a:r>
              <a:rPr lang="en-GB"/>
              <a:t>Copy-on-write</a:t>
            </a:r>
            <a:endParaRPr/>
          </a:p>
        </p:txBody>
      </p:sp>
      <p:sp>
        <p:nvSpPr>
          <p:cNvPr id="120" name="Google Shape;120;p5"/>
          <p:cNvSpPr txBox="1"/>
          <p:nvPr/>
        </p:nvSpPr>
        <p:spPr>
          <a:xfrm>
            <a:off x="5991971" y="2084832"/>
            <a:ext cx="4409661"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90000"/>
              </a:lnSpc>
              <a:spcBef>
                <a:spcPts val="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Highly available</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Replication</a:t>
            </a:r>
            <a:endParaRPr/>
          </a:p>
          <a:p>
            <a:pPr indent="-122872" lvl="1" marL="685800" marR="0" rtl="0" algn="l">
              <a:lnSpc>
                <a:spcPct val="90000"/>
              </a:lnSpc>
              <a:spcBef>
                <a:spcPts val="600"/>
              </a:spcBef>
              <a:spcAft>
                <a:spcPts val="0"/>
              </a:spcAft>
              <a:buClr>
                <a:schemeClr val="accent1"/>
              </a:buClr>
              <a:buSzPct val="1000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228600" lvl="0" marL="2286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Performant</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Concurrent</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Fast lookup</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Quick write</a:t>
            </a:r>
            <a:endParaRPr/>
          </a:p>
          <a:p>
            <a:pPr indent="-122872" lvl="1" marL="685800" marR="0" rtl="0" algn="l">
              <a:lnSpc>
                <a:spcPct val="90000"/>
              </a:lnSpc>
              <a:spcBef>
                <a:spcPts val="600"/>
              </a:spcBef>
              <a:spcAft>
                <a:spcPts val="0"/>
              </a:spcAft>
              <a:buClr>
                <a:schemeClr val="accent1"/>
              </a:buClr>
              <a:buSzPct val="1000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228600" lvl="0" marL="2286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Durable</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Write to HDD or SSD</a:t>
            </a:r>
            <a:endParaRPr/>
          </a:p>
          <a:p>
            <a:pPr indent="-122872" lvl="1" marL="685800" marR="0" rtl="0" algn="l">
              <a:lnSpc>
                <a:spcPct val="90000"/>
              </a:lnSpc>
              <a:spcBef>
                <a:spcPts val="600"/>
              </a:spcBef>
              <a:spcAft>
                <a:spcPts val="0"/>
              </a:spcAft>
              <a:buClr>
                <a:schemeClr val="accent1"/>
              </a:buClr>
              <a:buSzPct val="1000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228600" lvl="0" marL="2286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Security</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Document / Table level access control</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Access on View or Materialized view</a:t>
            </a:r>
            <a:endParaRPr/>
          </a:p>
          <a:p>
            <a:pPr indent="-228600" lvl="1" marL="685800" marR="0" rtl="0" algn="l">
              <a:lnSpc>
                <a:spcPct val="90000"/>
              </a:lnSpc>
              <a:spcBef>
                <a:spcPts val="600"/>
              </a:spcBef>
              <a:spcAft>
                <a:spcPts val="0"/>
              </a:spcAft>
              <a:buClr>
                <a:schemeClr val="accent1"/>
              </a:buClr>
              <a:buSzPct val="100000"/>
              <a:buFont typeface="Arial"/>
              <a:buChar char="•"/>
            </a:pPr>
            <a:r>
              <a:rPr b="0" i="0" lang="en-GB" sz="1800" u="none" cap="none" strike="noStrike">
                <a:solidFill>
                  <a:schemeClr val="dk1"/>
                </a:solidFill>
                <a:latin typeface="Twentieth Century"/>
                <a:ea typeface="Twentieth Century"/>
                <a:cs typeface="Twentieth Century"/>
                <a:sym typeface="Twentieth Century"/>
              </a:rPr>
              <a:t>Row-level access control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OPTIMISATION</a:t>
            </a:r>
            <a:endParaRPr/>
          </a:p>
        </p:txBody>
      </p:sp>
      <p:sp>
        <p:nvSpPr>
          <p:cNvPr id="529" name="Google Shape;529;p5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The various system involved in processing a query can be optimised (or tuned) to enhance performance in specific scenario.</a:t>
            </a:r>
            <a:endParaRPr/>
          </a:p>
          <a:p>
            <a:pPr indent="-114300" lvl="0" marL="91440" rtl="0" algn="l">
              <a:lnSpc>
                <a:spcPct val="90000"/>
              </a:lnSpc>
              <a:spcBef>
                <a:spcPts val="600"/>
              </a:spcBef>
              <a:spcAft>
                <a:spcPts val="0"/>
              </a:spcAft>
              <a:buSzPts val="1800"/>
              <a:buChar char=" "/>
            </a:pPr>
            <a:r>
              <a:rPr lang="en-GB" sz="1800"/>
              <a:t>Query optimisation can result from Hardware, Database Structure and Database algorithms tuning.</a:t>
            </a:r>
            <a:endParaRPr/>
          </a:p>
          <a:p>
            <a:pPr indent="-114300" lvl="0" marL="91440" rtl="0" algn="l">
              <a:lnSpc>
                <a:spcPct val="90000"/>
              </a:lnSpc>
              <a:spcBef>
                <a:spcPts val="600"/>
              </a:spcBef>
              <a:spcAft>
                <a:spcPts val="0"/>
              </a:spcAft>
              <a:buSzPts val="1800"/>
              <a:buChar char=" "/>
            </a:pPr>
            <a:r>
              <a:rPr lang="en-GB" sz="1800"/>
              <a:t>Hardware factors like word-size, hardware layout, size of RAM, CPU cache, speed of processors affect queries performance.</a:t>
            </a:r>
            <a:endParaRPr/>
          </a:p>
          <a:p>
            <a:pPr indent="-114300" lvl="0" marL="91440" rtl="0" algn="l">
              <a:lnSpc>
                <a:spcPct val="90000"/>
              </a:lnSpc>
              <a:spcBef>
                <a:spcPts val="600"/>
              </a:spcBef>
              <a:spcAft>
                <a:spcPts val="0"/>
              </a:spcAft>
              <a:buSzPts val="1800"/>
              <a:buChar char=" "/>
            </a:pPr>
            <a:r>
              <a:rPr lang="en-GB" sz="1800"/>
              <a:t>Software components like compression, encoding, indexing, table normalization also equally contribute in query performance.</a:t>
            </a:r>
            <a:endParaRPr/>
          </a:p>
          <a:p>
            <a:pPr indent="-114300" lvl="0" marL="91440" rtl="0" algn="l">
              <a:lnSpc>
                <a:spcPct val="90000"/>
              </a:lnSpc>
              <a:spcBef>
                <a:spcPts val="600"/>
              </a:spcBef>
              <a:spcAft>
                <a:spcPts val="0"/>
              </a:spcAft>
              <a:buSzPts val="1800"/>
              <a:buChar char=" "/>
            </a:pPr>
            <a:r>
              <a:rPr lang="en-GB" sz="1800"/>
              <a:t>Apart from these, techniques like cost-based query planning, materialized views, parallelization of sub-tasks during query execution also play a crucial role in query performance.</a:t>
            </a:r>
            <a:endParaRPr/>
          </a:p>
          <a:p>
            <a:pPr indent="-114300" lvl="0" marL="91440" rtl="0" algn="l">
              <a:lnSpc>
                <a:spcPct val="90000"/>
              </a:lnSpc>
              <a:spcBef>
                <a:spcPts val="600"/>
              </a:spcBef>
              <a:spcAft>
                <a:spcPts val="0"/>
              </a:spcAft>
              <a:buSzPts val="1800"/>
              <a:buChar char=" "/>
            </a:pPr>
            <a:r>
              <a:rPr lang="en-GB" sz="1800"/>
              <a:t>There are many ways of writing a query to get same result. This also means that a query can be transformed or restructured to get same result, but in a more performant manner.</a:t>
            </a:r>
            <a:endParaRPr/>
          </a:p>
          <a:p>
            <a:pPr indent="0" lvl="0" marL="91440" rtl="0" algn="l">
              <a:lnSpc>
                <a:spcPct val="90000"/>
              </a:lnSpc>
              <a:spcBef>
                <a:spcPts val="600"/>
              </a:spcBef>
              <a:spcAft>
                <a:spcPts val="0"/>
              </a:spcAft>
              <a:buSzPts val="1800"/>
              <a:buNone/>
            </a:pPr>
            <a:r>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OPTIMIZATION : COST BASED</a:t>
            </a:r>
            <a:endParaRPr/>
          </a:p>
        </p:txBody>
      </p:sp>
      <p:sp>
        <p:nvSpPr>
          <p:cNvPr id="535" name="Google Shape;535;p5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Cost-based optimization make use of various statistics to decide on appropriate query plan.</a:t>
            </a:r>
            <a:endParaRPr/>
          </a:p>
          <a:p>
            <a:pPr indent="0" lvl="0" marL="0" rtl="0" algn="l">
              <a:lnSpc>
                <a:spcPct val="90000"/>
              </a:lnSpc>
              <a:spcBef>
                <a:spcPts val="1400"/>
              </a:spcBef>
              <a:spcAft>
                <a:spcPts val="0"/>
              </a:spcAft>
              <a:buSzPts val="1800"/>
              <a:buNone/>
            </a:pPr>
            <a:r>
              <a:rPr lang="en-GB" sz="1800"/>
              <a:t>e.g. Consider following table stores details of entire India population.</a:t>
            </a:r>
            <a:endParaRPr/>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rPr lang="en-GB" sz="1800"/>
              <a:t>Let’s further consider that there’s an index on column “Name” as well as “State”.</a:t>
            </a:r>
            <a:endParaRPr/>
          </a:p>
          <a:p>
            <a:pPr indent="0" lvl="0" marL="0" rtl="0" algn="l">
              <a:lnSpc>
                <a:spcPct val="90000"/>
              </a:lnSpc>
              <a:spcBef>
                <a:spcPts val="1400"/>
              </a:spcBef>
              <a:spcAft>
                <a:spcPts val="0"/>
              </a:spcAft>
              <a:buSzPts val="1800"/>
              <a:buNone/>
            </a:pPr>
            <a:r>
              <a:rPr lang="en-GB" sz="1800"/>
              <a:t>When a query such a following comes:</a:t>
            </a:r>
            <a:endParaRPr/>
          </a:p>
          <a:p>
            <a:pPr indent="0" lvl="0" marL="0" rtl="0" algn="l">
              <a:lnSpc>
                <a:spcPct val="90000"/>
              </a:lnSpc>
              <a:spcBef>
                <a:spcPts val="1400"/>
              </a:spcBef>
              <a:spcAft>
                <a:spcPts val="0"/>
              </a:spcAft>
              <a:buSzPts val="1800"/>
              <a:buNone/>
            </a:pPr>
            <a:r>
              <a:rPr lang="en-GB" sz="1800"/>
              <a:t>Select distinct DateOfBirth from POPULATION_DATA where Name = “XYZ” and State Like “G%”</a:t>
            </a:r>
            <a:endParaRPr/>
          </a:p>
        </p:txBody>
      </p:sp>
      <p:graphicFrame>
        <p:nvGraphicFramePr>
          <p:cNvPr id="536" name="Google Shape;536;p51"/>
          <p:cNvGraphicFramePr/>
          <p:nvPr/>
        </p:nvGraphicFramePr>
        <p:xfrm>
          <a:off x="1447799" y="3099243"/>
          <a:ext cx="3000000" cy="3000000"/>
        </p:xfrm>
        <a:graphic>
          <a:graphicData uri="http://schemas.openxmlformats.org/drawingml/2006/table">
            <a:tbl>
              <a:tblPr bandRow="1" firstRow="1">
                <a:noFill/>
                <a:tableStyleId>{A8252DEF-6C31-438E-9301-4BAA3B2A5482}</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GB" sz="1400"/>
                        <a:t>Aadhar</a:t>
                      </a:r>
                      <a:endParaRPr sz="1400"/>
                    </a:p>
                  </a:txBody>
                  <a:tcPr marT="45725" marB="45725" marR="91450" marL="91450"/>
                </a:tc>
                <a:tc>
                  <a:txBody>
                    <a:bodyPr/>
                    <a:lstStyle/>
                    <a:p>
                      <a:pPr indent="0" lvl="0" marL="0" marR="0" rtl="0" algn="l">
                        <a:spcBef>
                          <a:spcPts val="0"/>
                        </a:spcBef>
                        <a:spcAft>
                          <a:spcPts val="0"/>
                        </a:spcAft>
                        <a:buNone/>
                      </a:pPr>
                      <a:r>
                        <a:rPr lang="en-GB" sz="1400"/>
                        <a:t>Name</a:t>
                      </a:r>
                      <a:endParaRPr sz="1400"/>
                    </a:p>
                  </a:txBody>
                  <a:tcPr marT="45725" marB="45725" marR="91450" marL="91450"/>
                </a:tc>
                <a:tc>
                  <a:txBody>
                    <a:bodyPr/>
                    <a:lstStyle/>
                    <a:p>
                      <a:pPr indent="0" lvl="0" marL="0" marR="0" rtl="0" algn="l">
                        <a:spcBef>
                          <a:spcPts val="0"/>
                        </a:spcBef>
                        <a:spcAft>
                          <a:spcPts val="0"/>
                        </a:spcAft>
                        <a:buNone/>
                      </a:pPr>
                      <a:r>
                        <a:rPr lang="en-GB" sz="1400"/>
                        <a:t>State</a:t>
                      </a:r>
                      <a:endParaRPr sz="1400"/>
                    </a:p>
                  </a:txBody>
                  <a:tcPr marT="45725" marB="45725" marR="91450" marL="91450"/>
                </a:tc>
                <a:tc>
                  <a:txBody>
                    <a:bodyPr/>
                    <a:lstStyle/>
                    <a:p>
                      <a:pPr indent="0" lvl="0" marL="0" marR="0" rtl="0" algn="l">
                        <a:spcBef>
                          <a:spcPts val="0"/>
                        </a:spcBef>
                        <a:spcAft>
                          <a:spcPts val="0"/>
                        </a:spcAft>
                        <a:buNone/>
                      </a:pPr>
                      <a:r>
                        <a:rPr lang="en-GB" sz="1400"/>
                        <a:t>Phone</a:t>
                      </a:r>
                      <a:endParaRPr sz="1400"/>
                    </a:p>
                  </a:txBody>
                  <a:tcPr marT="45725" marB="45725" marR="91450" marL="91450"/>
                </a:tc>
                <a:tc>
                  <a:txBody>
                    <a:bodyPr/>
                    <a:lstStyle/>
                    <a:p>
                      <a:pPr indent="0" lvl="0" marL="0" marR="0" rtl="0" algn="l">
                        <a:spcBef>
                          <a:spcPts val="0"/>
                        </a:spcBef>
                        <a:spcAft>
                          <a:spcPts val="0"/>
                        </a:spcAft>
                        <a:buNone/>
                      </a:pPr>
                      <a:r>
                        <a:rPr lang="en-GB" sz="1400"/>
                        <a:t>DateOfBirth</a:t>
                      </a:r>
                      <a:endParaRPr sz="1400"/>
                    </a:p>
                  </a:txBody>
                  <a:tcPr marT="45725" marB="45725" marR="91450" marL="91450"/>
                </a:tc>
              </a:tr>
              <a:tr h="370850">
                <a:tc>
                  <a:txBody>
                    <a:bodyPr/>
                    <a:lstStyle/>
                    <a:p>
                      <a:pPr indent="0" lvl="0" marL="0" marR="0" rtl="0" algn="l">
                        <a:spcBef>
                          <a:spcPts val="0"/>
                        </a:spcBef>
                        <a:spcAft>
                          <a:spcPts val="0"/>
                        </a:spcAft>
                        <a:buNone/>
                      </a:pPr>
                      <a:r>
                        <a:rPr lang="en-GB" sz="1400"/>
                        <a:t>1234-5678-90</a:t>
                      </a:r>
                      <a:endParaRPr sz="1400"/>
                    </a:p>
                  </a:txBody>
                  <a:tcPr marT="45725" marB="45725" marR="91450" marL="91450"/>
                </a:tc>
                <a:tc>
                  <a:txBody>
                    <a:bodyPr/>
                    <a:lstStyle/>
                    <a:p>
                      <a:pPr indent="0" lvl="0" marL="0" marR="0" rtl="0" algn="l">
                        <a:spcBef>
                          <a:spcPts val="0"/>
                        </a:spcBef>
                        <a:spcAft>
                          <a:spcPts val="0"/>
                        </a:spcAft>
                        <a:buNone/>
                      </a:pPr>
                      <a:r>
                        <a:rPr lang="en-GB" sz="1400"/>
                        <a:t>Ajit Patel</a:t>
                      </a:r>
                      <a:endParaRPr sz="1400"/>
                    </a:p>
                  </a:txBody>
                  <a:tcPr marT="45725" marB="45725" marR="91450" marL="91450"/>
                </a:tc>
                <a:tc>
                  <a:txBody>
                    <a:bodyPr/>
                    <a:lstStyle/>
                    <a:p>
                      <a:pPr indent="0" lvl="0" marL="0" marR="0" rtl="0" algn="l">
                        <a:spcBef>
                          <a:spcPts val="0"/>
                        </a:spcBef>
                        <a:spcAft>
                          <a:spcPts val="0"/>
                        </a:spcAft>
                        <a:buNone/>
                      </a:pPr>
                      <a:r>
                        <a:rPr lang="en-GB" sz="1400"/>
                        <a:t>Gujarat</a:t>
                      </a:r>
                      <a:endParaRPr sz="1400"/>
                    </a:p>
                  </a:txBody>
                  <a:tcPr marT="45725" marB="45725" marR="91450" marL="91450"/>
                </a:tc>
                <a:tc>
                  <a:txBody>
                    <a:bodyPr/>
                    <a:lstStyle/>
                    <a:p>
                      <a:pPr indent="0" lvl="0" marL="0" marR="0" rtl="0" algn="l">
                        <a:spcBef>
                          <a:spcPts val="0"/>
                        </a:spcBef>
                        <a:spcAft>
                          <a:spcPts val="0"/>
                        </a:spcAft>
                        <a:buNone/>
                      </a:pPr>
                      <a:r>
                        <a:rPr lang="en-GB" sz="1400"/>
                        <a:t>987635421</a:t>
                      </a:r>
                      <a:endParaRPr sz="1400"/>
                    </a:p>
                  </a:txBody>
                  <a:tcPr marT="45725" marB="45725" marR="91450" marL="91450"/>
                </a:tc>
                <a:tc>
                  <a:txBody>
                    <a:bodyPr/>
                    <a:lstStyle/>
                    <a:p>
                      <a:pPr indent="0" lvl="0" marL="0" marR="0" rtl="0" algn="l">
                        <a:spcBef>
                          <a:spcPts val="0"/>
                        </a:spcBef>
                        <a:spcAft>
                          <a:spcPts val="0"/>
                        </a:spcAft>
                        <a:buNone/>
                      </a:pPr>
                      <a:r>
                        <a:rPr lang="en-GB" sz="1400"/>
                        <a:t>12-04-1976</a:t>
                      </a:r>
                      <a:endParaRPr sz="1400"/>
                    </a:p>
                  </a:txBody>
                  <a:tcPr marT="45725" marB="45725" marR="91450" marL="91450"/>
                </a:tc>
              </a:tr>
              <a:tr h="370850">
                <a:tc>
                  <a:txBody>
                    <a:bodyPr/>
                    <a:lstStyle/>
                    <a:p>
                      <a:pPr indent="0" lvl="0" marL="0" marR="0" rtl="0" algn="l">
                        <a:spcBef>
                          <a:spcPts val="0"/>
                        </a:spcBef>
                        <a:spcAft>
                          <a:spcPts val="0"/>
                        </a:spcAft>
                        <a:buNone/>
                      </a:pPr>
                      <a:r>
                        <a:rPr lang="en-GB" sz="1400"/>
                        <a:t>2314-5768-07</a:t>
                      </a:r>
                      <a:endParaRPr sz="1400"/>
                    </a:p>
                  </a:txBody>
                  <a:tcPr marT="45725" marB="45725" marR="91450" marL="91450"/>
                </a:tc>
                <a:tc>
                  <a:txBody>
                    <a:bodyPr/>
                    <a:lstStyle/>
                    <a:p>
                      <a:pPr indent="0" lvl="0" marL="0" marR="0" rtl="0" algn="l">
                        <a:spcBef>
                          <a:spcPts val="0"/>
                        </a:spcBef>
                        <a:spcAft>
                          <a:spcPts val="0"/>
                        </a:spcAft>
                        <a:buNone/>
                      </a:pPr>
                      <a:r>
                        <a:rPr lang="en-GB" sz="1400"/>
                        <a:t>Neeraj Sharma</a:t>
                      </a:r>
                      <a:endParaRPr sz="1400"/>
                    </a:p>
                  </a:txBody>
                  <a:tcPr marT="45725" marB="45725" marR="91450" marL="91450"/>
                </a:tc>
                <a:tc>
                  <a:txBody>
                    <a:bodyPr/>
                    <a:lstStyle/>
                    <a:p>
                      <a:pPr indent="0" lvl="0" marL="0" marR="0" rtl="0" algn="l">
                        <a:spcBef>
                          <a:spcPts val="0"/>
                        </a:spcBef>
                        <a:spcAft>
                          <a:spcPts val="0"/>
                        </a:spcAft>
                        <a:buNone/>
                      </a:pPr>
                      <a:r>
                        <a:rPr lang="en-GB" sz="1400"/>
                        <a:t>Haryana</a:t>
                      </a:r>
                      <a:endParaRPr sz="1400"/>
                    </a:p>
                  </a:txBody>
                  <a:tcPr marT="45725" marB="45725" marR="91450" marL="91450"/>
                </a:tc>
                <a:tc>
                  <a:txBody>
                    <a:bodyPr/>
                    <a:lstStyle/>
                    <a:p>
                      <a:pPr indent="0" lvl="0" marL="0" marR="0" rtl="0" algn="l">
                        <a:spcBef>
                          <a:spcPts val="0"/>
                        </a:spcBef>
                        <a:spcAft>
                          <a:spcPts val="0"/>
                        </a:spcAft>
                        <a:buNone/>
                      </a:pPr>
                      <a:r>
                        <a:rPr lang="en-GB" sz="1400"/>
                        <a:t>879038282</a:t>
                      </a:r>
                      <a:endParaRPr sz="1400"/>
                    </a:p>
                  </a:txBody>
                  <a:tcPr marT="45725" marB="45725" marR="91450" marL="91450"/>
                </a:tc>
                <a:tc>
                  <a:txBody>
                    <a:bodyPr/>
                    <a:lstStyle/>
                    <a:p>
                      <a:pPr indent="0" lvl="0" marL="0" marR="0" rtl="0" algn="l">
                        <a:spcBef>
                          <a:spcPts val="0"/>
                        </a:spcBef>
                        <a:spcAft>
                          <a:spcPts val="0"/>
                        </a:spcAft>
                        <a:buNone/>
                      </a:pPr>
                      <a:r>
                        <a:rPr lang="en-GB" sz="1400"/>
                        <a:t>30-12-1987</a:t>
                      </a:r>
                      <a:endParaRPr sz="1400"/>
                    </a:p>
                  </a:txBody>
                  <a:tcPr marT="45725" marB="45725" marR="91450" marL="9145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OPTIMIZATION : COST BASED</a:t>
            </a:r>
            <a:endParaRPr/>
          </a:p>
        </p:txBody>
      </p:sp>
      <p:sp>
        <p:nvSpPr>
          <p:cNvPr id="542" name="Google Shape;542;p5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1800"/>
              <a:buNone/>
            </a:pPr>
            <a:r>
              <a:rPr lang="en-GB" sz="1800"/>
              <a:t>Select distinct DateOfBirth from POPULATION_DATA where Name = “XYZ” and State Like “G%”</a:t>
            </a:r>
            <a:endParaRPr/>
          </a:p>
          <a:p>
            <a:pPr indent="0" lvl="0" marL="0" rtl="0" algn="l">
              <a:lnSpc>
                <a:spcPct val="90000"/>
              </a:lnSpc>
              <a:spcBef>
                <a:spcPts val="600"/>
              </a:spcBef>
              <a:spcAft>
                <a:spcPts val="0"/>
              </a:spcAft>
              <a:buSzPts val="1800"/>
              <a:buNone/>
            </a:pPr>
            <a:r>
              <a:rPr lang="en-GB" sz="1800"/>
              <a:t>The Optimizer can choose to filter either on Name or State column first. A cost-based optimized would evaluate cost for both filters and then choose to apply one (with minimal cost). </a:t>
            </a:r>
            <a:endParaRPr/>
          </a:p>
          <a:p>
            <a:pPr indent="0" lvl="0" marL="0" rtl="0" algn="l">
              <a:lnSpc>
                <a:spcPct val="90000"/>
              </a:lnSpc>
              <a:spcBef>
                <a:spcPts val="600"/>
              </a:spcBef>
              <a:spcAft>
                <a:spcPts val="0"/>
              </a:spcAft>
              <a:buSzPts val="1800"/>
              <a:buNone/>
            </a:pPr>
            <a:r>
              <a:rPr lang="en-GB" sz="1800"/>
              <a:t>Case 1: If Name doesn’t exist, it could be efficient to filter on Name column first.</a:t>
            </a:r>
            <a:endParaRPr/>
          </a:p>
          <a:p>
            <a:pPr indent="0" lvl="0" marL="0" rtl="0" algn="l">
              <a:lnSpc>
                <a:spcPct val="90000"/>
              </a:lnSpc>
              <a:spcBef>
                <a:spcPts val="600"/>
              </a:spcBef>
              <a:spcAft>
                <a:spcPts val="0"/>
              </a:spcAft>
              <a:buSzPts val="1800"/>
              <a:buNone/>
            </a:pPr>
            <a:r>
              <a:rPr lang="en-GB" sz="1800"/>
              <a:t>Case 2: If Count(records) with given name &gt; Count(records) for given state, it could be efficient to filter on State column first.</a:t>
            </a:r>
            <a:endParaRPr/>
          </a:p>
        </p:txBody>
      </p:sp>
      <p:graphicFrame>
        <p:nvGraphicFramePr>
          <p:cNvPr id="543" name="Google Shape;543;p52"/>
          <p:cNvGraphicFramePr/>
          <p:nvPr/>
        </p:nvGraphicFramePr>
        <p:xfrm>
          <a:off x="1024128" y="4491815"/>
          <a:ext cx="3000000" cy="3000000"/>
        </p:xfrm>
        <a:graphic>
          <a:graphicData uri="http://schemas.openxmlformats.org/drawingml/2006/table">
            <a:tbl>
              <a:tblPr bandRow="1" firstRow="1">
                <a:noFill/>
                <a:tableStyleId>{A8252DEF-6C31-438E-9301-4BAA3B2A5482}</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GB" sz="1400"/>
                        <a:t>Aadhar</a:t>
                      </a:r>
                      <a:endParaRPr sz="1400"/>
                    </a:p>
                  </a:txBody>
                  <a:tcPr marT="45725" marB="45725" marR="91450" marL="91450"/>
                </a:tc>
                <a:tc>
                  <a:txBody>
                    <a:bodyPr/>
                    <a:lstStyle/>
                    <a:p>
                      <a:pPr indent="0" lvl="0" marL="0" marR="0" rtl="0" algn="l">
                        <a:spcBef>
                          <a:spcPts val="0"/>
                        </a:spcBef>
                        <a:spcAft>
                          <a:spcPts val="0"/>
                        </a:spcAft>
                        <a:buNone/>
                      </a:pPr>
                      <a:r>
                        <a:rPr lang="en-GB" sz="1400"/>
                        <a:t>Name</a:t>
                      </a:r>
                      <a:endParaRPr sz="1400"/>
                    </a:p>
                  </a:txBody>
                  <a:tcPr marT="45725" marB="45725" marR="91450" marL="91450"/>
                </a:tc>
                <a:tc>
                  <a:txBody>
                    <a:bodyPr/>
                    <a:lstStyle/>
                    <a:p>
                      <a:pPr indent="0" lvl="0" marL="0" marR="0" rtl="0" algn="l">
                        <a:spcBef>
                          <a:spcPts val="0"/>
                        </a:spcBef>
                        <a:spcAft>
                          <a:spcPts val="0"/>
                        </a:spcAft>
                        <a:buNone/>
                      </a:pPr>
                      <a:r>
                        <a:rPr lang="en-GB" sz="1400"/>
                        <a:t>State</a:t>
                      </a:r>
                      <a:endParaRPr sz="1400"/>
                    </a:p>
                  </a:txBody>
                  <a:tcPr marT="45725" marB="45725" marR="91450" marL="91450"/>
                </a:tc>
                <a:tc>
                  <a:txBody>
                    <a:bodyPr/>
                    <a:lstStyle/>
                    <a:p>
                      <a:pPr indent="0" lvl="0" marL="0" marR="0" rtl="0" algn="l">
                        <a:spcBef>
                          <a:spcPts val="0"/>
                        </a:spcBef>
                        <a:spcAft>
                          <a:spcPts val="0"/>
                        </a:spcAft>
                        <a:buNone/>
                      </a:pPr>
                      <a:r>
                        <a:rPr lang="en-GB" sz="1400"/>
                        <a:t>Phone</a:t>
                      </a:r>
                      <a:endParaRPr sz="1400"/>
                    </a:p>
                  </a:txBody>
                  <a:tcPr marT="45725" marB="45725" marR="91450" marL="91450"/>
                </a:tc>
                <a:tc>
                  <a:txBody>
                    <a:bodyPr/>
                    <a:lstStyle/>
                    <a:p>
                      <a:pPr indent="0" lvl="0" marL="0" marR="0" rtl="0" algn="l">
                        <a:spcBef>
                          <a:spcPts val="0"/>
                        </a:spcBef>
                        <a:spcAft>
                          <a:spcPts val="0"/>
                        </a:spcAft>
                        <a:buNone/>
                      </a:pPr>
                      <a:r>
                        <a:rPr lang="en-GB" sz="1400"/>
                        <a:t>DateOfBirth</a:t>
                      </a:r>
                      <a:endParaRPr sz="1400"/>
                    </a:p>
                  </a:txBody>
                  <a:tcPr marT="45725" marB="45725" marR="91450" marL="91450"/>
                </a:tc>
              </a:tr>
              <a:tr h="370850">
                <a:tc>
                  <a:txBody>
                    <a:bodyPr/>
                    <a:lstStyle/>
                    <a:p>
                      <a:pPr indent="0" lvl="0" marL="0" marR="0" rtl="0" algn="l">
                        <a:spcBef>
                          <a:spcPts val="0"/>
                        </a:spcBef>
                        <a:spcAft>
                          <a:spcPts val="0"/>
                        </a:spcAft>
                        <a:buNone/>
                      </a:pPr>
                      <a:r>
                        <a:rPr lang="en-GB" sz="1400"/>
                        <a:t>1234-5678-90</a:t>
                      </a:r>
                      <a:endParaRPr sz="1400"/>
                    </a:p>
                  </a:txBody>
                  <a:tcPr marT="45725" marB="45725" marR="91450" marL="91450"/>
                </a:tc>
                <a:tc>
                  <a:txBody>
                    <a:bodyPr/>
                    <a:lstStyle/>
                    <a:p>
                      <a:pPr indent="0" lvl="0" marL="0" marR="0" rtl="0" algn="l">
                        <a:spcBef>
                          <a:spcPts val="0"/>
                        </a:spcBef>
                        <a:spcAft>
                          <a:spcPts val="0"/>
                        </a:spcAft>
                        <a:buNone/>
                      </a:pPr>
                      <a:r>
                        <a:rPr lang="en-GB" sz="1400"/>
                        <a:t>Ajit Patel</a:t>
                      </a:r>
                      <a:endParaRPr sz="1400"/>
                    </a:p>
                  </a:txBody>
                  <a:tcPr marT="45725" marB="45725" marR="91450" marL="91450"/>
                </a:tc>
                <a:tc>
                  <a:txBody>
                    <a:bodyPr/>
                    <a:lstStyle/>
                    <a:p>
                      <a:pPr indent="0" lvl="0" marL="0" marR="0" rtl="0" algn="l">
                        <a:spcBef>
                          <a:spcPts val="0"/>
                        </a:spcBef>
                        <a:spcAft>
                          <a:spcPts val="0"/>
                        </a:spcAft>
                        <a:buNone/>
                      </a:pPr>
                      <a:r>
                        <a:rPr lang="en-GB" sz="1400"/>
                        <a:t>Gujarat</a:t>
                      </a:r>
                      <a:endParaRPr sz="1400"/>
                    </a:p>
                  </a:txBody>
                  <a:tcPr marT="45725" marB="45725" marR="91450" marL="91450"/>
                </a:tc>
                <a:tc>
                  <a:txBody>
                    <a:bodyPr/>
                    <a:lstStyle/>
                    <a:p>
                      <a:pPr indent="0" lvl="0" marL="0" marR="0" rtl="0" algn="l">
                        <a:spcBef>
                          <a:spcPts val="0"/>
                        </a:spcBef>
                        <a:spcAft>
                          <a:spcPts val="0"/>
                        </a:spcAft>
                        <a:buNone/>
                      </a:pPr>
                      <a:r>
                        <a:rPr lang="en-GB" sz="1400"/>
                        <a:t>987635421</a:t>
                      </a:r>
                      <a:endParaRPr sz="1400"/>
                    </a:p>
                  </a:txBody>
                  <a:tcPr marT="45725" marB="45725" marR="91450" marL="91450"/>
                </a:tc>
                <a:tc>
                  <a:txBody>
                    <a:bodyPr/>
                    <a:lstStyle/>
                    <a:p>
                      <a:pPr indent="0" lvl="0" marL="0" marR="0" rtl="0" algn="l">
                        <a:spcBef>
                          <a:spcPts val="0"/>
                        </a:spcBef>
                        <a:spcAft>
                          <a:spcPts val="0"/>
                        </a:spcAft>
                        <a:buNone/>
                      </a:pPr>
                      <a:r>
                        <a:rPr lang="en-GB" sz="1400"/>
                        <a:t>12-04-1976</a:t>
                      </a:r>
                      <a:endParaRPr sz="1400"/>
                    </a:p>
                  </a:txBody>
                  <a:tcPr marT="45725" marB="45725" marR="91450" marL="91450"/>
                </a:tc>
              </a:tr>
              <a:tr h="370850">
                <a:tc>
                  <a:txBody>
                    <a:bodyPr/>
                    <a:lstStyle/>
                    <a:p>
                      <a:pPr indent="0" lvl="0" marL="0" marR="0" rtl="0" algn="l">
                        <a:spcBef>
                          <a:spcPts val="0"/>
                        </a:spcBef>
                        <a:spcAft>
                          <a:spcPts val="0"/>
                        </a:spcAft>
                        <a:buNone/>
                      </a:pPr>
                      <a:r>
                        <a:rPr lang="en-GB" sz="1400"/>
                        <a:t>2314-5768-07</a:t>
                      </a:r>
                      <a:endParaRPr sz="1400"/>
                    </a:p>
                  </a:txBody>
                  <a:tcPr marT="45725" marB="45725" marR="91450" marL="91450"/>
                </a:tc>
                <a:tc>
                  <a:txBody>
                    <a:bodyPr/>
                    <a:lstStyle/>
                    <a:p>
                      <a:pPr indent="0" lvl="0" marL="0" marR="0" rtl="0" algn="l">
                        <a:spcBef>
                          <a:spcPts val="0"/>
                        </a:spcBef>
                        <a:spcAft>
                          <a:spcPts val="0"/>
                        </a:spcAft>
                        <a:buNone/>
                      </a:pPr>
                      <a:r>
                        <a:rPr lang="en-GB" sz="1400"/>
                        <a:t>Neeraj Sharma</a:t>
                      </a:r>
                      <a:endParaRPr sz="1400"/>
                    </a:p>
                  </a:txBody>
                  <a:tcPr marT="45725" marB="45725" marR="91450" marL="91450"/>
                </a:tc>
                <a:tc>
                  <a:txBody>
                    <a:bodyPr/>
                    <a:lstStyle/>
                    <a:p>
                      <a:pPr indent="0" lvl="0" marL="0" marR="0" rtl="0" algn="l">
                        <a:spcBef>
                          <a:spcPts val="0"/>
                        </a:spcBef>
                        <a:spcAft>
                          <a:spcPts val="0"/>
                        </a:spcAft>
                        <a:buNone/>
                      </a:pPr>
                      <a:r>
                        <a:rPr lang="en-GB" sz="1400"/>
                        <a:t>Haryana</a:t>
                      </a:r>
                      <a:endParaRPr sz="1400"/>
                    </a:p>
                  </a:txBody>
                  <a:tcPr marT="45725" marB="45725" marR="91450" marL="91450"/>
                </a:tc>
                <a:tc>
                  <a:txBody>
                    <a:bodyPr/>
                    <a:lstStyle/>
                    <a:p>
                      <a:pPr indent="0" lvl="0" marL="0" marR="0" rtl="0" algn="l">
                        <a:spcBef>
                          <a:spcPts val="0"/>
                        </a:spcBef>
                        <a:spcAft>
                          <a:spcPts val="0"/>
                        </a:spcAft>
                        <a:buNone/>
                      </a:pPr>
                      <a:r>
                        <a:rPr lang="en-GB" sz="1400"/>
                        <a:t>879038282</a:t>
                      </a:r>
                      <a:endParaRPr sz="1400"/>
                    </a:p>
                  </a:txBody>
                  <a:tcPr marT="45725" marB="45725" marR="91450" marL="91450"/>
                </a:tc>
                <a:tc>
                  <a:txBody>
                    <a:bodyPr/>
                    <a:lstStyle/>
                    <a:p>
                      <a:pPr indent="0" lvl="0" marL="0" marR="0" rtl="0" algn="l">
                        <a:spcBef>
                          <a:spcPts val="0"/>
                        </a:spcBef>
                        <a:spcAft>
                          <a:spcPts val="0"/>
                        </a:spcAft>
                        <a:buNone/>
                      </a:pPr>
                      <a:r>
                        <a:rPr lang="en-GB" sz="1400"/>
                        <a:t>30-12-1987</a:t>
                      </a:r>
                      <a:endParaRPr sz="1400"/>
                    </a:p>
                  </a:txBody>
                  <a:tcPr marT="45725" marB="45725" marR="91450" marL="9145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OPTIMIZATION : MATERIALIZED VIEWS</a:t>
            </a:r>
            <a:endParaRPr/>
          </a:p>
        </p:txBody>
      </p:sp>
      <p:sp>
        <p:nvSpPr>
          <p:cNvPr id="549" name="Google Shape;549;p5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91440" lvl="0" marL="91440" rtl="0" algn="l">
              <a:lnSpc>
                <a:spcPct val="90000"/>
              </a:lnSpc>
              <a:spcBef>
                <a:spcPts val="0"/>
              </a:spcBef>
              <a:spcAft>
                <a:spcPts val="0"/>
              </a:spcAft>
              <a:buSzPts val="1400"/>
              <a:buChar char=" "/>
            </a:pPr>
            <a:r>
              <a:rPr lang="en-GB" sz="1400"/>
              <a:t>There are some queries which is executed very often but they can also be very time-consuming.</a:t>
            </a:r>
            <a:endParaRPr/>
          </a:p>
          <a:p>
            <a:pPr indent="-91440" lvl="0" marL="91440" rtl="0" algn="l">
              <a:lnSpc>
                <a:spcPct val="90000"/>
              </a:lnSpc>
              <a:spcBef>
                <a:spcPts val="1400"/>
              </a:spcBef>
              <a:spcAft>
                <a:spcPts val="0"/>
              </a:spcAft>
              <a:buSzPts val="1400"/>
              <a:buChar char=" "/>
            </a:pPr>
            <a:r>
              <a:rPr lang="en-GB" sz="1400"/>
              <a:t>E.g. Consider a sales table with many entries.</a:t>
            </a:r>
            <a:endParaRPr/>
          </a:p>
          <a:p>
            <a:pPr indent="-2539" lvl="0" marL="91440" rtl="0" algn="l">
              <a:lnSpc>
                <a:spcPct val="90000"/>
              </a:lnSpc>
              <a:spcBef>
                <a:spcPts val="1400"/>
              </a:spcBef>
              <a:spcAft>
                <a:spcPts val="0"/>
              </a:spcAft>
              <a:buSzPts val="1400"/>
              <a:buNone/>
            </a:pPr>
            <a:r>
              <a:t/>
            </a:r>
            <a:endParaRPr sz="1400"/>
          </a:p>
          <a:p>
            <a:pPr indent="-2539" lvl="0" marL="91440" rtl="0" algn="l">
              <a:lnSpc>
                <a:spcPct val="90000"/>
              </a:lnSpc>
              <a:spcBef>
                <a:spcPts val="1400"/>
              </a:spcBef>
              <a:spcAft>
                <a:spcPts val="0"/>
              </a:spcAft>
              <a:buSzPts val="1400"/>
              <a:buNone/>
            </a:pPr>
            <a:r>
              <a:t/>
            </a:r>
            <a:endParaRPr sz="1400"/>
          </a:p>
          <a:p>
            <a:pPr indent="-2539" lvl="0" marL="91440" rtl="0" algn="l">
              <a:lnSpc>
                <a:spcPct val="90000"/>
              </a:lnSpc>
              <a:spcBef>
                <a:spcPts val="1400"/>
              </a:spcBef>
              <a:spcAft>
                <a:spcPts val="0"/>
              </a:spcAft>
              <a:buSzPts val="1400"/>
              <a:buNone/>
            </a:pPr>
            <a:r>
              <a:t/>
            </a:r>
            <a:endParaRPr sz="1400"/>
          </a:p>
          <a:p>
            <a:pPr indent="-91440" lvl="0" marL="91440" rtl="0" algn="l">
              <a:lnSpc>
                <a:spcPct val="90000"/>
              </a:lnSpc>
              <a:spcBef>
                <a:spcPts val="1400"/>
              </a:spcBef>
              <a:spcAft>
                <a:spcPts val="0"/>
              </a:spcAft>
              <a:buSzPts val="1400"/>
              <a:buChar char=" "/>
            </a:pPr>
            <a:r>
              <a:rPr lang="en-GB" sz="1400"/>
              <a:t>Queries such as - Total Profit on monthly basis could be of huge interest. It is possible that newer entries are constantly being added to table and users always want to see latest data.</a:t>
            </a:r>
            <a:endParaRPr/>
          </a:p>
          <a:p>
            <a:pPr indent="-91440" lvl="0" marL="91440" rtl="0" algn="l">
              <a:lnSpc>
                <a:spcPct val="90000"/>
              </a:lnSpc>
              <a:spcBef>
                <a:spcPts val="1400"/>
              </a:spcBef>
              <a:spcAft>
                <a:spcPts val="0"/>
              </a:spcAft>
              <a:buSzPts val="1400"/>
              <a:buChar char=" "/>
            </a:pPr>
            <a:r>
              <a:rPr lang="en-GB" sz="1400"/>
              <a:t>Even when the table is partitioned on basis of month(Sales Date), there could still be millions of records to perform computation to fetch details of latest month. For previous month, Total Profit could be stored in an archival table.</a:t>
            </a:r>
            <a:endParaRPr/>
          </a:p>
          <a:p>
            <a:pPr indent="-91440" lvl="0" marL="91440" rtl="0" algn="l">
              <a:lnSpc>
                <a:spcPct val="90000"/>
              </a:lnSpc>
              <a:spcBef>
                <a:spcPts val="1400"/>
              </a:spcBef>
              <a:spcAft>
                <a:spcPts val="0"/>
              </a:spcAft>
              <a:buSzPts val="1400"/>
              <a:buChar char=" "/>
            </a:pPr>
            <a:r>
              <a:rPr lang="en-GB" sz="1400"/>
              <a:t>If a materialized view is constructed on this table to get Total Profit on monthly basis, in case of update to existing record, the corresponding record in materialized view would get updated automatically. This materialized view can serve Total Profit query almost instantly as there is no more any need to perform any table scan during execution of query.</a:t>
            </a:r>
            <a:endParaRPr/>
          </a:p>
        </p:txBody>
      </p:sp>
      <p:graphicFrame>
        <p:nvGraphicFramePr>
          <p:cNvPr id="550" name="Google Shape;550;p53"/>
          <p:cNvGraphicFramePr/>
          <p:nvPr/>
        </p:nvGraphicFramePr>
        <p:xfrm>
          <a:off x="1447800" y="2938670"/>
          <a:ext cx="3000000" cy="3000000"/>
        </p:xfrm>
        <a:graphic>
          <a:graphicData uri="http://schemas.openxmlformats.org/drawingml/2006/table">
            <a:tbl>
              <a:tblPr bandRow="1" firstRow="1">
                <a:noFill/>
                <a:tableStyleId>{A8252DEF-6C31-438E-9301-4BAA3B2A5482}</a:tableStyleId>
              </a:tblPr>
              <a:tblGrid>
                <a:gridCol w="1478725"/>
                <a:gridCol w="1478725"/>
                <a:gridCol w="1478725"/>
              </a:tblGrid>
              <a:tr h="370850">
                <a:tc>
                  <a:txBody>
                    <a:bodyPr/>
                    <a:lstStyle/>
                    <a:p>
                      <a:pPr indent="0" lvl="0" marL="0" marR="0" rtl="0" algn="l">
                        <a:spcBef>
                          <a:spcPts val="0"/>
                        </a:spcBef>
                        <a:spcAft>
                          <a:spcPts val="0"/>
                        </a:spcAft>
                        <a:buNone/>
                      </a:pPr>
                      <a:r>
                        <a:rPr lang="en-GB" sz="1400"/>
                        <a:t>Product</a:t>
                      </a:r>
                      <a:endParaRPr sz="1400"/>
                    </a:p>
                  </a:txBody>
                  <a:tcPr marT="45725" marB="45725" marR="91450" marL="91450"/>
                </a:tc>
                <a:tc>
                  <a:txBody>
                    <a:bodyPr/>
                    <a:lstStyle/>
                    <a:p>
                      <a:pPr indent="0" lvl="0" marL="0" marR="0" rtl="0" algn="l">
                        <a:spcBef>
                          <a:spcPts val="0"/>
                        </a:spcBef>
                        <a:spcAft>
                          <a:spcPts val="0"/>
                        </a:spcAft>
                        <a:buNone/>
                      </a:pPr>
                      <a:r>
                        <a:rPr lang="en-GB" sz="1400"/>
                        <a:t>Sales Date</a:t>
                      </a:r>
                      <a:endParaRPr sz="1400"/>
                    </a:p>
                  </a:txBody>
                  <a:tcPr marT="45725" marB="45725" marR="91450" marL="91450"/>
                </a:tc>
                <a:tc>
                  <a:txBody>
                    <a:bodyPr/>
                    <a:lstStyle/>
                    <a:p>
                      <a:pPr indent="0" lvl="0" marL="0" marR="0" rtl="0" algn="l">
                        <a:spcBef>
                          <a:spcPts val="0"/>
                        </a:spcBef>
                        <a:spcAft>
                          <a:spcPts val="0"/>
                        </a:spcAft>
                        <a:buNone/>
                      </a:pPr>
                      <a:r>
                        <a:rPr lang="en-GB" sz="1400"/>
                        <a:t>Profit</a:t>
                      </a:r>
                      <a:endParaRPr sz="1400"/>
                    </a:p>
                  </a:txBody>
                  <a:tcPr marT="45725" marB="45725" marR="91450" marL="91450"/>
                </a:tc>
              </a:tr>
              <a:tr h="370850">
                <a:tc>
                  <a:txBody>
                    <a:bodyPr/>
                    <a:lstStyle/>
                    <a:p>
                      <a:pPr indent="0" lvl="0" marL="0" marR="0" rtl="0" algn="l">
                        <a:spcBef>
                          <a:spcPts val="0"/>
                        </a:spcBef>
                        <a:spcAft>
                          <a:spcPts val="0"/>
                        </a:spcAft>
                        <a:buNone/>
                      </a:pPr>
                      <a:r>
                        <a:rPr lang="en-GB" sz="1400"/>
                        <a:t>Xbox</a:t>
                      </a:r>
                      <a:endParaRPr sz="1400"/>
                    </a:p>
                  </a:txBody>
                  <a:tcPr marT="45725" marB="45725" marR="91450" marL="91450"/>
                </a:tc>
                <a:tc>
                  <a:txBody>
                    <a:bodyPr/>
                    <a:lstStyle/>
                    <a:p>
                      <a:pPr indent="0" lvl="0" marL="0" marR="0" rtl="0" algn="l">
                        <a:spcBef>
                          <a:spcPts val="0"/>
                        </a:spcBef>
                        <a:spcAft>
                          <a:spcPts val="0"/>
                        </a:spcAft>
                        <a:buNone/>
                      </a:pPr>
                      <a:r>
                        <a:rPr lang="en-GB" sz="1400"/>
                        <a:t>2022-09-01</a:t>
                      </a:r>
                      <a:endParaRPr sz="1400"/>
                    </a:p>
                  </a:txBody>
                  <a:tcPr marT="45725" marB="45725" marR="91450" marL="91450"/>
                </a:tc>
                <a:tc>
                  <a:txBody>
                    <a:bodyPr/>
                    <a:lstStyle/>
                    <a:p>
                      <a:pPr indent="0" lvl="0" marL="0" marR="0" rtl="0" algn="l">
                        <a:spcBef>
                          <a:spcPts val="0"/>
                        </a:spcBef>
                        <a:spcAft>
                          <a:spcPts val="0"/>
                        </a:spcAft>
                        <a:buNone/>
                      </a:pPr>
                      <a:r>
                        <a:rPr lang="en-GB" sz="1400"/>
                        <a:t>30000</a:t>
                      </a:r>
                      <a:endParaRPr sz="1400"/>
                    </a:p>
                  </a:txBody>
                  <a:tcPr marT="45725" marB="45725" marR="91450" marL="91450"/>
                </a:tc>
              </a:tr>
              <a:tr h="370850">
                <a:tc>
                  <a:txBody>
                    <a:bodyPr/>
                    <a:lstStyle/>
                    <a:p>
                      <a:pPr indent="0" lvl="0" marL="0" marR="0" rtl="0" algn="l">
                        <a:spcBef>
                          <a:spcPts val="0"/>
                        </a:spcBef>
                        <a:spcAft>
                          <a:spcPts val="0"/>
                        </a:spcAft>
                        <a:buNone/>
                      </a:pPr>
                      <a:r>
                        <a:rPr lang="en-GB" sz="1400"/>
                        <a:t>Surface Pro</a:t>
                      </a:r>
                      <a:endParaRPr sz="1400"/>
                    </a:p>
                  </a:txBody>
                  <a:tcPr marT="45725" marB="45725" marR="91450" marL="91450"/>
                </a:tc>
                <a:tc>
                  <a:txBody>
                    <a:bodyPr/>
                    <a:lstStyle/>
                    <a:p>
                      <a:pPr indent="0" lvl="0" marL="0" marR="0" rtl="0" algn="l">
                        <a:spcBef>
                          <a:spcPts val="0"/>
                        </a:spcBef>
                        <a:spcAft>
                          <a:spcPts val="0"/>
                        </a:spcAft>
                        <a:buNone/>
                      </a:pPr>
                      <a:r>
                        <a:rPr lang="en-GB" sz="1400"/>
                        <a:t>2021-10-09</a:t>
                      </a:r>
                      <a:endParaRPr sz="1400"/>
                    </a:p>
                  </a:txBody>
                  <a:tcPr marT="45725" marB="45725" marR="91450" marL="91450"/>
                </a:tc>
                <a:tc>
                  <a:txBody>
                    <a:bodyPr/>
                    <a:lstStyle/>
                    <a:p>
                      <a:pPr indent="0" lvl="0" marL="0" marR="0" rtl="0" algn="l">
                        <a:spcBef>
                          <a:spcPts val="0"/>
                        </a:spcBef>
                        <a:spcAft>
                          <a:spcPts val="0"/>
                        </a:spcAft>
                        <a:buNone/>
                      </a:pPr>
                      <a:r>
                        <a:rPr lang="en-GB" sz="1400"/>
                        <a:t>20000</a:t>
                      </a:r>
                      <a:endParaRPr sz="1400"/>
                    </a:p>
                  </a:txBody>
                  <a:tcPr marT="45725" marB="45725" marR="91450" marL="91450"/>
                </a:tc>
              </a:tr>
            </a:tbl>
          </a:graphicData>
        </a:graphic>
      </p:graphicFrame>
      <p:graphicFrame>
        <p:nvGraphicFramePr>
          <p:cNvPr id="551" name="Google Shape;551;p53"/>
          <p:cNvGraphicFramePr/>
          <p:nvPr/>
        </p:nvGraphicFramePr>
        <p:xfrm>
          <a:off x="6814267" y="2938670"/>
          <a:ext cx="3000000" cy="3000000"/>
        </p:xfrm>
        <a:graphic>
          <a:graphicData uri="http://schemas.openxmlformats.org/drawingml/2006/table">
            <a:tbl>
              <a:tblPr bandRow="1" firstRow="1">
                <a:noFill/>
                <a:tableStyleId>{A8252DEF-6C31-438E-9301-4BAA3B2A5482}</a:tableStyleId>
              </a:tblPr>
              <a:tblGrid>
                <a:gridCol w="1641050"/>
                <a:gridCol w="1641050"/>
              </a:tblGrid>
              <a:tr h="370850">
                <a:tc>
                  <a:txBody>
                    <a:bodyPr/>
                    <a:lstStyle/>
                    <a:p>
                      <a:pPr indent="0" lvl="0" marL="0" marR="0" rtl="0" algn="l">
                        <a:spcBef>
                          <a:spcPts val="0"/>
                        </a:spcBef>
                        <a:spcAft>
                          <a:spcPts val="0"/>
                        </a:spcAft>
                        <a:buNone/>
                      </a:pPr>
                      <a:r>
                        <a:rPr lang="en-GB" sz="1400"/>
                        <a:t>Month-Year</a:t>
                      </a:r>
                      <a:endParaRPr sz="1400"/>
                    </a:p>
                  </a:txBody>
                  <a:tcPr marT="45725" marB="45725" marR="91450" marL="91450"/>
                </a:tc>
                <a:tc>
                  <a:txBody>
                    <a:bodyPr/>
                    <a:lstStyle/>
                    <a:p>
                      <a:pPr indent="0" lvl="0" marL="0" marR="0" rtl="0" algn="l">
                        <a:spcBef>
                          <a:spcPts val="0"/>
                        </a:spcBef>
                        <a:spcAft>
                          <a:spcPts val="0"/>
                        </a:spcAft>
                        <a:buNone/>
                      </a:pPr>
                      <a:r>
                        <a:rPr lang="en-GB" sz="1400"/>
                        <a:t>Total Profit</a:t>
                      </a:r>
                      <a:endParaRPr sz="1400"/>
                    </a:p>
                  </a:txBody>
                  <a:tcPr marT="45725" marB="45725" marR="91450" marL="91450"/>
                </a:tc>
              </a:tr>
              <a:tr h="370850">
                <a:tc>
                  <a:txBody>
                    <a:bodyPr/>
                    <a:lstStyle/>
                    <a:p>
                      <a:pPr indent="0" lvl="0" marL="0" marR="0" rtl="0" algn="l">
                        <a:spcBef>
                          <a:spcPts val="0"/>
                        </a:spcBef>
                        <a:spcAft>
                          <a:spcPts val="0"/>
                        </a:spcAft>
                        <a:buNone/>
                      </a:pPr>
                      <a:r>
                        <a:rPr lang="en-GB" sz="1400"/>
                        <a:t>10-2021</a:t>
                      </a:r>
                      <a:endParaRPr sz="1400"/>
                    </a:p>
                  </a:txBody>
                  <a:tcPr marT="45725" marB="45725" marR="91450" marL="91450"/>
                </a:tc>
                <a:tc>
                  <a:txBody>
                    <a:bodyPr/>
                    <a:lstStyle/>
                    <a:p>
                      <a:pPr indent="0" lvl="0" marL="0" marR="0" rtl="0" algn="l">
                        <a:spcBef>
                          <a:spcPts val="0"/>
                        </a:spcBef>
                        <a:spcAft>
                          <a:spcPts val="0"/>
                        </a:spcAft>
                        <a:buNone/>
                      </a:pPr>
                      <a:r>
                        <a:rPr lang="en-GB" sz="1400"/>
                        <a:t>20000</a:t>
                      </a:r>
                      <a:endParaRPr sz="1400"/>
                    </a:p>
                  </a:txBody>
                  <a:tcPr marT="45725" marB="45725" marR="91450" marL="91450"/>
                </a:tc>
              </a:tr>
              <a:tr h="370850">
                <a:tc>
                  <a:txBody>
                    <a:bodyPr/>
                    <a:lstStyle/>
                    <a:p>
                      <a:pPr indent="0" lvl="0" marL="0" marR="0" rtl="0" algn="l">
                        <a:spcBef>
                          <a:spcPts val="0"/>
                        </a:spcBef>
                        <a:spcAft>
                          <a:spcPts val="0"/>
                        </a:spcAft>
                        <a:buNone/>
                      </a:pPr>
                      <a:r>
                        <a:rPr lang="en-GB" sz="1400"/>
                        <a:t>09-2022</a:t>
                      </a:r>
                      <a:endParaRPr sz="1400"/>
                    </a:p>
                  </a:txBody>
                  <a:tcPr marT="45725" marB="45725" marR="91450" marL="91450"/>
                </a:tc>
                <a:tc>
                  <a:txBody>
                    <a:bodyPr/>
                    <a:lstStyle/>
                    <a:p>
                      <a:pPr indent="0" lvl="0" marL="0" marR="0" rtl="0" algn="l">
                        <a:spcBef>
                          <a:spcPts val="0"/>
                        </a:spcBef>
                        <a:spcAft>
                          <a:spcPts val="0"/>
                        </a:spcAft>
                        <a:buNone/>
                      </a:pPr>
                      <a:r>
                        <a:rPr lang="en-GB" sz="1400"/>
                        <a:t>30000</a:t>
                      </a:r>
                      <a:endParaRPr sz="1400"/>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OPTIMIZATION : MISCELLANEOUS</a:t>
            </a:r>
            <a:endParaRPr/>
          </a:p>
        </p:txBody>
      </p:sp>
      <p:sp>
        <p:nvSpPr>
          <p:cNvPr id="557" name="Google Shape;557;p5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Avoid selecting all columns</a:t>
            </a:r>
            <a:endParaRPr/>
          </a:p>
          <a:p>
            <a:pPr indent="-137159" lvl="1" marL="265176" rtl="0" algn="l">
              <a:lnSpc>
                <a:spcPct val="90000"/>
              </a:lnSpc>
              <a:spcBef>
                <a:spcPts val="600"/>
              </a:spcBef>
              <a:spcAft>
                <a:spcPts val="0"/>
              </a:spcAft>
              <a:buSzPts val="1800"/>
              <a:buChar char="🢝"/>
            </a:pPr>
            <a:r>
              <a:rPr lang="en-GB"/>
              <a:t>Select * is in-efficient as it needs to scan all columns</a:t>
            </a:r>
            <a:endParaRPr/>
          </a:p>
          <a:p>
            <a:pPr indent="-137159" lvl="1" marL="265176" rtl="0" algn="l">
              <a:lnSpc>
                <a:spcPct val="90000"/>
              </a:lnSpc>
              <a:spcBef>
                <a:spcPts val="600"/>
              </a:spcBef>
              <a:spcAft>
                <a:spcPts val="0"/>
              </a:spcAft>
              <a:buSzPts val="1800"/>
              <a:buChar char="🢝"/>
            </a:pPr>
            <a:r>
              <a:rPr lang="en-GB"/>
              <a:t>Select cola, colB,…colN scans through required columns only and can be extremely performant in columnar databases selecting few columns</a:t>
            </a:r>
            <a:endParaRPr/>
          </a:p>
          <a:p>
            <a:pPr indent="-114300" lvl="0" marL="91440" rtl="0" algn="l">
              <a:lnSpc>
                <a:spcPct val="90000"/>
              </a:lnSpc>
              <a:spcBef>
                <a:spcPts val="600"/>
              </a:spcBef>
              <a:spcAft>
                <a:spcPts val="0"/>
              </a:spcAft>
              <a:buSzPts val="1800"/>
              <a:buChar char=" "/>
            </a:pPr>
            <a:r>
              <a:rPr lang="en-GB" sz="1800"/>
              <a:t>Filter data before Join</a:t>
            </a:r>
            <a:endParaRPr/>
          </a:p>
          <a:p>
            <a:pPr indent="-137159" lvl="1" marL="265176" rtl="0" algn="l">
              <a:lnSpc>
                <a:spcPct val="90000"/>
              </a:lnSpc>
              <a:spcBef>
                <a:spcPts val="600"/>
              </a:spcBef>
              <a:spcAft>
                <a:spcPts val="0"/>
              </a:spcAft>
              <a:buSzPts val="1800"/>
              <a:buChar char="🢝"/>
            </a:pPr>
            <a:r>
              <a:rPr lang="en-GB"/>
              <a:t>Consider a query: Select Person.id, Person.name, Person.State from Person inner join Address on Person.id = Address.id where Person.name like ‘Ami%’ and Address.State like ‘Guj%’</a:t>
            </a:r>
            <a:endParaRPr/>
          </a:p>
          <a:p>
            <a:pPr indent="-137159" lvl="1" marL="265176" rtl="0" algn="l">
              <a:lnSpc>
                <a:spcPct val="90000"/>
              </a:lnSpc>
              <a:spcBef>
                <a:spcPts val="600"/>
              </a:spcBef>
              <a:spcAft>
                <a:spcPts val="0"/>
              </a:spcAft>
              <a:buSzPts val="1800"/>
              <a:buChar char="🢝"/>
            </a:pPr>
            <a:r>
              <a:rPr lang="en-GB"/>
              <a:t>The number of records joined with filters applied later would be more compared to filtering tables first and then applying join (Assuming query planner was unable to perform predicate pushdown)</a:t>
            </a:r>
            <a:endParaRPr/>
          </a:p>
          <a:p>
            <a:pPr indent="-22859" lvl="1" marL="265176" rtl="0" algn="l">
              <a:lnSpc>
                <a:spcPct val="90000"/>
              </a:lnSpc>
              <a:spcBef>
                <a:spcPts val="600"/>
              </a:spcBef>
              <a:spcAft>
                <a:spcPts val="0"/>
              </a:spcAft>
              <a:buSzPts val="1800"/>
              <a:buNone/>
            </a:pPr>
            <a:r>
              <a:t/>
            </a:r>
            <a:endParaRPr/>
          </a:p>
          <a:p>
            <a:pPr indent="0" lvl="1" marL="128016" rtl="0" algn="l">
              <a:lnSpc>
                <a:spcPct val="90000"/>
              </a:lnSpc>
              <a:spcBef>
                <a:spcPts val="600"/>
              </a:spcBef>
              <a:spcAft>
                <a:spcPts val="0"/>
              </a:spcAft>
              <a:buSzPts val="1800"/>
              <a:buNone/>
            </a:pPr>
            <a:r>
              <a:rPr lang="en-GB"/>
              <a:t>DISTINCT, UNION, Group By – statements requiring unique selection can take a performance hit. Try to reduce their usage in query</a:t>
            </a:r>
            <a:endParaRPr/>
          </a:p>
          <a:p>
            <a:pPr indent="-22859" lvl="1" marL="265176" rtl="0" algn="l">
              <a:lnSpc>
                <a:spcPct val="90000"/>
              </a:lnSpc>
              <a:spcBef>
                <a:spcPts val="600"/>
              </a:spcBef>
              <a:spcAft>
                <a:spcPts val="0"/>
              </a:spcAft>
              <a:buSzPts val="1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OPTIMIZATION : PARALLELIZATION</a:t>
            </a:r>
            <a:endParaRPr/>
          </a:p>
        </p:txBody>
      </p:sp>
      <p:sp>
        <p:nvSpPr>
          <p:cNvPr id="563" name="Google Shape;563;p5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A query is converted into several tasks.</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Several tasks can be executed </a:t>
            </a:r>
            <a:r>
              <a:rPr lang="en-GB" sz="1800"/>
              <a:t>parallely</a:t>
            </a:r>
            <a:r>
              <a:rPr lang="en-GB" sz="1800"/>
              <a:t> on different system.</a:t>
            </a:r>
            <a:endParaRPr/>
          </a:p>
          <a:p>
            <a:pPr indent="-137159" lvl="1" marL="265176" rtl="0" algn="l">
              <a:lnSpc>
                <a:spcPct val="90000"/>
              </a:lnSpc>
              <a:spcBef>
                <a:spcPts val="600"/>
              </a:spcBef>
              <a:spcAft>
                <a:spcPts val="0"/>
              </a:spcAft>
              <a:buSzPts val="1800"/>
              <a:buChar char="🢝"/>
            </a:pPr>
            <a:r>
              <a:rPr lang="en-GB"/>
              <a:t>E.g. Select Person.id, Person.name, Person.State from Person inner join Address on Person.id = Address.id where Person.name like ‘Ami%’ and Address.State like ‘Guj%’</a:t>
            </a:r>
            <a:endParaRPr/>
          </a:p>
          <a:p>
            <a:pPr indent="-137159" lvl="1" marL="265176" rtl="0" algn="l">
              <a:lnSpc>
                <a:spcPct val="90000"/>
              </a:lnSpc>
              <a:spcBef>
                <a:spcPts val="600"/>
              </a:spcBef>
              <a:spcAft>
                <a:spcPts val="0"/>
              </a:spcAft>
              <a:buSzPts val="1800"/>
              <a:buChar char="🢝"/>
            </a:pPr>
            <a:r>
              <a:rPr lang="en-GB"/>
              <a:t>Person table and Address table can be scanned in parallel </a:t>
            </a:r>
            <a:endParaRPr/>
          </a:p>
          <a:p>
            <a:pPr indent="-22859" lvl="1" marL="265176" rtl="0" algn="l">
              <a:lnSpc>
                <a:spcPct val="90000"/>
              </a:lnSpc>
              <a:spcBef>
                <a:spcPts val="600"/>
              </a:spcBef>
              <a:spcAft>
                <a:spcPts val="0"/>
              </a:spcAft>
              <a:buSzPts val="1800"/>
              <a:buNone/>
            </a:pPr>
            <a:r>
              <a:t/>
            </a:r>
            <a:endParaRPr/>
          </a:p>
          <a:p>
            <a:pPr indent="-114300" lvl="0" marL="91440" rtl="0" algn="l">
              <a:lnSpc>
                <a:spcPct val="90000"/>
              </a:lnSpc>
              <a:spcBef>
                <a:spcPts val="600"/>
              </a:spcBef>
              <a:spcAft>
                <a:spcPts val="0"/>
              </a:spcAft>
              <a:buSzPts val="1800"/>
              <a:buChar char=" "/>
            </a:pPr>
            <a:r>
              <a:rPr lang="en-GB" sz="1800"/>
              <a:t>A task can be further broken down into sub-task.</a:t>
            </a:r>
            <a:endParaRPr/>
          </a:p>
          <a:p>
            <a:pPr indent="0" lvl="0" marL="91440" rtl="0" algn="l">
              <a:lnSpc>
                <a:spcPct val="90000"/>
              </a:lnSpc>
              <a:spcBef>
                <a:spcPts val="600"/>
              </a:spcBef>
              <a:spcAft>
                <a:spcPts val="0"/>
              </a:spcAft>
              <a:buSzPts val="1800"/>
              <a:buNone/>
            </a:pPr>
            <a:r>
              <a:t/>
            </a:r>
            <a:endParaRPr sz="1800"/>
          </a:p>
          <a:p>
            <a:pPr indent="-114300" lvl="0" marL="91440" rtl="0" algn="l">
              <a:lnSpc>
                <a:spcPct val="90000"/>
              </a:lnSpc>
              <a:spcBef>
                <a:spcPts val="600"/>
              </a:spcBef>
              <a:spcAft>
                <a:spcPts val="0"/>
              </a:spcAft>
              <a:buSzPts val="1800"/>
              <a:buChar char=" "/>
            </a:pPr>
            <a:r>
              <a:rPr lang="en-GB" sz="1800"/>
              <a:t>Each sub-task can be executed in parallel on same system using vectorization.</a:t>
            </a:r>
            <a:endParaRPr/>
          </a:p>
          <a:p>
            <a:pPr indent="-137159" lvl="1" marL="265176" rtl="0" algn="l">
              <a:lnSpc>
                <a:spcPct val="90000"/>
              </a:lnSpc>
              <a:spcBef>
                <a:spcPts val="600"/>
              </a:spcBef>
              <a:spcAft>
                <a:spcPts val="0"/>
              </a:spcAft>
              <a:buSzPts val="1800"/>
              <a:buChar char="🢝"/>
            </a:pPr>
            <a:r>
              <a:rPr lang="en-GB"/>
              <a:t>E.g. Person table’s complete range can be broken down into several ranges. Each thread can independently work on range assigned to it to find Person like ‘Ami%’</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QUERY : FEDERATION</a:t>
            </a:r>
            <a:endParaRPr/>
          </a:p>
        </p:txBody>
      </p:sp>
      <p:sp>
        <p:nvSpPr>
          <p:cNvPr id="569" name="Google Shape;569;p5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Is a single database good for all use-case ?</a:t>
            </a:r>
            <a:endParaRPr/>
          </a:p>
          <a:p>
            <a:pPr indent="-114300" lvl="0" marL="91440" rtl="0" algn="l">
              <a:lnSpc>
                <a:spcPct val="90000"/>
              </a:lnSpc>
              <a:spcBef>
                <a:spcPts val="600"/>
              </a:spcBef>
              <a:spcAft>
                <a:spcPts val="0"/>
              </a:spcAft>
              <a:buSzPts val="1800"/>
              <a:buChar char=" "/>
            </a:pPr>
            <a:r>
              <a:rPr lang="en-GB" sz="1800"/>
              <a:t>Is there a way to query data from multiple system conveniently ?</a:t>
            </a:r>
            <a:endParaRPr/>
          </a:p>
          <a:p>
            <a:pPr indent="-114300" lvl="0" marL="91440" rtl="0" algn="l">
              <a:lnSpc>
                <a:spcPct val="90000"/>
              </a:lnSpc>
              <a:spcBef>
                <a:spcPts val="600"/>
              </a:spcBef>
              <a:spcAft>
                <a:spcPts val="0"/>
              </a:spcAft>
              <a:buSzPts val="1800"/>
              <a:buChar char=" "/>
            </a:pPr>
            <a:r>
              <a:rPr lang="en-GB" sz="1800"/>
              <a:t>Is there a way to query different database in same query and combine sub-results to get final result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7"/>
          <p:cNvSpPr/>
          <p:nvPr/>
        </p:nvSpPr>
        <p:spPr>
          <a:xfrm>
            <a:off x="7326269" y="732815"/>
            <a:ext cx="3562500" cy="2955000"/>
          </a:xfrm>
          <a:prstGeom prst="snip2DiagRect">
            <a:avLst>
              <a:gd fmla="val 0" name="adj1"/>
              <a:gd fmla="val 16667" name="adj2"/>
            </a:avLst>
          </a:prstGeom>
          <a:solidFill>
            <a:schemeClr val="accent6"/>
          </a:solidFill>
          <a:ln cap="flat" cmpd="sng" w="15875">
            <a:solidFill>
              <a:srgbClr val="4776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75" name="Google Shape;575;p57"/>
          <p:cNvSpPr/>
          <p:nvPr/>
        </p:nvSpPr>
        <p:spPr>
          <a:xfrm>
            <a:off x="9387482" y="3868046"/>
            <a:ext cx="1376400" cy="2366100"/>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76" name="Google Shape;576;p57"/>
          <p:cNvSpPr txBox="1"/>
          <p:nvPr>
            <p:ph type="title"/>
          </p:nvPr>
        </p:nvSpPr>
        <p:spPr>
          <a:xfrm>
            <a:off x="1168778" y="593500"/>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FEDERATION : TRINO</a:t>
            </a:r>
            <a:endParaRPr/>
          </a:p>
        </p:txBody>
      </p:sp>
      <p:sp>
        <p:nvSpPr>
          <p:cNvPr id="577" name="Google Shape;577;p57"/>
          <p:cNvSpPr/>
          <p:nvPr/>
        </p:nvSpPr>
        <p:spPr>
          <a:xfrm>
            <a:off x="2033957" y="4823846"/>
            <a:ext cx="738300" cy="478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Query</a:t>
            </a:r>
            <a:endParaRPr sz="1000">
              <a:solidFill>
                <a:schemeClr val="lt1"/>
              </a:solidFill>
              <a:latin typeface="Twentieth Century"/>
              <a:ea typeface="Twentieth Century"/>
              <a:cs typeface="Twentieth Century"/>
              <a:sym typeface="Twentieth Century"/>
            </a:endParaRPr>
          </a:p>
        </p:txBody>
      </p:sp>
      <p:sp>
        <p:nvSpPr>
          <p:cNvPr id="578" name="Google Shape;578;p57"/>
          <p:cNvSpPr/>
          <p:nvPr/>
        </p:nvSpPr>
        <p:spPr>
          <a:xfrm>
            <a:off x="3316180" y="4823846"/>
            <a:ext cx="738300" cy="478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Trino CLI</a:t>
            </a:r>
            <a:endParaRPr sz="1000">
              <a:solidFill>
                <a:schemeClr val="lt1"/>
              </a:solidFill>
              <a:latin typeface="Twentieth Century"/>
              <a:ea typeface="Twentieth Century"/>
              <a:cs typeface="Twentieth Century"/>
              <a:sym typeface="Twentieth Century"/>
            </a:endParaRPr>
          </a:p>
        </p:txBody>
      </p:sp>
      <p:sp>
        <p:nvSpPr>
          <p:cNvPr id="579" name="Google Shape;579;p57"/>
          <p:cNvSpPr/>
          <p:nvPr/>
        </p:nvSpPr>
        <p:spPr>
          <a:xfrm>
            <a:off x="4598403" y="4823846"/>
            <a:ext cx="935400" cy="478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Trino</a:t>
            </a:r>
            <a:endParaRPr sz="1000">
              <a:solidFill>
                <a:schemeClr val="lt1"/>
              </a:solidFill>
              <a:latin typeface="Twentieth Century"/>
              <a:ea typeface="Twentieth Century"/>
              <a:cs typeface="Twentieth Century"/>
              <a:sym typeface="Twentieth Century"/>
            </a:endParaRPr>
          </a:p>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Co-ordinator</a:t>
            </a:r>
            <a:endParaRPr sz="1000">
              <a:solidFill>
                <a:schemeClr val="lt1"/>
              </a:solidFill>
              <a:latin typeface="Twentieth Century"/>
              <a:ea typeface="Twentieth Century"/>
              <a:cs typeface="Twentieth Century"/>
              <a:sym typeface="Twentieth Century"/>
            </a:endParaRPr>
          </a:p>
        </p:txBody>
      </p:sp>
      <p:sp>
        <p:nvSpPr>
          <p:cNvPr id="580" name="Google Shape;580;p57"/>
          <p:cNvSpPr/>
          <p:nvPr/>
        </p:nvSpPr>
        <p:spPr>
          <a:xfrm>
            <a:off x="6352387" y="5633383"/>
            <a:ext cx="738300" cy="478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Worker</a:t>
            </a:r>
            <a:endParaRPr sz="1000">
              <a:solidFill>
                <a:schemeClr val="lt1"/>
              </a:solidFill>
              <a:latin typeface="Twentieth Century"/>
              <a:ea typeface="Twentieth Century"/>
              <a:cs typeface="Twentieth Century"/>
              <a:sym typeface="Twentieth Century"/>
            </a:endParaRPr>
          </a:p>
        </p:txBody>
      </p:sp>
      <p:sp>
        <p:nvSpPr>
          <p:cNvPr id="581" name="Google Shape;581;p57"/>
          <p:cNvSpPr/>
          <p:nvPr/>
        </p:nvSpPr>
        <p:spPr>
          <a:xfrm>
            <a:off x="6330016" y="4823846"/>
            <a:ext cx="738300" cy="478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Worker</a:t>
            </a:r>
            <a:endParaRPr sz="1000">
              <a:solidFill>
                <a:schemeClr val="lt1"/>
              </a:solidFill>
              <a:latin typeface="Twentieth Century"/>
              <a:ea typeface="Twentieth Century"/>
              <a:cs typeface="Twentieth Century"/>
              <a:sym typeface="Twentieth Century"/>
            </a:endParaRPr>
          </a:p>
        </p:txBody>
      </p:sp>
      <p:sp>
        <p:nvSpPr>
          <p:cNvPr id="582" name="Google Shape;582;p57"/>
          <p:cNvSpPr/>
          <p:nvPr/>
        </p:nvSpPr>
        <p:spPr>
          <a:xfrm>
            <a:off x="6330016" y="4012211"/>
            <a:ext cx="738300" cy="478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Worker</a:t>
            </a:r>
            <a:endParaRPr sz="1000">
              <a:solidFill>
                <a:schemeClr val="lt1"/>
              </a:solidFill>
              <a:latin typeface="Twentieth Century"/>
              <a:ea typeface="Twentieth Century"/>
              <a:cs typeface="Twentieth Century"/>
              <a:sym typeface="Twentieth Century"/>
            </a:endParaRPr>
          </a:p>
        </p:txBody>
      </p:sp>
      <p:sp>
        <p:nvSpPr>
          <p:cNvPr id="583" name="Google Shape;583;p57"/>
          <p:cNvSpPr/>
          <p:nvPr/>
        </p:nvSpPr>
        <p:spPr>
          <a:xfrm>
            <a:off x="9557809" y="3933633"/>
            <a:ext cx="1006679" cy="36911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PostgreSQL</a:t>
            </a:r>
            <a:endParaRPr sz="1000">
              <a:solidFill>
                <a:schemeClr val="lt1"/>
              </a:solidFill>
              <a:latin typeface="Twentieth Century"/>
              <a:ea typeface="Twentieth Century"/>
              <a:cs typeface="Twentieth Century"/>
              <a:sym typeface="Twentieth Century"/>
            </a:endParaRPr>
          </a:p>
        </p:txBody>
      </p:sp>
      <p:sp>
        <p:nvSpPr>
          <p:cNvPr id="584" name="Google Shape;584;p57"/>
          <p:cNvSpPr/>
          <p:nvPr/>
        </p:nvSpPr>
        <p:spPr>
          <a:xfrm>
            <a:off x="9557810" y="4553440"/>
            <a:ext cx="1006679" cy="36911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MySQL</a:t>
            </a:r>
            <a:endParaRPr sz="1000">
              <a:solidFill>
                <a:schemeClr val="lt1"/>
              </a:solidFill>
              <a:latin typeface="Twentieth Century"/>
              <a:ea typeface="Twentieth Century"/>
              <a:cs typeface="Twentieth Century"/>
              <a:sym typeface="Twentieth Century"/>
            </a:endParaRPr>
          </a:p>
        </p:txBody>
      </p:sp>
      <p:sp>
        <p:nvSpPr>
          <p:cNvPr id="585" name="Google Shape;585;p57"/>
          <p:cNvSpPr/>
          <p:nvPr/>
        </p:nvSpPr>
        <p:spPr>
          <a:xfrm>
            <a:off x="9557810" y="5173247"/>
            <a:ext cx="1006679" cy="36911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Hadoop</a:t>
            </a:r>
            <a:endParaRPr sz="1000">
              <a:solidFill>
                <a:schemeClr val="lt1"/>
              </a:solidFill>
              <a:latin typeface="Twentieth Century"/>
              <a:ea typeface="Twentieth Century"/>
              <a:cs typeface="Twentieth Century"/>
              <a:sym typeface="Twentieth Century"/>
            </a:endParaRPr>
          </a:p>
        </p:txBody>
      </p:sp>
      <p:sp>
        <p:nvSpPr>
          <p:cNvPr id="586" name="Google Shape;586;p57"/>
          <p:cNvSpPr/>
          <p:nvPr/>
        </p:nvSpPr>
        <p:spPr>
          <a:xfrm>
            <a:off x="9566197" y="5793054"/>
            <a:ext cx="1006679" cy="369116"/>
          </a:xfrm>
          <a:prstGeom prst="flowChartMagneticDisk">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MongoDB</a:t>
            </a:r>
            <a:endParaRPr sz="1000">
              <a:solidFill>
                <a:schemeClr val="lt1"/>
              </a:solidFill>
              <a:latin typeface="Twentieth Century"/>
              <a:ea typeface="Twentieth Century"/>
              <a:cs typeface="Twentieth Century"/>
              <a:sym typeface="Twentieth Century"/>
            </a:endParaRPr>
          </a:p>
        </p:txBody>
      </p:sp>
      <p:sp>
        <p:nvSpPr>
          <p:cNvPr id="587" name="Google Shape;587;p57"/>
          <p:cNvSpPr/>
          <p:nvPr/>
        </p:nvSpPr>
        <p:spPr>
          <a:xfrm>
            <a:off x="7746295" y="1040697"/>
            <a:ext cx="1300200" cy="2366100"/>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8" name="Google Shape;588;p57"/>
          <p:cNvSpPr/>
          <p:nvPr/>
        </p:nvSpPr>
        <p:spPr>
          <a:xfrm>
            <a:off x="9165432" y="1040697"/>
            <a:ext cx="1300200" cy="2377500"/>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9" name="Google Shape;589;p57"/>
          <p:cNvSpPr/>
          <p:nvPr/>
        </p:nvSpPr>
        <p:spPr>
          <a:xfrm>
            <a:off x="7902187" y="1176725"/>
            <a:ext cx="973200" cy="260100"/>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PostgreSQL Config</a:t>
            </a:r>
            <a:endParaRPr sz="1000">
              <a:solidFill>
                <a:schemeClr val="lt1"/>
              </a:solidFill>
              <a:latin typeface="Twentieth Century"/>
              <a:ea typeface="Twentieth Century"/>
              <a:cs typeface="Twentieth Century"/>
              <a:sym typeface="Twentieth Century"/>
            </a:endParaRPr>
          </a:p>
        </p:txBody>
      </p:sp>
      <p:sp>
        <p:nvSpPr>
          <p:cNvPr id="590" name="Google Shape;590;p57"/>
          <p:cNvSpPr/>
          <p:nvPr/>
        </p:nvSpPr>
        <p:spPr>
          <a:xfrm>
            <a:off x="7909879" y="1796797"/>
            <a:ext cx="973200" cy="260100"/>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MySQL Config</a:t>
            </a:r>
            <a:endParaRPr sz="1000">
              <a:solidFill>
                <a:schemeClr val="lt1"/>
              </a:solidFill>
              <a:latin typeface="Twentieth Century"/>
              <a:ea typeface="Twentieth Century"/>
              <a:cs typeface="Twentieth Century"/>
              <a:sym typeface="Twentieth Century"/>
            </a:endParaRPr>
          </a:p>
        </p:txBody>
      </p:sp>
      <p:sp>
        <p:nvSpPr>
          <p:cNvPr id="591" name="Google Shape;591;p57"/>
          <p:cNvSpPr/>
          <p:nvPr/>
        </p:nvSpPr>
        <p:spPr>
          <a:xfrm>
            <a:off x="7909879" y="2400427"/>
            <a:ext cx="973200" cy="260100"/>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Hive Config</a:t>
            </a:r>
            <a:endParaRPr sz="1000">
              <a:solidFill>
                <a:schemeClr val="lt1"/>
              </a:solidFill>
              <a:latin typeface="Twentieth Century"/>
              <a:ea typeface="Twentieth Century"/>
              <a:cs typeface="Twentieth Century"/>
              <a:sym typeface="Twentieth Century"/>
            </a:endParaRPr>
          </a:p>
        </p:txBody>
      </p:sp>
      <p:sp>
        <p:nvSpPr>
          <p:cNvPr id="592" name="Google Shape;592;p57"/>
          <p:cNvSpPr/>
          <p:nvPr/>
        </p:nvSpPr>
        <p:spPr>
          <a:xfrm>
            <a:off x="7909879" y="2967746"/>
            <a:ext cx="973200" cy="260100"/>
          </a:xfrm>
          <a:prstGeom prst="round2DiagRect">
            <a:avLst>
              <a:gd fmla="val 16667" name="adj1"/>
              <a:gd fmla="val 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Mongo Config</a:t>
            </a:r>
            <a:endParaRPr sz="1000">
              <a:solidFill>
                <a:schemeClr val="lt1"/>
              </a:solidFill>
              <a:latin typeface="Twentieth Century"/>
              <a:ea typeface="Twentieth Century"/>
              <a:cs typeface="Twentieth Century"/>
              <a:sym typeface="Twentieth Century"/>
            </a:endParaRPr>
          </a:p>
        </p:txBody>
      </p:sp>
      <p:sp>
        <p:nvSpPr>
          <p:cNvPr id="593" name="Google Shape;593;p57"/>
          <p:cNvSpPr/>
          <p:nvPr/>
        </p:nvSpPr>
        <p:spPr>
          <a:xfrm>
            <a:off x="9278684" y="1173368"/>
            <a:ext cx="1073700" cy="260100"/>
          </a:xfrm>
          <a:prstGeom prst="homePlate">
            <a:avLst>
              <a:gd fmla="val 50000"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PostgreSQL Driver</a:t>
            </a:r>
            <a:endParaRPr sz="1000">
              <a:solidFill>
                <a:schemeClr val="lt1"/>
              </a:solidFill>
              <a:latin typeface="Twentieth Century"/>
              <a:ea typeface="Twentieth Century"/>
              <a:cs typeface="Twentieth Century"/>
              <a:sym typeface="Twentieth Century"/>
            </a:endParaRPr>
          </a:p>
        </p:txBody>
      </p:sp>
      <p:sp>
        <p:nvSpPr>
          <p:cNvPr id="594" name="Google Shape;594;p57"/>
          <p:cNvSpPr/>
          <p:nvPr/>
        </p:nvSpPr>
        <p:spPr>
          <a:xfrm>
            <a:off x="9278684" y="1793319"/>
            <a:ext cx="1073700" cy="234600"/>
          </a:xfrm>
          <a:prstGeom prst="homePlate">
            <a:avLst>
              <a:gd fmla="val 50000"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MySQL Driver</a:t>
            </a:r>
            <a:endParaRPr sz="1000">
              <a:solidFill>
                <a:schemeClr val="lt1"/>
              </a:solidFill>
              <a:latin typeface="Twentieth Century"/>
              <a:ea typeface="Twentieth Century"/>
              <a:cs typeface="Twentieth Century"/>
              <a:sym typeface="Twentieth Century"/>
            </a:endParaRPr>
          </a:p>
        </p:txBody>
      </p:sp>
      <p:sp>
        <p:nvSpPr>
          <p:cNvPr id="595" name="Google Shape;595;p57"/>
          <p:cNvSpPr/>
          <p:nvPr/>
        </p:nvSpPr>
        <p:spPr>
          <a:xfrm>
            <a:off x="9278684" y="2400427"/>
            <a:ext cx="1073700" cy="260100"/>
          </a:xfrm>
          <a:prstGeom prst="homePlate">
            <a:avLst>
              <a:gd fmla="val 50000"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Hive Driver</a:t>
            </a:r>
            <a:endParaRPr sz="1000">
              <a:solidFill>
                <a:schemeClr val="lt1"/>
              </a:solidFill>
              <a:latin typeface="Twentieth Century"/>
              <a:ea typeface="Twentieth Century"/>
              <a:cs typeface="Twentieth Century"/>
              <a:sym typeface="Twentieth Century"/>
            </a:endParaRPr>
          </a:p>
        </p:txBody>
      </p:sp>
      <p:sp>
        <p:nvSpPr>
          <p:cNvPr id="596" name="Google Shape;596;p57"/>
          <p:cNvSpPr/>
          <p:nvPr/>
        </p:nvSpPr>
        <p:spPr>
          <a:xfrm>
            <a:off x="9278684" y="2973342"/>
            <a:ext cx="1073700" cy="260100"/>
          </a:xfrm>
          <a:prstGeom prst="homePlate">
            <a:avLst>
              <a:gd fmla="val 50000"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Twentieth Century"/>
                <a:ea typeface="Twentieth Century"/>
                <a:cs typeface="Twentieth Century"/>
                <a:sym typeface="Twentieth Century"/>
              </a:rPr>
              <a:t>MongoDB Driver</a:t>
            </a:r>
            <a:endParaRPr sz="1000">
              <a:solidFill>
                <a:schemeClr val="lt1"/>
              </a:solidFill>
              <a:latin typeface="Twentieth Century"/>
              <a:ea typeface="Twentieth Century"/>
              <a:cs typeface="Twentieth Century"/>
              <a:sym typeface="Twentieth Century"/>
            </a:endParaRPr>
          </a:p>
        </p:txBody>
      </p:sp>
      <p:cxnSp>
        <p:nvCxnSpPr>
          <p:cNvPr id="597" name="Google Shape;597;p57"/>
          <p:cNvCxnSpPr>
            <a:stCxn id="577" idx="3"/>
            <a:endCxn id="578" idx="1"/>
          </p:cNvCxnSpPr>
          <p:nvPr/>
        </p:nvCxnSpPr>
        <p:spPr>
          <a:xfrm>
            <a:off x="2772257" y="5062946"/>
            <a:ext cx="543900" cy="0"/>
          </a:xfrm>
          <a:prstGeom prst="straightConnector1">
            <a:avLst/>
          </a:prstGeom>
          <a:noFill/>
          <a:ln cap="flat" cmpd="sng" w="9525">
            <a:solidFill>
              <a:schemeClr val="accent1"/>
            </a:solidFill>
            <a:prstDash val="solid"/>
            <a:round/>
            <a:headEnd len="sm" w="sm" type="none"/>
            <a:tailEnd len="med" w="med" type="triangle"/>
          </a:ln>
        </p:spPr>
      </p:cxnSp>
      <p:cxnSp>
        <p:nvCxnSpPr>
          <p:cNvPr id="598" name="Google Shape;598;p57"/>
          <p:cNvCxnSpPr>
            <a:stCxn id="578" idx="3"/>
            <a:endCxn id="579" idx="1"/>
          </p:cNvCxnSpPr>
          <p:nvPr/>
        </p:nvCxnSpPr>
        <p:spPr>
          <a:xfrm>
            <a:off x="4054480" y="5062946"/>
            <a:ext cx="543900" cy="0"/>
          </a:xfrm>
          <a:prstGeom prst="straightConnector1">
            <a:avLst/>
          </a:prstGeom>
          <a:noFill/>
          <a:ln cap="flat" cmpd="sng" w="9525">
            <a:solidFill>
              <a:schemeClr val="accent1"/>
            </a:solidFill>
            <a:prstDash val="solid"/>
            <a:round/>
            <a:headEnd len="sm" w="sm" type="none"/>
            <a:tailEnd len="med" w="med" type="triangle"/>
          </a:ln>
        </p:spPr>
      </p:cxnSp>
      <p:cxnSp>
        <p:nvCxnSpPr>
          <p:cNvPr id="599" name="Google Shape;599;p57"/>
          <p:cNvCxnSpPr>
            <a:stCxn id="579" idx="3"/>
            <a:endCxn id="581" idx="1"/>
          </p:cNvCxnSpPr>
          <p:nvPr/>
        </p:nvCxnSpPr>
        <p:spPr>
          <a:xfrm>
            <a:off x="5533803" y="5062946"/>
            <a:ext cx="796200" cy="0"/>
          </a:xfrm>
          <a:prstGeom prst="straightConnector1">
            <a:avLst/>
          </a:prstGeom>
          <a:noFill/>
          <a:ln cap="flat" cmpd="sng" w="9525">
            <a:solidFill>
              <a:schemeClr val="accent1"/>
            </a:solidFill>
            <a:prstDash val="solid"/>
            <a:round/>
            <a:headEnd len="sm" w="sm" type="none"/>
            <a:tailEnd len="med" w="med" type="triangle"/>
          </a:ln>
        </p:spPr>
      </p:cxnSp>
      <p:cxnSp>
        <p:nvCxnSpPr>
          <p:cNvPr id="600" name="Google Shape;600;p57"/>
          <p:cNvCxnSpPr>
            <a:stCxn id="579" idx="3"/>
            <a:endCxn id="582" idx="1"/>
          </p:cNvCxnSpPr>
          <p:nvPr/>
        </p:nvCxnSpPr>
        <p:spPr>
          <a:xfrm flipH="1" rot="10800000">
            <a:off x="5533803" y="4251446"/>
            <a:ext cx="796200" cy="811500"/>
          </a:xfrm>
          <a:prstGeom prst="straightConnector1">
            <a:avLst/>
          </a:prstGeom>
          <a:noFill/>
          <a:ln cap="flat" cmpd="sng" w="9525">
            <a:solidFill>
              <a:schemeClr val="accent1"/>
            </a:solidFill>
            <a:prstDash val="solid"/>
            <a:round/>
            <a:headEnd len="sm" w="sm" type="none"/>
            <a:tailEnd len="med" w="med" type="triangle"/>
          </a:ln>
        </p:spPr>
      </p:cxnSp>
      <p:cxnSp>
        <p:nvCxnSpPr>
          <p:cNvPr id="601" name="Google Shape;601;p57"/>
          <p:cNvCxnSpPr>
            <a:stCxn id="579" idx="3"/>
            <a:endCxn id="580" idx="1"/>
          </p:cNvCxnSpPr>
          <p:nvPr/>
        </p:nvCxnSpPr>
        <p:spPr>
          <a:xfrm>
            <a:off x="5533803" y="5062946"/>
            <a:ext cx="818700" cy="809400"/>
          </a:xfrm>
          <a:prstGeom prst="straightConnector1">
            <a:avLst/>
          </a:prstGeom>
          <a:noFill/>
          <a:ln cap="flat" cmpd="sng" w="9525">
            <a:solidFill>
              <a:schemeClr val="accent1"/>
            </a:solidFill>
            <a:prstDash val="solid"/>
            <a:round/>
            <a:headEnd len="sm" w="sm" type="none"/>
            <a:tailEnd len="med" w="med" type="triangle"/>
          </a:ln>
        </p:spPr>
      </p:cxnSp>
      <p:sp>
        <p:nvSpPr>
          <p:cNvPr id="602" name="Google Shape;602;p57"/>
          <p:cNvSpPr/>
          <p:nvPr/>
        </p:nvSpPr>
        <p:spPr>
          <a:xfrm>
            <a:off x="6699132" y="4012211"/>
            <a:ext cx="369000" cy="144900"/>
          </a:xfrm>
          <a:prstGeom prst="snip2DiagRect">
            <a:avLst>
              <a:gd fmla="val 0" name="adj1"/>
              <a:gd fmla="val 16667" name="adj2"/>
            </a:avLst>
          </a:prstGeom>
          <a:solidFill>
            <a:schemeClr val="accent6"/>
          </a:solidFill>
          <a:ln cap="flat" cmpd="sng" w="15875">
            <a:solidFill>
              <a:srgbClr val="4776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03" name="Google Shape;603;p57"/>
          <p:cNvSpPr/>
          <p:nvPr/>
        </p:nvSpPr>
        <p:spPr>
          <a:xfrm>
            <a:off x="6694224" y="4844353"/>
            <a:ext cx="369000" cy="144900"/>
          </a:xfrm>
          <a:prstGeom prst="snip2DiagRect">
            <a:avLst>
              <a:gd fmla="val 0" name="adj1"/>
              <a:gd fmla="val 16667" name="adj2"/>
            </a:avLst>
          </a:prstGeom>
          <a:solidFill>
            <a:schemeClr val="accent6"/>
          </a:solidFill>
          <a:ln cap="flat" cmpd="sng" w="15875">
            <a:solidFill>
              <a:srgbClr val="4776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04" name="Google Shape;604;p57"/>
          <p:cNvSpPr/>
          <p:nvPr/>
        </p:nvSpPr>
        <p:spPr>
          <a:xfrm>
            <a:off x="6705379" y="5633615"/>
            <a:ext cx="369000" cy="144900"/>
          </a:xfrm>
          <a:prstGeom prst="snip2DiagRect">
            <a:avLst>
              <a:gd fmla="val 0" name="adj1"/>
              <a:gd fmla="val 16667" name="adj2"/>
            </a:avLst>
          </a:prstGeom>
          <a:solidFill>
            <a:schemeClr val="accent6"/>
          </a:solidFill>
          <a:ln cap="flat" cmpd="sng" w="15875">
            <a:solidFill>
              <a:srgbClr val="4776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605" name="Google Shape;605;p57"/>
          <p:cNvCxnSpPr>
            <a:stCxn id="582" idx="3"/>
          </p:cNvCxnSpPr>
          <p:nvPr/>
        </p:nvCxnSpPr>
        <p:spPr>
          <a:xfrm>
            <a:off x="7068316" y="4251311"/>
            <a:ext cx="2319300" cy="0"/>
          </a:xfrm>
          <a:prstGeom prst="straightConnector1">
            <a:avLst/>
          </a:prstGeom>
          <a:noFill/>
          <a:ln cap="flat" cmpd="sng" w="9525">
            <a:solidFill>
              <a:schemeClr val="accent1"/>
            </a:solidFill>
            <a:prstDash val="solid"/>
            <a:round/>
            <a:headEnd len="sm" w="sm" type="none"/>
            <a:tailEnd len="med" w="med" type="triangle"/>
          </a:ln>
        </p:spPr>
      </p:cxnSp>
      <p:cxnSp>
        <p:nvCxnSpPr>
          <p:cNvPr id="606" name="Google Shape;606;p57"/>
          <p:cNvCxnSpPr>
            <a:stCxn id="581" idx="3"/>
            <a:endCxn id="575" idx="1"/>
          </p:cNvCxnSpPr>
          <p:nvPr/>
        </p:nvCxnSpPr>
        <p:spPr>
          <a:xfrm flipH="1" rot="10800000">
            <a:off x="7068316" y="5050946"/>
            <a:ext cx="2319300" cy="12000"/>
          </a:xfrm>
          <a:prstGeom prst="straightConnector1">
            <a:avLst/>
          </a:prstGeom>
          <a:noFill/>
          <a:ln cap="flat" cmpd="sng" w="9525">
            <a:solidFill>
              <a:schemeClr val="accent1"/>
            </a:solidFill>
            <a:prstDash val="solid"/>
            <a:round/>
            <a:headEnd len="sm" w="sm" type="none"/>
            <a:tailEnd len="med" w="med" type="triangle"/>
          </a:ln>
        </p:spPr>
      </p:cxnSp>
      <p:cxnSp>
        <p:nvCxnSpPr>
          <p:cNvPr id="607" name="Google Shape;607;p57"/>
          <p:cNvCxnSpPr>
            <a:stCxn id="580" idx="3"/>
          </p:cNvCxnSpPr>
          <p:nvPr/>
        </p:nvCxnSpPr>
        <p:spPr>
          <a:xfrm flipH="1" rot="10800000">
            <a:off x="7090687" y="5829283"/>
            <a:ext cx="2320500" cy="43200"/>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DATABASE : CONCLUSION</a:t>
            </a:r>
            <a:endParaRPr/>
          </a:p>
        </p:txBody>
      </p:sp>
      <p:sp>
        <p:nvSpPr>
          <p:cNvPr id="613" name="Google Shape;613;p58"/>
          <p:cNvSpPr txBox="1"/>
          <p:nvPr>
            <p:ph idx="1" type="body"/>
          </p:nvPr>
        </p:nvSpPr>
        <p:spPr>
          <a:xfrm>
            <a:off x="1024128" y="1753299"/>
            <a:ext cx="10435233" cy="4773336"/>
          </a:xfrm>
          <a:prstGeom prst="rect">
            <a:avLst/>
          </a:prstGeom>
          <a:noFill/>
          <a:ln>
            <a:noFill/>
          </a:ln>
        </p:spPr>
        <p:txBody>
          <a:bodyPr anchorCtr="0" anchor="t" bIns="45700" lIns="45700" spcFirstLastPara="1" rIns="45700" wrap="square" tIns="45700">
            <a:normAutofit lnSpcReduction="10000"/>
          </a:bodyPr>
          <a:lstStyle/>
          <a:p>
            <a:pPr indent="-114300" lvl="0" marL="91440" rtl="0" algn="l">
              <a:lnSpc>
                <a:spcPct val="90000"/>
              </a:lnSpc>
              <a:spcBef>
                <a:spcPts val="0"/>
              </a:spcBef>
              <a:spcAft>
                <a:spcPts val="0"/>
              </a:spcAft>
              <a:buSzPts val="1800"/>
              <a:buChar char=" "/>
            </a:pPr>
            <a:r>
              <a:rPr lang="en-GB" sz="1800"/>
              <a:t>While choosing a database, the features required by system should be compared against features available in database. The effort and cost to add additional functionality required by system as well as complexity to setup, run and maintain database should be considered.</a:t>
            </a:r>
            <a:endParaRPr/>
          </a:p>
          <a:p>
            <a:pPr indent="0" lvl="0" marL="91440" rtl="0" algn="l">
              <a:lnSpc>
                <a:spcPct val="90000"/>
              </a:lnSpc>
              <a:spcBef>
                <a:spcPts val="1400"/>
              </a:spcBef>
              <a:spcAft>
                <a:spcPts val="0"/>
              </a:spcAft>
              <a:buSzPts val="1800"/>
              <a:buNone/>
            </a:pPr>
            <a:r>
              <a:t/>
            </a:r>
            <a:endParaRPr sz="1800"/>
          </a:p>
          <a:p>
            <a:pPr indent="-114300" lvl="0" marL="91440" rtl="0" algn="l">
              <a:lnSpc>
                <a:spcPct val="90000"/>
              </a:lnSpc>
              <a:spcBef>
                <a:spcPts val="1400"/>
              </a:spcBef>
              <a:spcAft>
                <a:spcPts val="0"/>
              </a:spcAft>
              <a:buSzPts val="1800"/>
              <a:buChar char=" "/>
            </a:pPr>
            <a:r>
              <a:rPr lang="en-GB" sz="1800"/>
              <a:t>Metrics helpful in determining the system requirements:</a:t>
            </a:r>
            <a:endParaRPr/>
          </a:p>
          <a:p>
            <a:pPr indent="-137159" lvl="1" marL="265176" rtl="0" algn="l">
              <a:lnSpc>
                <a:spcPct val="90000"/>
              </a:lnSpc>
              <a:spcBef>
                <a:spcPts val="400"/>
              </a:spcBef>
              <a:spcAft>
                <a:spcPts val="0"/>
              </a:spcAft>
              <a:buSzPts val="1800"/>
              <a:buChar char="🢝"/>
            </a:pPr>
            <a:r>
              <a:rPr lang="en-GB"/>
              <a:t>Expected Read/Write ratio</a:t>
            </a:r>
            <a:endParaRPr/>
          </a:p>
          <a:p>
            <a:pPr indent="-137159" lvl="1" marL="265176" rtl="0" algn="l">
              <a:lnSpc>
                <a:spcPct val="90000"/>
              </a:lnSpc>
              <a:spcBef>
                <a:spcPts val="600"/>
              </a:spcBef>
              <a:spcAft>
                <a:spcPts val="0"/>
              </a:spcAft>
              <a:buSzPts val="1800"/>
              <a:buChar char="🢝"/>
            </a:pPr>
            <a:r>
              <a:rPr lang="en-GB"/>
              <a:t>Expected amount of data to be stored (GB/TB/PB/..)</a:t>
            </a:r>
            <a:endParaRPr/>
          </a:p>
          <a:p>
            <a:pPr indent="-137159" lvl="1" marL="265176" rtl="0" algn="l">
              <a:lnSpc>
                <a:spcPct val="90000"/>
              </a:lnSpc>
              <a:spcBef>
                <a:spcPts val="600"/>
              </a:spcBef>
              <a:spcAft>
                <a:spcPts val="0"/>
              </a:spcAft>
              <a:buSzPts val="1800"/>
              <a:buChar char="🢝"/>
            </a:pPr>
            <a:r>
              <a:rPr lang="en-GB"/>
              <a:t>Data duplication across geographies or standalone Datacentre</a:t>
            </a:r>
            <a:endParaRPr/>
          </a:p>
          <a:p>
            <a:pPr indent="-137159" lvl="1" marL="265176" rtl="0" algn="l">
              <a:lnSpc>
                <a:spcPct val="90000"/>
              </a:lnSpc>
              <a:spcBef>
                <a:spcPts val="600"/>
              </a:spcBef>
              <a:spcAft>
                <a:spcPts val="0"/>
              </a:spcAft>
              <a:buSzPts val="1800"/>
              <a:buChar char="🢝"/>
            </a:pPr>
            <a:r>
              <a:rPr lang="en-GB"/>
              <a:t>Strong/Eventual/Weak Consistency</a:t>
            </a:r>
            <a:endParaRPr/>
          </a:p>
          <a:p>
            <a:pPr indent="-137159" lvl="1" marL="265176" rtl="0" algn="l">
              <a:lnSpc>
                <a:spcPct val="90000"/>
              </a:lnSpc>
              <a:spcBef>
                <a:spcPts val="600"/>
              </a:spcBef>
              <a:spcAft>
                <a:spcPts val="0"/>
              </a:spcAft>
              <a:buSzPts val="1800"/>
              <a:buChar char="🢝"/>
            </a:pPr>
            <a:r>
              <a:rPr lang="en-GB"/>
              <a:t>Structured/Semi-structured/Unstructured data</a:t>
            </a:r>
            <a:endParaRPr/>
          </a:p>
          <a:p>
            <a:pPr indent="-137159" lvl="1" marL="265176" rtl="0" algn="l">
              <a:lnSpc>
                <a:spcPct val="90000"/>
              </a:lnSpc>
              <a:spcBef>
                <a:spcPts val="600"/>
              </a:spcBef>
              <a:spcAft>
                <a:spcPts val="0"/>
              </a:spcAft>
              <a:buSzPts val="1800"/>
              <a:buChar char="🢝"/>
            </a:pPr>
            <a:r>
              <a:rPr lang="en-GB"/>
              <a:t>Ad-hoc queries or planned queries</a:t>
            </a:r>
            <a:endParaRPr/>
          </a:p>
          <a:p>
            <a:pPr indent="-137159" lvl="1" marL="265176" rtl="0" algn="l">
              <a:lnSpc>
                <a:spcPct val="90000"/>
              </a:lnSpc>
              <a:spcBef>
                <a:spcPts val="600"/>
              </a:spcBef>
              <a:spcAft>
                <a:spcPts val="0"/>
              </a:spcAft>
              <a:buSzPts val="1800"/>
              <a:buChar char="🢝"/>
            </a:pPr>
            <a:r>
              <a:rPr lang="en-GB"/>
              <a:t>Queries per second for read/write</a:t>
            </a:r>
            <a:endParaRPr/>
          </a:p>
          <a:p>
            <a:pPr indent="-137159" lvl="1" marL="265176" rtl="0" algn="l">
              <a:lnSpc>
                <a:spcPct val="90000"/>
              </a:lnSpc>
              <a:spcBef>
                <a:spcPts val="600"/>
              </a:spcBef>
              <a:spcAft>
                <a:spcPts val="0"/>
              </a:spcAft>
              <a:buSzPts val="1800"/>
              <a:buChar char="🢝"/>
            </a:pPr>
            <a:r>
              <a:rPr lang="en-GB"/>
              <a:t>Temporal data requirement / Audit</a:t>
            </a:r>
            <a:endParaRPr/>
          </a:p>
          <a:p>
            <a:pPr indent="-137159" lvl="1" marL="265176" rtl="0" algn="l">
              <a:lnSpc>
                <a:spcPct val="90000"/>
              </a:lnSpc>
              <a:spcBef>
                <a:spcPts val="600"/>
              </a:spcBef>
              <a:spcAft>
                <a:spcPts val="0"/>
              </a:spcAft>
              <a:buSzPts val="1800"/>
              <a:buChar char="🢝"/>
            </a:pPr>
            <a:r>
              <a:rPr lang="en-GB"/>
              <a:t>Schema evolution requirement</a:t>
            </a:r>
            <a:endParaRPr/>
          </a:p>
          <a:p>
            <a:pPr indent="-137159" lvl="1" marL="265176" rtl="0" algn="l">
              <a:lnSpc>
                <a:spcPct val="90000"/>
              </a:lnSpc>
              <a:spcBef>
                <a:spcPts val="600"/>
              </a:spcBef>
              <a:spcAft>
                <a:spcPts val="0"/>
              </a:spcAft>
              <a:buSzPts val="1800"/>
              <a:buChar char="🢝"/>
            </a:pPr>
            <a:r>
              <a:rPr lang="en-GB"/>
              <a:t>Money available to build/maintain system</a:t>
            </a:r>
            <a:endParaRPr/>
          </a:p>
        </p:txBody>
      </p:sp>
      <p:sp>
        <p:nvSpPr>
          <p:cNvPr id="614" name="Google Shape;614;p58"/>
          <p:cNvSpPr txBox="1"/>
          <p:nvPr/>
        </p:nvSpPr>
        <p:spPr>
          <a:xfrm>
            <a:off x="957030" y="2416027"/>
            <a:ext cx="9998992" cy="4358083"/>
          </a:xfrm>
          <a:prstGeom prst="rect">
            <a:avLst/>
          </a:prstGeom>
          <a:noFill/>
          <a:ln>
            <a:noFill/>
          </a:ln>
        </p:spPr>
        <p:txBody>
          <a:bodyPr anchorCtr="0" anchor="t" bIns="45700" lIns="45700" spcFirstLastPara="1" rIns="45700" wrap="square" tIns="45700">
            <a:normAutofit/>
          </a:bodyPr>
          <a:lstStyle/>
          <a:p>
            <a:pPr indent="-22859" lvl="1" marL="265176" marR="0" rtl="0" algn="l">
              <a:lnSpc>
                <a:spcPct val="90000"/>
              </a:lnSpc>
              <a:spcBef>
                <a:spcPts val="0"/>
              </a:spcBef>
              <a:spcAft>
                <a:spcPts val="0"/>
              </a:spcAft>
              <a:buClr>
                <a:schemeClr val="accent1"/>
              </a:buClr>
              <a:buSzPts val="1800"/>
              <a:buFont typeface="Noto Sans Symbols"/>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615" name="Google Shape;615;p58"/>
          <p:cNvSpPr txBox="1"/>
          <p:nvPr/>
        </p:nvSpPr>
        <p:spPr>
          <a:xfrm>
            <a:off x="7609487" y="2820796"/>
            <a:ext cx="2230800" cy="3548543"/>
          </a:xfrm>
          <a:prstGeom prst="rect">
            <a:avLst/>
          </a:prstGeom>
          <a:noFill/>
          <a:ln>
            <a:noFill/>
          </a:ln>
        </p:spPr>
        <p:txBody>
          <a:bodyPr anchorCtr="0" anchor="t" bIns="45700" lIns="45700" spcFirstLastPara="1" rIns="45700" wrap="square" tIns="45700">
            <a:normAutofit/>
          </a:bodyPr>
          <a:lstStyle/>
          <a:p>
            <a:pPr indent="-114300" lvl="0" marL="91440" marR="0" rtl="0" algn="l">
              <a:lnSpc>
                <a:spcPct val="90000"/>
              </a:lnSpc>
              <a:spcBef>
                <a:spcPts val="0"/>
              </a:spcBef>
              <a:spcAft>
                <a:spcPts val="0"/>
              </a:spcAft>
              <a:buClr>
                <a:schemeClr val="accent1"/>
              </a:buClr>
              <a:buSzPts val="1800"/>
              <a:buFont typeface="Twentieth Century"/>
              <a:buChar char=" "/>
            </a:pPr>
            <a:r>
              <a:rPr lang="en-GB" sz="1800">
                <a:solidFill>
                  <a:schemeClr val="dk1"/>
                </a:solidFill>
                <a:latin typeface="Twentieth Century"/>
                <a:ea typeface="Twentieth Century"/>
                <a:cs typeface="Twentieth Century"/>
                <a:sym typeface="Twentieth Century"/>
              </a:rPr>
              <a:t>Database Features</a:t>
            </a:r>
            <a:endParaRPr/>
          </a:p>
          <a:p>
            <a:pPr indent="-137159" lvl="1" marL="265176" marR="0" rtl="0" algn="l">
              <a:lnSpc>
                <a:spcPct val="90000"/>
              </a:lnSpc>
              <a:spcBef>
                <a:spcPts val="4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Scalability</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Availability</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Consistency</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Persistence</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Recoverability</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Performance</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Bandwidth </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Throughput</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Cost</a:t>
            </a:r>
            <a:endParaRPr b="0" i="0" sz="1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DATABASE : CONCLUSION</a:t>
            </a:r>
            <a:endParaRPr/>
          </a:p>
        </p:txBody>
      </p:sp>
      <p:sp>
        <p:nvSpPr>
          <p:cNvPr id="621" name="Google Shape;621;p59"/>
          <p:cNvSpPr txBox="1"/>
          <p:nvPr>
            <p:ph idx="1" type="body"/>
          </p:nvPr>
        </p:nvSpPr>
        <p:spPr>
          <a:xfrm>
            <a:off x="1024128" y="1753299"/>
            <a:ext cx="10435233" cy="4773336"/>
          </a:xfrm>
          <a:prstGeom prst="rect">
            <a:avLst/>
          </a:prstGeom>
          <a:noFill/>
          <a:ln>
            <a:noFill/>
          </a:ln>
        </p:spPr>
        <p:txBody>
          <a:bodyPr anchorCtr="0" anchor="t" bIns="45700" lIns="45700" spcFirstLastPara="1" rIns="45700" wrap="square" tIns="45700">
            <a:normAutofit/>
          </a:bodyPr>
          <a:lstStyle/>
          <a:p>
            <a:pPr indent="-137159" lvl="1" marL="265176" rtl="0" algn="l">
              <a:lnSpc>
                <a:spcPct val="90000"/>
              </a:lnSpc>
              <a:spcBef>
                <a:spcPts val="0"/>
              </a:spcBef>
              <a:spcAft>
                <a:spcPts val="0"/>
              </a:spcAft>
              <a:buSzPts val="1400"/>
              <a:buChar char="🢝"/>
            </a:pPr>
            <a:r>
              <a:rPr lang="en-GB" sz="1400"/>
              <a:t>Scalability </a:t>
            </a:r>
            <a:endParaRPr/>
          </a:p>
          <a:p>
            <a:pPr indent="-137159" lvl="2" marL="448056" rtl="0" algn="l">
              <a:lnSpc>
                <a:spcPct val="90000"/>
              </a:lnSpc>
              <a:spcBef>
                <a:spcPts val="600"/>
              </a:spcBef>
              <a:spcAft>
                <a:spcPts val="0"/>
              </a:spcAft>
              <a:buSzPts val="1400"/>
              <a:buChar char="🢝"/>
            </a:pPr>
            <a:r>
              <a:rPr lang="en-GB"/>
              <a:t>Can new nodes be added dynamically to increase existing capacity ?</a:t>
            </a:r>
            <a:endParaRPr/>
          </a:p>
          <a:p>
            <a:pPr indent="-137159" lvl="2" marL="448056" rtl="0" algn="l">
              <a:lnSpc>
                <a:spcPct val="90000"/>
              </a:lnSpc>
              <a:spcBef>
                <a:spcPts val="600"/>
              </a:spcBef>
              <a:spcAft>
                <a:spcPts val="0"/>
              </a:spcAft>
              <a:buSzPts val="1400"/>
              <a:buChar char="🢝"/>
            </a:pPr>
            <a:r>
              <a:rPr lang="en-GB"/>
              <a:t>Can new nodes to be added to distribute load on any existing node ?</a:t>
            </a:r>
            <a:endParaRPr/>
          </a:p>
          <a:p>
            <a:pPr indent="-137159" lvl="2" marL="448056" rtl="0" algn="l">
              <a:lnSpc>
                <a:spcPct val="90000"/>
              </a:lnSpc>
              <a:spcBef>
                <a:spcPts val="600"/>
              </a:spcBef>
              <a:spcAft>
                <a:spcPts val="0"/>
              </a:spcAft>
              <a:buSzPts val="1400"/>
              <a:buChar char="🢝"/>
            </a:pPr>
            <a:r>
              <a:rPr lang="en-GB"/>
              <a:t>Can a node be removed from system without any down-time ?</a:t>
            </a:r>
            <a:endParaRPr/>
          </a:p>
          <a:p>
            <a:pPr indent="-137159" lvl="1" marL="265176" rtl="0" algn="l">
              <a:lnSpc>
                <a:spcPct val="90000"/>
              </a:lnSpc>
              <a:spcBef>
                <a:spcPts val="600"/>
              </a:spcBef>
              <a:spcAft>
                <a:spcPts val="0"/>
              </a:spcAft>
              <a:buSzPts val="1400"/>
              <a:buChar char="🢝"/>
            </a:pPr>
            <a:r>
              <a:rPr lang="en-GB" sz="1400"/>
              <a:t>Availability </a:t>
            </a:r>
            <a:endParaRPr/>
          </a:p>
          <a:p>
            <a:pPr indent="-137159" lvl="2" marL="448056" rtl="0" algn="l">
              <a:lnSpc>
                <a:spcPct val="90000"/>
              </a:lnSpc>
              <a:spcBef>
                <a:spcPts val="600"/>
              </a:spcBef>
              <a:spcAft>
                <a:spcPts val="0"/>
              </a:spcAft>
              <a:buSzPts val="1400"/>
              <a:buChar char="🢝"/>
            </a:pPr>
            <a:r>
              <a:rPr lang="en-GB"/>
              <a:t>Can the system perform an action even if some of nodes are unavailable ?</a:t>
            </a:r>
            <a:endParaRPr/>
          </a:p>
          <a:p>
            <a:pPr indent="-137159" lvl="2" marL="448056" rtl="0" algn="l">
              <a:lnSpc>
                <a:spcPct val="90000"/>
              </a:lnSpc>
              <a:spcBef>
                <a:spcPts val="600"/>
              </a:spcBef>
              <a:spcAft>
                <a:spcPts val="0"/>
              </a:spcAft>
              <a:buSzPts val="1400"/>
              <a:buChar char="🢝"/>
            </a:pPr>
            <a:r>
              <a:rPr lang="en-GB"/>
              <a:t>Can the system be made available across different continents ?</a:t>
            </a:r>
            <a:endParaRPr/>
          </a:p>
          <a:p>
            <a:pPr indent="-137159" lvl="1" marL="265176" rtl="0" algn="l">
              <a:lnSpc>
                <a:spcPct val="90000"/>
              </a:lnSpc>
              <a:spcBef>
                <a:spcPts val="600"/>
              </a:spcBef>
              <a:spcAft>
                <a:spcPts val="0"/>
              </a:spcAft>
              <a:buSzPts val="1400"/>
              <a:buChar char="🢝"/>
            </a:pPr>
            <a:r>
              <a:rPr lang="en-GB" sz="1400"/>
              <a:t>Consistency </a:t>
            </a:r>
            <a:endParaRPr/>
          </a:p>
          <a:p>
            <a:pPr indent="-137159" lvl="2" marL="448056" rtl="0" algn="l">
              <a:lnSpc>
                <a:spcPct val="90000"/>
              </a:lnSpc>
              <a:spcBef>
                <a:spcPts val="600"/>
              </a:spcBef>
              <a:spcAft>
                <a:spcPts val="0"/>
              </a:spcAft>
              <a:buSzPts val="1400"/>
              <a:buChar char="🢝"/>
            </a:pPr>
            <a:r>
              <a:rPr lang="en-GB"/>
              <a:t>Will the result given by the system be same even if query goes to different node each time ?</a:t>
            </a:r>
            <a:endParaRPr/>
          </a:p>
          <a:p>
            <a:pPr indent="-137159" lvl="2" marL="448056" rtl="0" algn="l">
              <a:lnSpc>
                <a:spcPct val="90000"/>
              </a:lnSpc>
              <a:spcBef>
                <a:spcPts val="600"/>
              </a:spcBef>
              <a:spcAft>
                <a:spcPts val="0"/>
              </a:spcAft>
              <a:buSzPts val="1400"/>
              <a:buChar char="🢝"/>
            </a:pPr>
            <a:r>
              <a:rPr lang="en-GB"/>
              <a:t>How long would it take for latest write to be seen by all clients ? </a:t>
            </a:r>
            <a:endParaRPr/>
          </a:p>
          <a:p>
            <a:pPr indent="-137159" lvl="2" marL="448056" rtl="0" algn="l">
              <a:lnSpc>
                <a:spcPct val="90000"/>
              </a:lnSpc>
              <a:spcBef>
                <a:spcPts val="600"/>
              </a:spcBef>
              <a:spcAft>
                <a:spcPts val="0"/>
              </a:spcAft>
              <a:buSzPts val="1400"/>
              <a:buChar char="🢝"/>
            </a:pPr>
            <a:r>
              <a:rPr lang="en-GB"/>
              <a:t>Does system allow dirty-reads ?</a:t>
            </a:r>
            <a:endParaRPr/>
          </a:p>
          <a:p>
            <a:pPr indent="-137159" lvl="1" marL="265176" rtl="0" algn="l">
              <a:lnSpc>
                <a:spcPct val="90000"/>
              </a:lnSpc>
              <a:spcBef>
                <a:spcPts val="600"/>
              </a:spcBef>
              <a:spcAft>
                <a:spcPts val="0"/>
              </a:spcAft>
              <a:buSzPts val="1400"/>
              <a:buChar char="🢝"/>
            </a:pPr>
            <a:r>
              <a:rPr lang="en-GB" sz="1400"/>
              <a:t>Persistence &amp; Recoverability</a:t>
            </a:r>
            <a:endParaRPr/>
          </a:p>
          <a:p>
            <a:pPr indent="-137159" lvl="2" marL="448056" rtl="0" algn="l">
              <a:lnSpc>
                <a:spcPct val="90000"/>
              </a:lnSpc>
              <a:spcBef>
                <a:spcPts val="600"/>
              </a:spcBef>
              <a:spcAft>
                <a:spcPts val="0"/>
              </a:spcAft>
              <a:buSzPts val="1400"/>
              <a:buChar char="🢝"/>
            </a:pPr>
            <a:r>
              <a:rPr lang="en-GB"/>
              <a:t>Will the system be able to recover all/partial data stored earlier ? </a:t>
            </a:r>
            <a:endParaRPr/>
          </a:p>
          <a:p>
            <a:pPr indent="-137159" lvl="2" marL="448056" rtl="0" algn="l">
              <a:lnSpc>
                <a:spcPct val="90000"/>
              </a:lnSpc>
              <a:spcBef>
                <a:spcPts val="600"/>
              </a:spcBef>
              <a:spcAft>
                <a:spcPts val="0"/>
              </a:spcAft>
              <a:buSzPts val="1400"/>
              <a:buChar char="🢝"/>
            </a:pPr>
            <a:r>
              <a:rPr lang="en-GB"/>
              <a:t>Can the system recover automatically ?</a:t>
            </a:r>
            <a:endParaRPr/>
          </a:p>
          <a:p>
            <a:pPr indent="-137159" lvl="1" marL="265176" rtl="0" algn="l">
              <a:lnSpc>
                <a:spcPct val="110000"/>
              </a:lnSpc>
              <a:spcBef>
                <a:spcPts val="600"/>
              </a:spcBef>
              <a:spcAft>
                <a:spcPts val="0"/>
              </a:spcAft>
              <a:buSzPts val="1400"/>
              <a:buChar char="🢝"/>
            </a:pPr>
            <a:r>
              <a:rPr lang="en-GB" sz="1400"/>
              <a:t>Bandwidth &amp; Throughput</a:t>
            </a:r>
            <a:endParaRPr/>
          </a:p>
          <a:p>
            <a:pPr indent="-137159" lvl="2" marL="448056" rtl="0" algn="l">
              <a:lnSpc>
                <a:spcPct val="110000"/>
              </a:lnSpc>
              <a:spcBef>
                <a:spcPts val="600"/>
              </a:spcBef>
              <a:spcAft>
                <a:spcPts val="0"/>
              </a:spcAft>
              <a:buSzPts val="1400"/>
              <a:buChar char="🢝"/>
            </a:pPr>
            <a:r>
              <a:rPr lang="en-GB"/>
              <a:t>Can system queries returning millions of rows ?</a:t>
            </a:r>
            <a:endParaRPr/>
          </a:p>
          <a:p>
            <a:pPr indent="-137159" lvl="2" marL="448056" rtl="0" algn="l">
              <a:lnSpc>
                <a:spcPct val="110000"/>
              </a:lnSpc>
              <a:spcBef>
                <a:spcPts val="600"/>
              </a:spcBef>
              <a:spcAft>
                <a:spcPts val="0"/>
              </a:spcAft>
              <a:buSzPts val="1400"/>
              <a:buChar char="🢝"/>
            </a:pPr>
            <a:r>
              <a:rPr lang="en-GB"/>
              <a:t>How many concurrent users can be handled by system ?</a:t>
            </a:r>
            <a:endParaRPr sz="1800"/>
          </a:p>
        </p:txBody>
      </p:sp>
      <p:sp>
        <p:nvSpPr>
          <p:cNvPr id="622" name="Google Shape;622;p59"/>
          <p:cNvSpPr txBox="1"/>
          <p:nvPr/>
        </p:nvSpPr>
        <p:spPr>
          <a:xfrm>
            <a:off x="957030" y="2416027"/>
            <a:ext cx="9998992" cy="4358083"/>
          </a:xfrm>
          <a:prstGeom prst="rect">
            <a:avLst/>
          </a:prstGeom>
          <a:noFill/>
          <a:ln>
            <a:noFill/>
          </a:ln>
        </p:spPr>
        <p:txBody>
          <a:bodyPr anchorCtr="0" anchor="t" bIns="45700" lIns="45700" spcFirstLastPara="1" rIns="45700" wrap="square" tIns="45700">
            <a:normAutofit/>
          </a:bodyPr>
          <a:lstStyle/>
          <a:p>
            <a:pPr indent="-22859" lvl="1" marL="265176" marR="0" rtl="0" algn="l">
              <a:lnSpc>
                <a:spcPct val="90000"/>
              </a:lnSpc>
              <a:spcBef>
                <a:spcPts val="0"/>
              </a:spcBef>
              <a:spcAft>
                <a:spcPts val="0"/>
              </a:spcAft>
              <a:buClr>
                <a:schemeClr val="accent1"/>
              </a:buClr>
              <a:buSzPts val="1800"/>
              <a:buFont typeface="Noto Sans Symbols"/>
              <a:buNone/>
            </a:pPr>
            <a:r>
              <a:t/>
            </a:r>
            <a:endParaRPr b="0" i="0" sz="1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COMPONENTS OF DATABASE</a:t>
            </a:r>
            <a:endParaRPr/>
          </a:p>
        </p:txBody>
      </p:sp>
      <p:sp>
        <p:nvSpPr>
          <p:cNvPr id="126" name="Google Shape;126;p6"/>
          <p:cNvSpPr txBox="1"/>
          <p:nvPr>
            <p:ph idx="1" type="body"/>
          </p:nvPr>
        </p:nvSpPr>
        <p:spPr>
          <a:xfrm>
            <a:off x="1024128" y="2278055"/>
            <a:ext cx="9720072" cy="3994729"/>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Font typeface="Noto Sans Symbols"/>
              <a:buChar char="▪"/>
            </a:pPr>
            <a:r>
              <a:rPr lang="en-GB" sz="1800"/>
              <a:t> Storage</a:t>
            </a:r>
            <a:endParaRPr/>
          </a:p>
          <a:p>
            <a:pPr indent="-114300" lvl="0" marL="91440" rtl="0" algn="l">
              <a:lnSpc>
                <a:spcPct val="90000"/>
              </a:lnSpc>
              <a:spcBef>
                <a:spcPts val="600"/>
              </a:spcBef>
              <a:spcAft>
                <a:spcPts val="0"/>
              </a:spcAft>
              <a:buSzPts val="1800"/>
              <a:buFont typeface="Noto Sans Symbols"/>
              <a:buChar char="▪"/>
            </a:pPr>
            <a:r>
              <a:rPr lang="en-GB" sz="1800"/>
              <a:t> Data Model (Schema)</a:t>
            </a:r>
            <a:endParaRPr/>
          </a:p>
          <a:p>
            <a:pPr indent="-114300" lvl="0" marL="91440" rtl="0" algn="l">
              <a:lnSpc>
                <a:spcPct val="90000"/>
              </a:lnSpc>
              <a:spcBef>
                <a:spcPts val="600"/>
              </a:spcBef>
              <a:spcAft>
                <a:spcPts val="0"/>
              </a:spcAft>
              <a:buSzPts val="1800"/>
              <a:buFont typeface="Noto Sans Symbols"/>
              <a:buChar char="▪"/>
            </a:pPr>
            <a:r>
              <a:rPr lang="en-GB" sz="1800"/>
              <a:t> Database Tuning (Algorithm &amp; Data Structure)</a:t>
            </a:r>
            <a:endParaRPr/>
          </a:p>
          <a:p>
            <a:pPr indent="-114300" lvl="0" marL="91440" rtl="0" algn="l">
              <a:lnSpc>
                <a:spcPct val="90000"/>
              </a:lnSpc>
              <a:spcBef>
                <a:spcPts val="600"/>
              </a:spcBef>
              <a:spcAft>
                <a:spcPts val="0"/>
              </a:spcAft>
              <a:buSzPts val="1800"/>
              <a:buFont typeface="Noto Sans Symbols"/>
              <a:buChar char="▪"/>
            </a:pPr>
            <a:r>
              <a:rPr lang="en-GB" sz="1800"/>
              <a:t> Query Engine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DATABASE : CONCLUSION</a:t>
            </a:r>
            <a:endParaRPr/>
          </a:p>
        </p:txBody>
      </p:sp>
      <p:sp>
        <p:nvSpPr>
          <p:cNvPr id="628" name="Google Shape;628;p60"/>
          <p:cNvSpPr txBox="1"/>
          <p:nvPr>
            <p:ph idx="1" type="body"/>
          </p:nvPr>
        </p:nvSpPr>
        <p:spPr>
          <a:xfrm>
            <a:off x="1024128" y="1753299"/>
            <a:ext cx="10435233" cy="4773336"/>
          </a:xfrm>
          <a:prstGeom prst="rect">
            <a:avLst/>
          </a:prstGeom>
          <a:noFill/>
          <a:ln>
            <a:noFill/>
          </a:ln>
        </p:spPr>
        <p:txBody>
          <a:bodyPr anchorCtr="0" anchor="t" bIns="45700" lIns="45700" spcFirstLastPara="1" rIns="45700" wrap="square" tIns="45700">
            <a:normAutofit/>
          </a:bodyPr>
          <a:lstStyle/>
          <a:p>
            <a:pPr indent="-137159" lvl="1" marL="265176" rtl="0" algn="l">
              <a:lnSpc>
                <a:spcPct val="110000"/>
              </a:lnSpc>
              <a:spcBef>
                <a:spcPts val="0"/>
              </a:spcBef>
              <a:spcAft>
                <a:spcPts val="0"/>
              </a:spcAft>
              <a:buSzPts val="1400"/>
              <a:buChar char="🢝"/>
            </a:pPr>
            <a:r>
              <a:rPr lang="en-GB" sz="1400"/>
              <a:t>Performance </a:t>
            </a:r>
            <a:endParaRPr/>
          </a:p>
          <a:p>
            <a:pPr indent="-137159" lvl="2" marL="448056" rtl="0" algn="l">
              <a:lnSpc>
                <a:spcPct val="110000"/>
              </a:lnSpc>
              <a:spcBef>
                <a:spcPts val="600"/>
              </a:spcBef>
              <a:spcAft>
                <a:spcPts val="0"/>
              </a:spcAft>
              <a:buSzPts val="1400"/>
              <a:buChar char="🢝"/>
            </a:pPr>
            <a:r>
              <a:rPr lang="en-GB"/>
              <a:t>How long would it take to write/read data from system ?</a:t>
            </a:r>
            <a:endParaRPr/>
          </a:p>
          <a:p>
            <a:pPr indent="-137159" lvl="2" marL="448056" rtl="0" algn="l">
              <a:lnSpc>
                <a:spcPct val="110000"/>
              </a:lnSpc>
              <a:spcBef>
                <a:spcPts val="600"/>
              </a:spcBef>
              <a:spcAft>
                <a:spcPts val="0"/>
              </a:spcAft>
              <a:buSzPts val="1400"/>
              <a:buChar char="🢝"/>
            </a:pPr>
            <a:r>
              <a:rPr lang="en-GB"/>
              <a:t>Transactions per second</a:t>
            </a:r>
            <a:endParaRPr/>
          </a:p>
          <a:p>
            <a:pPr indent="-137159" lvl="3" marL="594360" rtl="0" algn="l">
              <a:lnSpc>
                <a:spcPct val="110000"/>
              </a:lnSpc>
              <a:spcBef>
                <a:spcPts val="600"/>
              </a:spcBef>
              <a:spcAft>
                <a:spcPts val="0"/>
              </a:spcAft>
              <a:buSzPts val="1400"/>
              <a:buChar char="🢝"/>
            </a:pPr>
            <a:r>
              <a:rPr lang="en-GB"/>
              <a:t>Short transactions</a:t>
            </a:r>
            <a:endParaRPr/>
          </a:p>
          <a:p>
            <a:pPr indent="-137159" lvl="3" marL="594360" rtl="0" algn="l">
              <a:lnSpc>
                <a:spcPct val="110000"/>
              </a:lnSpc>
              <a:spcBef>
                <a:spcPts val="600"/>
              </a:spcBef>
              <a:spcAft>
                <a:spcPts val="0"/>
              </a:spcAft>
              <a:buSzPts val="1400"/>
              <a:buChar char="🢝"/>
            </a:pPr>
            <a:r>
              <a:rPr lang="en-GB"/>
              <a:t>Long running transactions</a:t>
            </a:r>
            <a:endParaRPr/>
          </a:p>
          <a:p>
            <a:pPr indent="-137159" lvl="2" marL="448056" rtl="0" algn="l">
              <a:lnSpc>
                <a:spcPct val="110000"/>
              </a:lnSpc>
              <a:spcBef>
                <a:spcPts val="600"/>
              </a:spcBef>
              <a:spcAft>
                <a:spcPts val="0"/>
              </a:spcAft>
              <a:buSzPts val="1400"/>
              <a:buChar char="🢝"/>
            </a:pPr>
            <a:r>
              <a:rPr lang="en-GB"/>
              <a:t>Read queries per second</a:t>
            </a:r>
            <a:endParaRPr/>
          </a:p>
          <a:p>
            <a:pPr indent="-137159" lvl="3" marL="594360" rtl="0" algn="l">
              <a:lnSpc>
                <a:spcPct val="110000"/>
              </a:lnSpc>
              <a:spcBef>
                <a:spcPts val="600"/>
              </a:spcBef>
              <a:spcAft>
                <a:spcPts val="0"/>
              </a:spcAft>
              <a:buSzPts val="1400"/>
              <a:buChar char="🢝"/>
            </a:pPr>
            <a:r>
              <a:rPr lang="en-GB"/>
              <a:t>Ad-hoc query</a:t>
            </a:r>
            <a:endParaRPr/>
          </a:p>
          <a:p>
            <a:pPr indent="-137159" lvl="3" marL="594360" rtl="0" algn="l">
              <a:lnSpc>
                <a:spcPct val="110000"/>
              </a:lnSpc>
              <a:spcBef>
                <a:spcPts val="600"/>
              </a:spcBef>
              <a:spcAft>
                <a:spcPts val="0"/>
              </a:spcAft>
              <a:buSzPts val="1400"/>
              <a:buChar char="🢝"/>
            </a:pPr>
            <a:r>
              <a:rPr lang="en-GB"/>
              <a:t>Materialized Query</a:t>
            </a:r>
            <a:endParaRPr/>
          </a:p>
          <a:p>
            <a:pPr indent="-137159" lvl="3" marL="594360" rtl="0" algn="l">
              <a:lnSpc>
                <a:spcPct val="110000"/>
              </a:lnSpc>
              <a:spcBef>
                <a:spcPts val="600"/>
              </a:spcBef>
              <a:spcAft>
                <a:spcPts val="0"/>
              </a:spcAft>
              <a:buSzPts val="1400"/>
              <a:buChar char="🢝"/>
            </a:pPr>
            <a:r>
              <a:rPr lang="en-GB"/>
              <a:t>Query with Joins</a:t>
            </a:r>
            <a:endParaRPr/>
          </a:p>
          <a:p>
            <a:pPr indent="-137159" lvl="2" marL="448056" rtl="0" algn="l">
              <a:lnSpc>
                <a:spcPct val="90000"/>
              </a:lnSpc>
              <a:spcBef>
                <a:spcPts val="600"/>
              </a:spcBef>
              <a:spcAft>
                <a:spcPts val="0"/>
              </a:spcAft>
              <a:buSzPts val="1400"/>
              <a:buChar char="🢝"/>
            </a:pPr>
            <a:r>
              <a:rPr lang="en-GB"/>
              <a:t>Aggregation Queries</a:t>
            </a:r>
            <a:endParaRPr/>
          </a:p>
          <a:p>
            <a:pPr indent="-137159" lvl="1" marL="265176" rtl="0" algn="l">
              <a:lnSpc>
                <a:spcPct val="110000"/>
              </a:lnSpc>
              <a:spcBef>
                <a:spcPts val="600"/>
              </a:spcBef>
              <a:spcAft>
                <a:spcPts val="0"/>
              </a:spcAft>
              <a:buSzPts val="1400"/>
              <a:buChar char="🢝"/>
            </a:pPr>
            <a:r>
              <a:rPr lang="en-GB" sz="1400"/>
              <a:t>Cost</a:t>
            </a:r>
            <a:endParaRPr/>
          </a:p>
          <a:p>
            <a:pPr indent="-137159" lvl="2" marL="448056" rtl="0" algn="l">
              <a:lnSpc>
                <a:spcPct val="110000"/>
              </a:lnSpc>
              <a:spcBef>
                <a:spcPts val="600"/>
              </a:spcBef>
              <a:spcAft>
                <a:spcPts val="0"/>
              </a:spcAft>
              <a:buSzPts val="1400"/>
              <a:buChar char="🢝"/>
            </a:pPr>
            <a:r>
              <a:rPr lang="en-GB"/>
              <a:t>Can the system be run on a commodity hardware ?</a:t>
            </a:r>
            <a:endParaRPr/>
          </a:p>
          <a:p>
            <a:pPr indent="-137159" lvl="2" marL="448056" rtl="0" algn="l">
              <a:lnSpc>
                <a:spcPct val="110000"/>
              </a:lnSpc>
              <a:spcBef>
                <a:spcPts val="600"/>
              </a:spcBef>
              <a:spcAft>
                <a:spcPts val="0"/>
              </a:spcAft>
              <a:buSzPts val="1400"/>
              <a:buChar char="🢝"/>
            </a:pPr>
            <a:r>
              <a:rPr lang="en-GB"/>
              <a:t>How much extra effort would be required to add feature not directly supported ?</a:t>
            </a:r>
            <a:endParaRPr/>
          </a:p>
          <a:p>
            <a:pPr indent="-137159" lvl="2" marL="448056" rtl="0" algn="l">
              <a:lnSpc>
                <a:spcPct val="110000"/>
              </a:lnSpc>
              <a:spcBef>
                <a:spcPts val="600"/>
              </a:spcBef>
              <a:spcAft>
                <a:spcPts val="0"/>
              </a:spcAft>
              <a:buSzPts val="1400"/>
              <a:buChar char="🢝"/>
            </a:pPr>
            <a:r>
              <a:rPr lang="en-GB"/>
              <a:t>How much cost would be incurred in maintenance and to keep system running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REFERENCES</a:t>
            </a:r>
            <a:endParaRPr/>
          </a:p>
        </p:txBody>
      </p:sp>
      <p:sp>
        <p:nvSpPr>
          <p:cNvPr id="634" name="Google Shape;634;p6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800"/>
              <a:buChar char=" "/>
            </a:pPr>
            <a:r>
              <a:rPr lang="en-GB" sz="800" u="sng">
                <a:solidFill>
                  <a:schemeClr val="hlink"/>
                </a:solidFill>
                <a:hlinkClick r:id="rId3"/>
              </a:rPr>
              <a:t>https://yetanotherdevblog.com/lsm/</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4"/>
              </a:rPr>
              <a:t>https://towardsdatascience.com/understanding-apache-parquet-7197ba6462a9</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5"/>
              </a:rPr>
              <a:t>https://www.oreilly.com/library/view/designing-data-intensive-applications/9781491903063/ch04.html</a:t>
            </a:r>
            <a:r>
              <a:rPr lang="en-GB" sz="800"/>
              <a:t>  </a:t>
            </a:r>
            <a:endParaRPr/>
          </a:p>
          <a:p>
            <a:pPr indent="-91440" lvl="0" marL="91440" rtl="0" algn="l">
              <a:lnSpc>
                <a:spcPct val="90000"/>
              </a:lnSpc>
              <a:spcBef>
                <a:spcPts val="1400"/>
              </a:spcBef>
              <a:spcAft>
                <a:spcPts val="0"/>
              </a:spcAft>
              <a:buSzPts val="800"/>
              <a:buChar char=" "/>
            </a:pPr>
            <a:r>
              <a:rPr lang="en-GB" sz="800" u="sng">
                <a:solidFill>
                  <a:schemeClr val="hlink"/>
                </a:solidFill>
                <a:hlinkClick r:id="rId6"/>
              </a:rPr>
              <a:t>https://docs.microsoft.com/en-us/sql/relational-databases/data-compression/page-compression-implementation?view=sql-server-ver16</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7"/>
              </a:rPr>
              <a:t>https://www.digitalocean.com/community/tutorials/understanding-database-sharding</a:t>
            </a:r>
            <a:r>
              <a:rPr lang="en-GB" sz="800"/>
              <a:t> </a:t>
            </a:r>
            <a:endParaRPr/>
          </a:p>
          <a:p>
            <a:pPr indent="-91440" lvl="0" marL="91440" rtl="0" algn="l">
              <a:lnSpc>
                <a:spcPct val="90000"/>
              </a:lnSpc>
              <a:spcBef>
                <a:spcPts val="1400"/>
              </a:spcBef>
              <a:spcAft>
                <a:spcPts val="0"/>
              </a:spcAft>
              <a:buSzPts val="800"/>
              <a:buChar char=" "/>
            </a:pPr>
            <a:r>
              <a:rPr lang="en-GB" sz="800"/>
              <a:t> </a:t>
            </a:r>
            <a:r>
              <a:rPr lang="en-GB" sz="800" u="sng">
                <a:solidFill>
                  <a:schemeClr val="hlink"/>
                </a:solidFill>
                <a:hlinkClick r:id="rId8"/>
              </a:rPr>
              <a:t>https://hevodata.com/learn/data-replication-strategy/</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9"/>
              </a:rPr>
              <a:t>https://docs.oracle.com/database/121/TGSQL/tgsql_optcncpt.htm#TGSQL192</a:t>
            </a:r>
            <a:r>
              <a:rPr lang="en-GB" sz="800"/>
              <a:t> </a:t>
            </a:r>
            <a:endParaRPr/>
          </a:p>
          <a:p>
            <a:pPr indent="-91440" lvl="0" marL="91440" rtl="0" algn="l">
              <a:lnSpc>
                <a:spcPct val="90000"/>
              </a:lnSpc>
              <a:spcBef>
                <a:spcPts val="1400"/>
              </a:spcBef>
              <a:spcAft>
                <a:spcPts val="0"/>
              </a:spcAft>
              <a:buSzPts val="800"/>
              <a:buChar char=" "/>
            </a:pPr>
            <a:r>
              <a:rPr lang="en-GB" sz="800" u="sng">
                <a:solidFill>
                  <a:schemeClr val="hlink"/>
                </a:solidFill>
                <a:hlinkClick r:id="rId10"/>
              </a:rPr>
              <a:t>https://dev.mysql.com/doc/refman/8.0/en/optimize-overview.html</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11"/>
              </a:rPr>
              <a:t>https://www.vertabelo.com/blog/all-about-indexes-part-2-mysql-index-structure-and-performance/</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12"/>
              </a:rPr>
              <a:t>https://en.wikipedia.org/wiki/Log-structured_merge-tree</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13"/>
              </a:rPr>
              <a:t>https://en.wikipedia.org/wiki/Quadtree</a:t>
            </a:r>
            <a:endParaRPr sz="800"/>
          </a:p>
          <a:p>
            <a:pPr indent="-91440" lvl="0" marL="91440" rtl="0" algn="l">
              <a:lnSpc>
                <a:spcPct val="90000"/>
              </a:lnSpc>
              <a:spcBef>
                <a:spcPts val="1400"/>
              </a:spcBef>
              <a:spcAft>
                <a:spcPts val="0"/>
              </a:spcAft>
              <a:buSzPts val="800"/>
              <a:buChar char=" "/>
            </a:pPr>
            <a:r>
              <a:rPr lang="en-GB" sz="800" u="sng">
                <a:solidFill>
                  <a:schemeClr val="hlink"/>
                </a:solidFill>
                <a:hlinkClick r:id="rId14"/>
              </a:rPr>
              <a:t>https://medium.baqend.com/nosql-databases-a-survey-and-decision-guidance-ea7823a822d</a:t>
            </a:r>
            <a:r>
              <a:rPr lang="en-GB" sz="800"/>
              <a:t> </a:t>
            </a:r>
            <a:endParaRPr/>
          </a:p>
          <a:p>
            <a:pPr indent="-40639" lvl="0" marL="91440" rtl="0" algn="l">
              <a:lnSpc>
                <a:spcPct val="90000"/>
              </a:lnSpc>
              <a:spcBef>
                <a:spcPts val="1400"/>
              </a:spcBef>
              <a:spcAft>
                <a:spcPts val="0"/>
              </a:spcAft>
              <a:buSzPts val="800"/>
              <a:buNone/>
            </a:pPr>
            <a:r>
              <a:t/>
            </a:r>
            <a:endParaRPr sz="800"/>
          </a:p>
          <a:p>
            <a:pPr indent="-40639" lvl="0" marL="91440" rtl="0" algn="l">
              <a:lnSpc>
                <a:spcPct val="90000"/>
              </a:lnSpc>
              <a:spcBef>
                <a:spcPts val="1400"/>
              </a:spcBef>
              <a:spcAft>
                <a:spcPts val="0"/>
              </a:spcAft>
              <a:buSzPts val="800"/>
              <a:buNone/>
            </a:pPr>
            <a:r>
              <a:t/>
            </a:r>
            <a:endParaRPr sz="800"/>
          </a:p>
          <a:p>
            <a:pPr indent="-40639" lvl="0" marL="91440" rtl="0" algn="l">
              <a:lnSpc>
                <a:spcPct val="90000"/>
              </a:lnSpc>
              <a:spcBef>
                <a:spcPts val="1400"/>
              </a:spcBef>
              <a:spcAft>
                <a:spcPts val="0"/>
              </a:spcAft>
              <a:buSzPts val="800"/>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STORAGE</a:t>
            </a:r>
            <a:endParaRPr/>
          </a:p>
        </p:txBody>
      </p:sp>
      <p:sp>
        <p:nvSpPr>
          <p:cNvPr id="132" name="Google Shape;132;p7"/>
          <p:cNvSpPr txBox="1"/>
          <p:nvPr>
            <p:ph idx="1" type="body"/>
          </p:nvPr>
        </p:nvSpPr>
        <p:spPr>
          <a:xfrm>
            <a:off x="838200" y="2353585"/>
            <a:ext cx="9421536" cy="3823377"/>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Where should data be written ?</a:t>
            </a:r>
            <a:endParaRPr/>
          </a:p>
          <a:p>
            <a:pPr indent="-114300" lvl="0" marL="91440" rtl="0" algn="l">
              <a:lnSpc>
                <a:spcPct val="90000"/>
              </a:lnSpc>
              <a:spcBef>
                <a:spcPts val="600"/>
              </a:spcBef>
              <a:spcAft>
                <a:spcPts val="0"/>
              </a:spcAft>
              <a:buSzPts val="1800"/>
              <a:buChar char=" "/>
            </a:pPr>
            <a:r>
              <a:rPr lang="en-GB" sz="1800"/>
              <a:t>How should data be written ?</a:t>
            </a:r>
            <a:endParaRPr/>
          </a:p>
          <a:p>
            <a:pPr indent="-137159" lvl="1" marL="265176" rtl="0" algn="l">
              <a:lnSpc>
                <a:spcPct val="90000"/>
              </a:lnSpc>
              <a:spcBef>
                <a:spcPts val="600"/>
              </a:spcBef>
              <a:spcAft>
                <a:spcPts val="0"/>
              </a:spcAft>
              <a:buSzPts val="1800"/>
              <a:buChar char="🢝"/>
            </a:pPr>
            <a:r>
              <a:rPr lang="en-GB"/>
              <a:t>Should it be written in a continuous location ?</a:t>
            </a:r>
            <a:endParaRPr/>
          </a:p>
          <a:p>
            <a:pPr indent="-137159" lvl="1" marL="265176" rtl="0" algn="l">
              <a:lnSpc>
                <a:spcPct val="90000"/>
              </a:lnSpc>
              <a:spcBef>
                <a:spcPts val="600"/>
              </a:spcBef>
              <a:spcAft>
                <a:spcPts val="0"/>
              </a:spcAft>
              <a:buSzPts val="1800"/>
              <a:buChar char="🢝"/>
            </a:pPr>
            <a:r>
              <a:rPr lang="en-GB"/>
              <a:t>Should it be written in human friendly or computer friendly manner ?</a:t>
            </a:r>
            <a:endParaRPr/>
          </a:p>
          <a:p>
            <a:pPr indent="-22859" lvl="1" marL="265176" rtl="0" algn="l">
              <a:lnSpc>
                <a:spcPct val="90000"/>
              </a:lnSpc>
              <a:spcBef>
                <a:spcPts val="600"/>
              </a:spcBef>
              <a:spcAft>
                <a:spcPts val="0"/>
              </a:spcAft>
              <a:buSzPts val="1800"/>
              <a:buNone/>
            </a:pPr>
            <a:r>
              <a:t/>
            </a:r>
            <a:endParaRPr/>
          </a:p>
          <a:p>
            <a:pPr indent="0" lvl="1" marL="128016" rtl="0" algn="l">
              <a:lnSpc>
                <a:spcPct val="90000"/>
              </a:lnSpc>
              <a:spcBef>
                <a:spcPts val="600"/>
              </a:spcBef>
              <a:spcAft>
                <a:spcPts val="0"/>
              </a:spcAft>
              <a:buSzPts val="1800"/>
              <a:buNone/>
            </a:pPr>
            <a:r>
              <a:rPr lang="en-GB"/>
              <a:t>How quickly can data be read ?</a:t>
            </a:r>
            <a:endParaRPr/>
          </a:p>
          <a:p>
            <a:pPr indent="0" lvl="1" marL="128016" rtl="0" algn="l">
              <a:lnSpc>
                <a:spcPct val="90000"/>
              </a:lnSpc>
              <a:spcBef>
                <a:spcPts val="600"/>
              </a:spcBef>
              <a:spcAft>
                <a:spcPts val="0"/>
              </a:spcAft>
              <a:buSzPts val="1800"/>
              <a:buNone/>
            </a:pPr>
            <a:r>
              <a:rPr lang="en-GB"/>
              <a:t>How easily can data be updated ?</a:t>
            </a:r>
            <a:endParaRPr/>
          </a:p>
          <a:p>
            <a:pPr indent="0" lvl="1" marL="128016" rtl="0" algn="l">
              <a:lnSpc>
                <a:spcPct val="90000"/>
              </a:lnSpc>
              <a:spcBef>
                <a:spcPts val="600"/>
              </a:spcBef>
              <a:spcAft>
                <a:spcPts val="0"/>
              </a:spcAft>
              <a:buSzPts val="1800"/>
              <a:buNone/>
            </a:pPr>
            <a:r>
              <a:rPr lang="en-GB"/>
              <a:t>How difficult would adding new columns or removing columns or changing datatype be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DATA STORAGE</a:t>
            </a:r>
            <a:endParaRPr/>
          </a:p>
        </p:txBody>
      </p:sp>
      <p:sp>
        <p:nvSpPr>
          <p:cNvPr id="138" name="Google Shape;138;p8"/>
          <p:cNvSpPr txBox="1"/>
          <p:nvPr>
            <p:ph idx="1" type="body"/>
          </p:nvPr>
        </p:nvSpPr>
        <p:spPr>
          <a:xfrm>
            <a:off x="838200" y="2353585"/>
            <a:ext cx="1963723" cy="3823377"/>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Physical Store</a:t>
            </a:r>
            <a:endParaRPr/>
          </a:p>
          <a:p>
            <a:pPr indent="-137159" lvl="2" marL="448056" rtl="0" algn="l">
              <a:lnSpc>
                <a:spcPct val="90000"/>
              </a:lnSpc>
              <a:spcBef>
                <a:spcPts val="600"/>
              </a:spcBef>
              <a:spcAft>
                <a:spcPts val="0"/>
              </a:spcAft>
              <a:buSzPts val="1800"/>
              <a:buChar char="🢝"/>
            </a:pPr>
            <a:r>
              <a:rPr lang="en-GB" sz="1800"/>
              <a:t>RAM</a:t>
            </a:r>
            <a:endParaRPr/>
          </a:p>
          <a:p>
            <a:pPr indent="-137159" lvl="2" marL="448056" rtl="0" algn="l">
              <a:lnSpc>
                <a:spcPct val="90000"/>
              </a:lnSpc>
              <a:spcBef>
                <a:spcPts val="600"/>
              </a:spcBef>
              <a:spcAft>
                <a:spcPts val="0"/>
              </a:spcAft>
              <a:buSzPts val="1800"/>
              <a:buChar char="🢝"/>
            </a:pPr>
            <a:r>
              <a:rPr lang="en-GB" sz="1800"/>
              <a:t>SSD</a:t>
            </a:r>
            <a:endParaRPr/>
          </a:p>
          <a:p>
            <a:pPr indent="-137159" lvl="2" marL="448056" rtl="0" algn="l">
              <a:lnSpc>
                <a:spcPct val="90000"/>
              </a:lnSpc>
              <a:spcBef>
                <a:spcPts val="600"/>
              </a:spcBef>
              <a:spcAft>
                <a:spcPts val="0"/>
              </a:spcAft>
              <a:buSzPts val="1800"/>
              <a:buChar char="🢝"/>
            </a:pPr>
            <a:r>
              <a:rPr lang="en-GB" sz="1800"/>
              <a:t>Hard Disk</a:t>
            </a:r>
            <a:endParaRPr/>
          </a:p>
        </p:txBody>
      </p:sp>
      <p:sp>
        <p:nvSpPr>
          <p:cNvPr id="139" name="Google Shape;139;p8"/>
          <p:cNvSpPr txBox="1"/>
          <p:nvPr/>
        </p:nvSpPr>
        <p:spPr>
          <a:xfrm>
            <a:off x="3191917" y="2375027"/>
            <a:ext cx="2511009" cy="3823377"/>
          </a:xfrm>
          <a:prstGeom prst="rect">
            <a:avLst/>
          </a:prstGeom>
          <a:noFill/>
          <a:ln>
            <a:noFill/>
          </a:ln>
        </p:spPr>
        <p:txBody>
          <a:bodyPr anchorCtr="0" anchor="t" bIns="45700" lIns="45700" spcFirstLastPara="1" rIns="45700" wrap="square" tIns="45700">
            <a:normAutofit/>
          </a:bodyPr>
          <a:lstStyle/>
          <a:p>
            <a:pPr indent="0" lvl="1" marL="128016" marR="0" rtl="0" algn="l">
              <a:lnSpc>
                <a:spcPct val="90000"/>
              </a:lnSpc>
              <a:spcBef>
                <a:spcPts val="0"/>
              </a:spcBef>
              <a:spcAft>
                <a:spcPts val="0"/>
              </a:spcAft>
              <a:buClr>
                <a:schemeClr val="accent1"/>
              </a:buClr>
              <a:buSzPts val="1800"/>
              <a:buFont typeface="Noto Sans Symbols"/>
              <a:buNone/>
            </a:pPr>
            <a:r>
              <a:rPr b="0" i="0" lang="en-GB" sz="1800" u="none" cap="none" strike="noStrike">
                <a:solidFill>
                  <a:schemeClr val="dk1"/>
                </a:solidFill>
                <a:latin typeface="Twentieth Century"/>
                <a:ea typeface="Twentieth Century"/>
                <a:cs typeface="Twentieth Century"/>
                <a:sym typeface="Twentieth Century"/>
              </a:rPr>
              <a:t>Locality</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Document</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Row Oriented</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Column Oriented</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Linked List (Graph)</a:t>
            </a:r>
            <a:endParaRPr/>
          </a:p>
        </p:txBody>
      </p:sp>
      <p:sp>
        <p:nvSpPr>
          <p:cNvPr id="140" name="Google Shape;140;p8"/>
          <p:cNvSpPr txBox="1"/>
          <p:nvPr/>
        </p:nvSpPr>
        <p:spPr>
          <a:xfrm>
            <a:off x="6179986" y="2353582"/>
            <a:ext cx="2511009" cy="3823377"/>
          </a:xfrm>
          <a:prstGeom prst="rect">
            <a:avLst/>
          </a:prstGeom>
          <a:noFill/>
          <a:ln>
            <a:noFill/>
          </a:ln>
        </p:spPr>
        <p:txBody>
          <a:bodyPr anchorCtr="0" anchor="t" bIns="45700" lIns="45700" spcFirstLastPara="1" rIns="45700" wrap="square" tIns="45700">
            <a:normAutofit/>
          </a:bodyPr>
          <a:lstStyle/>
          <a:p>
            <a:pPr indent="0" lvl="1" marL="128016" marR="0" rtl="0" algn="l">
              <a:lnSpc>
                <a:spcPct val="90000"/>
              </a:lnSpc>
              <a:spcBef>
                <a:spcPts val="0"/>
              </a:spcBef>
              <a:spcAft>
                <a:spcPts val="0"/>
              </a:spcAft>
              <a:buClr>
                <a:schemeClr val="accent1"/>
              </a:buClr>
              <a:buSzPts val="1800"/>
              <a:buFont typeface="Noto Sans Symbols"/>
              <a:buNone/>
            </a:pPr>
            <a:r>
              <a:rPr b="0" i="0" lang="en-GB" sz="1800" u="none" cap="none" strike="noStrike">
                <a:solidFill>
                  <a:schemeClr val="dk1"/>
                </a:solidFill>
                <a:latin typeface="Twentieth Century"/>
                <a:ea typeface="Twentieth Century"/>
                <a:cs typeface="Twentieth Century"/>
                <a:sym typeface="Twentieth Century"/>
              </a:rPr>
              <a:t>Ordering</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Ordered</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LSM</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B/B+ Tree</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Unordered</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Append</a:t>
            </a:r>
            <a:endParaRPr/>
          </a:p>
        </p:txBody>
      </p:sp>
      <p:sp>
        <p:nvSpPr>
          <p:cNvPr id="141" name="Google Shape;141;p8"/>
          <p:cNvSpPr txBox="1"/>
          <p:nvPr/>
        </p:nvSpPr>
        <p:spPr>
          <a:xfrm>
            <a:off x="8521912" y="2349858"/>
            <a:ext cx="2769670" cy="3823377"/>
          </a:xfrm>
          <a:prstGeom prst="rect">
            <a:avLst/>
          </a:prstGeom>
          <a:noFill/>
          <a:ln>
            <a:noFill/>
          </a:ln>
        </p:spPr>
        <p:txBody>
          <a:bodyPr anchorCtr="0" anchor="t" bIns="45700" lIns="45700" spcFirstLastPara="1" rIns="45700" wrap="square" tIns="45700">
            <a:normAutofit/>
          </a:bodyPr>
          <a:lstStyle/>
          <a:p>
            <a:pPr indent="0" lvl="1" marL="128016" marR="0" rtl="0" algn="l">
              <a:lnSpc>
                <a:spcPct val="90000"/>
              </a:lnSpc>
              <a:spcBef>
                <a:spcPts val="0"/>
              </a:spcBef>
              <a:spcAft>
                <a:spcPts val="0"/>
              </a:spcAft>
              <a:buClr>
                <a:schemeClr val="accent1"/>
              </a:buClr>
              <a:buSzPts val="1800"/>
              <a:buFont typeface="Noto Sans Symbols"/>
              <a:buNone/>
            </a:pPr>
            <a:r>
              <a:rPr b="0" i="0" lang="en-GB" sz="1800" u="none" cap="none" strike="noStrike">
                <a:solidFill>
                  <a:schemeClr val="dk1"/>
                </a:solidFill>
                <a:latin typeface="Twentieth Century"/>
                <a:ea typeface="Twentieth Century"/>
                <a:cs typeface="Twentieth Century"/>
                <a:sym typeface="Twentieth Century"/>
              </a:rPr>
              <a:t>Data encoding &amp; decoding</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Human Readable</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JSON</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CSV</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XML</a:t>
            </a:r>
            <a:endParaRPr/>
          </a:p>
          <a:p>
            <a:pPr indent="-137159" lvl="2" marL="448056"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Binary Objects</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Thrift</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Avro</a:t>
            </a:r>
            <a:endParaRPr/>
          </a:p>
          <a:p>
            <a:pPr indent="-137159" lvl="3" marL="594360" marR="0" rtl="0" algn="l">
              <a:lnSpc>
                <a:spcPct val="90000"/>
              </a:lnSpc>
              <a:spcBef>
                <a:spcPts val="600"/>
              </a:spcBef>
              <a:spcAft>
                <a:spcPts val="0"/>
              </a:spcAft>
              <a:buClr>
                <a:schemeClr val="accent1"/>
              </a:buClr>
              <a:buSzPts val="1800"/>
              <a:buFont typeface="Noto Sans Symbols"/>
              <a:buChar char="🢝"/>
            </a:pPr>
            <a:r>
              <a:rPr b="0" i="0" lang="en-GB" sz="1800" u="none" cap="none" strike="noStrike">
                <a:solidFill>
                  <a:schemeClr val="dk1"/>
                </a:solidFill>
                <a:latin typeface="Twentieth Century"/>
                <a:ea typeface="Twentieth Century"/>
                <a:cs typeface="Twentieth Century"/>
                <a:sym typeface="Twentieth Century"/>
              </a:rPr>
              <a:t>Parquet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GB"/>
              <a:t>PHYSICAL STORE</a:t>
            </a:r>
            <a:endParaRPr/>
          </a:p>
        </p:txBody>
      </p:sp>
      <p:sp>
        <p:nvSpPr>
          <p:cNvPr id="147" name="Google Shape;147;p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lang="en-GB" sz="1800"/>
              <a:t>The physical store plays a crucial role in database performance, durability and capacity.</a:t>
            </a:r>
            <a:endParaRPr/>
          </a:p>
          <a:p>
            <a:pPr indent="-114300" lvl="0" marL="91440" rtl="0" algn="l">
              <a:lnSpc>
                <a:spcPct val="90000"/>
              </a:lnSpc>
              <a:spcBef>
                <a:spcPts val="600"/>
              </a:spcBef>
              <a:spcAft>
                <a:spcPts val="0"/>
              </a:spcAft>
              <a:buSzPts val="1800"/>
              <a:buChar char=" "/>
            </a:pPr>
            <a:r>
              <a:rPr lang="en-GB" sz="1800"/>
              <a:t>Different storage system has different method of data access.</a:t>
            </a:r>
            <a:endParaRPr/>
          </a:p>
          <a:p>
            <a:pPr indent="-114300" lvl="0" marL="91440" rtl="0" algn="l">
              <a:lnSpc>
                <a:spcPct val="90000"/>
              </a:lnSpc>
              <a:spcBef>
                <a:spcPts val="600"/>
              </a:spcBef>
              <a:spcAft>
                <a:spcPts val="0"/>
              </a:spcAft>
              <a:buSzPts val="1800"/>
              <a:buChar char=" "/>
            </a:pPr>
            <a:r>
              <a:rPr lang="en-GB" sz="1800"/>
              <a:t>Data Structures and Algorithms suitable for reading or writing data in various system differs.</a:t>
            </a:r>
            <a:endParaRPr/>
          </a:p>
          <a:p>
            <a:pPr indent="0" lvl="0" marL="0" rtl="0" algn="l">
              <a:lnSpc>
                <a:spcPct val="90000"/>
              </a:lnSpc>
              <a:spcBef>
                <a:spcPts val="600"/>
              </a:spcBef>
              <a:spcAft>
                <a:spcPts val="0"/>
              </a:spcAft>
              <a:buSzPts val="1800"/>
              <a:buNone/>
            </a:pPr>
            <a:r>
              <a:t/>
            </a:r>
            <a:endParaRPr sz="1800"/>
          </a:p>
        </p:txBody>
      </p:sp>
      <p:graphicFrame>
        <p:nvGraphicFramePr>
          <p:cNvPr id="148" name="Google Shape;148;p9"/>
          <p:cNvGraphicFramePr/>
          <p:nvPr/>
        </p:nvGraphicFramePr>
        <p:xfrm>
          <a:off x="809160" y="3756481"/>
          <a:ext cx="3000000" cy="3000000"/>
        </p:xfrm>
        <a:graphic>
          <a:graphicData uri="http://schemas.openxmlformats.org/drawingml/2006/table">
            <a:tbl>
              <a:tblPr bandRow="1" firstRow="1">
                <a:noFill/>
                <a:tableStyleId>{A8252DEF-6C31-438E-9301-4BAA3B2A5482}</a:tableStyleId>
              </a:tblPr>
              <a:tblGrid>
                <a:gridCol w="1691675"/>
                <a:gridCol w="1691675"/>
                <a:gridCol w="1691675"/>
                <a:gridCol w="1691675"/>
                <a:gridCol w="1691675"/>
                <a:gridCol w="1691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GB" sz="1800"/>
                        <a:t>Sequential Read (MB/s)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wentieth Century"/>
                        <a:buNone/>
                      </a:pPr>
                      <a:r>
                        <a:rPr lang="en-GB" sz="1800"/>
                        <a:t>Sequential Write (MB/s)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wentieth Century"/>
                        <a:buNone/>
                      </a:pPr>
                      <a:r>
                        <a:rPr lang="en-GB" sz="1800"/>
                        <a:t>Random Read (MB/s)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wentieth Century"/>
                        <a:buNone/>
                      </a:pPr>
                      <a:r>
                        <a:rPr lang="en-GB" sz="1800"/>
                        <a:t>Random Write (MB/s)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wentieth Century"/>
                        <a:buNone/>
                      </a:pPr>
                      <a:r>
                        <a:rPr lang="en-GB" sz="1800"/>
                        <a:t>Persistence</a:t>
                      </a:r>
                      <a:endParaRPr sz="1800"/>
                    </a:p>
                  </a:txBody>
                  <a:tcPr marT="45725" marB="45725" marR="91450" marL="91450"/>
                </a:tc>
              </a:tr>
              <a:tr h="370850">
                <a:tc>
                  <a:txBody>
                    <a:bodyPr/>
                    <a:lstStyle/>
                    <a:p>
                      <a:pPr indent="0" lvl="0" marL="0" marR="0" rtl="0" algn="l">
                        <a:spcBef>
                          <a:spcPts val="0"/>
                        </a:spcBef>
                        <a:spcAft>
                          <a:spcPts val="0"/>
                        </a:spcAft>
                        <a:buNone/>
                      </a:pPr>
                      <a:r>
                        <a:rPr lang="en-GB" sz="1800"/>
                        <a:t>RAM</a:t>
                      </a:r>
                      <a:endParaRPr sz="1800"/>
                    </a:p>
                  </a:txBody>
                  <a:tcPr marT="45725" marB="45725" marR="91450" marL="91450"/>
                </a:tc>
                <a:tc>
                  <a:txBody>
                    <a:bodyPr/>
                    <a:lstStyle/>
                    <a:p>
                      <a:pPr indent="0" lvl="0" marL="0" marR="0" rtl="0" algn="l">
                        <a:spcBef>
                          <a:spcPts val="0"/>
                        </a:spcBef>
                        <a:spcAft>
                          <a:spcPts val="0"/>
                        </a:spcAft>
                        <a:buNone/>
                      </a:pPr>
                      <a:r>
                        <a:rPr lang="en-GB" sz="1800"/>
                        <a:t>21400</a:t>
                      </a:r>
                      <a:endParaRPr sz="1800"/>
                    </a:p>
                  </a:txBody>
                  <a:tcPr marT="45725" marB="45725" marR="91450" marL="91450"/>
                </a:tc>
                <a:tc>
                  <a:txBody>
                    <a:bodyPr/>
                    <a:lstStyle/>
                    <a:p>
                      <a:pPr indent="0" lvl="0" marL="0" marR="0" rtl="0" algn="l">
                        <a:spcBef>
                          <a:spcPts val="0"/>
                        </a:spcBef>
                        <a:spcAft>
                          <a:spcPts val="0"/>
                        </a:spcAft>
                        <a:buNone/>
                      </a:pPr>
                      <a:r>
                        <a:rPr lang="en-GB" sz="1800"/>
                        <a:t>16600</a:t>
                      </a:r>
                      <a:endParaRPr sz="1800"/>
                    </a:p>
                  </a:txBody>
                  <a:tcPr marT="45725" marB="45725" marR="91450" marL="91450"/>
                </a:tc>
                <a:tc>
                  <a:txBody>
                    <a:bodyPr/>
                    <a:lstStyle/>
                    <a:p>
                      <a:pPr indent="0" lvl="0" marL="0" marR="0" rtl="0" algn="l">
                        <a:spcBef>
                          <a:spcPts val="0"/>
                        </a:spcBef>
                        <a:spcAft>
                          <a:spcPts val="0"/>
                        </a:spcAft>
                        <a:buNone/>
                      </a:pPr>
                      <a:r>
                        <a:rPr lang="en-GB" sz="1800"/>
                        <a:t>3200</a:t>
                      </a:r>
                      <a:endParaRPr sz="1800"/>
                    </a:p>
                  </a:txBody>
                  <a:tcPr marT="45725" marB="45725" marR="91450" marL="91450"/>
                </a:tc>
                <a:tc>
                  <a:txBody>
                    <a:bodyPr/>
                    <a:lstStyle/>
                    <a:p>
                      <a:pPr indent="0" lvl="0" marL="0" marR="0" rtl="0" algn="l">
                        <a:spcBef>
                          <a:spcPts val="0"/>
                        </a:spcBef>
                        <a:spcAft>
                          <a:spcPts val="0"/>
                        </a:spcAft>
                        <a:buNone/>
                      </a:pPr>
                      <a:r>
                        <a:rPr lang="en-GB" sz="1800"/>
                        <a:t>3100</a:t>
                      </a:r>
                      <a:endParaRPr sz="1800"/>
                    </a:p>
                  </a:txBody>
                  <a:tcPr marT="45725" marB="45725" marR="91450" marL="91450"/>
                </a:tc>
                <a:tc>
                  <a:txBody>
                    <a:bodyPr/>
                    <a:lstStyle/>
                    <a:p>
                      <a:pPr indent="0" lvl="0" marL="0" marR="0" rtl="0" algn="l">
                        <a:spcBef>
                          <a:spcPts val="0"/>
                        </a:spcBef>
                        <a:spcAft>
                          <a:spcPts val="0"/>
                        </a:spcAft>
                        <a:buNone/>
                      </a:pPr>
                      <a:r>
                        <a:rPr lang="en-GB" sz="1800"/>
                        <a:t>No</a:t>
                      </a:r>
                      <a:endParaRPr sz="1800"/>
                    </a:p>
                  </a:txBody>
                  <a:tcPr marT="45725" marB="45725" marR="91450" marL="91450"/>
                </a:tc>
              </a:tr>
              <a:tr h="370850">
                <a:tc>
                  <a:txBody>
                    <a:bodyPr/>
                    <a:lstStyle/>
                    <a:p>
                      <a:pPr indent="0" lvl="0" marL="0" marR="0" rtl="0" algn="l">
                        <a:spcBef>
                          <a:spcPts val="0"/>
                        </a:spcBef>
                        <a:spcAft>
                          <a:spcPts val="0"/>
                        </a:spcAft>
                        <a:buNone/>
                      </a:pPr>
                      <a:r>
                        <a:rPr lang="en-GB" sz="1800"/>
                        <a:t>SSD</a:t>
                      </a:r>
                      <a:endParaRPr sz="1800"/>
                    </a:p>
                  </a:txBody>
                  <a:tcPr marT="45725" marB="45725" marR="91450" marL="91450"/>
                </a:tc>
                <a:tc>
                  <a:txBody>
                    <a:bodyPr/>
                    <a:lstStyle/>
                    <a:p>
                      <a:pPr indent="0" lvl="0" marL="0" marR="0" rtl="0" algn="l">
                        <a:spcBef>
                          <a:spcPts val="0"/>
                        </a:spcBef>
                        <a:spcAft>
                          <a:spcPts val="0"/>
                        </a:spcAft>
                        <a:buNone/>
                      </a:pPr>
                      <a:r>
                        <a:rPr lang="en-GB" sz="1800"/>
                        <a:t>3400</a:t>
                      </a:r>
                      <a:endParaRPr sz="1800"/>
                    </a:p>
                  </a:txBody>
                  <a:tcPr marT="45725" marB="45725" marR="91450" marL="91450"/>
                </a:tc>
                <a:tc>
                  <a:txBody>
                    <a:bodyPr/>
                    <a:lstStyle/>
                    <a:p>
                      <a:pPr indent="0" lvl="0" marL="0" marR="0" rtl="0" algn="l">
                        <a:spcBef>
                          <a:spcPts val="0"/>
                        </a:spcBef>
                        <a:spcAft>
                          <a:spcPts val="0"/>
                        </a:spcAft>
                        <a:buNone/>
                      </a:pPr>
                      <a:r>
                        <a:rPr lang="en-GB" sz="1800"/>
                        <a:t>2900</a:t>
                      </a:r>
                      <a:endParaRPr sz="1800"/>
                    </a:p>
                  </a:txBody>
                  <a:tcPr marT="45725" marB="45725" marR="91450" marL="91450"/>
                </a:tc>
                <a:tc>
                  <a:txBody>
                    <a:bodyPr/>
                    <a:lstStyle/>
                    <a:p>
                      <a:pPr indent="0" lvl="0" marL="0" marR="0" rtl="0" algn="l">
                        <a:spcBef>
                          <a:spcPts val="0"/>
                        </a:spcBef>
                        <a:spcAft>
                          <a:spcPts val="0"/>
                        </a:spcAft>
                        <a:buNone/>
                      </a:pPr>
                      <a:r>
                        <a:rPr lang="en-GB" sz="1800"/>
                        <a:t>1200</a:t>
                      </a:r>
                      <a:endParaRPr sz="1800"/>
                    </a:p>
                  </a:txBody>
                  <a:tcPr marT="45725" marB="45725" marR="91450" marL="91450"/>
                </a:tc>
                <a:tc>
                  <a:txBody>
                    <a:bodyPr/>
                    <a:lstStyle/>
                    <a:p>
                      <a:pPr indent="0" lvl="0" marL="0" marR="0" rtl="0" algn="l">
                        <a:spcBef>
                          <a:spcPts val="0"/>
                        </a:spcBef>
                        <a:spcAft>
                          <a:spcPts val="0"/>
                        </a:spcAft>
                        <a:buNone/>
                      </a:pPr>
                      <a:r>
                        <a:rPr lang="en-GB" sz="1800"/>
                        <a:t>1200</a:t>
                      </a:r>
                      <a:endParaRPr sz="1800"/>
                    </a:p>
                  </a:txBody>
                  <a:tcPr marT="45725" marB="45725" marR="91450" marL="91450"/>
                </a:tc>
                <a:tc>
                  <a:txBody>
                    <a:bodyPr/>
                    <a:lstStyle/>
                    <a:p>
                      <a:pPr indent="0" lvl="0" marL="0" marR="0" rtl="0" algn="l">
                        <a:spcBef>
                          <a:spcPts val="0"/>
                        </a:spcBef>
                        <a:spcAft>
                          <a:spcPts val="0"/>
                        </a:spcAft>
                        <a:buNone/>
                      </a:pPr>
                      <a:r>
                        <a:rPr lang="en-GB" sz="1800"/>
                        <a:t>Yes</a:t>
                      </a:r>
                      <a:endParaRPr sz="1800"/>
                    </a:p>
                  </a:txBody>
                  <a:tcPr marT="45725" marB="45725" marR="91450" marL="91450"/>
                </a:tc>
              </a:tr>
              <a:tr h="370850">
                <a:tc>
                  <a:txBody>
                    <a:bodyPr/>
                    <a:lstStyle/>
                    <a:p>
                      <a:pPr indent="0" lvl="0" marL="0" marR="0" rtl="0" algn="l">
                        <a:spcBef>
                          <a:spcPts val="0"/>
                        </a:spcBef>
                        <a:spcAft>
                          <a:spcPts val="0"/>
                        </a:spcAft>
                        <a:buNone/>
                      </a:pPr>
                      <a:r>
                        <a:rPr lang="en-GB" sz="1800"/>
                        <a:t>HDD</a:t>
                      </a:r>
                      <a:endParaRPr sz="1800"/>
                    </a:p>
                  </a:txBody>
                  <a:tcPr marT="45725" marB="45725" marR="91450" marL="91450"/>
                </a:tc>
                <a:tc>
                  <a:txBody>
                    <a:bodyPr/>
                    <a:lstStyle/>
                    <a:p>
                      <a:pPr indent="0" lvl="0" marL="0" marR="0" rtl="0" algn="l">
                        <a:spcBef>
                          <a:spcPts val="0"/>
                        </a:spcBef>
                        <a:spcAft>
                          <a:spcPts val="0"/>
                        </a:spcAft>
                        <a:buNone/>
                      </a:pPr>
                      <a:r>
                        <a:rPr lang="en-GB" sz="1800"/>
                        <a:t>58</a:t>
                      </a:r>
                      <a:endParaRPr sz="1800"/>
                    </a:p>
                  </a:txBody>
                  <a:tcPr marT="45725" marB="45725" marR="91450" marL="91450"/>
                </a:tc>
                <a:tc>
                  <a:txBody>
                    <a:bodyPr/>
                    <a:lstStyle/>
                    <a:p>
                      <a:pPr indent="0" lvl="0" marL="0" marR="0" rtl="0" algn="l">
                        <a:spcBef>
                          <a:spcPts val="0"/>
                        </a:spcBef>
                        <a:spcAft>
                          <a:spcPts val="0"/>
                        </a:spcAft>
                        <a:buNone/>
                      </a:pPr>
                      <a:r>
                        <a:rPr lang="en-GB" sz="1800"/>
                        <a:t>38</a:t>
                      </a:r>
                      <a:endParaRPr sz="1800"/>
                    </a:p>
                  </a:txBody>
                  <a:tcPr marT="45725" marB="45725" marR="91450" marL="91450"/>
                </a:tc>
                <a:tc>
                  <a:txBody>
                    <a:bodyPr/>
                    <a:lstStyle/>
                    <a:p>
                      <a:pPr indent="0" lvl="0" marL="0" marR="0" rtl="0" algn="l">
                        <a:spcBef>
                          <a:spcPts val="0"/>
                        </a:spcBef>
                        <a:spcAft>
                          <a:spcPts val="0"/>
                        </a:spcAft>
                        <a:buNone/>
                      </a:pPr>
                      <a:r>
                        <a:rPr lang="en-GB" sz="1800"/>
                        <a:t>1</a:t>
                      </a:r>
                      <a:endParaRPr sz="1800"/>
                    </a:p>
                  </a:txBody>
                  <a:tcPr marT="45725" marB="45725" marR="91450" marL="91450"/>
                </a:tc>
                <a:tc>
                  <a:txBody>
                    <a:bodyPr/>
                    <a:lstStyle/>
                    <a:p>
                      <a:pPr indent="0" lvl="0" marL="0" marR="0" rtl="0" algn="l">
                        <a:spcBef>
                          <a:spcPts val="0"/>
                        </a:spcBef>
                        <a:spcAft>
                          <a:spcPts val="0"/>
                        </a:spcAft>
                        <a:buNone/>
                      </a:pPr>
                      <a:r>
                        <a:rPr lang="en-GB" sz="1800"/>
                        <a:t>0.9</a:t>
                      </a:r>
                      <a:endParaRPr sz="1800"/>
                    </a:p>
                  </a:txBody>
                  <a:tcPr marT="45725" marB="45725" marR="91450" marL="91450"/>
                </a:tc>
                <a:tc>
                  <a:txBody>
                    <a:bodyPr/>
                    <a:lstStyle/>
                    <a:p>
                      <a:pPr indent="0" lvl="0" marL="0" marR="0" rtl="0" algn="l">
                        <a:spcBef>
                          <a:spcPts val="0"/>
                        </a:spcBef>
                        <a:spcAft>
                          <a:spcPts val="0"/>
                        </a:spcAft>
                        <a:buNone/>
                      </a:pPr>
                      <a:r>
                        <a:rPr lang="en-GB" sz="1800"/>
                        <a:t>Yes</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2022-08-27T18:07:51Z</dcterms:created>
  <dc:creator>Prakash Jha</dc:creator>
</cp:coreProperties>
</file>