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3"/>
  </p:handoutMasterIdLst>
  <p:sldIdLst>
    <p:sldId id="302" r:id="rId3"/>
    <p:sldId id="535" r:id="rId4"/>
    <p:sldId id="536" r:id="rId5"/>
    <p:sldId id="329" r:id="rId6"/>
    <p:sldId id="2316" r:id="rId7"/>
    <p:sldId id="2333" r:id="rId8"/>
    <p:sldId id="2317" r:id="rId9"/>
    <p:sldId id="2334" r:id="rId10"/>
    <p:sldId id="2337" r:id="rId11"/>
    <p:sldId id="2354" r:id="rId12"/>
    <p:sldId id="2355" r:id="rId13"/>
    <p:sldId id="2356" r:id="rId14"/>
    <p:sldId id="2357" r:id="rId15"/>
    <p:sldId id="2338" r:id="rId16"/>
    <p:sldId id="2340" r:id="rId17"/>
    <p:sldId id="2341" r:id="rId18"/>
    <p:sldId id="2342" r:id="rId19"/>
    <p:sldId id="2343" r:id="rId20"/>
    <p:sldId id="2344" r:id="rId21"/>
    <p:sldId id="2345" r:id="rId22"/>
    <p:sldId id="2346" r:id="rId23"/>
    <p:sldId id="2339" r:id="rId24"/>
    <p:sldId id="2348" r:id="rId25"/>
    <p:sldId id="2349" r:id="rId26"/>
    <p:sldId id="2373" r:id="rId27"/>
    <p:sldId id="2347" r:id="rId28"/>
    <p:sldId id="2350" r:id="rId29"/>
    <p:sldId id="2233" r:id="rId31"/>
    <p:sldId id="2319"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2706" y="1140"/>
      </p:cViewPr>
      <p:guideLst>
        <p:guide orient="horz" pos="1643"/>
        <p:guide pos="289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hyperlink" Target="https://www.kaggle.com/code/rounakbanik/movie-recommender-systems/data"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colab.research.google.com/drive/1nqGd2Eyf2czXHAlK6sPLPv57ao_p0C7Z?usp=sharing" TargetMode="External"/><Relationship Id="rId1" Type="http://schemas.openxmlformats.org/officeDocument/2006/relationships/hyperlink" Target="https://drive.google.com/drive/folders/1TIkc1_V7LXp8E34H_PCsYoNu2aJpLrhP?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5501640" cy="650875"/>
          </a:xfrm>
          <a:prstGeom prst="rect">
            <a:avLst/>
          </a:prstGeom>
          <a:noFill/>
        </p:spPr>
        <p:txBody>
          <a:bodyPr wrap="none" rtlCol="0">
            <a:spAutoFit/>
          </a:bodyPr>
          <a:lstStyle/>
          <a:p>
            <a:pPr algn="l">
              <a:lnSpc>
                <a:spcPct val="130000"/>
              </a:lnSpc>
            </a:pPr>
            <a:r>
              <a:rPr lang="en-US" sz="2800" b="1">
                <a:solidFill>
                  <a:schemeClr val="tx2"/>
                </a:solidFill>
                <a:ea typeface="Calibri" panose="020F0502020204030204" pitchFamily="34" charset="0"/>
                <a:cs typeface="Calibri" panose="020F0502020204030204" pitchFamily="34" charset="0"/>
                <a:sym typeface="+mn-lt"/>
              </a:rPr>
              <a:t>MOVIE RECOMMENDATION SYSTEM</a:t>
            </a:r>
            <a:endParaRPr lang="en-US" sz="2800" b="1">
              <a:solidFill>
                <a:schemeClr val="tx2"/>
              </a:solidFill>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705813" y="2969777"/>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673023" y="2634983"/>
            <a:ext cx="389897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en-US" altLang="zh-CN" sz="1000" spc="300" dirty="0">
                <a:ea typeface="Calibri" panose="020F0502020204030204" pitchFamily="34" charset="0"/>
                <a:cs typeface="Calibri" panose="020F0502020204030204" pitchFamily="34" charset="0"/>
                <a:sym typeface="+mn-lt"/>
              </a:rPr>
              <a:t>DOMAIN: MACHINE LEARNING</a:t>
            </a:r>
            <a:endParaRPr lang="en-US" altLang="zh-CN" sz="1000" spc="300" dirty="0">
              <a:ea typeface="Calibri" panose="020F0502020204030204" pitchFamily="34" charset="0"/>
              <a:cs typeface="Calibri" panose="020F0502020204030204" pitchFamily="34" charset="0"/>
              <a:sym typeface="+mn-lt"/>
            </a:endParaRPr>
          </a:p>
        </p:txBody>
      </p:sp>
      <p:sp>
        <p:nvSpPr>
          <p:cNvPr id="13" name="矩形 12"/>
          <p:cNvSpPr/>
          <p:nvPr/>
        </p:nvSpPr>
        <p:spPr>
          <a:xfrm>
            <a:off x="618613" y="2969777"/>
            <a:ext cx="4586433" cy="783590"/>
          </a:xfrm>
          <a:prstGeom prst="rect">
            <a:avLst/>
          </a:prstGeom>
        </p:spPr>
        <p:txBody>
          <a:bodyPr wrap="square">
            <a:spAutoFit/>
          </a:bodyPr>
          <a:lstStyle/>
          <a:p>
            <a:pPr>
              <a:lnSpc>
                <a:spcPct val="150000"/>
              </a:lnSpc>
            </a:pPr>
            <a:r>
              <a:rPr lang="en-US" altLang="zh-CN" sz="1000" dirty="0">
                <a:ea typeface="Calibri" panose="020F0502020204030204" pitchFamily="34" charset="0"/>
                <a:cs typeface="Calibri" panose="020F0502020204030204" pitchFamily="34" charset="0"/>
                <a:sym typeface="+mn-lt"/>
              </a:rPr>
              <a:t>GUIDE: Mr.Arun Muralidharan</a:t>
            </a:r>
            <a:endParaRPr lang="en-US" altLang="zh-CN" sz="1000" dirty="0">
              <a:ea typeface="Calibri" panose="020F0502020204030204" pitchFamily="34" charset="0"/>
              <a:cs typeface="Calibri" panose="020F0502020204030204" pitchFamily="34" charset="0"/>
              <a:sym typeface="+mn-lt"/>
            </a:endParaRPr>
          </a:p>
          <a:p>
            <a:pPr>
              <a:lnSpc>
                <a:spcPct val="150000"/>
              </a:lnSpc>
            </a:pPr>
            <a:r>
              <a:rPr lang="en-US" altLang="zh-CN" sz="1000" dirty="0">
                <a:ea typeface="Calibri" panose="020F0502020204030204" pitchFamily="34" charset="0"/>
                <a:cs typeface="Calibri" panose="020F0502020204030204" pitchFamily="34" charset="0"/>
                <a:sym typeface="+mn-lt"/>
              </a:rPr>
              <a:t>PG-2223-ETSD-864 : NAGAMANI DHANANJAY SURYA PRAKASH</a:t>
            </a:r>
            <a:endParaRPr lang="en-US" altLang="zh-CN" sz="1000" dirty="0">
              <a:ea typeface="Calibri" panose="020F0502020204030204" pitchFamily="34" charset="0"/>
              <a:cs typeface="Calibri" panose="020F0502020204030204" pitchFamily="34" charset="0"/>
              <a:sym typeface="+mn-lt"/>
            </a:endParaRPr>
          </a:p>
          <a:p>
            <a:pPr>
              <a:lnSpc>
                <a:spcPct val="150000"/>
              </a:lnSpc>
            </a:pPr>
            <a:endParaRPr lang="en-US" altLang="zh-CN" sz="10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263141" y="2483225"/>
            <a:ext cx="461772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EXPLORATORY DATA ANALYSIS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04</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521970"/>
          </a:xfrm>
          <a:prstGeom prst="rect">
            <a:avLst/>
          </a:prstGeom>
          <a:noFill/>
        </p:spPr>
        <p:txBody>
          <a:bodyPr wrap="square" rtlCol="0" anchor="t">
            <a:spAutoFit/>
          </a:bodyPr>
          <a:p>
            <a:pPr algn="just"/>
            <a:r>
              <a:rPr lang="en-US" sz="1400">
                <a:solidFill>
                  <a:schemeClr val="accent2"/>
                </a:solidFill>
              </a:rPr>
              <a:t>Data preprocessing in Machine Learning refers to the technique of preparing (cleaning and organizing) the raw data to make it suitable for a building and training Machine Learning models.</a:t>
            </a:r>
            <a:endParaRPr lang="en-US" sz="1400">
              <a:solidFill>
                <a:schemeClr val="accent2"/>
              </a:solidFill>
            </a:endParaRPr>
          </a:p>
        </p:txBody>
      </p:sp>
      <p:pic>
        <p:nvPicPr>
          <p:cNvPr id="2" name="Picture Placeholder 1"/>
          <p:cNvPicPr>
            <a:picLocks noChangeAspect="1"/>
          </p:cNvPicPr>
          <p:nvPr>
            <p:ph type="pic" sz="quarter" idx="12"/>
          </p:nvPr>
        </p:nvPicPr>
        <p:blipFill>
          <a:blip r:embed="rId1"/>
          <a:stretch>
            <a:fillRect/>
          </a:stretch>
        </p:blipFill>
        <p:spPr>
          <a:xfrm>
            <a:off x="1557655" y="1323340"/>
            <a:ext cx="6029325" cy="3408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37830" cy="1814830"/>
          </a:xfrm>
          <a:prstGeom prst="rect">
            <a:avLst/>
          </a:prstGeom>
          <a:noFill/>
        </p:spPr>
        <p:txBody>
          <a:bodyPr wrap="square" rtlCol="0" anchor="t">
            <a:spAutoFit/>
          </a:bodyPr>
          <a:p>
            <a:pPr algn="just"/>
            <a:r>
              <a:rPr lang="en-US" sz="1400">
                <a:solidFill>
                  <a:schemeClr val="accent2"/>
                </a:solidFill>
              </a:rPr>
              <a:t>From the </a:t>
            </a:r>
            <a:r>
              <a:rPr lang="en-US" sz="1400">
                <a:solidFill>
                  <a:schemeClr val="accent2"/>
                </a:solidFill>
                <a:hlinkClick r:id="rId1" action="ppaction://hlinkfile"/>
              </a:rPr>
              <a:t>source</a:t>
            </a:r>
            <a:r>
              <a:rPr lang="en-US" sz="1400">
                <a:solidFill>
                  <a:schemeClr val="accent2"/>
                </a:solidFill>
              </a:rPr>
              <a:t>, we have collected three datasets, i.e., Movies, Keywords,and Credits for our model.</a:t>
            </a:r>
            <a:endParaRPr lang="en-US" sz="1400">
              <a:solidFill>
                <a:schemeClr val="accent2"/>
              </a:solidFill>
            </a:endParaRPr>
          </a:p>
          <a:p>
            <a:pPr algn="just"/>
            <a:endParaRPr lang="en-US" sz="1400">
              <a:solidFill>
                <a:schemeClr val="accent2"/>
              </a:solidFill>
            </a:endParaRPr>
          </a:p>
          <a:p>
            <a:pPr algn="just"/>
            <a:r>
              <a:rPr lang="en-US" sz="1400" b="1" u="sng">
                <a:solidFill>
                  <a:schemeClr val="accent2"/>
                </a:solidFill>
              </a:rPr>
              <a:t>MOVIES DATASET AND CREDITS DATASET</a:t>
            </a:r>
            <a:endParaRPr lang="en-US" sz="1400" b="1" u="sng">
              <a:solidFill>
                <a:schemeClr val="accent2"/>
              </a:solidFill>
            </a:endParaRPr>
          </a:p>
          <a:p>
            <a:pPr marL="342900" indent="-342900" algn="just">
              <a:buAutoNum type="arabicPeriod"/>
            </a:pPr>
            <a:r>
              <a:rPr lang="en-US" sz="1400">
                <a:solidFill>
                  <a:schemeClr val="accent2"/>
                </a:solidFill>
              </a:rPr>
              <a:t>We have observed data type "date" is present in place of "int" data type in the column ID. To overcome this, we use drop method to remove all the rows containing the date as the data type in the column "ID".</a:t>
            </a:r>
            <a:endParaRPr lang="en-US" sz="1400">
              <a:solidFill>
                <a:schemeClr val="accent2"/>
              </a:solidFill>
            </a:endParaRPr>
          </a:p>
          <a:p>
            <a:pPr marL="342900" indent="-342900" algn="just">
              <a:buAutoNum type="arabicPeriod"/>
            </a:pPr>
            <a:r>
              <a:rPr lang="en-US" sz="1400">
                <a:solidFill>
                  <a:schemeClr val="accent2"/>
                </a:solidFill>
                <a:sym typeface="+mn-ea"/>
              </a:rPr>
              <a:t>There are over 10 unused columns in the movie dataset. To drop those unwanted columns, we used the "drop" method.</a:t>
            </a:r>
            <a:endParaRPr lang="en-US" sz="1400">
              <a:solidFill>
                <a:schemeClr val="accent2"/>
              </a:solidFill>
            </a:endParaRPr>
          </a:p>
          <a:p>
            <a:pPr algn="just"/>
            <a:endParaRPr lang="en-US" sz="1400">
              <a:solidFill>
                <a:schemeClr val="accent2"/>
              </a:solidFill>
            </a:endParaRPr>
          </a:p>
        </p:txBody>
      </p:sp>
      <p:pic>
        <p:nvPicPr>
          <p:cNvPr id="2" name="Picture Placeholder 1"/>
          <p:cNvPicPr>
            <a:picLocks noChangeAspect="1"/>
          </p:cNvPicPr>
          <p:nvPr>
            <p:ph type="pic" sz="quarter" idx="12"/>
          </p:nvPr>
        </p:nvPicPr>
        <p:blipFill>
          <a:blip r:embed="rId2"/>
          <a:stretch>
            <a:fillRect/>
          </a:stretch>
        </p:blipFill>
        <p:spPr>
          <a:xfrm>
            <a:off x="571500" y="2656840"/>
            <a:ext cx="7939405" cy="1449705"/>
          </a:xfrm>
          <a:prstGeom prst="rect">
            <a:avLst/>
          </a:prstGeom>
        </p:spPr>
      </p:pic>
      <p:sp>
        <p:nvSpPr>
          <p:cNvPr id="4" name="Text Box 3"/>
          <p:cNvSpPr txBox="1"/>
          <p:nvPr/>
        </p:nvSpPr>
        <p:spPr>
          <a:xfrm>
            <a:off x="3933190" y="4308475"/>
            <a:ext cx="1574800" cy="299085"/>
          </a:xfrm>
          <a:prstGeom prst="rect">
            <a:avLst/>
          </a:prstGeom>
          <a:noFill/>
        </p:spPr>
        <p:txBody>
          <a:bodyPr wrap="none" rtlCol="0" anchor="t">
            <a:spAutoFit/>
          </a:bodyPr>
          <a:p>
            <a:r>
              <a:rPr lang="en-US" b="1">
                <a:solidFill>
                  <a:schemeClr val="tx2"/>
                </a:solidFill>
              </a:rPr>
              <a:t>Fig: Movies Dataset</a:t>
            </a:r>
            <a:endParaRPr lang="en-US" b="1">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08000" y="2568575"/>
            <a:ext cx="8037830" cy="2030095"/>
          </a:xfrm>
          <a:prstGeom prst="rect">
            <a:avLst/>
          </a:prstGeom>
          <a:noFill/>
        </p:spPr>
        <p:txBody>
          <a:bodyPr wrap="square" rtlCol="0" anchor="t">
            <a:spAutoFit/>
          </a:bodyPr>
          <a:p>
            <a:pPr algn="just"/>
            <a:r>
              <a:rPr lang="en-US" sz="1400" b="1" u="sng">
                <a:solidFill>
                  <a:schemeClr val="accent2"/>
                </a:solidFill>
              </a:rPr>
              <a:t>KEYWORDS DATASET</a:t>
            </a:r>
            <a:endParaRPr lang="en-US" sz="1400" b="1" u="sng">
              <a:solidFill>
                <a:schemeClr val="accent2"/>
              </a:solidFill>
            </a:endParaRPr>
          </a:p>
          <a:p>
            <a:pPr marL="342900" indent="-342900" algn="just">
              <a:buAutoNum type="arabicPeriod"/>
            </a:pPr>
            <a:r>
              <a:rPr lang="en-US" sz="1400">
                <a:solidFill>
                  <a:schemeClr val="accent2"/>
                </a:solidFill>
              </a:rPr>
              <a:t>Alike the movies dataset and credits dataset, the keywords dataset is also given in JSON format so we converted it into a list.</a:t>
            </a:r>
            <a:endParaRPr lang="en-US" sz="1400">
              <a:solidFill>
                <a:schemeClr val="accent2"/>
              </a:solidFill>
            </a:endParaRPr>
          </a:p>
          <a:p>
            <a:pPr marL="342900" indent="-342900" algn="just">
              <a:buAutoNum type="arabicPeriod"/>
            </a:pPr>
            <a:r>
              <a:rPr lang="en-US" sz="1400">
                <a:solidFill>
                  <a:schemeClr val="accent2"/>
                </a:solidFill>
              </a:rPr>
              <a:t>We have combined all three datasets into a single dataset called "movies" using the "merge" method on column "ID".</a:t>
            </a:r>
            <a:endParaRPr lang="en-US" sz="1400">
              <a:solidFill>
                <a:schemeClr val="accent2"/>
              </a:solidFill>
            </a:endParaRPr>
          </a:p>
          <a:p>
            <a:pPr marL="342900" indent="-342900" algn="just">
              <a:buAutoNum type="arabicPeriod"/>
            </a:pPr>
            <a:r>
              <a:rPr lang="en-US" sz="1400">
                <a:solidFill>
                  <a:schemeClr val="accent2"/>
                </a:solidFill>
              </a:rPr>
              <a:t>We encountered null values in the columns vote_count, genres, and many more. To remove rows with null values we used the "dropna" method.</a:t>
            </a:r>
            <a:endParaRPr lang="en-US" sz="1400">
              <a:solidFill>
                <a:schemeClr val="accent2"/>
              </a:solidFill>
            </a:endParaRPr>
          </a:p>
          <a:p>
            <a:pPr marL="342900" indent="-342900" algn="just">
              <a:buAutoNum type="arabicPeriod"/>
            </a:pPr>
            <a:r>
              <a:rPr lang="en-US" sz="1400">
                <a:solidFill>
                  <a:schemeClr val="accent2"/>
                </a:solidFill>
              </a:rPr>
              <a:t>We cannot remove all the NaN values, so we have also used the method "fillna" in some rows and columns.</a:t>
            </a:r>
            <a:endParaRPr lang="en-US" sz="1400">
              <a:solidFill>
                <a:schemeClr val="accent2"/>
              </a:solidFill>
            </a:endParaRPr>
          </a:p>
        </p:txBody>
      </p:sp>
      <p:sp>
        <p:nvSpPr>
          <p:cNvPr id="4" name="Text Box 3"/>
          <p:cNvSpPr txBox="1"/>
          <p:nvPr/>
        </p:nvSpPr>
        <p:spPr>
          <a:xfrm>
            <a:off x="3704590" y="1901190"/>
            <a:ext cx="1553210" cy="299085"/>
          </a:xfrm>
          <a:prstGeom prst="rect">
            <a:avLst/>
          </a:prstGeom>
          <a:noFill/>
        </p:spPr>
        <p:txBody>
          <a:bodyPr wrap="none" rtlCol="0" anchor="t">
            <a:spAutoFit/>
          </a:bodyPr>
          <a:p>
            <a:r>
              <a:rPr lang="en-US" b="1">
                <a:solidFill>
                  <a:schemeClr val="tx2"/>
                </a:solidFill>
              </a:rPr>
              <a:t>Fig: Credits Dataset</a:t>
            </a:r>
            <a:endParaRPr lang="en-US" b="1">
              <a:solidFill>
                <a:schemeClr val="tx2"/>
              </a:solidFill>
            </a:endParaRPr>
          </a:p>
        </p:txBody>
      </p:sp>
      <p:pic>
        <p:nvPicPr>
          <p:cNvPr id="6" name="Picture Placeholder 5"/>
          <p:cNvPicPr>
            <a:picLocks noChangeAspect="1"/>
          </p:cNvPicPr>
          <p:nvPr>
            <p:ph type="pic" sz="quarter" idx="12"/>
          </p:nvPr>
        </p:nvPicPr>
        <p:blipFill>
          <a:blip r:embed="rId1"/>
          <a:stretch>
            <a:fillRect/>
          </a:stretch>
        </p:blipFill>
        <p:spPr>
          <a:xfrm>
            <a:off x="553085" y="858520"/>
            <a:ext cx="7947025" cy="910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864168" y="2483225"/>
            <a:ext cx="341566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STATISTICAL ANALYSIS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05</a:t>
            </a:r>
            <a:endParaRPr lang="zh-CN" altLang="en-US" sz="4400" b="1" dirty="0">
              <a:ea typeface="Calibri" panose="020F0502020204030204" pitchFamily="34" charset="0"/>
              <a:cs typeface="Calibri" panose="020F0502020204030204" pitchFamily="34" charset="0"/>
              <a:sym typeface="+mn-lt"/>
            </a:endParaRPr>
          </a:p>
        </p:txBody>
      </p:sp>
      <p:sp>
        <p:nvSpPr>
          <p:cNvPr id="100" name="Text Box 99"/>
          <p:cNvSpPr txBox="1"/>
          <p:nvPr/>
        </p:nvSpPr>
        <p:spPr>
          <a:xfrm>
            <a:off x="2077720" y="3315017"/>
            <a:ext cx="5080000" cy="275590"/>
          </a:xfrm>
          <a:prstGeom prst="rect">
            <a:avLst/>
          </a:prstGeom>
          <a:noFill/>
          <a:ln w="9525">
            <a:noFill/>
          </a:ln>
        </p:spPr>
        <p:txBody>
          <a:bodyPr>
            <a:spAutoFit/>
          </a:bodyPr>
          <a:p>
            <a:pPr indent="0"/>
            <a:r>
              <a:rPr lang="en-US" sz="1200" b="1">
                <a:solidFill>
                  <a:schemeClr val="accent2"/>
                </a:solidFill>
                <a:latin typeface="Bodoni MT" panose="02070603080606020203" charset="0"/>
                <a:cs typeface="Calibri" panose="020F0502020204030204" pitchFamily="34" charset="0"/>
              </a:rPr>
              <a:t>OBJECTIVE </a:t>
            </a:r>
            <a:r>
              <a:rPr lang="en-US" sz="1200" b="0">
                <a:solidFill>
                  <a:schemeClr val="accent2"/>
                </a:solidFill>
                <a:latin typeface="Bodoni MT" panose="02070603080606020203" charset="0"/>
                <a:cs typeface="Calibri" panose="020F0502020204030204" pitchFamily="34" charset="0"/>
              </a:rPr>
              <a:t>To analyze the most Popular movies according to their genres.</a:t>
            </a:r>
            <a:endParaRPr lang="en-US" sz="1200" b="0">
              <a:solidFill>
                <a:schemeClr val="accent2"/>
              </a:solidFill>
              <a:latin typeface="Bodoni MT" panose="02070603080606020203"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Fig-1: The graph shows “Top 15 Most Popular Movies”.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fig-1, Minions was the most popular movie with a popularity rating of over 500 followed by Wonder woman, Beauty and the beast, etc.</a:t>
            </a:r>
            <a:endParaRPr lang="en-US" b="0">
              <a:solidFill>
                <a:schemeClr val="accent2"/>
              </a:solidFill>
              <a:latin typeface="Bodoni MT" panose="02070603080606020203" charset="0"/>
              <a:cs typeface="Calibri" panose="020F0502020204030204" pitchFamily="34" charset="0"/>
            </a:endParaRPr>
          </a:p>
        </p:txBody>
      </p:sp>
      <p:pic>
        <p:nvPicPr>
          <p:cNvPr id="4" name="Picture 2" descr="IMG_256"/>
          <p:cNvPicPr>
            <a:picLocks noChangeAspect="1"/>
          </p:cNvPicPr>
          <p:nvPr>
            <p:ph type="pic" sz="quarter" idx="12"/>
          </p:nvPr>
        </p:nvPicPr>
        <p:blipFill>
          <a:blip r:embed="rId1"/>
          <a:stretch>
            <a:fillRect/>
          </a:stretch>
        </p:blipFill>
        <p:spPr>
          <a:xfrm>
            <a:off x="1066800" y="281305"/>
            <a:ext cx="7010400" cy="38563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Fig-2: The graph shows “Top 15 Most Popular Rom Com Movies”.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fig-2, Forrest Gump was the most popular romance comedy movie with a popularity rating nearly 50. </a:t>
            </a:r>
            <a:endParaRPr lang="en-US" b="0">
              <a:solidFill>
                <a:schemeClr val="accent2"/>
              </a:solidFill>
              <a:latin typeface="Bodoni MT" panose="02070603080606020203" charset="0"/>
              <a:cs typeface="Calibri" panose="020F0502020204030204" pitchFamily="34" charset="0"/>
            </a:endParaRPr>
          </a:p>
        </p:txBody>
      </p:sp>
      <p:pic>
        <p:nvPicPr>
          <p:cNvPr id="5" name="Picture 3" descr="IMG_256"/>
          <p:cNvPicPr>
            <a:picLocks noChangeAspect="1"/>
          </p:cNvPicPr>
          <p:nvPr/>
        </p:nvPicPr>
        <p:blipFill>
          <a:blip r:embed="rId1"/>
          <a:stretch>
            <a:fillRect/>
          </a:stretch>
        </p:blipFill>
        <p:spPr>
          <a:xfrm>
            <a:off x="892175" y="227965"/>
            <a:ext cx="6843395" cy="399288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Fig-3: The graph shows “Top 15 Most Popular Crime &amp; Thriller Movies”.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fig-2, Baby Driver was the most popular romance comedy movie with a popularity rating over 200. </a:t>
            </a:r>
            <a:endParaRPr lang="en-US" b="0">
              <a:solidFill>
                <a:schemeClr val="accent2"/>
              </a:solidFill>
              <a:latin typeface="Bodoni MT" panose="02070603080606020203" charset="0"/>
              <a:cs typeface="Calibri" panose="020F0502020204030204" pitchFamily="34" charset="0"/>
            </a:endParaRPr>
          </a:p>
        </p:txBody>
      </p:sp>
      <p:pic>
        <p:nvPicPr>
          <p:cNvPr id="7" name="Picture 4" descr="IMG_256"/>
          <p:cNvPicPr>
            <a:picLocks noChangeAspect="1"/>
          </p:cNvPicPr>
          <p:nvPr>
            <p:ph type="pic" sz="quarter" idx="12"/>
          </p:nvPr>
        </p:nvPicPr>
        <p:blipFill>
          <a:blip r:embed="rId1"/>
          <a:stretch>
            <a:fillRect/>
          </a:stretch>
        </p:blipFill>
        <p:spPr>
          <a:xfrm>
            <a:off x="1024255" y="132715"/>
            <a:ext cx="7247255" cy="414528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Fig-4: The graph shows “Top 15 Most Popular Action Drama Movies”.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fig-4, Dark Knight was the most popular Action Drama  movie with a popularity rating over 120.</a:t>
            </a:r>
            <a:endParaRPr lang="en-US" b="0">
              <a:solidFill>
                <a:schemeClr val="accent2"/>
              </a:solidFill>
              <a:latin typeface="Bodoni MT" panose="02070603080606020203" charset="0"/>
              <a:cs typeface="Calibri" panose="020F0502020204030204" pitchFamily="34" charset="0"/>
            </a:endParaRPr>
          </a:p>
        </p:txBody>
      </p:sp>
      <p:pic>
        <p:nvPicPr>
          <p:cNvPr id="9" name="Picture 5" descr="IMG_256"/>
          <p:cNvPicPr>
            <a:picLocks noChangeAspect="1"/>
          </p:cNvPicPr>
          <p:nvPr>
            <p:ph type="pic" sz="quarter" idx="12"/>
          </p:nvPr>
        </p:nvPicPr>
        <p:blipFill>
          <a:blip r:embed="rId1"/>
          <a:stretch>
            <a:fillRect/>
          </a:stretch>
        </p:blipFill>
        <p:spPr>
          <a:xfrm>
            <a:off x="1203960" y="249555"/>
            <a:ext cx="6736080" cy="397129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Fig-5: The graph shows “Top 15 Most Popular Animated Movies”.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fig-5, Minions was the most popular Animated movie with a popularity rating over 500. </a:t>
            </a:r>
            <a:endParaRPr lang="en-US" b="0">
              <a:solidFill>
                <a:schemeClr val="accent2"/>
              </a:solidFill>
              <a:latin typeface="Bodoni MT" panose="02070603080606020203" charset="0"/>
              <a:cs typeface="Calibri" panose="020F0502020204030204" pitchFamily="34" charset="0"/>
            </a:endParaRPr>
          </a:p>
        </p:txBody>
      </p:sp>
      <p:pic>
        <p:nvPicPr>
          <p:cNvPr id="10" name="Picture 6" descr="IMG_256"/>
          <p:cNvPicPr>
            <a:picLocks noChangeAspect="1"/>
          </p:cNvPicPr>
          <p:nvPr>
            <p:ph type="pic" sz="quarter" idx="12"/>
          </p:nvPr>
        </p:nvPicPr>
        <p:blipFill>
          <a:blip r:embed="rId1"/>
          <a:srcRect l="1776"/>
          <a:stretch>
            <a:fillRect/>
          </a:stretch>
        </p:blipFill>
        <p:spPr>
          <a:xfrm>
            <a:off x="1002030" y="169545"/>
            <a:ext cx="7291705" cy="413956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78232" y="1959640"/>
            <a:ext cx="1768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CONTENTS</a:t>
            </a:r>
            <a:endParaRPr lang="en-US" altLang="zh-CN" sz="2800" b="1" dirty="0">
              <a:solidFill>
                <a:schemeClr val="accent1"/>
              </a:solidFill>
              <a:latin typeface="+mn-lt"/>
              <a:ea typeface="Calibri" panose="020F0502020204030204" pitchFamily="34" charset="0"/>
              <a:cs typeface="Calibri" panose="020F0502020204030204" pitchFamily="34" charset="0"/>
              <a:sym typeface="+mn-lt"/>
            </a:endParaRPr>
          </a:p>
        </p:txBody>
      </p:sp>
      <p:cxnSp>
        <p:nvCxnSpPr>
          <p:cNvPr id="30" name="直接连接符 29"/>
          <p:cNvCxnSpPr/>
          <p:nvPr/>
        </p:nvCxnSpPr>
        <p:spPr>
          <a:xfrm>
            <a:off x="1972039" y="2571750"/>
            <a:ext cx="3808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267687" y="408448"/>
            <a:ext cx="94932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ABSTRACT</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82" name="椭圆 81"/>
          <p:cNvSpPr/>
          <p:nvPr/>
        </p:nvSpPr>
        <p:spPr>
          <a:xfrm>
            <a:off x="4614999" y="28013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88" name="矩形 87"/>
          <p:cNvSpPr/>
          <p:nvPr/>
        </p:nvSpPr>
        <p:spPr>
          <a:xfrm>
            <a:off x="5279752" y="1075585"/>
            <a:ext cx="182562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PROBLEM STATEMENT</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90" name="椭圆 89"/>
          <p:cNvSpPr/>
          <p:nvPr/>
        </p:nvSpPr>
        <p:spPr>
          <a:xfrm>
            <a:off x="4614999" y="94917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3" name="矩形 92"/>
          <p:cNvSpPr/>
          <p:nvPr/>
        </p:nvSpPr>
        <p:spPr>
          <a:xfrm>
            <a:off x="5267687" y="1747167"/>
            <a:ext cx="2284730"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DESCRPTION OF THE MODEL</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95" name="椭圆 94"/>
          <p:cNvSpPr/>
          <p:nvPr/>
        </p:nvSpPr>
        <p:spPr>
          <a:xfrm>
            <a:off x="4614999" y="1618852"/>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8" name="矩形 97"/>
          <p:cNvSpPr/>
          <p:nvPr/>
        </p:nvSpPr>
        <p:spPr>
          <a:xfrm>
            <a:off x="5279752" y="3813210"/>
            <a:ext cx="2293620"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MACHINE LEARNING MODEL</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100" name="椭圆 99"/>
          <p:cNvSpPr/>
          <p:nvPr/>
        </p:nvSpPr>
        <p:spPr>
          <a:xfrm>
            <a:off x="4614999" y="231710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04</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2" name="椭圆 81"/>
          <p:cNvSpPr/>
          <p:nvPr/>
        </p:nvSpPr>
        <p:spPr>
          <a:xfrm>
            <a:off x="4614999" y="2957293"/>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05</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3" name="椭圆 81"/>
          <p:cNvSpPr/>
          <p:nvPr/>
        </p:nvSpPr>
        <p:spPr>
          <a:xfrm>
            <a:off x="4614999" y="368500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06</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4" name="矩形 92"/>
          <p:cNvSpPr/>
          <p:nvPr/>
        </p:nvSpPr>
        <p:spPr>
          <a:xfrm>
            <a:off x="5263242" y="4540532"/>
            <a:ext cx="2289175" cy="306705"/>
          </a:xfrm>
          <a:prstGeom prst="rect">
            <a:avLst/>
          </a:prstGeom>
        </p:spPr>
        <p:txBody>
          <a:bodyPr wrap="none">
            <a:spAutoFit/>
          </a:bodyPr>
          <a:p>
            <a:pPr algn="l"/>
            <a:r>
              <a:rPr lang="en-US" altLang="zh-CN" sz="1400" b="1" dirty="0">
                <a:solidFill>
                  <a:schemeClr val="tx2"/>
                </a:solidFill>
                <a:ea typeface="Calibri" panose="020F0502020204030204" pitchFamily="34" charset="0"/>
                <a:cs typeface="Calibri" panose="020F0502020204030204" pitchFamily="34" charset="0"/>
                <a:sym typeface="+mn-lt"/>
              </a:rPr>
              <a:t>CONCLUSION &amp; REFERENCES</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5" name="矩形 92"/>
          <p:cNvSpPr/>
          <p:nvPr/>
        </p:nvSpPr>
        <p:spPr>
          <a:xfrm>
            <a:off x="5263242" y="3143532"/>
            <a:ext cx="179895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STATISTICAL ANALYSIS</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6" name="椭圆 99"/>
          <p:cNvSpPr/>
          <p:nvPr/>
        </p:nvSpPr>
        <p:spPr>
          <a:xfrm>
            <a:off x="4614999" y="4412605"/>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07</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7" name="矩形 92"/>
          <p:cNvSpPr/>
          <p:nvPr/>
        </p:nvSpPr>
        <p:spPr>
          <a:xfrm>
            <a:off x="5279752" y="2473607"/>
            <a:ext cx="2399665" cy="306705"/>
          </a:xfrm>
          <a:prstGeom prst="rect">
            <a:avLst/>
          </a:prstGeom>
        </p:spPr>
        <p:txBody>
          <a:bodyPr wrap="none">
            <a:spAutoFit/>
          </a:bodyPr>
          <a:p>
            <a:pPr algn="l"/>
            <a:r>
              <a:rPr lang="en-US" altLang="zh-CN" sz="1400" b="1" dirty="0">
                <a:solidFill>
                  <a:schemeClr val="tx2"/>
                </a:solidFill>
                <a:ea typeface="Calibri" panose="020F0502020204030204" pitchFamily="34" charset="0"/>
                <a:cs typeface="Calibri" panose="020F0502020204030204" pitchFamily="34" charset="0"/>
                <a:sym typeface="+mn-lt"/>
              </a:rPr>
              <a:t>EXPLORATORY DATA ANALYSIS</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922020"/>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Fig-6: The graph shows “Top 15 Actors with Most Appearances”.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fig-6, Bess Flowers was the Actor with the Most Appearances in over 120 films(i.e., 124 Movies). followed by Samuel L. Jackson, Christopher lee with 118 and 116 Movies respectively.</a:t>
            </a:r>
            <a:endParaRPr lang="en-US" b="0">
              <a:solidFill>
                <a:schemeClr val="accent2"/>
              </a:solidFill>
              <a:latin typeface="Bodoni MT" panose="02070603080606020203" charset="0"/>
              <a:cs typeface="Calibri" panose="020F0502020204030204" pitchFamily="34" charset="0"/>
            </a:endParaRPr>
          </a:p>
        </p:txBody>
      </p:sp>
      <p:pic>
        <p:nvPicPr>
          <p:cNvPr id="11" name="Picture 7" descr="IMG_256"/>
          <p:cNvPicPr>
            <a:picLocks noChangeAspect="1"/>
          </p:cNvPicPr>
          <p:nvPr>
            <p:ph type="pic" sz="quarter" idx="12"/>
          </p:nvPr>
        </p:nvPicPr>
        <p:blipFill>
          <a:blip r:embed="rId1"/>
          <a:stretch>
            <a:fillRect/>
          </a:stretch>
        </p:blipFill>
        <p:spPr>
          <a:xfrm>
            <a:off x="1373505" y="287655"/>
            <a:ext cx="6396990" cy="40398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922020"/>
          </a:xfrm>
          <a:prstGeom prst="rect">
            <a:avLst/>
          </a:prstGeom>
          <a:noFill/>
          <a:ln w="9525">
            <a:noFill/>
          </a:ln>
        </p:spPr>
        <p:txBody>
          <a:bodyPr wrap="square">
            <a:spAutoFit/>
          </a:bodyPr>
          <a:p>
            <a:pPr indent="0"/>
            <a:r>
              <a:rPr lang="en-US" b="0">
                <a:solidFill>
                  <a:schemeClr val="accent2"/>
                </a:solidFill>
                <a:latin typeface="Bodoni MT" panose="02070603080606020203" charset="0"/>
                <a:cs typeface="Calibri" panose="020F0502020204030204" pitchFamily="34" charset="0"/>
              </a:rPr>
              <a:t>Fig-7: The graph shows “Top 15 Directors with Most Directed Films”.</a:t>
            </a:r>
            <a:endParaRPr lang="en-US" b="0">
              <a:solidFill>
                <a:schemeClr val="accent2"/>
              </a:solidFill>
              <a:latin typeface="Bodoni MT" panose="02070603080606020203" charset="0"/>
              <a:cs typeface="Calibri" panose="020F0502020204030204" pitchFamily="34" charset="0"/>
            </a:endParaRPr>
          </a:p>
          <a:p>
            <a:pPr indent="0"/>
            <a:r>
              <a:rPr lang="en-US" b="0">
                <a:solidFill>
                  <a:schemeClr val="accent2"/>
                </a:solidFill>
                <a:latin typeface="Bodoni MT" panose="02070603080606020203" charset="0"/>
                <a:cs typeface="Calibri" panose="020F0502020204030204" pitchFamily="34" charset="0"/>
              </a:rPr>
              <a:t>We can see that from the fig-7, Alfred Hitchcock was the Director with the Most with Most Directed Films i.e.,51 Movies. Followed by Woody Allen, Werner with 49 and 46 Movies respectively.</a:t>
            </a:r>
            <a:endParaRPr lang="en-US" b="0">
              <a:solidFill>
                <a:schemeClr val="accent2"/>
              </a:solidFill>
              <a:latin typeface="Bodoni MT" panose="02070603080606020203" charset="0"/>
              <a:cs typeface="Calibri" panose="020F0502020204030204" pitchFamily="34" charset="0"/>
            </a:endParaRPr>
          </a:p>
        </p:txBody>
      </p:sp>
      <p:pic>
        <p:nvPicPr>
          <p:cNvPr id="13" name="Picture 8" descr="IMG_256"/>
          <p:cNvPicPr>
            <a:picLocks noChangeAspect="1"/>
          </p:cNvPicPr>
          <p:nvPr>
            <p:ph type="pic" sz="quarter" idx="12"/>
          </p:nvPr>
        </p:nvPicPr>
        <p:blipFill>
          <a:blip r:embed="rId1"/>
          <a:stretch>
            <a:fillRect/>
          </a:stretch>
        </p:blipFill>
        <p:spPr>
          <a:xfrm>
            <a:off x="1287145" y="0"/>
            <a:ext cx="6721475" cy="424878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370138" y="2483225"/>
            <a:ext cx="44037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MACHINE LEARNING MODEL</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06</a:t>
            </a:r>
            <a:endParaRPr lang="zh-CN" altLang="en-US" sz="4400" b="1" dirty="0">
              <a:ea typeface="Calibri" panose="020F0502020204030204" pitchFamily="34" charset="0"/>
              <a:cs typeface="Calibri" panose="020F0502020204030204" pitchFamily="34" charset="0"/>
              <a:sym typeface="+mn-lt"/>
            </a:endParaRPr>
          </a:p>
        </p:txBody>
      </p:sp>
      <p:sp>
        <p:nvSpPr>
          <p:cNvPr id="3" name="Text Box 2"/>
          <p:cNvSpPr txBox="1"/>
          <p:nvPr/>
        </p:nvSpPr>
        <p:spPr>
          <a:xfrm>
            <a:off x="2663190" y="3274695"/>
            <a:ext cx="4372610" cy="506730"/>
          </a:xfrm>
          <a:prstGeom prst="rect">
            <a:avLst/>
          </a:prstGeom>
          <a:noFill/>
        </p:spPr>
        <p:txBody>
          <a:bodyPr wrap="square" rtlCol="0" anchor="t">
            <a:spAutoFit/>
          </a:bodyPr>
          <a:p>
            <a:pPr algn="l"/>
            <a:r>
              <a:rPr lang="en-US">
                <a:solidFill>
                  <a:schemeClr val="tx1"/>
                </a:solidFill>
                <a:sym typeface="+mn-ea"/>
              </a:rPr>
              <a:t>1.Movie Recommendation System using Cosine Similarity.</a:t>
            </a:r>
            <a:endParaRPr lang="en-US">
              <a:solidFill>
                <a:schemeClr val="tx1"/>
              </a:solidFill>
            </a:endParaRPr>
          </a:p>
          <a:p>
            <a:pPr algn="l"/>
            <a:r>
              <a:rPr lang="en-US">
                <a:solidFill>
                  <a:schemeClr val="tx1"/>
                </a:solidFill>
                <a:sym typeface="+mn-ea"/>
              </a:rPr>
              <a:t>2.Movie Recommendation System using KNN Algorithm.</a:t>
            </a:r>
            <a:endParaRPr lang="en-US">
              <a:solidFill>
                <a:schemeClr val="tx1"/>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2491740"/>
          </a:xfrm>
          <a:prstGeom prst="rect">
            <a:avLst/>
          </a:prstGeom>
          <a:noFill/>
        </p:spPr>
        <p:txBody>
          <a:bodyPr wrap="square" rtlCol="0" anchor="t">
            <a:spAutoFit/>
          </a:bodyPr>
          <a:p>
            <a:pPr algn="just"/>
            <a:r>
              <a:rPr lang="en-US" sz="1600" b="1">
                <a:solidFill>
                  <a:schemeClr val="accent2"/>
                </a:solidFill>
              </a:rPr>
              <a:t>1.Movie Recommendation System using Cosine Similarity</a:t>
            </a:r>
            <a:endParaRPr lang="en-US" sz="1600" b="1">
              <a:solidFill>
                <a:schemeClr val="accent2"/>
              </a:solidFill>
            </a:endParaRPr>
          </a:p>
          <a:p>
            <a:pPr algn="just"/>
            <a:r>
              <a:rPr lang="en-US" sz="1400">
                <a:solidFill>
                  <a:schemeClr val="accent2"/>
                </a:solidFill>
              </a:rPr>
              <a:t>Cosine similarity measures the similarity between two vectors of an inner product space.</a:t>
            </a:r>
            <a:endParaRPr lang="en-US" sz="1400">
              <a:solidFill>
                <a:schemeClr val="accent2"/>
              </a:solidFill>
            </a:endParaRPr>
          </a:p>
          <a:p>
            <a:pPr algn="just"/>
            <a:r>
              <a:rPr lang="en-US" sz="1400">
                <a:solidFill>
                  <a:schemeClr val="accent2"/>
                </a:solidFill>
              </a:rPr>
              <a:t>To find Cosine Similarity :</a:t>
            </a:r>
            <a:endParaRPr lang="en-US" sz="1400">
              <a:solidFill>
                <a:schemeClr val="accent2"/>
              </a:solidFill>
            </a:endParaRPr>
          </a:p>
          <a:p>
            <a:pPr algn="just"/>
            <a:r>
              <a:rPr lang="en-US" sz="1400">
                <a:solidFill>
                  <a:schemeClr val="accent2"/>
                </a:solidFill>
              </a:rPr>
              <a:t>1.1 First we have converted textual data into feature vectors using 	TfidfVectorizer.fit_transform. The “TfidfVectorizer” converts a collection of raw documents to a matrix of TF-IDF features. The “fit_transform” learn vocabulary and idf, return document-term matrix.</a:t>
            </a:r>
            <a:endParaRPr lang="en-US" sz="1400">
              <a:solidFill>
                <a:schemeClr val="accent2"/>
              </a:solidFill>
            </a:endParaRPr>
          </a:p>
          <a:p>
            <a:pPr algn="just"/>
            <a:r>
              <a:rPr lang="en-US" sz="1400">
                <a:solidFill>
                  <a:schemeClr val="accent2"/>
                </a:solidFill>
              </a:rPr>
              <a:t>1.2. Now, we find similarity between Feature vectors using Cosine Similarity.</a:t>
            </a:r>
            <a:endParaRPr lang="en-US" sz="1400">
              <a:solidFill>
                <a:schemeClr val="accent2"/>
              </a:solidFill>
            </a:endParaRPr>
          </a:p>
          <a:p>
            <a:pPr algn="just"/>
            <a:r>
              <a:rPr lang="en-US" sz="1400">
                <a:solidFill>
                  <a:schemeClr val="accent2"/>
                </a:solidFill>
              </a:rPr>
              <a:t>1.3. We’ll check distance between each movie using output from 1.2 and display the first K lowest  difference to the user.</a:t>
            </a:r>
            <a:endParaRPr lang="en-US" sz="1400">
              <a:solidFill>
                <a:schemeClr val="accent2"/>
              </a:solidFill>
            </a:endParaRPr>
          </a:p>
          <a:p>
            <a:pPr algn="just"/>
            <a:endParaRPr lang="en-US" sz="1400">
              <a:solidFill>
                <a:schemeClr val="accent2"/>
              </a:solidFill>
            </a:endParaRPr>
          </a:p>
          <a:p>
            <a:pPr algn="just"/>
            <a:endParaRPr lang="en-US" sz="1400">
              <a:solidFill>
                <a:schemeClr val="accent2"/>
              </a:solidFill>
            </a:endParaRPr>
          </a:p>
        </p:txBody>
      </p:sp>
      <p:pic>
        <p:nvPicPr>
          <p:cNvPr id="2" name="Picture Placeholder 1"/>
          <p:cNvPicPr>
            <a:picLocks noChangeAspect="1"/>
          </p:cNvPicPr>
          <p:nvPr>
            <p:ph type="pic" sz="quarter" idx="12"/>
          </p:nvPr>
        </p:nvPicPr>
        <p:blipFill>
          <a:blip r:embed="rId1"/>
          <a:stretch>
            <a:fillRect/>
          </a:stretch>
        </p:blipFill>
        <p:spPr>
          <a:xfrm>
            <a:off x="571500" y="2740025"/>
            <a:ext cx="4469765" cy="2234565"/>
          </a:xfrm>
          <a:prstGeom prst="rect">
            <a:avLst/>
          </a:prstGeom>
        </p:spPr>
      </p:pic>
      <p:pic>
        <p:nvPicPr>
          <p:cNvPr id="4" name="Picture Placeholder 3"/>
          <p:cNvPicPr>
            <a:picLocks noChangeAspect="1"/>
          </p:cNvPicPr>
          <p:nvPr>
            <p:ph type="pic" sz="quarter" idx="11"/>
          </p:nvPr>
        </p:nvPicPr>
        <p:blipFill>
          <a:blip r:embed="rId2"/>
          <a:stretch>
            <a:fillRect/>
          </a:stretch>
        </p:blipFill>
        <p:spPr>
          <a:xfrm>
            <a:off x="5475605" y="2740025"/>
            <a:ext cx="2617470" cy="20167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2891790"/>
          </a:xfrm>
          <a:prstGeom prst="rect">
            <a:avLst/>
          </a:prstGeom>
          <a:noFill/>
        </p:spPr>
        <p:txBody>
          <a:bodyPr wrap="square" rtlCol="0" anchor="t">
            <a:spAutoFit/>
          </a:bodyPr>
          <a:p>
            <a:pPr algn="just"/>
            <a:r>
              <a:rPr lang="en-US" sz="1400" b="1">
                <a:solidFill>
                  <a:schemeClr val="accent2"/>
                </a:solidFill>
                <a:sym typeface="+mn-ea"/>
              </a:rPr>
              <a:t>2.Movie Recommendation System using KNN Algorithm</a:t>
            </a:r>
            <a:endParaRPr lang="en-US" sz="1400" b="1">
              <a:solidFill>
                <a:schemeClr val="accent2"/>
              </a:solidFill>
            </a:endParaRPr>
          </a:p>
          <a:p>
            <a:pPr algn="just"/>
            <a:endParaRPr lang="en-US" sz="1400" b="1">
              <a:solidFill>
                <a:schemeClr val="accent2"/>
              </a:solidFill>
            </a:endParaRPr>
          </a:p>
          <a:p>
            <a:pPr algn="just"/>
            <a:r>
              <a:rPr lang="en-US" sz="1400">
                <a:solidFill>
                  <a:schemeClr val="accent2"/>
                </a:solidFill>
                <a:sym typeface="+mn-ea"/>
              </a:rPr>
              <a:t>The k-nearest neighbor algorithm is a type of “</a:t>
            </a:r>
            <a:r>
              <a:rPr lang="en-US" sz="1400" b="1">
                <a:solidFill>
                  <a:schemeClr val="accent2"/>
                </a:solidFill>
                <a:sym typeface="+mn-ea"/>
              </a:rPr>
              <a:t>Supervised Machine Learning Algorithm</a:t>
            </a:r>
            <a:r>
              <a:rPr lang="en-US" sz="1400">
                <a:solidFill>
                  <a:schemeClr val="accent2"/>
                </a:solidFill>
                <a:sym typeface="+mn-ea"/>
              </a:rPr>
              <a:t>” used to solve classification problems. This Algorithm doesn't perform any training when you supply the training data. Instead, it just stores the data during the training time and doesn't perform any calculations. It doesn't build a model until a query is performed on the dataset.</a:t>
            </a:r>
            <a:endParaRPr lang="en-US" sz="1400">
              <a:solidFill>
                <a:schemeClr val="accent2"/>
              </a:solidFill>
            </a:endParaRPr>
          </a:p>
          <a:p>
            <a:pPr algn="just"/>
            <a:r>
              <a:rPr lang="en-US" sz="1400">
                <a:solidFill>
                  <a:schemeClr val="accent2"/>
                </a:solidFill>
                <a:sym typeface="+mn-ea"/>
              </a:rPr>
              <a:t>Steps to build Model using KNN Algorithm:</a:t>
            </a:r>
            <a:endParaRPr lang="en-US" sz="1400">
              <a:solidFill>
                <a:schemeClr val="accent2"/>
              </a:solidFill>
            </a:endParaRPr>
          </a:p>
          <a:p>
            <a:pPr algn="just"/>
            <a:r>
              <a:rPr lang="en-US" sz="1400">
                <a:solidFill>
                  <a:schemeClr val="accent2"/>
                </a:solidFill>
                <a:sym typeface="+mn-ea"/>
              </a:rPr>
              <a:t>2.1. Using Cosine similarity we will check the euclidean distance </a:t>
            </a:r>
            <a:endParaRPr lang="en-US" sz="1400">
              <a:solidFill>
                <a:schemeClr val="accent2"/>
              </a:solidFill>
              <a:sym typeface="+mn-ea"/>
            </a:endParaRPr>
          </a:p>
          <a:p>
            <a:pPr algn="just"/>
            <a:r>
              <a:rPr lang="en-US" sz="1400">
                <a:solidFill>
                  <a:schemeClr val="accent2"/>
                </a:solidFill>
                <a:sym typeface="+mn-ea"/>
              </a:rPr>
              <a:t>        between the 2 points(I.e., two Movies).</a:t>
            </a:r>
            <a:endParaRPr lang="en-US" sz="1400">
              <a:solidFill>
                <a:schemeClr val="accent2"/>
              </a:solidFill>
            </a:endParaRPr>
          </a:p>
          <a:p>
            <a:pPr algn="just"/>
            <a:r>
              <a:rPr lang="en-US" sz="1400">
                <a:solidFill>
                  <a:schemeClr val="accent2"/>
                </a:solidFill>
              </a:rPr>
              <a:t>2.2 Choose the value of K and select K neighbors closet to the new </a:t>
            </a:r>
            <a:endParaRPr lang="en-US" sz="1400">
              <a:solidFill>
                <a:schemeClr val="accent2"/>
              </a:solidFill>
            </a:endParaRPr>
          </a:p>
          <a:p>
            <a:pPr algn="just"/>
            <a:r>
              <a:rPr lang="en-US" sz="1400">
                <a:solidFill>
                  <a:schemeClr val="accent2"/>
                </a:solidFill>
              </a:rPr>
              <a:t>       point.</a:t>
            </a:r>
            <a:endParaRPr lang="en-US" sz="1400">
              <a:solidFill>
                <a:schemeClr val="accent2"/>
              </a:solidFill>
            </a:endParaRPr>
          </a:p>
          <a:p>
            <a:pPr algn="just"/>
            <a:r>
              <a:rPr lang="en-US" sz="1400">
                <a:solidFill>
                  <a:schemeClr val="accent2"/>
                </a:solidFill>
                <a:sym typeface="+mn-ea"/>
              </a:rPr>
              <a:t>2.3 Count the votes of all the K neighbors / Predicting Values.</a:t>
            </a:r>
            <a:endParaRPr lang="en-US" sz="1400">
              <a:solidFill>
                <a:schemeClr val="accent2"/>
              </a:solidFill>
            </a:endParaRPr>
          </a:p>
          <a:p>
            <a:pPr algn="just"/>
            <a:endParaRPr lang="en-US" sz="1400">
              <a:solidFill>
                <a:schemeClr val="accent2"/>
              </a:solidFill>
            </a:endParaRPr>
          </a:p>
        </p:txBody>
      </p:sp>
      <p:pic>
        <p:nvPicPr>
          <p:cNvPr id="2" name="Picture Placeholder 1"/>
          <p:cNvPicPr>
            <a:picLocks noChangeAspect="1"/>
          </p:cNvPicPr>
          <p:nvPr>
            <p:ph type="pic" sz="quarter" idx="12"/>
          </p:nvPr>
        </p:nvPicPr>
        <p:blipFill>
          <a:blip r:embed="rId1"/>
          <a:stretch>
            <a:fillRect/>
          </a:stretch>
        </p:blipFill>
        <p:spPr>
          <a:xfrm>
            <a:off x="5852160" y="1765300"/>
            <a:ext cx="2941320" cy="308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72465"/>
            <a:ext cx="8000365" cy="2891790"/>
          </a:xfrm>
          <a:prstGeom prst="rect">
            <a:avLst/>
          </a:prstGeom>
          <a:noFill/>
        </p:spPr>
        <p:txBody>
          <a:bodyPr wrap="square" rtlCol="0" anchor="t">
            <a:spAutoFit/>
          </a:bodyPr>
          <a:p>
            <a:pPr algn="just"/>
            <a:endParaRPr lang="en-US" sz="1400">
              <a:solidFill>
                <a:schemeClr val="accent2"/>
              </a:solidFill>
            </a:endParaRPr>
          </a:p>
          <a:p>
            <a:pPr algn="just"/>
            <a:r>
              <a:rPr lang="en-US" sz="1400">
                <a:solidFill>
                  <a:schemeClr val="accent2"/>
                </a:solidFill>
              </a:rPr>
              <a:t>1. Cosine Similarity:</a:t>
            </a:r>
            <a:endParaRPr lang="en-US" sz="1400">
              <a:solidFill>
                <a:schemeClr val="accent2"/>
              </a:solidFill>
            </a:endParaRPr>
          </a:p>
          <a:p>
            <a:pPr algn="just"/>
            <a:r>
              <a:rPr lang="en-US" sz="1400">
                <a:solidFill>
                  <a:schemeClr val="accent2"/>
                </a:solidFill>
              </a:rPr>
              <a:t>We took four parameters for measuring distance between </a:t>
            </a:r>
            <a:endParaRPr lang="en-US" sz="1400">
              <a:solidFill>
                <a:schemeClr val="accent2"/>
              </a:solidFill>
            </a:endParaRPr>
          </a:p>
          <a:p>
            <a:pPr algn="just"/>
            <a:r>
              <a:rPr lang="en-US" sz="1400">
                <a:solidFill>
                  <a:schemeClr val="accent2"/>
                </a:solidFill>
              </a:rPr>
              <a:t>2 points. They are:</a:t>
            </a:r>
            <a:endParaRPr lang="en-US" sz="1400">
              <a:solidFill>
                <a:schemeClr val="accent2"/>
              </a:solidFill>
            </a:endParaRPr>
          </a:p>
          <a:p>
            <a:pPr marL="342900" indent="-342900" algn="just">
              <a:buFont typeface="+mj-lt"/>
              <a:buAutoNum type="alphaUcPeriod"/>
            </a:pPr>
            <a:r>
              <a:rPr lang="en-US" sz="1400">
                <a:solidFill>
                  <a:schemeClr val="accent2"/>
                </a:solidFill>
              </a:rPr>
              <a:t>Genres</a:t>
            </a:r>
            <a:endParaRPr lang="en-US" sz="1400">
              <a:solidFill>
                <a:schemeClr val="accent2"/>
              </a:solidFill>
            </a:endParaRPr>
          </a:p>
          <a:p>
            <a:pPr marL="342900" indent="-342900" algn="just">
              <a:buFont typeface="+mj-lt"/>
              <a:buAutoNum type="alphaUcPeriod"/>
            </a:pPr>
            <a:r>
              <a:rPr lang="en-US" sz="1400">
                <a:solidFill>
                  <a:schemeClr val="accent2"/>
                </a:solidFill>
              </a:rPr>
              <a:t>Cast</a:t>
            </a:r>
            <a:endParaRPr lang="en-US" sz="1400">
              <a:solidFill>
                <a:schemeClr val="accent2"/>
              </a:solidFill>
            </a:endParaRPr>
          </a:p>
          <a:p>
            <a:pPr marL="342900" indent="-342900" algn="just">
              <a:buFont typeface="+mj-lt"/>
              <a:buAutoNum type="alphaUcPeriod"/>
            </a:pPr>
            <a:r>
              <a:rPr lang="en-US" sz="1400">
                <a:solidFill>
                  <a:schemeClr val="accent2"/>
                </a:solidFill>
              </a:rPr>
              <a:t>Director</a:t>
            </a:r>
            <a:endParaRPr lang="en-US" sz="1400">
              <a:solidFill>
                <a:schemeClr val="accent2"/>
              </a:solidFill>
            </a:endParaRPr>
          </a:p>
          <a:p>
            <a:pPr marL="342900" indent="-342900" algn="just">
              <a:buFont typeface="+mj-lt"/>
              <a:buAutoNum type="alphaUcPeriod"/>
            </a:pPr>
            <a:r>
              <a:rPr lang="en-US" sz="1400">
                <a:solidFill>
                  <a:schemeClr val="accent2"/>
                </a:solidFill>
              </a:rPr>
              <a:t>Keywords</a:t>
            </a:r>
            <a:endParaRPr lang="en-US" sz="1400">
              <a:solidFill>
                <a:schemeClr val="accent2"/>
              </a:solidFill>
            </a:endParaRPr>
          </a:p>
          <a:p>
            <a:pPr marL="342900" indent="-342900" algn="just"/>
            <a:r>
              <a:rPr lang="en-US" sz="1400">
                <a:solidFill>
                  <a:schemeClr val="accent2"/>
                </a:solidFill>
              </a:rPr>
              <a:t>2.In this step, we need to choose the value of K. In our case </a:t>
            </a:r>
            <a:endParaRPr lang="en-US" sz="1400">
              <a:solidFill>
                <a:schemeClr val="accent2"/>
              </a:solidFill>
            </a:endParaRPr>
          </a:p>
          <a:p>
            <a:pPr marL="342900" indent="-342900" algn="just"/>
            <a:r>
              <a:rPr lang="en-US" sz="1400">
                <a:solidFill>
                  <a:schemeClr val="accent2"/>
                </a:solidFill>
              </a:rPr>
              <a:t>value of K is equal to 15.</a:t>
            </a:r>
            <a:endParaRPr lang="en-US" sz="1400">
              <a:solidFill>
                <a:schemeClr val="accent2"/>
              </a:solidFill>
            </a:endParaRPr>
          </a:p>
          <a:p>
            <a:pPr algn="just"/>
            <a:r>
              <a:rPr lang="en-US" sz="1400">
                <a:solidFill>
                  <a:schemeClr val="accent2"/>
                </a:solidFill>
              </a:rPr>
              <a:t>3.After declaring K, we will iterate through the distances, and</a:t>
            </a:r>
            <a:endParaRPr lang="en-US" sz="1400">
              <a:solidFill>
                <a:schemeClr val="accent2"/>
              </a:solidFill>
            </a:endParaRPr>
          </a:p>
          <a:p>
            <a:pPr algn="just"/>
            <a:r>
              <a:rPr lang="en-US" sz="1400">
                <a:solidFill>
                  <a:schemeClr val="accent2"/>
                </a:solidFill>
              </a:rPr>
              <a:t> we'll pick the 15 nearest neighbors. These 15 nearest </a:t>
            </a:r>
            <a:endParaRPr lang="en-US" sz="1400">
              <a:solidFill>
                <a:schemeClr val="accent2"/>
              </a:solidFill>
            </a:endParaRPr>
          </a:p>
          <a:p>
            <a:pPr algn="just"/>
            <a:r>
              <a:rPr lang="en-US" sz="1400">
                <a:solidFill>
                  <a:schemeClr val="accent2"/>
                </a:solidFill>
              </a:rPr>
              <a:t>neighbors are our recommended movies.</a:t>
            </a:r>
            <a:endParaRPr lang="en-US" sz="1400">
              <a:solidFill>
                <a:schemeClr val="accent2"/>
              </a:solidFill>
            </a:endParaRPr>
          </a:p>
        </p:txBody>
      </p:sp>
      <p:pic>
        <p:nvPicPr>
          <p:cNvPr id="2" name="Picture Placeholder 1"/>
          <p:cNvPicPr>
            <a:picLocks noChangeAspect="1"/>
          </p:cNvPicPr>
          <p:nvPr>
            <p:ph type="pic" sz="quarter" idx="12"/>
          </p:nvPr>
        </p:nvPicPr>
        <p:blipFill>
          <a:blip r:embed="rId1"/>
          <a:stretch>
            <a:fillRect/>
          </a:stretch>
        </p:blipFill>
        <p:spPr>
          <a:xfrm>
            <a:off x="5254625" y="1026795"/>
            <a:ext cx="3269615" cy="34855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372996" y="2483225"/>
            <a:ext cx="439801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CONCLUSION &amp; REFERENCES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07</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7835" y="508000"/>
            <a:ext cx="8372475" cy="4477385"/>
          </a:xfrm>
          <a:prstGeom prst="rect">
            <a:avLst/>
          </a:prstGeom>
          <a:noFill/>
        </p:spPr>
        <p:txBody>
          <a:bodyPr wrap="square" rtlCol="0" anchor="t">
            <a:spAutoFit/>
          </a:bodyPr>
          <a:p>
            <a:pPr algn="just"/>
            <a:r>
              <a:rPr lang="en-US" sz="1500" b="1" u="sng">
                <a:solidFill>
                  <a:schemeClr val="accent2"/>
                </a:solidFill>
                <a:sym typeface="+mn-ea"/>
              </a:rPr>
              <a:t>Conclusion</a:t>
            </a:r>
            <a:r>
              <a:rPr lang="en-US" sz="1500" b="1">
                <a:solidFill>
                  <a:schemeClr val="accent2"/>
                </a:solidFill>
                <a:sym typeface="+mn-ea"/>
              </a:rPr>
              <a:t>:</a:t>
            </a:r>
            <a:endParaRPr lang="en-US" sz="1500">
              <a:solidFill>
                <a:schemeClr val="accent2"/>
              </a:solidFill>
            </a:endParaRPr>
          </a:p>
          <a:p>
            <a:pPr algn="just"/>
            <a:r>
              <a:rPr lang="en-US" sz="1500">
                <a:solidFill>
                  <a:schemeClr val="accent2"/>
                </a:solidFill>
              </a:rPr>
              <a:t>The importance of a good recommendation system has become more apparent due to the increasing number of information overloads. This is why we are working on a collaborative-based system that aims to improve the accuracy of the movie's suggestions.</a:t>
            </a:r>
            <a:endParaRPr lang="en-US" sz="1500">
              <a:solidFill>
                <a:schemeClr val="accent2"/>
              </a:solidFill>
            </a:endParaRPr>
          </a:p>
          <a:p>
            <a:pPr algn="just"/>
            <a:r>
              <a:rPr lang="en-US" sz="1500">
                <a:solidFill>
                  <a:schemeClr val="accent2"/>
                </a:solidFill>
              </a:rPr>
              <a:t>Movie Recommendation system helps to clear the problem of information overload with information retrieval systems. We come up with a strategy that focuses on dealing with the user’s personal interests, and based on his previous search list, movies are recommended to users.This strategy helps in improving the accuracy of the recommendations.</a:t>
            </a:r>
            <a:endParaRPr lang="en-US" sz="1500">
              <a:solidFill>
                <a:schemeClr val="accent2"/>
              </a:solidFill>
            </a:endParaRPr>
          </a:p>
          <a:p>
            <a:pPr algn="just"/>
            <a:endParaRPr lang="en-US" sz="1500" b="1">
              <a:solidFill>
                <a:schemeClr val="accent2"/>
              </a:solidFill>
            </a:endParaRPr>
          </a:p>
          <a:p>
            <a:pPr algn="just"/>
            <a:r>
              <a:rPr lang="en-US" sz="1500" b="1" u="sng">
                <a:solidFill>
                  <a:schemeClr val="accent2"/>
                </a:solidFill>
              </a:rPr>
              <a:t>Future Scope</a:t>
            </a:r>
            <a:r>
              <a:rPr lang="en-US" sz="1500" b="1">
                <a:solidFill>
                  <a:schemeClr val="accent2"/>
                </a:solidFill>
              </a:rPr>
              <a:t>:</a:t>
            </a:r>
            <a:endParaRPr lang="en-US" sz="1500" b="1">
              <a:solidFill>
                <a:schemeClr val="accent2"/>
              </a:solidFill>
            </a:endParaRPr>
          </a:p>
          <a:p>
            <a:pPr algn="just"/>
            <a:r>
              <a:rPr lang="en-US" sz="1500">
                <a:solidFill>
                  <a:schemeClr val="accent2"/>
                </a:solidFill>
              </a:rPr>
              <a:t>If you have ever shopped on Amazon, or watched a TV show on Netflix, you have encountered recommender systems at work. Not only do recommender systems provide a way to quickly show customers what they are looking for, but they also help customers discover new products or media that they might like.</a:t>
            </a:r>
            <a:endParaRPr lang="en-US" sz="1500">
              <a:solidFill>
                <a:schemeClr val="accent2"/>
              </a:solidFill>
            </a:endParaRPr>
          </a:p>
          <a:p>
            <a:pPr algn="just"/>
            <a:r>
              <a:rPr lang="en-US" sz="1500">
                <a:solidFill>
                  <a:schemeClr val="accent2"/>
                </a:solidFill>
              </a:rPr>
              <a:t>We can conclude that “The Recommendation System” can be a very powerful tool in a company’s arsenal, and future developments are going to increase business value even further. Some of the applications include being able to anticipate seasonal purchases based on recommendations, determine important purchases, and give better recommendations to customers which can increase retention and brand loyalty.</a:t>
            </a:r>
            <a:endParaRPr lang="en-US" sz="1500">
              <a:solidFill>
                <a:schemeClr val="accent2"/>
              </a:solidFill>
            </a:endParaRPr>
          </a:p>
          <a:p>
            <a:pPr algn="just"/>
            <a:endParaRPr lang="en-US" sz="1500">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93"/>
          <p:cNvSpPr>
            <a:spLocks noChangeArrowheads="1"/>
          </p:cNvSpPr>
          <p:nvPr/>
        </p:nvSpPr>
        <p:spPr bwMode="auto">
          <a:xfrm>
            <a:off x="1221404" y="1255157"/>
            <a:ext cx="80645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mn-lt"/>
                <a:ea typeface="Calibri" panose="020F0502020204030204" pitchFamily="34" charset="0"/>
                <a:cs typeface="Calibri" panose="020F0502020204030204" pitchFamily="34" charset="0"/>
                <a:sym typeface="+mn-lt"/>
                <a:hlinkClick r:id="rId1" action="ppaction://hlinkfile"/>
              </a:rPr>
              <a:t>DATASET</a:t>
            </a:r>
            <a:endParaRPr lang="en-US"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38" name="TextBox 94"/>
          <p:cNvSpPr txBox="1">
            <a:spLocks noChangeArrowheads="1"/>
          </p:cNvSpPr>
          <p:nvPr/>
        </p:nvSpPr>
        <p:spPr bwMode="auto">
          <a:xfrm>
            <a:off x="1221105" y="1576070"/>
            <a:ext cx="692213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just"/>
            <a:r>
              <a:rPr lang="en-US" sz="1000">
                <a:solidFill>
                  <a:schemeClr val="accent2"/>
                </a:solidFill>
                <a:latin typeface="+mj-lt"/>
                <a:cs typeface="+mj-lt"/>
                <a:sym typeface="+mn-ea"/>
              </a:rPr>
              <a:t>The dataset contains data about movies details including cast, crew etc. in form of CSV file of nearly 47000 values.</a:t>
            </a:r>
            <a:endParaRPr lang="en-US" sz="1000">
              <a:solidFill>
                <a:schemeClr val="accent2"/>
              </a:solidFill>
              <a:latin typeface="+mj-lt"/>
              <a:cs typeface="+mj-lt"/>
              <a:sym typeface="+mn-ea"/>
            </a:endParaRPr>
          </a:p>
        </p:txBody>
      </p:sp>
      <p:cxnSp>
        <p:nvCxnSpPr>
          <p:cNvPr id="39" name="直接连接符 38"/>
          <p:cNvCxnSpPr/>
          <p:nvPr/>
        </p:nvCxnSpPr>
        <p:spPr>
          <a:xfrm>
            <a:off x="1313508" y="1584373"/>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93"/>
          <p:cNvSpPr>
            <a:spLocks noChangeArrowheads="1"/>
          </p:cNvSpPr>
          <p:nvPr/>
        </p:nvSpPr>
        <p:spPr bwMode="auto">
          <a:xfrm>
            <a:off x="1221404" y="2269676"/>
            <a:ext cx="145097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US" altLang="zh-CN" sz="1400" b="1" dirty="0">
                <a:solidFill>
                  <a:schemeClr val="tx2"/>
                </a:solidFill>
                <a:latin typeface="+mn-lt"/>
                <a:ea typeface="Calibri" panose="020F0502020204030204" pitchFamily="34" charset="0"/>
                <a:cs typeface="Calibri" panose="020F0502020204030204" pitchFamily="34" charset="0"/>
                <a:sym typeface="+mn-lt"/>
                <a:hlinkClick r:id="rId2" action="ppaction://hlinkfile"/>
              </a:rPr>
              <a:t>KNN ALGORITHM</a:t>
            </a:r>
            <a:endParaRPr lang="en-US"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1" name="TextBox 94"/>
          <p:cNvSpPr txBox="1">
            <a:spLocks noChangeArrowheads="1"/>
          </p:cNvSpPr>
          <p:nvPr/>
        </p:nvSpPr>
        <p:spPr bwMode="auto">
          <a:xfrm>
            <a:off x="1221404" y="2590444"/>
            <a:ext cx="2799260"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a:solidFill>
                  <a:schemeClr val="tx2"/>
                </a:solidFill>
                <a:latin typeface="+mn-lt"/>
                <a:ea typeface="Calibri" panose="020F0502020204030204" pitchFamily="34" charset="0"/>
                <a:cs typeface="Calibri" panose="020F0502020204030204" pitchFamily="34" charset="0"/>
                <a:sym typeface="+mn-lt"/>
              </a:rPr>
              <a:t>To Access Complete Model using KNN Algo </a:t>
            </a:r>
            <a:endParaRPr lang="en-US" altLang="zh-CN" sz="1000">
              <a:solidFill>
                <a:schemeClr val="tx2"/>
              </a:solidFill>
              <a:latin typeface="+mn-lt"/>
              <a:ea typeface="Calibri" panose="020F0502020204030204" pitchFamily="34" charset="0"/>
              <a:cs typeface="Calibri" panose="020F0502020204030204" pitchFamily="34" charset="0"/>
              <a:sym typeface="+mn-lt"/>
            </a:endParaRPr>
          </a:p>
        </p:txBody>
      </p:sp>
      <p:cxnSp>
        <p:nvCxnSpPr>
          <p:cNvPr id="42" name="直接连接符 41"/>
          <p:cNvCxnSpPr/>
          <p:nvPr/>
        </p:nvCxnSpPr>
        <p:spPr>
          <a:xfrm>
            <a:off x="1313508" y="2598892"/>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93"/>
          <p:cNvSpPr>
            <a:spLocks noChangeArrowheads="1"/>
          </p:cNvSpPr>
          <p:nvPr/>
        </p:nvSpPr>
        <p:spPr bwMode="auto">
          <a:xfrm>
            <a:off x="1221404" y="3338711"/>
            <a:ext cx="15970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mn-lt"/>
                <a:ea typeface="Calibri" panose="020F0502020204030204" pitchFamily="34" charset="0"/>
                <a:cs typeface="Calibri" panose="020F0502020204030204" pitchFamily="34" charset="0"/>
                <a:sym typeface="+mn-lt"/>
                <a:hlinkClick r:id="rId2" action="ppaction://hlinkfile"/>
              </a:rPr>
              <a:t>COSINE SIMILARITY</a:t>
            </a:r>
            <a:endParaRPr lang="en-US"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4" name="TextBox 94"/>
          <p:cNvSpPr txBox="1">
            <a:spLocks noChangeArrowheads="1"/>
          </p:cNvSpPr>
          <p:nvPr/>
        </p:nvSpPr>
        <p:spPr bwMode="auto">
          <a:xfrm>
            <a:off x="1221404" y="3659479"/>
            <a:ext cx="2799260"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a:solidFill>
                  <a:schemeClr val="tx2"/>
                </a:solidFill>
                <a:latin typeface="+mn-lt"/>
                <a:ea typeface="Calibri" panose="020F0502020204030204" pitchFamily="34" charset="0"/>
                <a:cs typeface="Calibri" panose="020F0502020204030204" pitchFamily="34" charset="0"/>
                <a:sym typeface="+mn-lt"/>
              </a:rPr>
              <a:t>To Access Complete Model using Cosine Similarity </a:t>
            </a:r>
            <a:endParaRPr lang="en-US" altLang="zh-CN" sz="1000">
              <a:solidFill>
                <a:schemeClr val="tx2"/>
              </a:solidFill>
              <a:latin typeface="+mn-lt"/>
              <a:ea typeface="Calibri" panose="020F0502020204030204" pitchFamily="34" charset="0"/>
              <a:cs typeface="Calibri" panose="020F0502020204030204" pitchFamily="34" charset="0"/>
              <a:sym typeface="+mn-lt"/>
            </a:endParaRPr>
          </a:p>
        </p:txBody>
      </p:sp>
      <p:cxnSp>
        <p:nvCxnSpPr>
          <p:cNvPr id="45" name="直接连接符 44"/>
          <p:cNvCxnSpPr/>
          <p:nvPr/>
        </p:nvCxnSpPr>
        <p:spPr>
          <a:xfrm>
            <a:off x="1313507" y="3667927"/>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Oval 92"/>
          <p:cNvSpPr/>
          <p:nvPr/>
        </p:nvSpPr>
        <p:spPr bwMode="auto">
          <a:xfrm>
            <a:off x="486490" y="3380986"/>
            <a:ext cx="573881" cy="5738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600" b="1" dirty="0">
                <a:ea typeface="Calibri" panose="020F0502020204030204" pitchFamily="34" charset="0"/>
                <a:cs typeface="Calibri" panose="020F0502020204030204" pitchFamily="34" charset="0"/>
                <a:sym typeface="+mn-lt"/>
              </a:rPr>
              <a:t>03</a:t>
            </a:r>
            <a:endParaRPr lang="en-US" sz="1600" b="1" dirty="0">
              <a:ea typeface="Calibri" panose="020F0502020204030204" pitchFamily="34" charset="0"/>
              <a:cs typeface="Calibri" panose="020F0502020204030204" pitchFamily="34" charset="0"/>
              <a:sym typeface="+mn-lt"/>
            </a:endParaRPr>
          </a:p>
        </p:txBody>
      </p:sp>
      <p:sp>
        <p:nvSpPr>
          <p:cNvPr id="50" name="Oval 30"/>
          <p:cNvSpPr/>
          <p:nvPr/>
        </p:nvSpPr>
        <p:spPr bwMode="auto">
          <a:xfrm>
            <a:off x="486490" y="1297143"/>
            <a:ext cx="573881" cy="5738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600" b="1" dirty="0">
                <a:ea typeface="Calibri" panose="020F0502020204030204" pitchFamily="34" charset="0"/>
                <a:cs typeface="Calibri" panose="020F0502020204030204" pitchFamily="34" charset="0"/>
                <a:sym typeface="+mn-lt"/>
              </a:rPr>
              <a:t>01</a:t>
            </a:r>
            <a:endParaRPr lang="en-US" sz="1600" b="1" dirty="0">
              <a:ea typeface="Calibri" panose="020F0502020204030204" pitchFamily="34" charset="0"/>
              <a:cs typeface="Calibri" panose="020F0502020204030204" pitchFamily="34" charset="0"/>
              <a:sym typeface="+mn-lt"/>
            </a:endParaRPr>
          </a:p>
        </p:txBody>
      </p:sp>
      <p:sp>
        <p:nvSpPr>
          <p:cNvPr id="55" name="Oval 89"/>
          <p:cNvSpPr/>
          <p:nvPr/>
        </p:nvSpPr>
        <p:spPr bwMode="auto">
          <a:xfrm>
            <a:off x="486490" y="2321952"/>
            <a:ext cx="573881" cy="5738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600" b="1" dirty="0">
                <a:ea typeface="Calibri" panose="020F0502020204030204" pitchFamily="34" charset="0"/>
                <a:cs typeface="Calibri" panose="020F0502020204030204" pitchFamily="34" charset="0"/>
                <a:sym typeface="+mn-lt"/>
              </a:rPr>
              <a:t>02</a:t>
            </a:r>
            <a:endParaRPr lang="en-US" sz="1600" b="1" dirty="0">
              <a:ea typeface="Calibri" panose="020F0502020204030204" pitchFamily="34" charset="0"/>
              <a:cs typeface="Calibri" panose="020F0502020204030204" pitchFamily="34" charset="0"/>
              <a:sym typeface="+mn-lt"/>
            </a:endParaRPr>
          </a:p>
        </p:txBody>
      </p:sp>
      <p:sp>
        <p:nvSpPr>
          <p:cNvPr id="49" name="Rectangle 93"/>
          <p:cNvSpPr>
            <a:spLocks noChangeArrowheads="1"/>
          </p:cNvSpPr>
          <p:nvPr/>
        </p:nvSpPr>
        <p:spPr bwMode="auto">
          <a:xfrm>
            <a:off x="811165" y="383687"/>
            <a:ext cx="121666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REFERENCES</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52" name="直接连接符 51"/>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36856" y="2026534"/>
            <a:ext cx="3342005" cy="1091565"/>
          </a:xfrm>
          <a:prstGeom prst="rect">
            <a:avLst/>
          </a:prstGeom>
          <a:noFill/>
        </p:spPr>
        <p:txBody>
          <a:bodyPr wrap="none" rtlCol="0">
            <a:spAutoFit/>
          </a:bodyPr>
          <a:lstStyle/>
          <a:p>
            <a:pPr>
              <a:lnSpc>
                <a:spcPct val="130000"/>
              </a:lnSpc>
            </a:pPr>
            <a:r>
              <a:rPr lang="en-US" altLang="zh-CN" sz="5000" b="1" dirty="0">
                <a:solidFill>
                  <a:schemeClr val="tx2"/>
                </a:solidFill>
                <a:ea typeface="Calibri" panose="020F0502020204030204" pitchFamily="34" charset="0"/>
                <a:cs typeface="Calibri" panose="020F0502020204030204" pitchFamily="34" charset="0"/>
                <a:sym typeface="+mn-lt"/>
              </a:rPr>
              <a:t>THANK YOU</a:t>
            </a:r>
            <a:endParaRPr lang="en-US" altLang="zh-CN" sz="5000" b="1" dirty="0">
              <a:solidFill>
                <a:schemeClr val="tx2"/>
              </a:solidFill>
              <a:ea typeface="Calibri" panose="020F0502020204030204" pitchFamily="34" charset="0"/>
              <a:cs typeface="Calibri" panose="020F0502020204030204" pitchFamily="34"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715068" y="2483225"/>
            <a:ext cx="171386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ABSTRACT</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01</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2135" y="1787525"/>
            <a:ext cx="8000365" cy="1568450"/>
          </a:xfrm>
          <a:prstGeom prst="rect">
            <a:avLst/>
          </a:prstGeom>
          <a:noFill/>
        </p:spPr>
        <p:txBody>
          <a:bodyPr wrap="square" rtlCol="0" anchor="t">
            <a:spAutoFit/>
          </a:bodyPr>
          <a:p>
            <a:pPr algn="just"/>
            <a:r>
              <a:rPr lang="en-US" sz="1600" b="1">
                <a:solidFill>
                  <a:schemeClr val="accent2"/>
                </a:solidFill>
              </a:rPr>
              <a:t>The importance of a movie recommendation system is acknowledged by the users as it helps them enhance their entertainment. It can suggest a set of movies to the users based on their interests and the popularity of the movies. This movie recommendation system that can help users find the best movies. The system can collect various information about the movies, such as their popularity, genre, and plot. It can then generate movie swarms to help the producers plan a new movie.</a:t>
            </a:r>
            <a:endParaRPr lang="en-US" sz="1600" b="1">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839086" y="2483225"/>
            <a:ext cx="346583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PROBLEM STATEMENT</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02</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2033270"/>
            <a:ext cx="8000365" cy="1076325"/>
          </a:xfrm>
          <a:prstGeom prst="rect">
            <a:avLst/>
          </a:prstGeom>
          <a:noFill/>
        </p:spPr>
        <p:txBody>
          <a:bodyPr wrap="square" rtlCol="0" anchor="t">
            <a:spAutoFit/>
          </a:bodyPr>
          <a:p>
            <a:pPr algn="just"/>
            <a:r>
              <a:rPr lang="en-US" sz="1600" b="1">
                <a:solidFill>
                  <a:schemeClr val="accent2"/>
                </a:solidFill>
              </a:rPr>
              <a:t>The rise of recommendation systems has also been attributed to the increasing number of people constantly looking for the best possible products and services. To help them make informed decisions and avoid spending their cognitive resources on something that they don't need. Create a “Movie Recommendation System” to help the users with the problem.</a:t>
            </a:r>
            <a:endParaRPr lang="en-US" sz="1600" b="1">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379663" y="2483225"/>
            <a:ext cx="43846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DESCRPTION OF THE MODEL</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03</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3753485"/>
          </a:xfrm>
          <a:prstGeom prst="rect">
            <a:avLst/>
          </a:prstGeom>
          <a:noFill/>
        </p:spPr>
        <p:txBody>
          <a:bodyPr wrap="square" rtlCol="0" anchor="t">
            <a:spAutoFit/>
          </a:bodyPr>
          <a:p>
            <a:pPr algn="just"/>
            <a:r>
              <a:rPr lang="en-US" sz="1400">
                <a:solidFill>
                  <a:schemeClr val="accent2"/>
                </a:solidFill>
              </a:rPr>
              <a:t>The goal of the movie-based filtering Model is to analyze the similarities between different movies based on their metadata. It will then suggest those that are most similar to the one that a user searched. </a:t>
            </a:r>
            <a:endParaRPr lang="en-US" sz="1400">
              <a:solidFill>
                <a:schemeClr val="accent2"/>
              </a:solidFill>
            </a:endParaRPr>
          </a:p>
          <a:p>
            <a:pPr algn="just"/>
            <a:r>
              <a:rPr lang="en-US" sz="1400" b="1">
                <a:solidFill>
                  <a:schemeClr val="accent2"/>
                </a:solidFill>
              </a:rPr>
              <a:t>Types Of Filtering:</a:t>
            </a:r>
            <a:endParaRPr lang="en-US" sz="1400" b="1">
              <a:solidFill>
                <a:schemeClr val="accent2"/>
              </a:solidFill>
            </a:endParaRPr>
          </a:p>
          <a:p>
            <a:pPr algn="just"/>
            <a:r>
              <a:rPr lang="en-US" sz="1400" b="1">
                <a:solidFill>
                  <a:schemeClr val="accent2"/>
                </a:solidFill>
              </a:rPr>
              <a:t>1.Content-based Filtering System:</a:t>
            </a:r>
            <a:endParaRPr lang="en-US" sz="1400" b="1">
              <a:solidFill>
                <a:schemeClr val="accent2"/>
              </a:solidFill>
            </a:endParaRPr>
          </a:p>
          <a:p>
            <a:pPr algn="just"/>
            <a:r>
              <a:rPr lang="en-US" sz="1400">
                <a:solidFill>
                  <a:schemeClr val="accent2"/>
                </a:solidFill>
              </a:rPr>
              <a:t>The concept of content-based filtering is a domain-dependent method that focuses more on analyzing the attributes of web pages and publications to generate predictions. It is very effective when articles and publications are recommended. In content-based filtering technique, recommendation is made based on the user profiles using features extracted from the content of the items the user has evaluated in the past. </a:t>
            </a:r>
            <a:endParaRPr lang="en-US" sz="1400">
              <a:solidFill>
                <a:schemeClr val="accent2"/>
              </a:solidFill>
            </a:endParaRPr>
          </a:p>
          <a:p>
            <a:pPr algn="just"/>
            <a:r>
              <a:rPr lang="en-US" sz="1400" b="1">
                <a:solidFill>
                  <a:schemeClr val="accent2"/>
                </a:solidFill>
              </a:rPr>
              <a:t>2.Collaborative Filtering System:</a:t>
            </a:r>
            <a:endParaRPr lang="en-US" sz="1400" b="1">
              <a:solidFill>
                <a:schemeClr val="accent2"/>
              </a:solidFill>
            </a:endParaRPr>
          </a:p>
          <a:p>
            <a:pPr algn="just"/>
            <a:r>
              <a:rPr lang="en-US" sz="1400">
                <a:solidFill>
                  <a:schemeClr val="accent2"/>
                </a:solidFill>
              </a:rPr>
              <a:t>A collaborative filtering technique is a domain-independent method that can help predict the content that cannot be easily described by metadata such as music and movies. It uses a database to build a list of users' preferences for items, and it then matches those preferences with those of users based on similarities between them.</a:t>
            </a:r>
            <a:endParaRPr lang="en-US" sz="1400">
              <a:solidFill>
                <a:schemeClr val="accent2"/>
              </a:solidFill>
            </a:endParaRPr>
          </a:p>
          <a:p>
            <a:pPr algn="just"/>
            <a:r>
              <a:rPr lang="en-US" sz="1400" b="1">
                <a:solidFill>
                  <a:schemeClr val="accent2"/>
                </a:solidFill>
              </a:rPr>
              <a:t>3.Hybrid Filtering System:</a:t>
            </a:r>
            <a:endParaRPr lang="en-US" sz="1400" b="1">
              <a:solidFill>
                <a:schemeClr val="accent2"/>
              </a:solidFill>
            </a:endParaRPr>
          </a:p>
          <a:p>
            <a:pPr algn="just"/>
            <a:r>
              <a:rPr lang="en-US" sz="1400">
                <a:solidFill>
                  <a:schemeClr val="accent2"/>
                </a:solidFill>
              </a:rPr>
              <a:t>The goal of hybrid filtering is to combine different methods in order to improve the system's efficiency and avoid some of the drawbacks of a single algorithm. It's also beneficial to have a combination of algorithms that can provide better recommendations.</a:t>
            </a:r>
            <a:endParaRPr lang="en-US" sz="14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2245360"/>
          </a:xfrm>
          <a:prstGeom prst="rect">
            <a:avLst/>
          </a:prstGeom>
          <a:noFill/>
        </p:spPr>
        <p:txBody>
          <a:bodyPr wrap="square" rtlCol="0" anchor="t">
            <a:spAutoFit/>
          </a:bodyPr>
          <a:p>
            <a:pPr algn="just"/>
            <a:r>
              <a:rPr lang="en-US" sz="1400">
                <a:solidFill>
                  <a:schemeClr val="accent2"/>
                </a:solidFill>
              </a:rPr>
              <a:t>For this Model, we use collaborative filtering system.</a:t>
            </a:r>
            <a:endParaRPr lang="en-US" sz="1400">
              <a:solidFill>
                <a:schemeClr val="accent2"/>
              </a:solidFill>
            </a:endParaRPr>
          </a:p>
          <a:p>
            <a:pPr algn="just"/>
            <a:r>
              <a:rPr lang="en-US" sz="1400">
                <a:solidFill>
                  <a:schemeClr val="accent2"/>
                </a:solidFill>
              </a:rPr>
              <a:t>The goal of a collaborative filtering system is to analyze and predict the behaviors and preferences of its users. It then uses this information to recommend the most appropriate movies based on their specific search. Unlike machine-based filtering techniques, this method does not rely on analyzable content. Its ability to recommend complex products without requiring an understanding of the item itself is also a key advantage of this method.</a:t>
            </a:r>
            <a:endParaRPr lang="en-US" sz="1400">
              <a:solidFill>
                <a:schemeClr val="accent2"/>
              </a:solidFill>
            </a:endParaRPr>
          </a:p>
          <a:p>
            <a:pPr algn="just"/>
            <a:endParaRPr lang="en-US" sz="1400">
              <a:solidFill>
                <a:schemeClr val="accent2"/>
              </a:solidFill>
            </a:endParaRPr>
          </a:p>
          <a:p>
            <a:pPr algn="just"/>
            <a:r>
              <a:rPr lang="en-US" sz="1400">
                <a:solidFill>
                  <a:schemeClr val="accent2"/>
                </a:solidFill>
              </a:rPr>
              <a:t>We will create a Model using K-Nearest Neighbour(KNN) Algorithm.</a:t>
            </a:r>
            <a:endParaRPr lang="en-US" sz="1400">
              <a:solidFill>
                <a:schemeClr val="accent2"/>
              </a:solidFill>
            </a:endParaRPr>
          </a:p>
          <a:p>
            <a:pPr algn="just"/>
            <a:r>
              <a:rPr lang="en-US" sz="1400">
                <a:solidFill>
                  <a:schemeClr val="accent2"/>
                </a:solidFill>
              </a:rPr>
              <a:t>We will build a Collaborative Based Recommender using </a:t>
            </a:r>
            <a:endParaRPr lang="en-US" sz="1400">
              <a:solidFill>
                <a:schemeClr val="accent2"/>
              </a:solidFill>
            </a:endParaRPr>
          </a:p>
          <a:p>
            <a:pPr algn="just"/>
            <a:r>
              <a:rPr lang="en-US" sz="1400">
                <a:solidFill>
                  <a:schemeClr val="accent2"/>
                </a:solidFill>
              </a:rPr>
              <a:t>Movie Genres, Cast, Crew, and Keywords.</a:t>
            </a:r>
            <a:endParaRPr lang="en-US" sz="1400">
              <a:solidFill>
                <a:schemeClr val="accent2"/>
              </a:solidFill>
            </a:endParaRPr>
          </a:p>
        </p:txBody>
      </p:sp>
      <p:pic>
        <p:nvPicPr>
          <p:cNvPr id="3" name="Picture 1" descr="IMG_256"/>
          <p:cNvPicPr>
            <a:picLocks noChangeAspect="1"/>
          </p:cNvPicPr>
          <p:nvPr>
            <p:ph type="pic" sz="quarter" idx="12"/>
          </p:nvPr>
        </p:nvPicPr>
        <p:blipFill>
          <a:blip r:embed="rId1"/>
          <a:srcRect r="51512"/>
          <a:stretch>
            <a:fillRect/>
          </a:stretch>
        </p:blipFill>
        <p:spPr>
          <a:xfrm>
            <a:off x="5560695" y="1939290"/>
            <a:ext cx="3376295" cy="265493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9353</Words>
  <Application>WPS Presentation</Application>
  <PresentationFormat>全屏显示(16:9)</PresentationFormat>
  <Paragraphs>195</Paragraphs>
  <Slides>29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SimSun</vt:lpstr>
      <vt:lpstr>Wingdings</vt:lpstr>
      <vt:lpstr>Calibri</vt:lpstr>
      <vt:lpstr>Calibri Light</vt:lpstr>
      <vt:lpstr>方正宋刻本秀楷简体</vt:lpstr>
      <vt:lpstr>Microsoft YaHei</vt:lpstr>
      <vt:lpstr>Arial Unicode MS</vt:lpstr>
      <vt:lpstr>等线</vt:lpstr>
      <vt:lpstr>Bodoni MT</vt:lpstr>
      <vt:lpstr>Lato Light</vt:lpstr>
      <vt:lpstr>Segoe Print</vt:lpstr>
      <vt:lpstr>MS PGothic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praka</cp:lastModifiedBy>
  <cp:revision>101</cp:revision>
  <dcterms:created xsi:type="dcterms:W3CDTF">2017-05-02T06:39:00Z</dcterms:created>
  <dcterms:modified xsi:type="dcterms:W3CDTF">2022-11-01T12:22:59Z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D039840775834F60A5513525D4FC9D35</vt:lpwstr>
  </property>
</Properties>
</file>