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9144000" cx="16256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98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RKFRUMqDXdt67RLOZq55UaSw1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D78030-4492-46EB-BA9E-7646D4F7A604}">
  <a:tblStyle styleId="{94D78030-4492-46EB-BA9E-7646D4F7A60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8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444500" y="1243013"/>
            <a:ext cx="596900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7" name="Google Shape;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8" name="Google Shape;18;p21"/>
          <p:cNvPicPr preferRelativeResize="0"/>
          <p:nvPr/>
        </p:nvPicPr>
        <p:blipFill rotWithShape="1">
          <a:blip r:embed="rId4">
            <a:alphaModFix/>
          </a:blip>
          <a:srcRect b="82917" l="15900" r="62653" t="0"/>
          <a:stretch/>
        </p:blipFill>
        <p:spPr>
          <a:xfrm>
            <a:off x="285750" y="0"/>
            <a:ext cx="3486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9" name="Google Shape;1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1"/>
          <p:cNvSpPr txBox="1"/>
          <p:nvPr>
            <p:ph idx="1" type="body"/>
          </p:nvPr>
        </p:nvSpPr>
        <p:spPr>
          <a:xfrm>
            <a:off x="5130963" y="4114800"/>
            <a:ext cx="765605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b="1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ic Name">
  <p:cSld name="Topic Nam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3" name="Google Shape;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4" name="Google Shape;2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3913352" y="4201721"/>
            <a:ext cx="8429296" cy="74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Objectives">
  <p:cSld name="Learning Objective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28" name="Google Shape;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3"/>
          <p:cNvSpPr/>
          <p:nvPr/>
        </p:nvSpPr>
        <p:spPr>
          <a:xfrm>
            <a:off x="2747395" y="769174"/>
            <a:ext cx="48199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b="1" i="0" lang="en-IN" sz="2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2350" y="1186581"/>
            <a:ext cx="2835624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1317891" y="1808291"/>
            <a:ext cx="8244583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 (Activities)">
  <p:cSld name="Task (Activities)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34" name="Google Shape;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35" name="Google Shape;35;p24"/>
          <p:cNvPicPr preferRelativeResize="0"/>
          <p:nvPr/>
        </p:nvPicPr>
        <p:blipFill rotWithShape="1">
          <a:blip r:embed="rId4">
            <a:alphaModFix/>
          </a:blip>
          <a:srcRect b="82917" l="15900" r="62653" t="0"/>
          <a:stretch/>
        </p:blipFill>
        <p:spPr>
          <a:xfrm>
            <a:off x="285750" y="0"/>
            <a:ext cx="3486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36" name="Google Shape;3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4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4737100" y="1770191"/>
            <a:ext cx="11099799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mission">
  <p:cSld name="Submiss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1" name="Google Shape;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2" name="Google Shape;42;p25"/>
          <p:cNvPicPr preferRelativeResize="0"/>
          <p:nvPr/>
        </p:nvPicPr>
        <p:blipFill rotWithShape="1">
          <a:blip r:embed="rId4">
            <a:alphaModFix/>
          </a:blip>
          <a:srcRect b="82917" l="15900" r="62653" t="0"/>
          <a:stretch/>
        </p:blipFill>
        <p:spPr>
          <a:xfrm>
            <a:off x="285750" y="0"/>
            <a:ext cx="3486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43" name="Google Shape;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5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4737100" y="1770191"/>
            <a:ext cx="11099799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cription">
  <p:cSld name="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8" name="Google Shape;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9" name="Google Shape;49;p26"/>
          <p:cNvPicPr preferRelativeResize="0"/>
          <p:nvPr/>
        </p:nvPicPr>
        <p:blipFill rotWithShape="1">
          <a:blip r:embed="rId4">
            <a:alphaModFix/>
          </a:blip>
          <a:srcRect b="82917" l="15900" r="62653" t="0"/>
          <a:stretch/>
        </p:blipFill>
        <p:spPr>
          <a:xfrm>
            <a:off x="285750" y="0"/>
            <a:ext cx="3486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50" name="Google Shape;5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4737100" y="1770191"/>
            <a:ext cx="11099799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Next?">
  <p:cSld name="What Next?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55" name="Google Shape;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7"/>
          <p:cNvSpPr/>
          <p:nvPr/>
        </p:nvSpPr>
        <p:spPr>
          <a:xfrm>
            <a:off x="5718038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/>
          </a:p>
        </p:txBody>
      </p:sp>
      <p:pic>
        <p:nvPicPr>
          <p:cNvPr descr="A close up of a logo&#10;&#10;Description automatically generated" id="57" name="Google Shape;57;p27"/>
          <p:cNvPicPr preferRelativeResize="0"/>
          <p:nvPr/>
        </p:nvPicPr>
        <p:blipFill rotWithShape="1">
          <a:blip r:embed="rId4">
            <a:alphaModFix/>
          </a:blip>
          <a:srcRect b="82917" l="15900" r="62653" t="0"/>
          <a:stretch/>
        </p:blipFill>
        <p:spPr>
          <a:xfrm>
            <a:off x="285750" y="0"/>
            <a:ext cx="34861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1117600" y="487363"/>
            <a:ext cx="14020801" cy="176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1117600" y="2433638"/>
            <a:ext cx="14020801" cy="580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idx="1" type="body"/>
          </p:nvPr>
        </p:nvSpPr>
        <p:spPr>
          <a:xfrm>
            <a:off x="5130963" y="4114800"/>
            <a:ext cx="936880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IN"/>
              <a:t>Applied Data Science with Python</a:t>
            </a:r>
            <a:endParaRPr/>
          </a:p>
          <a:p>
            <a: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0" lang="en-IN"/>
              <a:t>Course-end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/>
        </p:nvSpPr>
        <p:spPr>
          <a:xfrm>
            <a:off x="4055165" y="1971629"/>
            <a:ext cx="11310731" cy="6059188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Dataset Description</a:t>
            </a:r>
            <a:endParaRPr/>
          </a:p>
        </p:txBody>
      </p:sp>
      <p:graphicFrame>
        <p:nvGraphicFramePr>
          <p:cNvPr id="121" name="Google Shape;121;p10"/>
          <p:cNvGraphicFramePr/>
          <p:nvPr/>
        </p:nvGraphicFramePr>
        <p:xfrm>
          <a:off x="4282184" y="2266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{94D78030-4492-46EB-BA9E-7646D4F7A604}</a:tableStyleId>
              </a:tblPr>
              <a:tblGrid>
                <a:gridCol w="4231850"/>
                <a:gridCol w="7348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Description</a:t>
                      </a:r>
                      <a:endParaRPr sz="2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RoofMatl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Roof material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Exterior1st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Exterior covering on house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Exterior2nd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Exterior covering on house (more than one material)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MasVnrType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Masonry veneer type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MasVnrArea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Masonry veneer area and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ExterQual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Exterior material quality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ExterCond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3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present condition of the material on the exterior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Foundation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foundation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BsmtQual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 of the basement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BsmtCond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 condition of the basement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BsmtExposure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Walkout or grade level basement walls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BsmtFinType1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Quality of the basement finished area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BsmtFinSF1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Finished area of the basement in </a:t>
                      </a:r>
                      <a:r>
                        <a:rPr b="0" i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square feet</a:t>
                      </a:r>
                      <a:endParaRPr b="0"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>
            <a:off x="4055165" y="1971629"/>
            <a:ext cx="11310731" cy="6059188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Dataset Description</a:t>
            </a:r>
            <a:endParaRPr/>
          </a:p>
        </p:txBody>
      </p:sp>
      <p:graphicFrame>
        <p:nvGraphicFramePr>
          <p:cNvPr id="128" name="Google Shape;128;p11"/>
          <p:cNvGraphicFramePr/>
          <p:nvPr/>
        </p:nvGraphicFramePr>
        <p:xfrm>
          <a:off x="4282183" y="2266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{94D78030-4492-46EB-BA9E-7646D4F7A604}</a:tableStyleId>
              </a:tblPr>
              <a:tblGrid>
                <a:gridCol w="4781075"/>
                <a:gridCol w="5944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Description</a:t>
                      </a:r>
                      <a:endParaRPr sz="2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BsmtFinType2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Quality Of second finished area (if present)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BsmtFinSF2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Finished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BsmtUnfSF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Unfinished square feet of basement Area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TotalBsmtSF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square feet of basement area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Heating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heating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HeatingQC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Heating quality and condition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CentralAir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Central air conditioning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Electrical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Electrical system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1stFlrSF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 Floor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2ndFlrSF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 floor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LowQualFinSF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Low quality finished square feet (all floors)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GrLivArea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Above grade (ground) living area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BsmtFullBath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Basement full bathrooms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BsmtHalfBath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Basement half bathrooms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/>
          <p:nvPr/>
        </p:nvSpPr>
        <p:spPr>
          <a:xfrm>
            <a:off x="4055165" y="1971629"/>
            <a:ext cx="11310731" cy="6059188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Dataset Description</a:t>
            </a:r>
            <a:endParaRPr/>
          </a:p>
        </p:txBody>
      </p:sp>
      <p:graphicFrame>
        <p:nvGraphicFramePr>
          <p:cNvPr id="135" name="Google Shape;135;p12"/>
          <p:cNvGraphicFramePr/>
          <p:nvPr/>
        </p:nvGraphicFramePr>
        <p:xfrm>
          <a:off x="4347578" y="2071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{94D78030-4492-46EB-BA9E-7646D4F7A604}</a:tableStyleId>
              </a:tblPr>
              <a:tblGrid>
                <a:gridCol w="2668025"/>
                <a:gridCol w="8057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Description</a:t>
                      </a:r>
                      <a:endParaRPr sz="2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FullBath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 bathroom above grade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HalfBath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Half bathrooms above grade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Bedroom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bedrooms above basement level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Kitchen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kitchens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KitchenQual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Kitchen quality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TotRmsAbvGrd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rooms above grade (does not include bathrooms)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Functional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 functionality rating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Fireplaces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of fireplaces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FireplaceQu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Fireplace quality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GarageType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 location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GarageYrBlt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Year garage was built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GarageFinish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Interior finish of the garage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GarageCars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Size of the garage in car capacity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GarageArea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Size of the garage in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GarageQual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 quality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Dataset Description</a:t>
            </a:r>
            <a:endParaRPr/>
          </a:p>
        </p:txBody>
      </p:sp>
      <p:graphicFrame>
        <p:nvGraphicFramePr>
          <p:cNvPr id="141" name="Google Shape;141;p13"/>
          <p:cNvGraphicFramePr/>
          <p:nvPr/>
        </p:nvGraphicFramePr>
        <p:xfrm>
          <a:off x="4347578" y="16147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{94D78030-4492-46EB-BA9E-7646D4F7A604}</a:tableStyleId>
              </a:tblPr>
              <a:tblGrid>
                <a:gridCol w="3206150"/>
                <a:gridCol w="7519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Description</a:t>
                      </a:r>
                      <a:endParaRPr sz="2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GarageCond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Garage condition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PavedDrive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Paved driveway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WoodDeckSF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Wood deck area in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OpenPorchSF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 porch area in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EnclosedPorch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Enclosed porch area in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3SsnPorch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Three season porch area in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ScreenPorch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Screen porch area in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PoolArea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Pool area in square feet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PoolQC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Pool quality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Fence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Fence quality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MiscFeature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Miscellaneous feature not covered in other categories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MiscVal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 of miscellaneous feature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MoSold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Month sold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YrSold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Year sold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SaleType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sale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SaleCondition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Condition of sale</a:t>
                      </a:r>
                      <a:endParaRPr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4905829" y="1724886"/>
            <a:ext cx="10842172" cy="6025743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Tasks to Perform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5172528" y="1901373"/>
            <a:ext cx="9994901" cy="5907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1) Download the “PEP1.csv” using the link given in the Feature Engineering project problem statement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2) For a detailed description of the dataset, you can download and refer to data_description.txt using the link given in the Feature Engineering project problem statement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/>
              <a:t>3) Refer to the lab walkthrough video in the LMS and the lab guides in order to upload the datasets to the labs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/>
          <p:nvPr/>
        </p:nvSpPr>
        <p:spPr>
          <a:xfrm>
            <a:off x="4905829" y="1724886"/>
            <a:ext cx="10842172" cy="6025743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Tasks to Perform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5172528" y="1901373"/>
            <a:ext cx="9994901" cy="5907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1) Import the necessary libraries</a:t>
            </a:r>
            <a:endParaRPr/>
          </a:p>
          <a:p>
            <a:pPr indent="-457200" lvl="0" marL="8143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1.1 Pandas is a Python library for data manipulation and analysis.</a:t>
            </a:r>
            <a:endParaRPr/>
          </a:p>
          <a:p>
            <a:pPr indent="-457200" lvl="0" marL="8143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1.2 NumPy is a package that contains a multidimensional array object and several derivative ones.</a:t>
            </a:r>
            <a:endParaRPr/>
          </a:p>
          <a:p>
            <a:pPr indent="-457200" lvl="0" marL="8143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1.3 Matplotlib is a Python visualization package for 2D array plots.</a:t>
            </a:r>
            <a:endParaRPr/>
          </a:p>
          <a:p>
            <a:pPr indent="-457200" lvl="0" marL="8143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1.4 Seaborn is built on top of Matplotlib. It's used for exploratory data analysis and data visualization.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2) Read the dataset</a:t>
            </a:r>
            <a:endParaRPr/>
          </a:p>
          <a:p>
            <a:pPr indent="0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2.1 Understand the datase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t</a:t>
            </a:r>
            <a:endParaRPr/>
          </a:p>
          <a:p>
            <a:pPr indent="0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2.2 Print the name of the columns</a:t>
            </a:r>
            <a:endParaRPr/>
          </a:p>
          <a:p>
            <a:pPr indent="0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2.3 Print the shape of the dataframe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4905829" y="1724886"/>
            <a:ext cx="10842172" cy="6025743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Tasks to Perform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5172528" y="1901373"/>
            <a:ext cx="9994901" cy="5907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358774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2.4 Check for null values</a:t>
            </a:r>
            <a:endParaRPr/>
          </a:p>
          <a:p>
            <a:pPr indent="358774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2.5 Print the unique values</a:t>
            </a:r>
            <a:endParaRPr/>
          </a:p>
          <a:p>
            <a:pPr indent="358774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2.6 Select the numerical and categorical variables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3) Descriptive stats and EDA</a:t>
            </a:r>
            <a:endParaRPr/>
          </a:p>
          <a:p>
            <a:pPr indent="0" lvl="0" marL="715963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3.1 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EDA of numerical variables</a:t>
            </a:r>
            <a:endParaRPr/>
          </a:p>
          <a:p>
            <a:pPr indent="0" lvl="0" marL="715963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3.2 Missing value treatment</a:t>
            </a:r>
            <a:endParaRPr/>
          </a:p>
          <a:p>
            <a:pPr indent="0" lvl="0" marL="715963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3.3 Identify the skewness and distribution </a:t>
            </a:r>
            <a:endParaRPr/>
          </a:p>
          <a:p>
            <a:pPr indent="0" lvl="0" marL="715963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3.4 Identify significant variables using a correlation matrix</a:t>
            </a:r>
            <a:endParaRPr/>
          </a:p>
          <a:p>
            <a:pPr indent="0" lvl="0" marL="715963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3.5 Pair plot for distribution and density</a:t>
            </a:r>
            <a:endParaRPr/>
          </a:p>
          <a:p>
            <a:pPr indent="536575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536575" lvl="0" marL="357188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4267200" y="1303972"/>
            <a:ext cx="11596914" cy="6678885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4737100" y="1770191"/>
            <a:ext cx="11099799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/>
              <a:t>The aim of the project is to help understand working with the dataset and performing analysis.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/>
              <a:t>This project will assess the data and prepares a fresh dataset for training and prediction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/>
              <a:t>To create a box plot to identify the variables with outliers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IN"/>
              <a:t>. </a:t>
            </a:r>
            <a:endParaRPr/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Project Outcome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>
            <a:off x="4325257" y="1579744"/>
            <a:ext cx="11596914" cy="6678885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998357" y="2191105"/>
            <a:ext cx="11099799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IN"/>
              <a:t>Complete the project in the Simplilearn lab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IN"/>
              <a:t>Complete each task listed in the problem statement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IN"/>
              <a:t>Take screenshots of the results for each question and the corresponding code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IN"/>
              <a:t>Save it as a document and submit it using the assessment tab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IN"/>
              <a:t>Tap the "Submit" button (this will present you with three choices)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</a:pPr>
            <a:r>
              <a:rPr lang="en-IN"/>
              <a:t>Attach three files and then click "Submit“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b="1" lang="en-IN"/>
              <a:t>Note: </a:t>
            </a:r>
            <a:r>
              <a:rPr lang="en-IN"/>
              <a:t>Be sure to include screenshots of the output</a:t>
            </a:r>
            <a:endParaRPr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Submission Process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913352" y="4201721"/>
            <a:ext cx="8429296" cy="740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Feature Engineering Real Estate Analytics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idx="1" type="body"/>
          </p:nvPr>
        </p:nvSpPr>
        <p:spPr>
          <a:xfrm>
            <a:off x="1317891" y="1808291"/>
            <a:ext cx="8244583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To assess the data and prepare a fresh dataset for training and prediction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IN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To create a box plot to identify the variables with outliers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/>
          <p:nvPr/>
        </p:nvSpPr>
        <p:spPr>
          <a:xfrm>
            <a:off x="6066970" y="1303972"/>
            <a:ext cx="9084129" cy="6693399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Prerequisites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6912428" y="2263678"/>
            <a:ext cx="6962597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lang="en-IN"/>
              <a:t>Basics of Python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lang="en-IN"/>
              <a:t>Application of Python libraries 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in data science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lang="en-IN"/>
              <a:t>Skewness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lang="en-IN"/>
              <a:t>Perform analysis on a dataset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lang="en-IN"/>
              <a:t>Knowledge of DataFrame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lang="en-IN"/>
              <a:t>Train and perform prediction on a dataset</a:t>
            </a:r>
            <a:endParaRPr/>
          </a:p>
          <a:p>
            <a:pPr indent="-3810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/>
              <a:t>Refer to the lesson Feature Engineering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4862286" y="1724886"/>
            <a:ext cx="10885715" cy="6228943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Industry Relevance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5651499" y="2089741"/>
            <a:ext cx="9167587" cy="5907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Basics of Python: 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It is used for </a:t>
            </a:r>
            <a:r>
              <a:rPr i="0" lang="en-IN">
                <a:latin typeface="Open Sans"/>
                <a:ea typeface="Open Sans"/>
                <a:cs typeface="Open Sans"/>
                <a:sym typeface="Open Sans"/>
              </a:rPr>
              <a:t>web development, data science and data analysis, machine learning, startups, and the finance industry.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Application of Python libraries in data science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: Python's large library ecosystem makes it possible to perform a wide range of functions, particularly in data science and machine learning.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Skewness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: Skewness is a measure of symmetry or asymmetry of data distribution, and kurtosis measures whether data is heavy-tailed or light-tailed in a normal distribution.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Perform analysis on a dataset: 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Data analysis refers to the process of manipulating raw data to uncover useful insights and draw conclusions.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>
            <a:off x="4862286" y="1724886"/>
            <a:ext cx="10885715" cy="6228943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Industry Relevance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5651499" y="2069867"/>
            <a:ext cx="9167587" cy="5907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Knowledge of DataFrame: 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DataFrames are one of the most common data structures used in modern data analytics because they are a flexible and intuitive way of storing and working with data</a:t>
            </a:r>
            <a:r>
              <a:rPr i="0" lang="en-I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b="1" lang="en-IN">
                <a:latin typeface="Open Sans"/>
                <a:ea typeface="Open Sans"/>
                <a:cs typeface="Open Sans"/>
                <a:sym typeface="Open Sans"/>
              </a:rPr>
              <a:t>Train and perform prediction on a dataset</a:t>
            </a:r>
            <a:r>
              <a:rPr lang="en-IN">
                <a:latin typeface="Open Sans"/>
                <a:ea typeface="Open Sans"/>
                <a:cs typeface="Open Sans"/>
                <a:sym typeface="Open Sans"/>
              </a:rPr>
              <a:t>: The initial dataset used to train machine learning algorithms is known as training data. Models use these data to develop and improve their rules.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>
            <a:off x="4992915" y="1971629"/>
            <a:ext cx="10856686" cy="5329057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5256893" y="2750457"/>
            <a:ext cx="10592707" cy="3133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 fontScale="62500" lnSpcReduction="2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571"/>
              <a:buNone/>
            </a:pPr>
            <a:r>
              <a:rPr lang="en-IN" sz="3500">
                <a:latin typeface="Open Sans"/>
                <a:ea typeface="Open Sans"/>
                <a:cs typeface="Open Sans"/>
                <a:sym typeface="Open Sans"/>
              </a:rPr>
              <a:t>While searching for the dream house, the buyer looks at various factors, not just the height of the basement ceiling or the proximity to an east-west railroad.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571"/>
              <a:buNone/>
            </a:pPr>
            <a:r>
              <a:rPr lang="en-IN" sz="3500">
                <a:latin typeface="Open Sans"/>
                <a:ea typeface="Open Sans"/>
                <a:cs typeface="Open Sans"/>
                <a:sym typeface="Open Sans"/>
              </a:rPr>
              <a:t>Using the dataset, find the factors that influence price negotiations while buying a house.</a:t>
            </a:r>
            <a:endParaRPr/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00571"/>
              <a:buNone/>
            </a:pPr>
            <a:r>
              <a:rPr lang="en-IN" sz="3500">
                <a:latin typeface="Open Sans"/>
                <a:ea typeface="Open Sans"/>
                <a:cs typeface="Open Sans"/>
                <a:sym typeface="Open Sans"/>
              </a:rPr>
              <a:t>There are 79 explanatory variables describing every aspect of residential homes in Ames, Iowa.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ct val="160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/>
          <p:nvPr/>
        </p:nvSpPr>
        <p:spPr>
          <a:xfrm>
            <a:off x="4452729" y="1971629"/>
            <a:ext cx="11396871" cy="6059188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Dataset Description</a:t>
            </a:r>
            <a:endParaRPr/>
          </a:p>
        </p:txBody>
      </p:sp>
      <p:graphicFrame>
        <p:nvGraphicFramePr>
          <p:cNvPr id="107" name="Google Shape;107;p8"/>
          <p:cNvGraphicFramePr/>
          <p:nvPr/>
        </p:nvGraphicFramePr>
        <p:xfrm>
          <a:off x="4727871" y="23316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{94D78030-4492-46EB-BA9E-7646D4F7A604}</a:tableStyleId>
              </a:tblPr>
              <a:tblGrid>
                <a:gridCol w="5428350"/>
                <a:gridCol w="5428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</a:t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SalePrice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property's sale price is in dollars. This is the target variable that you're trying to predict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MSSubClass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building class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MSZoning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general zoning classification	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LotFrontage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Linear feet of street connected to property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LotArea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Lot size in square feet	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Street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road access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Alley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alley access	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LotShape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 shape of property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LandContour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Flatness of the property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Utilities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utilities available	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LotConfig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Lot configuration	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4055165" y="1971629"/>
            <a:ext cx="11310731" cy="6059188"/>
          </a:xfrm>
          <a:prstGeom prst="roundRect">
            <a:avLst>
              <a:gd fmla="val 8552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>
            <p:ph type="title"/>
          </p:nvPr>
        </p:nvSpPr>
        <p:spPr>
          <a:xfrm>
            <a:off x="0" y="539514"/>
            <a:ext cx="16256000" cy="665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IN"/>
              <a:t>Dataset Description</a:t>
            </a:r>
            <a:endParaRPr/>
          </a:p>
        </p:txBody>
      </p:sp>
      <p:graphicFrame>
        <p:nvGraphicFramePr>
          <p:cNvPr id="114" name="Google Shape;114;p9"/>
          <p:cNvGraphicFramePr/>
          <p:nvPr/>
        </p:nvGraphicFramePr>
        <p:xfrm>
          <a:off x="4211036" y="2484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{94D78030-4492-46EB-BA9E-7646D4F7A604}</a:tableStyleId>
              </a:tblPr>
              <a:tblGrid>
                <a:gridCol w="5428350"/>
                <a:gridCol w="5428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Variable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 </a:t>
                      </a:r>
                      <a:r>
                        <a:rPr lang="en-IN" sz="20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sz="20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LandSlope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Slope of property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Neighborhood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Physical locations within Ames city limits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Condition1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Proximity to main road	or railroad	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Condition2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Proximity to main road	or railroad(if a second is present)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BldgType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	dwelling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HouseStyle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Style of	dwelling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OverallQual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	material and finish quality</a:t>
                      </a:r>
                      <a:endParaRPr sz="2000" u="none" cap="none" strike="noStrike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OverallCond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Overall	condition rating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YearBuilt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Original construction date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YearRemodAdd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Remodel date	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RoofStyle</a:t>
                      </a:r>
                      <a:endParaRPr/>
                    </a:p>
                  </a:txBody>
                  <a:tcPr marT="19050" marB="1905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cap="none" strike="noStrike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Type of roof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0x010100730F2DDABBDF49409AAC83A5FD91EC22</vt:lpwstr>
  </property>
</Properties>
</file>