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72" r:id="rId1"/>
  </p:sldMasterIdLst>
  <p:notesMasterIdLst>
    <p:notesMasterId r:id="rId46"/>
  </p:notesMasterIdLst>
  <p:handoutMasterIdLst>
    <p:handoutMasterId r:id="rId47"/>
  </p:handoutMasterIdLst>
  <p:sldIdLst>
    <p:sldId id="268" r:id="rId2"/>
    <p:sldId id="355" r:id="rId3"/>
    <p:sldId id="262" r:id="rId4"/>
    <p:sldId id="451" r:id="rId5"/>
    <p:sldId id="412" r:id="rId6"/>
    <p:sldId id="356" r:id="rId7"/>
    <p:sldId id="404" r:id="rId8"/>
    <p:sldId id="357" r:id="rId9"/>
    <p:sldId id="400" r:id="rId10"/>
    <p:sldId id="359" r:id="rId11"/>
    <p:sldId id="360" r:id="rId12"/>
    <p:sldId id="411" r:id="rId13"/>
    <p:sldId id="431" r:id="rId14"/>
    <p:sldId id="432" r:id="rId15"/>
    <p:sldId id="425" r:id="rId16"/>
    <p:sldId id="417" r:id="rId17"/>
    <p:sldId id="430" r:id="rId18"/>
    <p:sldId id="415" r:id="rId19"/>
    <p:sldId id="428" r:id="rId20"/>
    <p:sldId id="416" r:id="rId21"/>
    <p:sldId id="429" r:id="rId22"/>
    <p:sldId id="410" r:id="rId23"/>
    <p:sldId id="418" r:id="rId24"/>
    <p:sldId id="419" r:id="rId25"/>
    <p:sldId id="420" r:id="rId26"/>
    <p:sldId id="421" r:id="rId27"/>
    <p:sldId id="426" r:id="rId28"/>
    <p:sldId id="427" r:id="rId29"/>
    <p:sldId id="398" r:id="rId30"/>
    <p:sldId id="433" r:id="rId31"/>
    <p:sldId id="434" r:id="rId32"/>
    <p:sldId id="435" r:id="rId33"/>
    <p:sldId id="436" r:id="rId34"/>
    <p:sldId id="437" r:id="rId35"/>
    <p:sldId id="449" r:id="rId36"/>
    <p:sldId id="450" r:id="rId37"/>
    <p:sldId id="441" r:id="rId38"/>
    <p:sldId id="442" r:id="rId39"/>
    <p:sldId id="443" r:id="rId40"/>
    <p:sldId id="444" r:id="rId41"/>
    <p:sldId id="445" r:id="rId42"/>
    <p:sldId id="447" r:id="rId43"/>
    <p:sldId id="448" r:id="rId44"/>
    <p:sldId id="395" r:id="rId45"/>
  </p:sldIdLst>
  <p:sldSz cx="9144000" cy="6858000" type="screen4x3"/>
  <p:notesSz cx="6858000" cy="9144000"/>
  <p:custDataLst>
    <p:tags r:id="rId4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71E89B8-57DA-4FFA-9245-8A3D95BE97B8}">
          <p14:sldIdLst>
            <p14:sldId id="268"/>
            <p14:sldId id="355"/>
            <p14:sldId id="262"/>
            <p14:sldId id="451"/>
            <p14:sldId id="412"/>
            <p14:sldId id="356"/>
          </p14:sldIdLst>
        </p14:section>
        <p14:section name="Untitled Section" id="{BD1F7BC9-82BF-470D-93EB-929F0787B8B0}">
          <p14:sldIdLst>
            <p14:sldId id="404"/>
            <p14:sldId id="357"/>
            <p14:sldId id="400"/>
            <p14:sldId id="359"/>
            <p14:sldId id="360"/>
            <p14:sldId id="411"/>
            <p14:sldId id="431"/>
            <p14:sldId id="432"/>
            <p14:sldId id="425"/>
            <p14:sldId id="417"/>
            <p14:sldId id="430"/>
            <p14:sldId id="415"/>
            <p14:sldId id="428"/>
            <p14:sldId id="416"/>
            <p14:sldId id="429"/>
            <p14:sldId id="410"/>
            <p14:sldId id="418"/>
            <p14:sldId id="419"/>
            <p14:sldId id="420"/>
            <p14:sldId id="421"/>
            <p14:sldId id="426"/>
            <p14:sldId id="427"/>
            <p14:sldId id="398"/>
            <p14:sldId id="433"/>
            <p14:sldId id="434"/>
            <p14:sldId id="435"/>
            <p14:sldId id="436"/>
            <p14:sldId id="437"/>
            <p14:sldId id="449"/>
            <p14:sldId id="450"/>
            <p14:sldId id="441"/>
            <p14:sldId id="442"/>
            <p14:sldId id="443"/>
            <p14:sldId id="444"/>
            <p14:sldId id="445"/>
            <p14:sldId id="447"/>
            <p14:sldId id="448"/>
            <p14:sldId id="39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2D19"/>
    <a:srgbClr val="F0F0F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28255" autoAdjust="0"/>
  </p:normalViewPr>
  <p:slideViewPr>
    <p:cSldViewPr>
      <p:cViewPr varScale="1">
        <p:scale>
          <a:sx n="93" d="100"/>
          <a:sy n="93" d="100"/>
        </p:scale>
        <p:origin x="1147" y="8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66" d="100"/>
          <a:sy n="66" d="100"/>
        </p:scale>
        <p:origin x="3134" y="-19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D1E2B0A-1810-6BA9-2C87-CDD19A0ED9D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C92484-84E7-5F41-9AE9-73C92DE156C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7B2A55-C172-C97D-2B6D-6D8933CA0C8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06EAD2-4F48-4499-8A5A-0FAD2BDDCB76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BA58532-D7FE-B5B4-6A1D-1E91DD41C8C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646F9E-CF73-4DFC-B2AD-51E83762F9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0311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F18EBC-2DC5-4C09-9669-45A7D7E91EE9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684F1-EB13-46FD-B711-32BE3C1ACF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2147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A745C-5885-813C-D4B1-8C98B02574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A58391-AD1E-646E-ED91-1A46CA1048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58F570-0890-AC69-8A57-2A5197746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AF957-720A-46D1-B6D8-31AC93EC341D}" type="datetime1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D0BD42-DE82-54A4-0009-D9CBEFCEB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76793-4FB6-9EBB-EDA5-C6C8601CD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9C80-C75B-4B75-A6C5-E58A18995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274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EFD04-EE35-0BBA-BA5C-772B44DFD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E8AA4E-044D-6182-053F-EC32C5FE05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D47B3-004E-7103-7835-02A66879D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D258D-4F12-2F1C-A27C-8331E5470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F3E3C-BBEB-1C14-4412-2913D932D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475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788F0B-844E-1902-57B6-4789506823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8734BF-6BA6-7A25-AEC5-192A8FC768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95759-2D32-596D-0D63-E2623B72B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FED9E0-A7A5-C1C7-B559-691FC10B1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57C9E4-B4FB-91B7-B1A3-712868177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222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EFC24-A4A7-6D72-43FD-B5AB4223E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57C34-A3D8-5E80-CCB9-02BD272A3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F62E6D-B8E5-5255-D6A4-2AC4EB2F4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31083-23DA-A07D-A4B1-276A8E24D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2CD5A-26DF-1AC2-5E13-78C2AB892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860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757E5-30FC-35A5-DC47-4E0034030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23E105-9FE1-78A8-3523-50F08DDEC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E9A1B-4DF0-ACED-7D33-0EA9FB24F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FC587-0215-4971-ABD6-A9B296FADFC5}" type="datetime1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6E9DE-7330-3BE0-1784-8D77020F8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F0664B-66CB-B19F-12ED-50A64CA8D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9C80-C75B-4B75-A6C5-E58A18995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470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36DD4-AF5F-73E4-2554-8F0CA806F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9E93A-2D54-8B24-A1F6-B9B7FEDC4D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86863C-2129-F443-2BAF-C75A154CF3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41D9BB-A44E-D9CB-79C3-5DBC71168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4736C8-4937-4B4D-CA8D-5C5C7DBC0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BDD8C5-903E-2FC1-E2D7-FDCFD5D4D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568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08A1F-3EC3-8245-FEA7-A195DBE64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2A737A-DC21-59D7-17BF-5759CA6C01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1060D6-A4D4-0CB3-54C3-CE86D764FB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535AFD-92B2-6202-884D-EBAC8B6724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01F1CE-13A5-A53C-350D-1D084E6EA5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4C3968-6997-3A97-3C65-9D75D1CCE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03A62B-3F6D-1C73-0AC2-7AF20F267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516B97-4646-572B-D345-246E90797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455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E6D6A-4B49-8E0C-BFD6-BBCDB9983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CA0693-E72C-7B0E-7B9C-063E4F123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12C21-DE4D-4A8B-8566-F6FBC2D841AB}" type="datetime1">
              <a:rPr lang="en-US" smtClean="0"/>
              <a:t>7/16/2025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C35127-25B1-5140-111B-904B5524E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125AA2-B377-A007-5C22-423CB9580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9C80-C75B-4B75-A6C5-E58A18995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993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F7C281-C91A-17F6-787A-BBA890AA6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44A39-B939-4A3A-981F-04E9BB681A6E}" type="datetime1">
              <a:rPr lang="en-US" smtClean="0"/>
              <a:t>7/16/2025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07C49B-03C2-9374-BB7A-CC3C6ABD9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091793-2A07-1AA3-DB7A-726545F63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9C80-C75B-4B75-A6C5-E58A18995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855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B74D2-253C-DD3E-E0AC-12A5A062C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FD038-CF71-4953-1BC8-335CBD4A2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F708EF-B459-F56C-2B09-AE7780D91F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4BB77D-EA9A-0B55-B913-BDE90DEE0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10D1E2-6A3D-FD94-8146-963153361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EF94C2-D8F2-2153-9213-8CA04C4D6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108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27FA0-A10F-370B-F0CD-158CE0952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060DF9-2396-3B7E-4EBF-1A1997D26E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A4D700-88BD-43FB-DBAE-5EEE1AA472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80D601-C1DB-8B9B-9F49-F9701384A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777F19-A688-AD4B-F9D8-A16A7F227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3F0D81-A82F-0616-EFC2-30CDD76FB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887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894A97-A292-8FD3-AEA5-CEE134B93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B3C6A2-A2F0-1E30-C5F3-575849D33C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EA320-E7E7-4436-0BFE-4CEC3C7F31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80760-E586-9402-3151-24DCC9AF67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56238-33BA-B42F-A833-293CE3A303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087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73" r:id="rId1"/>
    <p:sldLayoutId id="2147484274" r:id="rId2"/>
    <p:sldLayoutId id="2147484275" r:id="rId3"/>
    <p:sldLayoutId id="2147484276" r:id="rId4"/>
    <p:sldLayoutId id="2147484277" r:id="rId5"/>
    <p:sldLayoutId id="2147484278" r:id="rId6"/>
    <p:sldLayoutId id="2147484279" r:id="rId7"/>
    <p:sldLayoutId id="2147484280" r:id="rId8"/>
    <p:sldLayoutId id="2147484281" r:id="rId9"/>
    <p:sldLayoutId id="2147484282" r:id="rId10"/>
    <p:sldLayoutId id="21474842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ieeexplore.ieee.org/author/388068685652523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>
            <a:extLst>
              <a:ext uri="{FF2B5EF4-FFF2-40B4-BE49-F238E27FC236}">
                <a16:creationId xmlns:a16="http://schemas.microsoft.com/office/drawing/2014/main" id="{BEC519C8-9801-9D8B-0956-900444080957}"/>
              </a:ext>
            </a:extLst>
          </p:cNvPr>
          <p:cNvSpPr txBox="1">
            <a:spLocks/>
          </p:cNvSpPr>
          <p:nvPr/>
        </p:nvSpPr>
        <p:spPr>
          <a:xfrm>
            <a:off x="5940152" y="4347593"/>
            <a:ext cx="2592288" cy="156966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Arial" pitchFamily="34" charset="0"/>
              <a:buNone/>
            </a:pP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BY</a:t>
            </a:r>
          </a:p>
          <a:p>
            <a:pPr marL="0" indent="0">
              <a:buSzPct val="100000"/>
              <a:buFont typeface="Arial" pitchFamily="34" charset="0"/>
              <a:buNone/>
            </a:pP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PRAKASH.P</a:t>
            </a:r>
          </a:p>
          <a:p>
            <a:pPr marL="0" indent="0" algn="ctr">
              <a:buSzPct val="100000"/>
              <a:buFont typeface="Arial" pitchFamily="34" charset="0"/>
              <a:buNone/>
            </a:pP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MCA</a:t>
            </a:r>
          </a:p>
          <a:p>
            <a:pPr marL="0" indent="0" algn="ctr">
              <a:buSzPct val="100000"/>
              <a:buFont typeface="Arial" pitchFamily="34" charset="0"/>
              <a:buNone/>
            </a:pP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311423622035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A4E0CBF-0CEC-1C07-E2B3-81B064526A91}"/>
              </a:ext>
            </a:extLst>
          </p:cNvPr>
          <p:cNvSpPr txBox="1">
            <a:spLocks/>
          </p:cNvSpPr>
          <p:nvPr/>
        </p:nvSpPr>
        <p:spPr>
          <a:xfrm>
            <a:off x="1475656" y="447808"/>
            <a:ext cx="9270246" cy="9853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base">
              <a:spcAft>
                <a:spcPct val="0"/>
              </a:spcAft>
            </a:pPr>
            <a:r>
              <a:rPr lang="en-US" sz="2800" b="1" dirty="0">
                <a:latin typeface="Times New Roman" pitchFamily="18" charset="0"/>
                <a:ea typeface="+mn-ea"/>
                <a:cs typeface="Times New Roman" pitchFamily="18" charset="0"/>
              </a:rPr>
              <a:t>MEENAKSHI COLLEGE OF ENGINEERING  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F2317A-B7AA-CB30-B2A6-2520DEC79643}"/>
              </a:ext>
            </a:extLst>
          </p:cNvPr>
          <p:cNvSpPr txBox="1"/>
          <p:nvPr/>
        </p:nvSpPr>
        <p:spPr>
          <a:xfrm>
            <a:off x="-540568" y="2500306"/>
            <a:ext cx="105131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E-UNIFORM FOR SOLDIERS USING IOT</a:t>
            </a:r>
            <a:br>
              <a:rPr lang="en-IN" sz="3200" b="1" cap="all" dirty="0">
                <a:latin typeface="Times New Roman" panose="02020603050405020304" pitchFamily="18" charset="0"/>
                <a:cs typeface="Times New Roman" pitchFamily="18" charset="0"/>
              </a:rPr>
            </a:br>
            <a:endParaRPr lang="en-IN" sz="3200" b="1" cap="all" dirty="0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303FD62-EFF2-6BD5-E50D-222770A91922}"/>
              </a:ext>
            </a:extLst>
          </p:cNvPr>
          <p:cNvSpPr txBox="1"/>
          <p:nvPr/>
        </p:nvSpPr>
        <p:spPr>
          <a:xfrm>
            <a:off x="214282" y="4347593"/>
            <a:ext cx="34918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GUIDE NAME </a:t>
            </a:r>
          </a:p>
          <a:p>
            <a:pPr algn="ctr"/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Ms. MONISHA PJ</a:t>
            </a:r>
          </a:p>
          <a:p>
            <a:pPr algn="ctr"/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Asst.Prof.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8EF43D-7C52-41D3-4153-1D782A9D3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617418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303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 hidden="1">
            <a:extLst>
              <a:ext uri="{FF2B5EF4-FFF2-40B4-BE49-F238E27FC236}">
                <a16:creationId xmlns:a16="http://schemas.microsoft.com/office/drawing/2014/main" id="{66BABAD6-66B2-D32E-78E9-A9FA4009C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44A39-B939-4A3A-981F-04E9BB681A6E}" type="datetime1">
              <a:rPr lang="en-US" smtClean="0"/>
              <a:t>7/16/2025</a:t>
            </a:fld>
            <a:endParaRPr lang="en-US" dirty="0"/>
          </a:p>
        </p:txBody>
      </p:sp>
      <p:sp>
        <p:nvSpPr>
          <p:cNvPr id="4" name="Slide Number Placeholder 3" hidden="1">
            <a:extLst>
              <a:ext uri="{FF2B5EF4-FFF2-40B4-BE49-F238E27FC236}">
                <a16:creationId xmlns:a16="http://schemas.microsoft.com/office/drawing/2014/main" id="{4E037FEA-54D2-7A11-AFFC-922DA32D0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9C80-C75B-4B75-A6C5-E58A18995148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ABE7D4-12B1-EC81-D48F-770D918D582B}"/>
              </a:ext>
            </a:extLst>
          </p:cNvPr>
          <p:cNvSpPr txBox="1"/>
          <p:nvPr/>
        </p:nvSpPr>
        <p:spPr>
          <a:xfrm>
            <a:off x="513792" y="404664"/>
            <a:ext cx="811641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  <a:endParaRPr lang="en-IN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BDE471-388F-351E-734A-0FE837D91047}"/>
              </a:ext>
            </a:extLst>
          </p:cNvPr>
          <p:cNvSpPr txBox="1"/>
          <p:nvPr/>
        </p:nvSpPr>
        <p:spPr>
          <a:xfrm>
            <a:off x="626976" y="1350600"/>
            <a:ext cx="800323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Clr>
                <a:srgbClr val="192D19"/>
              </a:buClr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 </a:t>
            </a:r>
            <a:r>
              <a:rPr lang="en-IN" sz="18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smart embedded </a:t>
            </a: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</a:rPr>
              <a:t>system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designed for soldiers operating in extreme and hazardous environments</a:t>
            </a:r>
            <a:r>
              <a:rPr lang="en-IN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IN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use Node</a:t>
            </a:r>
            <a:r>
              <a:rPr lang="en-IN" sz="18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ESP8266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</a:rPr>
              <a:t>as</a:t>
            </a:r>
            <a:r>
              <a:rPr lang="en-IN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microcontroller with </a:t>
            </a: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</a:rPr>
              <a:t>b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uilt-in Wi-Fi module for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faster and more efficient processing</a:t>
            </a:r>
            <a:r>
              <a:rPr lang="en-US" dirty="0"/>
              <a:t>.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pPr algn="just"/>
            <a:endParaRPr lang="en-IN" b="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Ultrasonic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sensor is embedded to detect nearby objects or moving threats,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improving safety in low visibility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algn="just"/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Gas sensor continuously monitor the presence of harmful gases (e.g., CO, methane, HCN).</a:t>
            </a:r>
          </a:p>
          <a:p>
            <a:pPr algn="just"/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Peltier module controls heating or cooling of the uniform based on the temperature.</a:t>
            </a:r>
          </a:p>
          <a:p>
            <a:pPr algn="just"/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Sends real-time data (temperature, gas levels, obstacle) to cloud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dashboard.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B350E594-0815-63A2-7BAA-D1319235E9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26481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5D24E8C3-C081-5FC3-1F65-39B16840D1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-170765"/>
            <a:ext cx="26481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663BD45E-6A78-9618-5746-50460AA14E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26481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529D243D-36D0-949B-64FC-FAF1399ED2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26481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9138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 hidden="1">
            <a:extLst>
              <a:ext uri="{FF2B5EF4-FFF2-40B4-BE49-F238E27FC236}">
                <a16:creationId xmlns:a16="http://schemas.microsoft.com/office/drawing/2014/main" id="{66BABAD6-66B2-D32E-78E9-A9FA4009C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44A39-B939-4A3A-981F-04E9BB681A6E}" type="datetime1">
              <a:rPr lang="en-US" smtClean="0"/>
              <a:t>7/16/2025</a:t>
            </a:fld>
            <a:endParaRPr lang="en-US" dirty="0"/>
          </a:p>
        </p:txBody>
      </p:sp>
      <p:sp>
        <p:nvSpPr>
          <p:cNvPr id="4" name="Slide Number Placeholder 3" hidden="1">
            <a:extLst>
              <a:ext uri="{FF2B5EF4-FFF2-40B4-BE49-F238E27FC236}">
                <a16:creationId xmlns:a16="http://schemas.microsoft.com/office/drawing/2014/main" id="{4E037FEA-54D2-7A11-AFFC-922DA32D0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9C80-C75B-4B75-A6C5-E58A18995148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ABE7D4-12B1-EC81-D48F-770D918D582B}"/>
              </a:ext>
            </a:extLst>
          </p:cNvPr>
          <p:cNvSpPr txBox="1"/>
          <p:nvPr/>
        </p:nvSpPr>
        <p:spPr>
          <a:xfrm>
            <a:off x="570384" y="611977"/>
            <a:ext cx="811641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PROPOSED SYSTEM</a:t>
            </a:r>
            <a:endParaRPr lang="en-IN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BDE471-388F-351E-734A-0FE837D91047}"/>
              </a:ext>
            </a:extLst>
          </p:cNvPr>
          <p:cNvSpPr txBox="1"/>
          <p:nvPr/>
        </p:nvSpPr>
        <p:spPr>
          <a:xfrm>
            <a:off x="685853" y="1484784"/>
            <a:ext cx="8003232" cy="4867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Bef>
                <a:spcPts val="660"/>
              </a:spcBef>
              <a:buSzPct val="93000"/>
              <a:buFont typeface="Arial" panose="020B0604020202020204" pitchFamily="34" charset="0"/>
              <a:buChar char="•"/>
              <a:tabLst>
                <a:tab pos="955675" algn="l"/>
                <a:tab pos="95631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has built-in wireless communication and faster processing</a:t>
            </a:r>
            <a:r>
              <a:rPr lang="en-US" dirty="0"/>
              <a:t>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60"/>
              </a:spcBef>
              <a:buSzPct val="93000"/>
              <a:tabLst>
                <a:tab pos="955675" algn="l"/>
                <a:tab pos="956310" algn="l"/>
              </a:tabLst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660"/>
              </a:spcBef>
              <a:buSzPts val="1100"/>
              <a:buFont typeface="Symbol" panose="05050102010706020507" pitchFamily="18" charset="2"/>
              <a:buChar char=""/>
              <a:tabLst>
                <a:tab pos="955675" algn="l"/>
                <a:tab pos="956310" algn="l"/>
              </a:tabLs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Combines health monitoring, environmental sensing and smart control in one compact system.</a:t>
            </a:r>
          </a:p>
          <a:p>
            <a:pPr>
              <a:spcBef>
                <a:spcPts val="660"/>
              </a:spcBef>
              <a:buSzPts val="1100"/>
              <a:tabLst>
                <a:tab pos="955675" algn="l"/>
                <a:tab pos="956310" algn="l"/>
              </a:tabLst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660"/>
              </a:spcBef>
              <a:buSzPts val="1100"/>
              <a:buFont typeface="Symbol" panose="05050102010706020507" pitchFamily="18" charset="2"/>
              <a:buChar char=""/>
              <a:tabLst>
                <a:tab pos="955675" algn="l"/>
                <a:tab pos="95631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uses rechargeable batteries instead of heavy solar panels for better movement.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60"/>
              </a:spcBef>
              <a:buSzPts val="1100"/>
              <a:tabLst>
                <a:tab pos="955675" algn="l"/>
                <a:tab pos="956310" algn="l"/>
              </a:tabLst>
            </a:pP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660"/>
              </a:spcBef>
              <a:buSzPts val="1100"/>
              <a:buFont typeface="Symbol" panose="05050102010706020507" pitchFamily="18" charset="2"/>
              <a:buChar char=""/>
              <a:tabLst>
                <a:tab pos="955675" algn="l"/>
                <a:tab pos="956310" algn="l"/>
              </a:tabLst>
            </a:pP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Allows real-time monitoring by commanders through a cloud platform(Thing speak).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60"/>
              </a:spcBef>
              <a:buSzPts val="1100"/>
              <a:tabLst>
                <a:tab pos="955675" algn="l"/>
                <a:tab pos="956310" algn="l"/>
              </a:tabLst>
            </a:pPr>
            <a:endParaRPr lang="en-IN" sz="1800" dirty="0">
              <a:effectLst/>
              <a:latin typeface="Times New Roman" panose="02020603050405020304" pitchFamily="18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342900" indent="-342900">
              <a:spcBef>
                <a:spcPts val="670"/>
              </a:spcBef>
              <a:buSzPts val="1100"/>
              <a:buFont typeface="Symbol" panose="05050102010706020507" pitchFamily="18" charset="2"/>
              <a:buChar char=""/>
              <a:tabLst>
                <a:tab pos="955675" algn="l"/>
                <a:tab pos="956310" algn="l"/>
              </a:tabLst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Detects harmful gases instantly to avoid health risks.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70"/>
              </a:spcBef>
              <a:buSzPts val="1100"/>
              <a:tabLst>
                <a:tab pos="955675" algn="l"/>
                <a:tab pos="956310" algn="l"/>
              </a:tabLst>
            </a:pPr>
            <a:endParaRPr kumimoji="0" lang="en-US" altLang="en-US" sz="180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ts val="690"/>
              </a:spcBef>
              <a:spcAft>
                <a:spcPts val="0"/>
              </a:spcAft>
              <a:buSzPts val="1100"/>
              <a:buFont typeface="Symbol" panose="05050102010706020507" pitchFamily="18" charset="2"/>
              <a:buChar char=""/>
              <a:tabLst>
                <a:tab pos="955675" algn="l"/>
                <a:tab pos="956310" algn="l"/>
              </a:tabLst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ontinuously monitor the environment and trigger alerts in case of danger.</a:t>
            </a:r>
            <a:endParaRPr lang="en-IN" sz="1800" dirty="0">
              <a:effectLst/>
              <a:latin typeface="Times New Roman" panose="02020603050405020304" pitchFamily="18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118478E7-FAFE-504E-54D2-024156F48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26481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C2CF133E-8939-0311-DCF5-BCBB204C5C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-170765"/>
            <a:ext cx="26481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0C10DFCC-1C4A-3128-3FE7-446908A527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26481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41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65FE9-DECC-614B-16A4-AB2DE224A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476672"/>
            <a:ext cx="7704667" cy="1099591"/>
          </a:xfrm>
        </p:spPr>
        <p:txBody>
          <a:bodyPr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BLOCK DIAGRAM</a:t>
            </a:r>
            <a:endParaRPr lang="en-IN" dirty="0"/>
          </a:p>
        </p:txBody>
      </p:sp>
      <p:pic>
        <p:nvPicPr>
          <p:cNvPr id="4" name="Content Placeholder 4" descr="C:\Users\Admin\AppData\Local\Microsoft\Windows\INetCache\Content.MSO\D260D65D.tmp">
            <a:extLst>
              <a:ext uri="{FF2B5EF4-FFF2-40B4-BE49-F238E27FC236}">
                <a16:creationId xmlns:a16="http://schemas.microsoft.com/office/drawing/2014/main" id="{E01D07E2-0E19-2F6A-3BF9-E6ACD6CEA6C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23728" y="2204864"/>
            <a:ext cx="5736058" cy="26518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03435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EB13C-2855-793A-77CA-A5CFC5098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55E8D29-8774-DE7F-D48A-4DF5C7E6FB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916832"/>
            <a:ext cx="7886700" cy="3783151"/>
          </a:xfrm>
        </p:spPr>
      </p:pic>
    </p:spTree>
    <p:extLst>
      <p:ext uri="{BB962C8B-B14F-4D97-AF65-F5344CB8AC3E}">
        <p14:creationId xmlns:p14="http://schemas.microsoft.com/office/powerpoint/2010/main" val="18501202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D710C-388B-C328-B097-32D1C0015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-17140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FLOW 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21C908-E6B3-4648-621F-7D5F2ED086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926" y="980728"/>
            <a:ext cx="3060000" cy="5569972"/>
          </a:xfrm>
        </p:spPr>
      </p:pic>
    </p:spTree>
    <p:extLst>
      <p:ext uri="{BB962C8B-B14F-4D97-AF65-F5344CB8AC3E}">
        <p14:creationId xmlns:p14="http://schemas.microsoft.com/office/powerpoint/2010/main" val="2679071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3AEB0-B949-6F6F-F63A-9E7456A2D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332656"/>
            <a:ext cx="8784976" cy="1325563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PROPOSED SYSTEM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C9DE1-3A3F-6532-BDEC-DBD2362FC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50" y="1772816"/>
            <a:ext cx="7429499" cy="47525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Ultra sonic sensor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Gas sensor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Temperature sensor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Relay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Peltier panel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Thermal Fan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LCD</a:t>
            </a:r>
          </a:p>
          <a:p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Emergency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Alert system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monitoring  using Think speak.</a:t>
            </a:r>
          </a:p>
          <a:p>
            <a:endParaRPr kumimoji="0" lang="en-US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19824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02E85-D4B1-79A1-661B-200350BF4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04765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ULTRASONIC SENSOR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endParaRPr lang="en-IN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F01D5-7EB2-4204-5E0B-4CB2D23C79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85393"/>
            <a:ext cx="5383510" cy="4351338"/>
          </a:xfrm>
        </p:spPr>
        <p:txBody>
          <a:bodyPr>
            <a:noAutofit/>
          </a:bodyPr>
          <a:lstStyle/>
          <a:p>
            <a:pPr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Ultrasonic sensor is 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measure a distance of the object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sound waves</a:t>
            </a:r>
            <a:r>
              <a:rPr lang="en-IN" sz="1400" dirty="0"/>
              <a:t>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emits ultrasonic waves, typically in the range of 20 kHz to 65 kHz.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  <a:defRPr/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IN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detect nearby or moving object that cause threat to the soldier in field.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  <a:defRPr/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measured distance can be displayed on L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CD screen to alert soldiers.</a:t>
            </a:r>
            <a:endParaRPr lang="en-IN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  <a:defRPr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distance is calculated and presented in centimeters (cm).</a:t>
            </a:r>
            <a:endParaRPr kumimoji="0" lang="en-IN" sz="18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728A7C-0D67-C31C-202A-5E5076F7DC7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84168" y="1589286"/>
            <a:ext cx="2592288" cy="39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6862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05453-5AAE-A655-A495-D62F18525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ULTRASONIC SENSOR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90D83-C1A7-7B67-C0BF-8768382922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ultrasonic sensor detects objects by executing code instructions, as shown in the image: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E9BC57-41E5-BB2B-8D2D-EAD2AAD4E9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492896"/>
            <a:ext cx="6972300" cy="3819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9406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58A4C-B4D5-62FC-1895-72A2889DD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GAS SENSOR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20B92-DD24-B1F8-4B91-7F083BEF15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7768" y="1484784"/>
            <a:ext cx="5410771" cy="5008090"/>
          </a:xfrm>
        </p:spPr>
        <p:txBody>
          <a:bodyPr>
            <a:noAutofit/>
          </a:bodyPr>
          <a:lstStyle/>
          <a:p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 gas sensor detects &amp; measures the concentration of toxic gases in the environment.</a:t>
            </a:r>
          </a:p>
          <a:p>
            <a:pPr marL="0" indent="0">
              <a:buNone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MQ135 gas sensor is used in the E-uniform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protect soldiers from harmful gases.</a:t>
            </a:r>
          </a:p>
          <a:p>
            <a:pPr marL="0" indent="0"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 readings are displayed on LCD screen, warning soldiers of hazardous air conditions.</a:t>
            </a:r>
            <a:endParaRPr kumimoji="0" lang="en-US" sz="18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0" lang="en-US" sz="18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alert is triggered when gas levels exceed a defined threshold (e.g:gas level &gt; 500).</a:t>
            </a:r>
          </a:p>
          <a:p>
            <a:pPr marL="0" indent="0"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gas concentration is shown as a percentage, offering accurate real-time monitoring.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5" name="Picture 2" descr="ARDUIN0 MQ 2 Gas Sensors for compatible ...">
            <a:extLst>
              <a:ext uri="{FF2B5EF4-FFF2-40B4-BE49-F238E27FC236}">
                <a16:creationId xmlns:a16="http://schemas.microsoft.com/office/drawing/2014/main" id="{C7869C14-5E88-4B34-E3BC-C5F5493614F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916832"/>
            <a:ext cx="2952328" cy="3024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60211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16FD5-839E-A283-38DD-A5D411F70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GAS SENSOR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C9388-EC02-C60F-0432-78A22D6EC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gas sensor can be programmed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Arduino IDE, as shown in the image: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579E5D-2C2D-1D26-E686-C76FAA5015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454" y="2278461"/>
            <a:ext cx="6483092" cy="4032448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6CB30B7A-1362-4F52-FC4F-2BBAAD3403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26481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F6CD3FA5-03F1-206B-247D-A924BBCCB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34035"/>
            <a:ext cx="26481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6524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 hidden="1">
            <a:extLst>
              <a:ext uri="{FF2B5EF4-FFF2-40B4-BE49-F238E27FC236}">
                <a16:creationId xmlns:a16="http://schemas.microsoft.com/office/drawing/2014/main" id="{66BABAD6-66B2-D32E-78E9-A9FA4009C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44A39-B939-4A3A-981F-04E9BB681A6E}" type="datetime1">
              <a:rPr lang="en-US" smtClean="0"/>
              <a:t>7/16/2025</a:t>
            </a:fld>
            <a:endParaRPr lang="en-US" dirty="0"/>
          </a:p>
        </p:txBody>
      </p:sp>
      <p:sp>
        <p:nvSpPr>
          <p:cNvPr id="4" name="Slide Number Placeholder 3" hidden="1">
            <a:extLst>
              <a:ext uri="{FF2B5EF4-FFF2-40B4-BE49-F238E27FC236}">
                <a16:creationId xmlns:a16="http://schemas.microsoft.com/office/drawing/2014/main" id="{4E037FEA-54D2-7A11-AFFC-922DA32D0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ABE7D4-12B1-EC81-D48F-770D918D582B}"/>
              </a:ext>
            </a:extLst>
          </p:cNvPr>
          <p:cNvSpPr txBox="1"/>
          <p:nvPr/>
        </p:nvSpPr>
        <p:spPr>
          <a:xfrm>
            <a:off x="570384" y="611977"/>
            <a:ext cx="811641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lang="en-IN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BDE471-388F-351E-734A-0FE837D91047}"/>
              </a:ext>
            </a:extLst>
          </p:cNvPr>
          <p:cNvSpPr txBox="1"/>
          <p:nvPr/>
        </p:nvSpPr>
        <p:spPr>
          <a:xfrm>
            <a:off x="518764" y="1352221"/>
            <a:ext cx="811641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Soldiers works in extreme weather conditions and hazardous environment during their service.</a:t>
            </a:r>
          </a:p>
          <a:p>
            <a:pPr algn="just"/>
            <a:endParaRPr lang="en-IN" sz="18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support their well-being, a smart E-uniform with climate-adjustable features has been developed.</a:t>
            </a: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uniform works in both summer and winter modes, helping soldiers regulate body temperature.</a:t>
            </a: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en-IN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It includes essential components like sensors, a microcontroller, power supply and                          heating/cooling systems.          </a:t>
            </a:r>
            <a:endParaRPr lang="en-IN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system continuously monitors the body and environment to activates temperature control as needed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68328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39A47-D88D-7970-385B-20789AD36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59618"/>
          </a:xfrm>
        </p:spPr>
        <p:txBody>
          <a:bodyPr>
            <a:normAutofit/>
          </a:bodyPr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192D1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TEMPERATURE SENSOR</a:t>
            </a:r>
            <a:endParaRPr lang="en-IN" sz="3200" dirty="0">
              <a:solidFill>
                <a:srgbClr val="192D19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9D300-1619-C492-2C9F-3743E6A30B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8447" y="1363402"/>
            <a:ext cx="6408712" cy="5089934"/>
          </a:xfrm>
        </p:spPr>
        <p:txBody>
          <a:bodyPr>
            <a:noAutofit/>
          </a:bodyPr>
          <a:lstStyle/>
          <a:p>
            <a:pPr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DHT 11 sensor continuously measures ambient temperature and humidity around the soldier.</a:t>
            </a:r>
          </a:p>
          <a:p>
            <a:pPr marL="0" indent="0">
              <a:buNone/>
              <a:defRPr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Microcontroller processes the data and send  to Thing speak via Wi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-Fi.</a:t>
            </a:r>
          </a:p>
          <a:p>
            <a:pPr marL="0" indent="0"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temperature exceeds 35°C, the system performs two actions:</a:t>
            </a:r>
          </a:p>
          <a:p>
            <a:pPr>
              <a:buFont typeface="Times New Roman" panose="02020603050405020304" pitchFamily="18" charset="0"/>
              <a:buChar char="•"/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Sends an automatic alert to the base station.</a:t>
            </a:r>
          </a:p>
          <a:p>
            <a:pPr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Activates a cooling system (e.g., peltier module and fan) to cool the soldier.</a:t>
            </a:r>
          </a:p>
          <a:p>
            <a:pPr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prevent heat exhaustion, hyperthermia, and high humidity exposure in extreme environment.</a:t>
            </a:r>
          </a:p>
          <a:p>
            <a:pPr marL="0" indent="0">
              <a:buNone/>
              <a:defRPr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Soldiers can view real-time temperature data on an LCD screen with high accuracy</a:t>
            </a:r>
            <a:r>
              <a:rPr lang="en-US" sz="1400" dirty="0"/>
              <a:t>.</a:t>
            </a:r>
          </a:p>
          <a:p>
            <a:pPr marL="0" indent="0">
              <a:lnSpc>
                <a:spcPct val="100000"/>
              </a:lnSpc>
              <a:buNone/>
              <a:defRPr/>
            </a:pPr>
            <a:endParaRPr lang="en-US" sz="18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sz="18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5" name="Picture 2" descr="DHT11 Sensor Pinout, Features ...">
            <a:extLst>
              <a:ext uri="{FF2B5EF4-FFF2-40B4-BE49-F238E27FC236}">
                <a16:creationId xmlns:a16="http://schemas.microsoft.com/office/drawing/2014/main" id="{74994D7C-1FEA-095E-5FBA-033843B87C1C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7159" y="1587736"/>
            <a:ext cx="2448272" cy="368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83099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CEBE6-7604-41A3-A2C6-C6E3E6371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TEMPERATURE SENSOR</a:t>
            </a:r>
            <a:endParaRPr lang="en-IN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0A548-1AA6-B304-5CE7-E6210C568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temperature sensor code is developed in Arduino IDE as shown below: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BEBD46-B411-D8D8-BFD3-E94D193012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470178"/>
            <a:ext cx="6336704" cy="3825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3255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9AC5C-2A5B-820F-0955-0E681B03F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191666"/>
          </a:xfrm>
        </p:spPr>
        <p:txBody>
          <a:bodyPr>
            <a:no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RELAY</a:t>
            </a:r>
            <a:b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endParaRPr lang="en-IN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CDA52-45EA-84A1-9996-BE48D83D6D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7544" y="1556793"/>
            <a:ext cx="6048672" cy="4351338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relay is an electrically controlled switch that allows a low-power microcontroller to operate high-power devices.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ESP8266 works on 3.3V logic and cannot directly drive high-current components.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Relays enable automated power control for devices like peltier modules and cooling fans.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provide isolation between ESP8266 and high-power output, ensuring safe operation.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5" name="Content Placeholder 4" descr="C:\Users\Admin\AppData\Local\Microsoft\Windows\INetCache\Content.MSO\CF97753D.tmp">
            <a:extLst>
              <a:ext uri="{FF2B5EF4-FFF2-40B4-BE49-F238E27FC236}">
                <a16:creationId xmlns:a16="http://schemas.microsoft.com/office/drawing/2014/main" id="{809298F7-4030-879E-EAEE-038FD38E733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3005" y="1556792"/>
            <a:ext cx="2448272" cy="33123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426227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74BFE-2BBC-9ED2-B92F-5F408719D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IN" sz="3200" b="1" dirty="0">
                <a:ln>
                  <a:noFill/>
                </a:ln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PELTIER PANEL</a:t>
            </a:r>
            <a:br>
              <a:rPr lang="en-IN" sz="3200" b="1" dirty="0">
                <a:ln>
                  <a:noFill/>
                </a:ln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31F8B-8A94-4895-B1B4-E62AAE8B70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1520" y="1309910"/>
            <a:ext cx="6024602" cy="5647482"/>
          </a:xfrm>
        </p:spPr>
        <p:txBody>
          <a:bodyPr>
            <a:noAutofit/>
          </a:bodyPr>
          <a:lstStyle/>
          <a:p>
            <a:pPr marL="342900" indent="-285750" algn="just">
              <a:lnSpc>
                <a:spcPct val="100000"/>
              </a:lnSpc>
              <a:spcBef>
                <a:spcPts val="1400"/>
              </a:spcBef>
              <a:spcAft>
                <a:spcPts val="1400"/>
              </a:spcAft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Peltier panel protect soldiers from extreme temperatures and prevents unconsciousness.</a:t>
            </a:r>
            <a:endParaRPr lang="en-IN" sz="1800" dirty="0">
              <a:ln>
                <a:noFill/>
              </a:ln>
              <a:effectLst>
                <a:outerShdw blurRad="38100" dist="19050" dir="2700000" algn="tl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285750" algn="just">
              <a:lnSpc>
                <a:spcPct val="100000"/>
              </a:lnSpc>
              <a:spcBef>
                <a:spcPts val="1400"/>
              </a:spcBef>
              <a:spcAft>
                <a:spcPts val="1400"/>
              </a:spcAft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activates heating or cooling based on body temperature changes detected by sensors.</a:t>
            </a:r>
            <a:r>
              <a:rPr lang="en-IN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N" sz="1800" dirty="0">
              <a:ln>
                <a:noFill/>
              </a:ln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285750" algn="just">
              <a:lnSpc>
                <a:spcPct val="100000"/>
              </a:lnSpc>
              <a:spcBef>
                <a:spcPts val="1400"/>
              </a:spcBef>
              <a:spcAft>
                <a:spcPts val="1400"/>
              </a:spcAft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temperature exceeds 35°C, it creates a cooling effect</a:t>
            </a:r>
            <a:r>
              <a:rPr lang="en-IN" sz="1800" dirty="0">
                <a:ln>
                  <a:noFill/>
                </a:ln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pPr marL="342900" indent="-285750" algn="just">
              <a:lnSpc>
                <a:spcPct val="100000"/>
              </a:lnSpc>
              <a:spcBef>
                <a:spcPts val="1400"/>
              </a:spcBef>
              <a:spcAft>
                <a:spcPts val="1400"/>
              </a:spcAft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temperature drops below 29°C, it generates a warming effect.</a:t>
            </a:r>
            <a:endParaRPr lang="en-IN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285750" algn="just">
              <a:lnSpc>
                <a:spcPct val="100000"/>
              </a:lnSpc>
              <a:spcBef>
                <a:spcPts val="1400"/>
              </a:spcBef>
              <a:spcAft>
                <a:spcPts val="1400"/>
              </a:spcAft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surface provides thermal effect, while other  side generate cooling effect.</a:t>
            </a:r>
            <a:endParaRPr lang="en-IN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 descr="Adraxx 12V 6A 72W TEC1-12706 Thermoelectric Cooler Cooling Peltier Plate  Module 40X40mm : Amazon.in: Computers &amp; Accessories">
            <a:extLst>
              <a:ext uri="{FF2B5EF4-FFF2-40B4-BE49-F238E27FC236}">
                <a16:creationId xmlns:a16="http://schemas.microsoft.com/office/drawing/2014/main" id="{78F0FC72-7A97-170B-87E5-92F8D495483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1420586"/>
            <a:ext cx="2527622" cy="35925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116581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1878D-06AE-FAE4-4849-448C8D7A0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THERMAL FAN</a:t>
            </a:r>
            <a:b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2E73-B27D-1C1F-BCB4-C95B5C305E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1520" y="1825625"/>
            <a:ext cx="5400600" cy="4351338"/>
          </a:xfrm>
        </p:spPr>
        <p:txBody>
          <a:bodyPr>
            <a:no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Thermal fan refers to cooling fan controlled by adjusts speed based on condition.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prevents overheating caused by the Peltier panel during extreme temperatures</a:t>
            </a:r>
            <a:r>
              <a:rPr lang="en-US" sz="1400" dirty="0"/>
              <a:t>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fan slow down or stops, the system triggers an alert or off power using a relay</a:t>
            </a:r>
            <a:r>
              <a:rPr lang="en-US" sz="1400" dirty="0"/>
              <a:t>.</a:t>
            </a:r>
            <a:endParaRPr lang="en-IN" sz="1800" dirty="0">
              <a:ln>
                <a:noFill/>
              </a:ln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en-IN" sz="1800" dirty="0">
              <a:effectLst>
                <a:outerShdw blurRad="38100" dist="19050" dir="2700000" algn="tl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IN" sz="1800" dirty="0">
                <a:ln>
                  <a:noFill/>
                </a:ln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Operates similarly to cooling fans in laptops or PCs, ensuring efficient heat management</a:t>
            </a:r>
            <a:r>
              <a:rPr lang="en-US" sz="1400" dirty="0"/>
              <a:t>.</a:t>
            </a:r>
            <a:endParaRPr lang="en-IN" sz="1800" dirty="0">
              <a:ln>
                <a:noFill/>
              </a:ln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 descr="C:\Users\Admin\AppData\Local\Microsoft\Windows\INetCache\Content.MSO\CBE5C463.tmp">
            <a:extLst>
              <a:ext uri="{FF2B5EF4-FFF2-40B4-BE49-F238E27FC236}">
                <a16:creationId xmlns:a16="http://schemas.microsoft.com/office/drawing/2014/main" id="{1272A142-E2A0-0AB0-B0D3-5DF3B9E7637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988840"/>
            <a:ext cx="2736304" cy="31155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537429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7B9A5-58AB-1E93-CB7C-509BD402F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LCD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DF21E-B954-729F-BCB4-1A407ACE0D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7216" y="1709894"/>
            <a:ext cx="6552728" cy="4351338"/>
          </a:xfrm>
        </p:spPr>
        <p:txBody>
          <a:bodyPr>
            <a:noAutofit/>
          </a:bodyPr>
          <a:lstStyle/>
          <a:p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LCD (Liquid Crystal Display)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display module commonly used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IoT applications.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IN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shows vital information like obstacle alerts, temperature and         explosive detection</a:t>
            </a:r>
            <a:r>
              <a:rPr lang="en-IN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16×2 LCD is used, displaying 16 characters per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across 2 lines.</a:t>
            </a: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character is shown using a 5×7 pixel matrix.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LCD operates using two registers: Command and Data.</a:t>
            </a:r>
          </a:p>
          <a:p>
            <a:pPr marL="0" indent="0">
              <a:buNone/>
            </a:pP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9F30BF7-1EED-6FF8-13CF-C356B4337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-170765"/>
            <a:ext cx="26481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D97930-934B-AB45-5364-E4C753086F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2204864"/>
            <a:ext cx="2376264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6552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EDB27-1CCB-ED96-204A-3DB07047C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929" y="125721"/>
            <a:ext cx="8335838" cy="927015"/>
          </a:xfrm>
        </p:spPr>
        <p:txBody>
          <a:bodyPr>
            <a:noAutofit/>
          </a:bodyPr>
          <a:lstStyle/>
          <a:p>
            <a:pPr marL="0" indent="0"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EMERGENCY ALERT  SYSTEM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077D4-06EC-0113-A5EB-A21A8894D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528" y="1196752"/>
            <a:ext cx="8640960" cy="511256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E-uniform triggers three types of emergency alerts based on the distance between the soldier and the base station: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 Range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MQTT (Message Queuing Telemetry Transport)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lightweight messaging protocol used for real-time communication.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 data (temperature, gas, distance) is sent instantly to the base station via MQTT for immediate monitoring.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Medium Range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 Alert is sent.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complete status report is emailed to the control center using internet-based SMTP services.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 Range: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SMS Alert is triggered via GSM network using Twilio.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short, urgent text message is sent to base station for ensure timely action.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base station can forward these alert to rescue teams for ensure the soldier’s safety 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69955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17767-7838-CF36-1DC4-BEF1881B9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96" y="260649"/>
            <a:ext cx="10297144" cy="1008112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MONITORING VIA THING SPEAK</a:t>
            </a:r>
            <a:b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F1824-992C-A288-8C88-BB429C427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84785"/>
            <a:ext cx="7886700" cy="4351338"/>
          </a:xfrm>
        </p:spPr>
        <p:txBody>
          <a:bodyPr>
            <a:no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Thing Speak is an IoT platform used to collect and monitor sensor data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 data from the microcontroller is sent to Thing Speak for visualization and monitoring by higher officials</a:t>
            </a:r>
            <a:r>
              <a:rPr lang="en-IN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18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is displayed using graphs or widgets for specific channels and fields</a:t>
            </a:r>
            <a:r>
              <a:rPr lang="en-IN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IN" sz="18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Officials can track each soldier’s health and status, and take action if unusual readings are detected.</a:t>
            </a:r>
            <a:r>
              <a:rPr lang="en-IN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.</a:t>
            </a:r>
          </a:p>
          <a:p>
            <a:pPr marL="0" indent="0">
              <a:buNone/>
            </a:pPr>
            <a:endParaRPr lang="en-IN" sz="18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monitors parameters like distance (ultrasonic sensor), gas levels, and temperature in real time</a:t>
            </a:r>
            <a:r>
              <a:rPr lang="en-IN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6530474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FCB13-DC64-5653-C5A3-7F7C094EA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9324528" cy="1325563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MONITORING VIA THING SPEAK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0CA11-8AB7-7E5D-B5E4-26367DA8A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Below is a sample code snippet showing how to configure the server and API key in Arduino IDE: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6756B0-04EF-7F46-5E9C-862FAE23FD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3" y="3068960"/>
            <a:ext cx="4464496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3561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 hidden="1">
            <a:extLst>
              <a:ext uri="{FF2B5EF4-FFF2-40B4-BE49-F238E27FC236}">
                <a16:creationId xmlns:a16="http://schemas.microsoft.com/office/drawing/2014/main" id="{54F4B522-D6E4-DAA7-7BAA-2DD357697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44A39-B939-4A3A-981F-04E9BB681A6E}" type="datetime1">
              <a:rPr lang="en-US" smtClean="0"/>
              <a:t>7/16/2025</a:t>
            </a:fld>
            <a:endParaRPr lang="en-US" dirty="0"/>
          </a:p>
        </p:txBody>
      </p:sp>
      <p:sp>
        <p:nvSpPr>
          <p:cNvPr id="8" name="Slide Number Placeholder 3" hidden="1">
            <a:extLst>
              <a:ext uri="{FF2B5EF4-FFF2-40B4-BE49-F238E27FC236}">
                <a16:creationId xmlns:a16="http://schemas.microsoft.com/office/drawing/2014/main" id="{6DA7BC80-8AF6-0EBC-B032-0E557094A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9C80-C75B-4B75-A6C5-E58A18995148}" type="slidenum">
              <a:rPr lang="en-US" smtClean="0"/>
              <a:t>29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18EF8A-E341-9EC5-D881-339627A36920}"/>
              </a:ext>
            </a:extLst>
          </p:cNvPr>
          <p:cNvSpPr txBox="1"/>
          <p:nvPr/>
        </p:nvSpPr>
        <p:spPr>
          <a:xfrm>
            <a:off x="179512" y="611977"/>
            <a:ext cx="89289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&amp; FUTURE ENHANCEMENT</a:t>
            </a:r>
            <a:endParaRPr lang="en-IN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5AFBDC-3C8B-95D8-27F2-24ABDDD7672E}"/>
              </a:ext>
            </a:extLst>
          </p:cNvPr>
          <p:cNvSpPr txBox="1"/>
          <p:nvPr/>
        </p:nvSpPr>
        <p:spPr>
          <a:xfrm>
            <a:off x="467544" y="1556792"/>
            <a:ext cx="800323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smart E-uniform enhances soldier safety, comfort, and security in extreme conditions using IoT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integrates temperature control, gas, and ultrasonic sensors with a Peltier panel to transmit data to the cloud (Thing Speak)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kumimoji="0" lang="en-IN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system improves operational efficiency and response time in critical areas.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upgrades may include real-time video monitoring using an ESP-32 camera and precise location tracking with a NEO-M9N GPS module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820772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B81865-C530-00BA-93F1-4EC926C31DFD}"/>
              </a:ext>
            </a:extLst>
          </p:cNvPr>
          <p:cNvSpPr txBox="1"/>
          <p:nvPr/>
        </p:nvSpPr>
        <p:spPr>
          <a:xfrm>
            <a:off x="417216" y="620688"/>
            <a:ext cx="800323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IN" sz="3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86D328-3BD3-4982-AA26-53B36431731D}"/>
              </a:ext>
            </a:extLst>
          </p:cNvPr>
          <p:cNvSpPr txBox="1"/>
          <p:nvPr/>
        </p:nvSpPr>
        <p:spPr>
          <a:xfrm>
            <a:off x="570384" y="1484784"/>
            <a:ext cx="800323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develop a survival system for soldiers in extreme hot and cold environments.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integrate a health monitoring system and automated climate control into a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compact, wearable uniform.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display real-time sensor data and system status on an LCD screen.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send instant alert to the command center through MQTT protocol, E-mail and SMS.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allow higher authorities to remotely monitor each soldier through transmitted data.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0F19180-6EC4-4283-6E46-4DC3C8696A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-170765"/>
            <a:ext cx="26481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98218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5F0C1-2951-1D6E-B976-64A3D1C28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SCREEN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DD8BE-10B1-FD38-8006-8CF491F8F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725" y="1556792"/>
            <a:ext cx="78867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WELCOME SCREEN</a:t>
            </a:r>
          </a:p>
          <a:p>
            <a:pPr marL="0" indent="0" algn="ctr">
              <a:buNone/>
            </a:pP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57ACE5-44BA-44EE-A8E3-AE3240E529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2514932"/>
            <a:ext cx="6768752" cy="2930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0900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7089-2E95-0744-B4B2-A84DE7CBE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DISTANCE DATA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9315BDE-9AE3-BB4F-66BE-18406BFBC7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604" y="2420888"/>
            <a:ext cx="7128792" cy="2677413"/>
          </a:xfrm>
        </p:spPr>
      </p:pic>
    </p:spTree>
    <p:extLst>
      <p:ext uri="{BB962C8B-B14F-4D97-AF65-F5344CB8AC3E}">
        <p14:creationId xmlns:p14="http://schemas.microsoft.com/office/powerpoint/2010/main" val="24131267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ABC7E-00CF-E6EA-B3CC-6ACE7C099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47253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TOXIC GAS DETECTION SCREEN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DE3E8E-F2FD-42A2-7ECE-5C05C20AC7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532078"/>
            <a:ext cx="7886700" cy="2938431"/>
          </a:xfrm>
        </p:spPr>
      </p:pic>
    </p:spTree>
    <p:extLst>
      <p:ext uri="{BB962C8B-B14F-4D97-AF65-F5344CB8AC3E}">
        <p14:creationId xmlns:p14="http://schemas.microsoft.com/office/powerpoint/2010/main" val="39748594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D4595-175F-23CE-CCD7-3ACF13539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TEMP &amp; HUMIDITY DATA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EC80E03-A337-3E6C-1437-706B621B90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223706"/>
            <a:ext cx="7886700" cy="3555176"/>
          </a:xfrm>
        </p:spPr>
      </p:pic>
    </p:spTree>
    <p:extLst>
      <p:ext uri="{BB962C8B-B14F-4D97-AF65-F5344CB8AC3E}">
        <p14:creationId xmlns:p14="http://schemas.microsoft.com/office/powerpoint/2010/main" val="6145971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66944-73E5-B123-A52C-FAB0C9535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TEMP &amp; HUMIDITY DATA</a:t>
            </a:r>
            <a:endParaRPr lang="en-IN" sz="3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E86C33-2D1C-AB2E-D80B-58A80CC7F9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245271"/>
            <a:ext cx="7886700" cy="3512046"/>
          </a:xfrm>
        </p:spPr>
      </p:pic>
    </p:spTree>
    <p:extLst>
      <p:ext uri="{BB962C8B-B14F-4D97-AF65-F5344CB8AC3E}">
        <p14:creationId xmlns:p14="http://schemas.microsoft.com/office/powerpoint/2010/main" val="13524077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2954B-A1BB-484A-B626-2AAD469CF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48651"/>
            <a:ext cx="7886700" cy="920110"/>
          </a:xfrm>
        </p:spPr>
        <p:txBody>
          <a:bodyPr/>
          <a:lstStyle/>
          <a:p>
            <a:pPr algn="ctr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EMERGENCY ALERT SYSTEM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FD6FE-0ADC-6767-8DF9-9DA2AB4F7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484784"/>
            <a:ext cx="8047806" cy="4692179"/>
          </a:xfrm>
        </p:spPr>
        <p:txBody>
          <a:bodyPr>
            <a:normAutofit/>
          </a:bodyPr>
          <a:lstStyle/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MQTT Alert for High &amp; Low temperature.</a:t>
            </a: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7EE8592D-7703-0169-8808-A5A449107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204864"/>
            <a:ext cx="3394326" cy="43513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E7CB03-A7E2-B35A-D512-2753DA7114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4098" y="2204864"/>
            <a:ext cx="339432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5265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B9E0F-6DC5-0B5E-B2C6-61B8CCEA9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82263"/>
          </a:xfrm>
        </p:spPr>
        <p:txBody>
          <a:bodyPr/>
          <a:lstStyle/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EMERGENCY ALERT SYSTEM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4885D-D172-844A-7FB9-BB2E8A5F8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47388"/>
            <a:ext cx="7886700" cy="5493979"/>
          </a:xfrm>
        </p:spPr>
        <p:txBody>
          <a:bodyPr>
            <a:normAutofit/>
          </a:bodyPr>
          <a:lstStyle/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E-mail Alert &amp; SMS Alert for both high and low temperature.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B223F1FC-860A-FA2F-BB96-765529D608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782741"/>
            <a:ext cx="3079254" cy="49295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9E22CA4-3FDF-76FD-E469-893E09C984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762804"/>
            <a:ext cx="3521124" cy="4929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7798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A65F7-F543-01CE-1B08-BC3CE41CB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96" y="365127"/>
            <a:ext cx="9001000" cy="1119658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THINGSPEAK DASHBOARD OF SOLDIER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A65D02-10D3-E9B8-2297-0A6BA6ED69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484785"/>
            <a:ext cx="6984776" cy="4667249"/>
          </a:xfrm>
        </p:spPr>
      </p:pic>
    </p:spTree>
    <p:extLst>
      <p:ext uri="{BB962C8B-B14F-4D97-AF65-F5344CB8AC3E}">
        <p14:creationId xmlns:p14="http://schemas.microsoft.com/office/powerpoint/2010/main" val="22759182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BB75E-5CD4-D278-3557-D58066F76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75114"/>
            <a:ext cx="9144000" cy="1325563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THINGSPEAK-BASED VISUALIZATION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2FE2E8D-584F-A29F-91E6-F4A7AAFD3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002" y="1844824"/>
            <a:ext cx="7886700" cy="4351338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Graphical Analysis of Temperature &amp; Humidity of individual soldier.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3C5971F-3266-C3A8-EB89-273BF8659A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48880"/>
            <a:ext cx="9144000" cy="3165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2398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CB505-B372-CEEC-446B-E9ECEE149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365126"/>
            <a:ext cx="8712968" cy="1325563"/>
          </a:xfrm>
        </p:spPr>
        <p:txBody>
          <a:bodyPr/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THINGSPEAK-BASED VISUALIZATION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324E5-BC89-E2B3-DB71-D265C0549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Graphical Analysis of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Gas &amp; Obstacle Detection data.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5E171F-5FFE-E449-0816-50CF45161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36912"/>
            <a:ext cx="9144000" cy="256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83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00B44-8520-7426-859E-71A413D78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COMPANY PROFILE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8D63F-09C2-761A-F275-1DD30471C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Pantech Solutions is a leading technology-driven company through innovative learning and development platforms. 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team at Pantech is powered by a strong foundation in technological innovation and mathematical problem-solving skills.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Headquartered in Chennai, the company offers a wide range of industry-aligned services, training programs, and real-time project support.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organization adheres to global standards, best practices and high-quality educational outcomes in the field of technology.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013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A7AF1-FC67-AD55-B8E2-1E8F02067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517735"/>
            <a:ext cx="9361040" cy="1214017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THINGSPEAK WIDGETS OF SENSOR VALUES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66A56E-0061-1A35-C901-CFCD3D5AA5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348880"/>
            <a:ext cx="3888432" cy="338437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20B329-56A8-1A6B-F617-2BCA55CFF9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2420888"/>
            <a:ext cx="4248472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5958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7407C-CA18-7BBB-817A-051CADC50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457008"/>
            <a:ext cx="9289032" cy="1325563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THINGSPEAK WIDGETS OF SENSOR VALUES</a:t>
            </a:r>
            <a:endParaRPr lang="en-IN" sz="32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BFC884-C912-517B-065E-8D505C71C2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580" y="2222024"/>
            <a:ext cx="5196840" cy="3558540"/>
          </a:xfrm>
        </p:spPr>
      </p:pic>
    </p:spTree>
    <p:extLst>
      <p:ext uri="{BB962C8B-B14F-4D97-AF65-F5344CB8AC3E}">
        <p14:creationId xmlns:p14="http://schemas.microsoft.com/office/powerpoint/2010/main" val="11615597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5AEA4-72BE-A94B-F3E4-6FB6FDAC5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8BF40-2CCF-9446-B3B1-A31B54B5C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  <a:spcAft>
                <a:spcPts val="800"/>
              </a:spcAft>
              <a:tabLst>
                <a:tab pos="266700" algn="l"/>
              </a:tabLs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Vignesh. A; C. Bhuvaneswari; Shiva M; W. Abitha Mamala; M. Pushpavalli;   M. Kavitha, Intelligent Solar Based Climate Adjustable E-Uniform for Soldiers, 2023 International Research journal on Advances in Computing, Communication and Applied Informatics</a:t>
            </a:r>
            <a:r>
              <a:rPr lang="en-IN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lnSpc>
                <a:spcPct val="100000"/>
              </a:lnSpc>
              <a:spcAft>
                <a:spcPts val="800"/>
              </a:spcAft>
              <a:buNone/>
              <a:tabLst>
                <a:tab pos="266700" algn="l"/>
              </a:tabLst>
            </a:pPr>
            <a:endParaRPr lang="en-IN" sz="19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Aft>
                <a:spcPts val="800"/>
              </a:spcAft>
              <a:tabLst>
                <a:tab pos="2667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Jeeva B; Bangi Karuna Sree; Basineni Udaya Priyanka; Divyadarshini S; Hema. S, Smart E-uniform for Soldiers, </a:t>
            </a:r>
            <a:r>
              <a:rPr lang="en-US" sz="1800" dirty="0">
                <a:effectLst/>
                <a:latin typeface="Times New Roman" panose="02020603050405020304" pitchFamily="18" charset="0"/>
                <a:ea typeface=""/>
              </a:rPr>
              <a:t>2023 7th International Research Journal on Design Innovation for 3 Cs Compute Communicate Control.</a:t>
            </a:r>
          </a:p>
          <a:p>
            <a:pPr marL="0" indent="0" algn="just">
              <a:lnSpc>
                <a:spcPct val="100000"/>
              </a:lnSpc>
              <a:spcAft>
                <a:spcPts val="800"/>
              </a:spcAft>
              <a:buNone/>
              <a:tabLst>
                <a:tab pos="266700" algn="l"/>
              </a:tabLst>
            </a:pPr>
            <a:endParaRPr lang="en-US" sz="1800" dirty="0">
              <a:effectLst/>
              <a:latin typeface="Times New Roman" panose="02020603050405020304" pitchFamily="18" charset="0"/>
              <a:ea typeface=""/>
            </a:endParaRPr>
          </a:p>
          <a:p>
            <a:pPr algn="just">
              <a:lnSpc>
                <a:spcPct val="100000"/>
              </a:lnSpc>
              <a:spcAft>
                <a:spcPts val="800"/>
              </a:spcAft>
              <a:tabLst>
                <a:tab pos="266700" algn="l"/>
              </a:tabLs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S. Ramesh, Dr R.Sankar Ganesh, N. Dharani and P. Kandeepan, "Climate Adjustable E- Military Suit", International Research Journal of Modernization in Engineering Technology and Science, March 2023</a:t>
            </a:r>
            <a:r>
              <a:rPr lang="en-IN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900" dirty="0">
              <a:effectLst/>
              <a:latin typeface="Times New Roman" panose="02020603050405020304" pitchFamily="18" charset="0"/>
              <a:ea typeface="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Aft>
                <a:spcPts val="800"/>
              </a:spcAft>
              <a:buNone/>
              <a:tabLst>
                <a:tab pos="266700" algn="l"/>
              </a:tabLst>
            </a:pP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88400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1C286-0074-185A-7D2B-6C5136B87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75642"/>
          </a:xfrm>
        </p:spPr>
        <p:txBody>
          <a:bodyPr/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17DF0-079F-5C1E-44E4-1B22DCE95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6" y="1464104"/>
            <a:ext cx="7886700" cy="502877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Chowdam Anila; Ashok Kumar. N; Eduru Joel Vittan; Bheemaneni Uma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Maheswara Chowdary; Dhanya Sree Bala Subramani; Balamanikandan. A, </a:t>
            </a:r>
            <a:r>
              <a:rPr lang="en-US" sz="1800" dirty="0">
                <a:effectLst/>
                <a:latin typeface="Times New Roman" panose="02020603050405020304" pitchFamily="18" charset="0"/>
                <a:ea typeface=""/>
                <a:cs typeface="Times New Roman" panose="02020603050405020304" pitchFamily="18" charset="0"/>
              </a:rPr>
              <a:t>Sun-Powered Tactical Uniforms for Soldiers in Military Applications, </a:t>
            </a:r>
            <a:r>
              <a:rPr lang="en-US" sz="1800" dirty="0">
                <a:latin typeface="Times New Roman" panose="02020603050405020304" pitchFamily="18" charset="0"/>
                <a:ea typeface=""/>
                <a:cs typeface="Times New Roman" panose="02020603050405020304" pitchFamily="18" charset="0"/>
              </a:rPr>
              <a:t>2024 10th International Journal on Advanced Computing and Communication Systems.</a:t>
            </a:r>
            <a:endParaRPr lang="en-US" sz="1800" u="sng" dirty="0">
              <a:latin typeface="Times New Roman" panose="02020603050405020304" pitchFamily="18" charset="0"/>
              <a:ea typeface="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Rahul Khairamode, Rahul Khangouka and Rutik Patil, "Design And Fabrication Of Solar Based E-Jacket For Soldiers", International Journal of Engineering Technology and Management Sciences, July 2022.</a:t>
            </a:r>
          </a:p>
          <a:p>
            <a:pPr marL="0" indent="0">
              <a:lnSpc>
                <a:spcPct val="100000"/>
              </a:lnSpc>
              <a:buNone/>
            </a:pP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tabLst>
                <a:tab pos="2667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"/>
                <a:cs typeface="Times New Roman" panose="02020603050405020304" pitchFamily="18" charset="0"/>
              </a:rPr>
              <a:t>Dipali H. Kale, Yogita P. Phapale, S. Kamble Shivani and S. L. Shirke, "Solar Based E-Uniform for Soldiers", International Research Journal of Engineering and Technology (IRJET), May 2022.</a:t>
            </a: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31221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 hidden="1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2924944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253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87C644-D16F-0F37-4C3A-1E5BF51DA2F9}"/>
              </a:ext>
            </a:extLst>
          </p:cNvPr>
          <p:cNvSpPr txBox="1"/>
          <p:nvPr/>
        </p:nvSpPr>
        <p:spPr>
          <a:xfrm>
            <a:off x="600446" y="476672"/>
            <a:ext cx="800323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REQUIREMENTS</a:t>
            </a:r>
            <a:endParaRPr lang="en-IN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8E5C22-B8F8-4D19-7BE0-1DEAEF1FAB80}"/>
              </a:ext>
            </a:extLst>
          </p:cNvPr>
          <p:cNvSpPr txBox="1"/>
          <p:nvPr/>
        </p:nvSpPr>
        <p:spPr>
          <a:xfrm>
            <a:off x="570384" y="1196752"/>
            <a:ext cx="8003232" cy="6162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0150" lvl="2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Microcontroller</a:t>
            </a:r>
          </a:p>
          <a:p>
            <a:pPr marL="1200150" lvl="2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Temperature Sensor</a:t>
            </a:r>
          </a:p>
          <a:p>
            <a:pPr marL="1200150" lvl="2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Ultra sonic sensor</a:t>
            </a:r>
          </a:p>
          <a:p>
            <a:pPr marL="1200150" lvl="2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Gas Sensor</a:t>
            </a:r>
          </a:p>
          <a:p>
            <a:pPr marL="1200150" lvl="2" indent="-28575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Peltier panel</a:t>
            </a:r>
            <a:endParaRPr lang="en-IN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00150" lvl="2" indent="-28575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Fan	</a:t>
            </a:r>
            <a:endParaRPr lang="en-IN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00150" lvl="2" indent="-28575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Relay</a:t>
            </a:r>
          </a:p>
          <a:p>
            <a:pPr marL="1200150" lvl="2" indent="-28575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LCD</a:t>
            </a:r>
            <a:endParaRPr lang="en-IN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IN" dirty="0">
              <a:solidFill>
                <a:srgbClr val="FFFFFF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Arduino IDE</a:t>
            </a:r>
            <a:r>
              <a:rPr lang="en-IN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</a:p>
          <a:p>
            <a:pPr marL="1200150" lvl="2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Think speak(Data visualization)</a:t>
            </a:r>
            <a:r>
              <a:rPr lang="en-IN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4DB8B9-A63B-D09A-257B-104B319E4E82}"/>
              </a:ext>
            </a:extLst>
          </p:cNvPr>
          <p:cNvSpPr txBox="1"/>
          <p:nvPr/>
        </p:nvSpPr>
        <p:spPr>
          <a:xfrm>
            <a:off x="467544" y="4869160"/>
            <a:ext cx="800323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82342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F3FC5-A176-4F94-826C-363911495B0D}" type="datetime1">
              <a:rPr lang="en-US" smtClean="0"/>
              <a:t>7/16/2025</a:t>
            </a:fld>
            <a:endParaRPr lang="en-US" dirty="0"/>
          </a:p>
        </p:txBody>
      </p:sp>
      <p:sp>
        <p:nvSpPr>
          <p:cNvPr id="7" name="Slide Number Placeholder 6" hidden="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9C80-C75B-4B75-A6C5-E58A18995148}" type="slidenum">
              <a:rPr lang="en-US" smtClean="0"/>
              <a:t>6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B81865-C530-00BA-93F1-4EC926C31DFD}"/>
              </a:ext>
            </a:extLst>
          </p:cNvPr>
          <p:cNvSpPr txBox="1"/>
          <p:nvPr/>
        </p:nvSpPr>
        <p:spPr>
          <a:xfrm>
            <a:off x="570384" y="611977"/>
            <a:ext cx="800323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3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86D328-3BD3-4982-AA26-53B36431731D}"/>
              </a:ext>
            </a:extLst>
          </p:cNvPr>
          <p:cNvSpPr txBox="1"/>
          <p:nvPr/>
        </p:nvSpPr>
        <p:spPr>
          <a:xfrm>
            <a:off x="570384" y="1340768"/>
            <a:ext cx="8003232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Soldiers face extreme weather, climate-related illnesses, and environmental hazards while serving the nation</a:t>
            </a:r>
            <a:r>
              <a:rPr kumimoji="0" lang="en-IN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endParaRPr lang="en-IN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They </a:t>
            </a: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have</a:t>
            </a:r>
            <a:r>
              <a:rPr lang="en-IN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hreats like toxic gases, intense heat, and unforeseen obstacles pose serious risks</a:t>
            </a:r>
            <a:r>
              <a:rPr lang="en-IN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IN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project aims to address these challenges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introducing a revolutionary solution by this E-uniform.</a:t>
            </a:r>
          </a:p>
          <a:p>
            <a:pPr algn="just"/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uniform adapts to changing conditions, ensuring comfort and protection.</a:t>
            </a:r>
          </a:p>
          <a:p>
            <a:pPr algn="just"/>
            <a:endParaRPr lang="en-IN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features real-time environmental sensing, thermal control, and IoT-based monitoring.</a:t>
            </a:r>
          </a:p>
        </p:txBody>
      </p:sp>
    </p:spTree>
    <p:extLst>
      <p:ext uri="{BB962C8B-B14F-4D97-AF65-F5344CB8AC3E}">
        <p14:creationId xmlns:p14="http://schemas.microsoft.com/office/powerpoint/2010/main" val="2385284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8FBC2-C623-1C31-2D88-E6EABEB6A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686" y="44624"/>
            <a:ext cx="7704667" cy="648072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  <a:endParaRPr lang="en-IN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4F28602-5AF7-D657-02EB-398A5CFA1B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330867"/>
              </p:ext>
            </p:extLst>
          </p:nvPr>
        </p:nvGraphicFramePr>
        <p:xfrm>
          <a:off x="755576" y="777692"/>
          <a:ext cx="7920881" cy="5626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1225">
                  <a:extLst>
                    <a:ext uri="{9D8B030D-6E8A-4147-A177-3AD203B41FA5}">
                      <a16:colId xmlns:a16="http://schemas.microsoft.com/office/drawing/2014/main" val="1598022336"/>
                    </a:ext>
                  </a:extLst>
                </a:gridCol>
                <a:gridCol w="2304256">
                  <a:extLst>
                    <a:ext uri="{9D8B030D-6E8A-4147-A177-3AD203B41FA5}">
                      <a16:colId xmlns:a16="http://schemas.microsoft.com/office/drawing/2014/main" val="1852182265"/>
                    </a:ext>
                  </a:extLst>
                </a:gridCol>
                <a:gridCol w="3035400">
                  <a:extLst>
                    <a:ext uri="{9D8B030D-6E8A-4147-A177-3AD203B41FA5}">
                      <a16:colId xmlns:a16="http://schemas.microsoft.com/office/drawing/2014/main" val="403006332"/>
                    </a:ext>
                  </a:extLst>
                </a:gridCol>
              </a:tblGrid>
              <a:tr h="732937"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</a:t>
                      </a:r>
                    </a:p>
                    <a:p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TITLE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DESCRIPTION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929674"/>
                  </a:ext>
                </a:extLst>
              </a:tr>
              <a:tr h="14183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Phase Change Materials for Thermal Regulation in Military Clothing.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N" sz="1400" b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l-PL" sz="14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Cho, Y., Kim, H., &amp; Lee, J. (20</a:t>
                      </a:r>
                      <a:r>
                        <a:rPr kumimoji="0" lang="en-US" sz="14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23).</a:t>
                      </a:r>
                      <a:endParaRPr 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Phase Change Materials (PCMs) are advanced materials that absorb, store, and release thermal energy during phase transitions (e.g., solid to liquid and vice versa).</a:t>
                      </a:r>
                      <a:endParaRPr kumimoji="0" lang="en-IN" sz="1400" b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628397"/>
                  </a:ext>
                </a:extLst>
              </a:tr>
              <a:tr h="129493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4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Gas Sensor-Based Environmental Monitoring for Soldier Safety. 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Patel, V., Sharma, B., &amp; Khan, A. (2022)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Gas Sensor-Based Environmental Monitoring System for Soldier Safety is designed to detect harmful gases in the surroundings and provide real-time alerts to soldiers or command centers. </a:t>
                      </a:r>
                      <a:endParaRPr kumimoji="0" lang="en-IN" sz="1400" b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4449736"/>
                  </a:ext>
                </a:extLst>
              </a:tr>
              <a:tr h="1697804">
                <a:tc>
                  <a:txBody>
                    <a:bodyPr/>
                    <a:lstStyle/>
                    <a:p>
                      <a:r>
                        <a:rPr kumimoji="0" lang="en-US" sz="14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Infrared Sensor Applications in Low-Visibility Environments. Journal of Sensor Technology</a:t>
                      </a:r>
                      <a:endParaRPr 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Kim, D., Park, S., &amp; Choi, M. (20</a:t>
                      </a:r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22)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 </a:t>
                      </a:r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Infrared Sensor-Based System for Low-Visibility Environments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is designed to assist navigation, object detection, and threat identification in conditions where human vision is impaired, such as fog, smoke, or darkness. 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604937"/>
                  </a:ext>
                </a:extLst>
              </a:tr>
              <a:tr h="287763">
                <a:tc>
                  <a:txBody>
                    <a:bodyPr/>
                    <a:lstStyle/>
                    <a:p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7081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3620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F3FC5-A176-4F94-826C-363911495B0D}" type="datetime1">
              <a:rPr lang="en-US" smtClean="0"/>
              <a:t>7/16/2025</a:t>
            </a:fld>
            <a:endParaRPr lang="en-US" dirty="0"/>
          </a:p>
        </p:txBody>
      </p:sp>
      <p:sp>
        <p:nvSpPr>
          <p:cNvPr id="7" name="Slide Number Placeholder 6" hidden="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9C80-C75B-4B75-A6C5-E58A18995148}" type="slidenum">
              <a:rPr lang="en-US" smtClean="0"/>
              <a:t>8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B81865-C530-00BA-93F1-4EC926C31DFD}"/>
              </a:ext>
            </a:extLst>
          </p:cNvPr>
          <p:cNvSpPr txBox="1"/>
          <p:nvPr/>
        </p:nvSpPr>
        <p:spPr>
          <a:xfrm>
            <a:off x="457200" y="543152"/>
            <a:ext cx="811641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  <a:endParaRPr lang="en-IN" sz="3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86D328-3BD3-4982-AA26-53B36431731D}"/>
              </a:ext>
            </a:extLst>
          </p:cNvPr>
          <p:cNvSpPr txBox="1"/>
          <p:nvPr/>
        </p:nvSpPr>
        <p:spPr>
          <a:xfrm>
            <a:off x="683568" y="1340768"/>
            <a:ext cx="800323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192D1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Solar E-Uniform project is early prototype designed for soldiers monitor their body temperature using IoT technology.</a:t>
            </a:r>
          </a:p>
          <a:p>
            <a:pPr algn="just"/>
            <a:endParaRPr lang="en-IN" sz="1800" dirty="0">
              <a:solidFill>
                <a:srgbClr val="192D19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192D19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</a:t>
            </a:r>
            <a:r>
              <a:rPr lang="en-IN" sz="1800" dirty="0">
                <a:solidFill>
                  <a:srgbClr val="192D1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he uniform is equipped with: Arduino Uno R3 microcontroller (as the central control unit).</a:t>
            </a:r>
          </a:p>
          <a:p>
            <a:pPr algn="just"/>
            <a:endParaRPr lang="en-IN" sz="1800" dirty="0">
              <a:solidFill>
                <a:srgbClr val="192D19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192D1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>
                <a:solidFill>
                  <a:srgbClr val="192D1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It includes a DHT11 temperature sensor and a solar panel, which powers the Arduino and sensors.</a:t>
            </a:r>
          </a:p>
          <a:p>
            <a:pPr algn="just"/>
            <a:endParaRPr lang="en-IN" sz="1800" dirty="0">
              <a:solidFill>
                <a:srgbClr val="192D19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92D1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temperature sensor collects real-time data from the soldier's body or  environment and displays it on an LCD screen.</a:t>
            </a:r>
          </a:p>
          <a:p>
            <a:pPr algn="just"/>
            <a:endParaRPr lang="en-IN" dirty="0">
              <a:solidFill>
                <a:srgbClr val="192D19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92D1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can only detect temperature and lacks advanced features like thermal regulation, gas detection, or remote alert transmission.</a:t>
            </a:r>
            <a:endParaRPr lang="en-US" dirty="0">
              <a:solidFill>
                <a:srgbClr val="192D1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4939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 hidden="1">
            <a:extLst>
              <a:ext uri="{FF2B5EF4-FFF2-40B4-BE49-F238E27FC236}">
                <a16:creationId xmlns:a16="http://schemas.microsoft.com/office/drawing/2014/main" id="{15C1B9AC-39EE-BD01-4D5B-0DEBBBAE9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44A39-B939-4A3A-981F-04E9BB681A6E}" type="datetime1">
              <a:rPr lang="en-US" smtClean="0"/>
              <a:t>7/16/2025</a:t>
            </a:fld>
            <a:endParaRPr lang="en-US" dirty="0"/>
          </a:p>
        </p:txBody>
      </p:sp>
      <p:sp>
        <p:nvSpPr>
          <p:cNvPr id="3" name="Slide Number Placeholder 3" hidden="1">
            <a:extLst>
              <a:ext uri="{FF2B5EF4-FFF2-40B4-BE49-F238E27FC236}">
                <a16:creationId xmlns:a16="http://schemas.microsoft.com/office/drawing/2014/main" id="{7F955CEB-057F-761C-8074-BD654E2A6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E9C80-C75B-4B75-A6C5-E58A18995148}" type="slidenum">
              <a:rPr lang="en-US" smtClean="0"/>
              <a:t>9</a:t>
            </a:fld>
            <a:endParaRPr lang="en-US"/>
          </a:p>
        </p:txBody>
      </p:sp>
      <p:sp>
        <p:nvSpPr>
          <p:cNvPr id="10" name="Date Placeholder 1" hidden="1">
            <a:extLst>
              <a:ext uri="{FF2B5EF4-FFF2-40B4-BE49-F238E27FC236}">
                <a16:creationId xmlns:a16="http://schemas.microsoft.com/office/drawing/2014/main" id="{1FEBE05A-BC11-53F5-F8CA-97362232FABB}"/>
              </a:ext>
            </a:extLst>
          </p:cNvPr>
          <p:cNvSpPr txBox="1">
            <a:spLocks/>
          </p:cNvSpPr>
          <p:nvPr/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8744A39-B939-4A3A-981F-04E9BB681A6E}" type="datetime1">
              <a:rPr lang="en-US" smtClean="0"/>
              <a:pPr/>
              <a:t>7/16/2025</a:t>
            </a:fld>
            <a:endParaRPr lang="en-US" dirty="0"/>
          </a:p>
        </p:txBody>
      </p:sp>
      <p:sp>
        <p:nvSpPr>
          <p:cNvPr id="11" name="Slide Number Placeholder 3" hidden="1">
            <a:extLst>
              <a:ext uri="{FF2B5EF4-FFF2-40B4-BE49-F238E27FC236}">
                <a16:creationId xmlns:a16="http://schemas.microsoft.com/office/drawing/2014/main" id="{7FF0E46D-DCBE-D16C-6F1D-7FC7A031AAC3}"/>
              </a:ext>
            </a:extLst>
          </p:cNvPr>
          <p:cNvSpPr txBox="1">
            <a:spLocks/>
          </p:cNvSpPr>
          <p:nvPr/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7E9C80-C75B-4B75-A6C5-E58A18995148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8F32C0-E35C-FC2D-CE70-AFC4BAD11887}"/>
              </a:ext>
            </a:extLst>
          </p:cNvPr>
          <p:cNvSpPr txBox="1"/>
          <p:nvPr/>
        </p:nvSpPr>
        <p:spPr>
          <a:xfrm>
            <a:off x="570384" y="611977"/>
            <a:ext cx="811641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 OF EXISTING SYSTEM</a:t>
            </a:r>
            <a:endParaRPr lang="en-IN" sz="3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82C1B1-F8EC-214D-A978-2BD7CD0A855C}"/>
              </a:ext>
            </a:extLst>
          </p:cNvPr>
          <p:cNvSpPr txBox="1"/>
          <p:nvPr/>
        </p:nvSpPr>
        <p:spPr>
          <a:xfrm>
            <a:off x="899592" y="1556792"/>
            <a:ext cx="800323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Solar panels are unreliable during nighttime, indoors, or in poor weather.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integrated Wi-Fi or real-time alert/visualization system.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monitors temperature; lacks active cooling or heating functionality.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Added solar panels increase weight, reducing comfort and mobility.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built-in hazard detection or security features, limiting effectiveness.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33994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3.1.16"/>
  <p:tag name="AS_OS" val="Unix 5.4.0.1054"/>
  <p:tag name="AS_RELEASE_DATE" val="2021.04.14"/>
  <p:tag name="AS_TITLE" val="Aspose.Slides for .NET Standard 2.0"/>
  <p:tag name="AS_VERSION" val="21.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Arial" pitchFamily="34" charset="0"/>
        <a:cs typeface="Arial" pitchFamily="34" charset="0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7926</TotalTime>
  <Words>2161</Words>
  <Application>Microsoft Office PowerPoint</Application>
  <PresentationFormat>On-screen Show (4:3)</PresentationFormat>
  <Paragraphs>291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Calibri</vt:lpstr>
      <vt:lpstr>Calibri Light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  <vt:lpstr>COMPANY PROFILE</vt:lpstr>
      <vt:lpstr>PowerPoint Presentation</vt:lpstr>
      <vt:lpstr>PowerPoint Presentation</vt:lpstr>
      <vt:lpstr>LITERATURE SURVEY</vt:lpstr>
      <vt:lpstr>PowerPoint Presentation</vt:lpstr>
      <vt:lpstr>PowerPoint Presentation</vt:lpstr>
      <vt:lpstr>PowerPoint Presentation</vt:lpstr>
      <vt:lpstr>PowerPoint Presentation</vt:lpstr>
      <vt:lpstr>BLOCK DIAGRAM</vt:lpstr>
      <vt:lpstr>USE CASE DIAGRAM</vt:lpstr>
      <vt:lpstr>WORK FLOW  DIAGRAM</vt:lpstr>
      <vt:lpstr>IMPLEMENTATION OF PROPOSED SYSTEM</vt:lpstr>
      <vt:lpstr>ULTRASONIC SENSOR </vt:lpstr>
      <vt:lpstr>ULTRASONIC SENSOR </vt:lpstr>
      <vt:lpstr> GAS SENSOR</vt:lpstr>
      <vt:lpstr>GAS SENSOR</vt:lpstr>
      <vt:lpstr>TEMPERATURE SENSOR</vt:lpstr>
      <vt:lpstr>TEMPERATURE SENSOR</vt:lpstr>
      <vt:lpstr>RELAY </vt:lpstr>
      <vt:lpstr>PELTIER PANEL  </vt:lpstr>
      <vt:lpstr>THERMAL FAN </vt:lpstr>
      <vt:lpstr> LCD</vt:lpstr>
      <vt:lpstr>EMERGENCY ALERT  SYSTEM</vt:lpstr>
      <vt:lpstr>REAL-TIME MONITORING VIA THING SPEAK </vt:lpstr>
      <vt:lpstr>REAL-TIME MONITORING VIA THING SPEAK </vt:lpstr>
      <vt:lpstr>PowerPoint Presentation</vt:lpstr>
      <vt:lpstr>SAMPLE SCREEN</vt:lpstr>
      <vt:lpstr>REAL-TIME DISTANCE DATA</vt:lpstr>
      <vt:lpstr>TOXIC GAS DETECTION SCREEN</vt:lpstr>
      <vt:lpstr>REAL-TIME TEMP &amp; HUMIDITY DATA</vt:lpstr>
      <vt:lpstr>REAL-TIME TEMP &amp; HUMIDITY DATA</vt:lpstr>
      <vt:lpstr>EMERGENCY ALERT SYSTEM</vt:lpstr>
      <vt:lpstr>EMERGENCY ALERT SYSTEM</vt:lpstr>
      <vt:lpstr>THINGSPEAK DASHBOARD OF SOLDIER</vt:lpstr>
      <vt:lpstr>THINGSPEAK-BASED VISUALIZATION </vt:lpstr>
      <vt:lpstr>THINGSPEAK-BASED VISUALIZATION </vt:lpstr>
      <vt:lpstr>THINGSPEAK WIDGETS OF SENSOR VALUES</vt:lpstr>
      <vt:lpstr>THINGSPEAK WIDGETS OF SENSOR VALUES</vt:lpstr>
      <vt:lpstr>REFERENCES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 Currency Market Price Prediction Using Data Science Process</dc:title>
  <dc:creator>Prakash Raj</dc:creator>
  <cp:lastModifiedBy>Prakash Raj</cp:lastModifiedBy>
  <cp:revision>92</cp:revision>
  <cp:lastPrinted>2021-11-13T15:32:33Z</cp:lastPrinted>
  <dcterms:created xsi:type="dcterms:W3CDTF">2021-11-13T15:32:33Z</dcterms:created>
  <dcterms:modified xsi:type="dcterms:W3CDTF">2025-07-16T10:37:22Z</dcterms:modified>
</cp:coreProperties>
</file>