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embeddedFontLst>
    <p:embeddedFont>
      <p:font typeface="Calibri" panose="020F0502020204030204" pitchFamily="34" charset="0"/>
      <p:regular r:id="rId20"/>
      <p:bold r:id="rId21"/>
      <p:italic r:id="rId22"/>
      <p:boldItalic r:id="rId23"/>
    </p:embeddedFont>
    <p:embeddedFont>
      <p:font typeface="Libre Franklin" panose="020B0604020202020204" charset="0"/>
      <p:regular r:id="rId24"/>
      <p:bold r:id="rId25"/>
      <p:italic r:id="rId26"/>
      <p:boldItalic r:id="rId27"/>
    </p:embeddedFont>
    <p:embeddedFont>
      <p:font typeface="Franklin Gothic" panose="020B0604020202020204" charset="0"/>
      <p:bold r:id="rId28"/>
    </p:embeddedFont>
    <p:embeddedFont>
      <p:font typeface="Roboto" panose="020B0604020202020204" charset="0"/>
      <p:regular r:id="rId29"/>
      <p:bold r:id="rId30"/>
      <p:italic r:id="rId31"/>
      <p:boldItalic r:id="rId3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9" d="100"/>
          <a:sy n="69" d="100"/>
        </p:scale>
        <p:origin x="75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 Id="rId24" Type="http://schemas.openxmlformats.org/officeDocument/2006/relationships/font" Target="fonts/font5.fntdata"/><Relationship Id="rId25" Type="http://schemas.openxmlformats.org/officeDocument/2006/relationships/font" Target="fonts/font6.fntdata"/><Relationship Id="rId26" Type="http://schemas.openxmlformats.org/officeDocument/2006/relationships/font" Target="fonts/font7.fntdata"/><Relationship Id="rId27" Type="http://schemas.openxmlformats.org/officeDocument/2006/relationships/font" Target="fonts/font8.fntdata"/><Relationship Id="rId28" Type="http://schemas.openxmlformats.org/officeDocument/2006/relationships/font" Target="fonts/font9.fntdata"/><Relationship Id="rId29" Type="http://schemas.openxmlformats.org/officeDocument/2006/relationships/font" Target="fonts/font10.fntdata"/><Relationship Id="rId30" Type="http://schemas.openxmlformats.org/officeDocument/2006/relationships/font" Target="fonts/font11.fntdata"/><Relationship Id="rId31" Type="http://schemas.openxmlformats.org/officeDocument/2006/relationships/font" Target="fonts/font12.fntdata"/><Relationship Id="rId32" Type="http://schemas.openxmlformats.org/officeDocument/2006/relationships/font" Target="fonts/font13.fntdata"/><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2"/>
        <p:cNvGrpSpPr/>
        <p:nvPr/>
      </p:nvGrpSpPr>
      <p:grpSpPr>
        <a:xfrm>
          <a:off x="0" y="0"/>
          <a:ext cx="0" cy="0"/>
          <a:chOff x="0" y="0"/>
          <a:chExt cx="0" cy="0"/>
        </a:xfrm>
      </p:grpSpPr>
      <p:sp>
        <p:nvSpPr>
          <p:cNvPr id="1048717"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8"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9"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0"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21"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2"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1" name="Google Shape;93;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2" name="Google Shape;94;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39"/>
        <p:cNvGrpSpPr/>
        <p:nvPr/>
      </p:nvGrpSpPr>
      <p:grpSpPr>
        <a:xfrm>
          <a:off x="0" y="0"/>
          <a:ext cx="0" cy="0"/>
          <a:chOff x="0" y="0"/>
          <a:chExt cx="0" cy="0"/>
        </a:xfrm>
      </p:grpSpPr>
      <p:sp>
        <p:nvSpPr>
          <p:cNvPr id="1048635" name="Google Shape;140;g2c5f4b99186_0_22: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6" name="Google Shape;141;g2c5f4b99186_0_2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44"/>
        <p:cNvGrpSpPr/>
        <p:nvPr/>
      </p:nvGrpSpPr>
      <p:grpSpPr>
        <a:xfrm>
          <a:off x="0" y="0"/>
          <a:ext cx="0" cy="0"/>
          <a:chOff x="0" y="0"/>
          <a:chExt cx="0" cy="0"/>
        </a:xfrm>
      </p:grpSpPr>
      <p:sp>
        <p:nvSpPr>
          <p:cNvPr id="1048638" name="Google Shape;145;g2c5f4b99186_0_33: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9" name="Google Shape;146;g2c5f4b99186_0_3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49"/>
        <p:cNvGrpSpPr/>
        <p:nvPr/>
      </p:nvGrpSpPr>
      <p:grpSpPr>
        <a:xfrm>
          <a:off x="0" y="0"/>
          <a:ext cx="0" cy="0"/>
          <a:chOff x="0" y="0"/>
          <a:chExt cx="0" cy="0"/>
        </a:xfrm>
      </p:grpSpPr>
      <p:sp>
        <p:nvSpPr>
          <p:cNvPr id="1048641" name="Google Shape;150;g2c5f4b99186_0_38: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2" name="Google Shape;151;g2c5f4b99186_0_3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54"/>
        <p:cNvGrpSpPr/>
        <p:nvPr/>
      </p:nvGrpSpPr>
      <p:grpSpPr>
        <a:xfrm>
          <a:off x="0" y="0"/>
          <a:ext cx="0" cy="0"/>
          <a:chOff x="0" y="0"/>
          <a:chExt cx="0" cy="0"/>
        </a:xfrm>
      </p:grpSpPr>
      <p:sp>
        <p:nvSpPr>
          <p:cNvPr id="1048645" name="Google Shape;155;p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6" name="Google Shape;156;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60"/>
        <p:cNvGrpSpPr/>
        <p:nvPr/>
      </p:nvGrpSpPr>
      <p:grpSpPr>
        <a:xfrm>
          <a:off x="0" y="0"/>
          <a:ext cx="0" cy="0"/>
          <a:chOff x="0" y="0"/>
          <a:chExt cx="0" cy="0"/>
        </a:xfrm>
      </p:grpSpPr>
      <p:sp>
        <p:nvSpPr>
          <p:cNvPr id="1048649" name="Google Shape;161;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0" name="Google Shape;162;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66"/>
        <p:cNvGrpSpPr/>
        <p:nvPr/>
      </p:nvGrpSpPr>
      <p:grpSpPr>
        <a:xfrm>
          <a:off x="0" y="0"/>
          <a:ext cx="0" cy="0"/>
          <a:chOff x="0" y="0"/>
          <a:chExt cx="0" cy="0"/>
        </a:xfrm>
      </p:grpSpPr>
      <p:sp>
        <p:nvSpPr>
          <p:cNvPr id="1048653" name="Google Shape;167;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4" name="Google Shape;168;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72"/>
        <p:cNvGrpSpPr/>
        <p:nvPr/>
      </p:nvGrpSpPr>
      <p:grpSpPr>
        <a:xfrm>
          <a:off x="0" y="0"/>
          <a:ext cx="0" cy="0"/>
          <a:chOff x="0" y="0"/>
          <a:chExt cx="0" cy="0"/>
        </a:xfrm>
      </p:grpSpPr>
      <p:sp>
        <p:nvSpPr>
          <p:cNvPr id="1048657" name="Google Shape;173;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8" name="Google Shape;174;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78"/>
        <p:cNvGrpSpPr/>
        <p:nvPr/>
      </p:nvGrpSpPr>
      <p:grpSpPr>
        <a:xfrm>
          <a:off x="0" y="0"/>
          <a:ext cx="0" cy="0"/>
          <a:chOff x="0" y="0"/>
          <a:chExt cx="0" cy="0"/>
        </a:xfrm>
      </p:grpSpPr>
      <p:sp>
        <p:nvSpPr>
          <p:cNvPr id="1048665" name="Google Shape;179;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80;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9"/>
        <p:cNvGrpSpPr/>
        <p:nvPr/>
      </p:nvGrpSpPr>
      <p:grpSpPr>
        <a:xfrm>
          <a:off x="0" y="0"/>
          <a:ext cx="0" cy="0"/>
          <a:chOff x="0" y="0"/>
          <a:chExt cx="0" cy="0"/>
        </a:xfrm>
      </p:grpSpPr>
      <p:sp>
        <p:nvSpPr>
          <p:cNvPr id="1048598" name="Google Shape;100;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9" name="Google Shape;101;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05"/>
        <p:cNvGrpSpPr/>
        <p:nvPr/>
      </p:nvGrpSpPr>
      <p:grpSpPr>
        <a:xfrm>
          <a:off x="0" y="0"/>
          <a:ext cx="0" cy="0"/>
          <a:chOff x="0" y="0"/>
          <a:chExt cx="0" cy="0"/>
        </a:xfrm>
      </p:grpSpPr>
      <p:sp>
        <p:nvSpPr>
          <p:cNvPr id="1048602"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3"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1"/>
        <p:cNvGrpSpPr/>
        <p:nvPr/>
      </p:nvGrpSpPr>
      <p:grpSpPr>
        <a:xfrm>
          <a:off x="0" y="0"/>
          <a:ext cx="0" cy="0"/>
          <a:chOff x="0" y="0"/>
          <a:chExt cx="0" cy="0"/>
        </a:xfrm>
      </p:grpSpPr>
      <p:sp>
        <p:nvSpPr>
          <p:cNvPr id="1048606" name="Google Shape;112;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7" name="Google Shape;113;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7"/>
        <p:cNvGrpSpPr/>
        <p:nvPr/>
      </p:nvGrpSpPr>
      <p:grpSpPr>
        <a:xfrm>
          <a:off x="0" y="0"/>
          <a:ext cx="0" cy="0"/>
          <a:chOff x="0" y="0"/>
          <a:chExt cx="0" cy="0"/>
        </a:xfrm>
      </p:grpSpPr>
      <p:sp>
        <p:nvSpPr>
          <p:cNvPr id="1048609" name="Google Shape;118;g2c5f4b99186_0_9: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0" name="Google Shape;119;g2c5f4b99186_0_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22"/>
        <p:cNvGrpSpPr/>
        <p:nvPr/>
      </p:nvGrpSpPr>
      <p:grpSpPr>
        <a:xfrm>
          <a:off x="0" y="0"/>
          <a:ext cx="0" cy="0"/>
          <a:chOff x="0" y="0"/>
          <a:chExt cx="0" cy="0"/>
        </a:xfrm>
      </p:grpSpPr>
      <p:sp>
        <p:nvSpPr>
          <p:cNvPr id="1048622" name="Google Shape;123;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124;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22"/>
        <p:cNvGrpSpPr/>
        <p:nvPr/>
      </p:nvGrpSpPr>
      <p:grpSpPr>
        <a:xfrm>
          <a:off x="0" y="0"/>
          <a:ext cx="0" cy="0"/>
          <a:chOff x="0" y="0"/>
          <a:chExt cx="0" cy="0"/>
        </a:xfrm>
      </p:grpSpPr>
      <p:sp>
        <p:nvSpPr>
          <p:cNvPr id="1048625" name="Google Shape;123;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6" name="Google Shape;124;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8"/>
        <p:cNvGrpSpPr/>
        <p:nvPr/>
      </p:nvGrpSpPr>
      <p:grpSpPr>
        <a:xfrm>
          <a:off x="0" y="0"/>
          <a:ext cx="0" cy="0"/>
          <a:chOff x="0" y="0"/>
          <a:chExt cx="0" cy="0"/>
        </a:xfrm>
      </p:grpSpPr>
      <p:sp>
        <p:nvSpPr>
          <p:cNvPr id="1048629" name="Google Shape;129;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0" name="Google Shape;130;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4"/>
        <p:cNvGrpSpPr/>
        <p:nvPr/>
      </p:nvGrpSpPr>
      <p:grpSpPr>
        <a:xfrm>
          <a:off x="0" y="0"/>
          <a:ext cx="0" cy="0"/>
          <a:chOff x="0" y="0"/>
          <a:chExt cx="0" cy="0"/>
        </a:xfrm>
      </p:grpSpPr>
      <p:sp>
        <p:nvSpPr>
          <p:cNvPr id="1048632" name="Google Shape;135;g2c5f4b99186_0_17: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3" name="Google Shape;136;g2c5f4b99186_0_1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13"/>
          <p:cNvSpPr txBox="1">
            <a:spLocks noGrp="1"/>
          </p:cNvSpPr>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13"/>
          <p:cNvSpPr txBox="1">
            <a:spLocks noGrp="1"/>
          </p:cNvSpPr>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1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13"/>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8" name="Shape 76"/>
        <p:cNvGrpSpPr/>
        <p:nvPr/>
      </p:nvGrpSpPr>
      <p:grpSpPr>
        <a:xfrm>
          <a:off x="0" y="0"/>
          <a:ext cx="0" cy="0"/>
          <a:chOff x="0" y="0"/>
          <a:chExt cx="0" cy="0"/>
        </a:xfrm>
      </p:grpSpPr>
      <p:sp>
        <p:nvSpPr>
          <p:cNvPr id="1048690" name="Google Shape;77;p22"/>
          <p:cNvSpPr txBox="1">
            <a:spLocks noGrp="1"/>
          </p:cNvSpPr>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1" name="Google Shape;78;p22"/>
          <p:cNvSpPr txBox="1">
            <a:spLocks noGrp="1"/>
          </p:cNvSpPr>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92" name="Google Shape;79;p2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80;p2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81;p2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86" name="Shape 82"/>
        <p:cNvGrpSpPr/>
        <p:nvPr/>
      </p:nvGrpSpPr>
      <p:grpSpPr>
        <a:xfrm>
          <a:off x="0" y="0"/>
          <a:ext cx="0" cy="0"/>
          <a:chOff x="0" y="0"/>
          <a:chExt cx="0" cy="0"/>
        </a:xfrm>
      </p:grpSpPr>
      <p:sp>
        <p:nvSpPr>
          <p:cNvPr id="1048675" name="Google Shape;83;p23"/>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6" name="Google Shape;84;p23"/>
          <p:cNvSpPr txBox="1">
            <a:spLocks noGrp="1"/>
          </p:cNvSpPr>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7" name="Google Shape;85;p23"/>
          <p:cNvSpPr txBox="1">
            <a:spLocks noGrp="1"/>
          </p:cNvSpPr>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8" name="Google Shape;86;p23"/>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9" name="Google Shape;87;p23"/>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88;p23"/>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1" name="Google Shape;89;p2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2" name="Google Shape;90;p23"/>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3" name="Google Shape;91;p23"/>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5" name="Shape 25"/>
        <p:cNvGrpSpPr/>
        <p:nvPr/>
      </p:nvGrpSpPr>
      <p:grpSpPr>
        <a:xfrm>
          <a:off x="0" y="0"/>
          <a:ext cx="0" cy="0"/>
          <a:chOff x="0" y="0"/>
          <a:chExt cx="0" cy="0"/>
        </a:xfrm>
      </p:grpSpPr>
      <p:sp>
        <p:nvSpPr>
          <p:cNvPr id="1048593" name="Google Shape;26;p14"/>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7;p14"/>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5" name="Google Shape;28;p14"/>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1" name="Shape 29"/>
        <p:cNvGrpSpPr/>
        <p:nvPr/>
      </p:nvGrpSpPr>
      <p:grpSpPr>
        <a:xfrm>
          <a:off x="0" y="0"/>
          <a:ext cx="0" cy="0"/>
          <a:chOff x="0" y="0"/>
          <a:chExt cx="0" cy="0"/>
        </a:xfrm>
      </p:grpSpPr>
      <p:sp>
        <p:nvSpPr>
          <p:cNvPr id="1048659" name="Google Shape;30;p15"/>
          <p:cNvSpPr txBox="1">
            <a:spLocks noGrp="1"/>
          </p:cNvSpPr>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0" name="Google Shape;31;p15"/>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32;p15"/>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33;p15"/>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9" name="Shape 34"/>
        <p:cNvGrpSpPr/>
        <p:nvPr/>
      </p:nvGrpSpPr>
      <p:grpSpPr>
        <a:xfrm>
          <a:off x="0" y="0"/>
          <a:ext cx="0" cy="0"/>
          <a:chOff x="0" y="0"/>
          <a:chExt cx="0" cy="0"/>
        </a:xfrm>
      </p:grpSpPr>
      <p:sp>
        <p:nvSpPr>
          <p:cNvPr id="1048695" name="Google Shape;35;p1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6" name="Google Shape;36;p16"/>
          <p:cNvSpPr txBox="1">
            <a:spLocks noGrp="1"/>
          </p:cNvSpPr>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7" name="Google Shape;37;p16"/>
          <p:cNvSpPr txBox="1">
            <a:spLocks noGrp="1"/>
          </p:cNvSpPr>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98" name="Google Shape;38;p16"/>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39;p16"/>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0" name="Google Shape;40;p16"/>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0" name="Shape 41"/>
        <p:cNvGrpSpPr/>
        <p:nvPr/>
      </p:nvGrpSpPr>
      <p:grpSpPr>
        <a:xfrm>
          <a:off x="0" y="0"/>
          <a:ext cx="0" cy="0"/>
          <a:chOff x="0" y="0"/>
          <a:chExt cx="0" cy="0"/>
        </a:xfrm>
      </p:grpSpPr>
      <p:sp>
        <p:nvSpPr>
          <p:cNvPr id="1048701" name="Google Shape;42;p17"/>
          <p:cNvSpPr txBox="1">
            <a:spLocks noGrp="1"/>
          </p:cNvSpPr>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2" name="Google Shape;43;p17"/>
          <p:cNvSpPr txBox="1">
            <a:spLocks noGrp="1"/>
          </p:cNvSpPr>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703" name="Google Shape;44;p17"/>
          <p:cNvSpPr txBox="1">
            <a:spLocks noGrp="1"/>
          </p:cNvSpPr>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704" name="Google Shape;45;p17"/>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5" name="Google Shape;46;p17"/>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6" name="Google Shape;47;p17"/>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85" name="Shape 48"/>
        <p:cNvGrpSpPr/>
        <p:nvPr/>
      </p:nvGrpSpPr>
      <p:grpSpPr>
        <a:xfrm>
          <a:off x="0" y="0"/>
          <a:ext cx="0" cy="0"/>
          <a:chOff x="0" y="0"/>
          <a:chExt cx="0" cy="0"/>
        </a:xfrm>
      </p:grpSpPr>
      <p:sp>
        <p:nvSpPr>
          <p:cNvPr id="1048667" name="Google Shape;49;p18"/>
          <p:cNvSpPr txBox="1">
            <a:spLocks noGrp="1"/>
          </p:cNvSpPr>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8" name="Google Shape;50;p18"/>
          <p:cNvSpPr txBox="1">
            <a:spLocks noGrp="1"/>
          </p:cNvSpPr>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69" name="Google Shape;51;p18"/>
          <p:cNvSpPr txBox="1">
            <a:spLocks noGrp="1"/>
          </p:cNvSpPr>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0" name="Google Shape;52;p18"/>
          <p:cNvSpPr txBox="1">
            <a:spLocks noGrp="1"/>
          </p:cNvSpPr>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71" name="Google Shape;53;p18"/>
          <p:cNvSpPr txBox="1">
            <a:spLocks noGrp="1"/>
          </p:cNvSpPr>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2" name="Google Shape;54;p18"/>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3" name="Google Shape;55;p18"/>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4" name="Google Shape;56;p18"/>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1" name="Shape 57"/>
        <p:cNvGrpSpPr/>
        <p:nvPr/>
      </p:nvGrpSpPr>
      <p:grpSpPr>
        <a:xfrm>
          <a:off x="0" y="0"/>
          <a:ext cx="0" cy="0"/>
          <a:chOff x="0" y="0"/>
          <a:chExt cx="0" cy="0"/>
        </a:xfrm>
      </p:grpSpPr>
      <p:sp>
        <p:nvSpPr>
          <p:cNvPr id="1048707" name="Google Shape;58;p19"/>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8" name="Google Shape;59;p19"/>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9" name="Google Shape;60;p19"/>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2" name="Shape 61"/>
        <p:cNvGrpSpPr/>
        <p:nvPr/>
      </p:nvGrpSpPr>
      <p:grpSpPr>
        <a:xfrm>
          <a:off x="0" y="0"/>
          <a:ext cx="0" cy="0"/>
          <a:chOff x="0" y="0"/>
          <a:chExt cx="0" cy="0"/>
        </a:xfrm>
      </p:grpSpPr>
      <p:sp>
        <p:nvSpPr>
          <p:cNvPr id="1048710" name="Google Shape;62;p20"/>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1" name="Google Shape;63;p20"/>
          <p:cNvSpPr txBox="1">
            <a:spLocks noGrp="1"/>
          </p:cNvSpPr>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2" name="Google Shape;64;p20"/>
          <p:cNvSpPr txBox="1">
            <a:spLocks noGrp="1"/>
          </p:cNvSpPr>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713" name="Google Shape;65;p20"/>
          <p:cNvSpPr txBox="1">
            <a:spLocks noGrp="1"/>
          </p:cNvSpPr>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714" name="Google Shape;66;p20"/>
          <p:cNvSpPr txBox="1">
            <a:spLocks noGrp="1"/>
          </p:cNvSpPr>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67;p20"/>
          <p:cNvSpPr txBox="1">
            <a:spLocks noGrp="1"/>
          </p:cNvSpPr>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16" name="Google Shape;68;p20"/>
          <p:cNvSpPr txBox="1">
            <a:spLocks noGrp="1"/>
          </p:cNvSpPr>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7" name="Shape 69"/>
        <p:cNvGrpSpPr/>
        <p:nvPr/>
      </p:nvGrpSpPr>
      <p:grpSpPr>
        <a:xfrm>
          <a:off x="0" y="0"/>
          <a:ext cx="0" cy="0"/>
          <a:chOff x="0" y="0"/>
          <a:chExt cx="0" cy="0"/>
        </a:xfrm>
      </p:grpSpPr>
      <p:sp>
        <p:nvSpPr>
          <p:cNvPr id="1048684" name="Google Shape;70;p21"/>
          <p:cNvSpPr txBox="1">
            <a:spLocks noGrp="1"/>
          </p:cNvSpPr>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5" name="Google Shape;71;p21"/>
          <p:cNvSpPr>
            <a:spLocks noGrp="1"/>
          </p:cNvSpPr>
          <p:nvPr>
            <p:ph type="pic" idx="2"/>
          </p:nvPr>
        </p:nvSpPr>
        <p:spPr>
          <a:xfrm>
            <a:off x="447817" y="641350"/>
            <a:ext cx="11290859" cy="3651249"/>
          </a:xfrm>
          <a:prstGeom prst="rect"/>
          <a:noFill/>
          <a:ln>
            <a:noFill/>
          </a:ln>
        </p:spPr>
      </p:sp>
      <p:sp>
        <p:nvSpPr>
          <p:cNvPr id="1048686" name="Google Shape;72;p21"/>
          <p:cNvSpPr txBox="1">
            <a:spLocks noGrp="1"/>
          </p:cNvSpPr>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87" name="Google Shape;73;p2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8" name="Google Shape;74;p21"/>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9" name="Google Shape;75;p2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2"/>
          <p:cNvSpPr txBox="1">
            <a:spLocks noGrp="1"/>
          </p:cNvSpPr>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2"/>
          <p:cNvSpPr txBox="1">
            <a:spLocks noGrp="1"/>
          </p:cNvSpPr>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2"/>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5;p12"/>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6;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a:spLocks noGrp="1"/>
          </p:cNvSpPr>
          <p:nvPr>
            <p:ph type="ctrTitle"/>
          </p:nvPr>
        </p:nvSpPr>
        <p:spPr>
          <a:xfrm rot="10800000" flipV="1">
            <a:off x="5931098" y="1510144"/>
            <a:ext cx="4639920" cy="665019"/>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dirty="0" lang="en-IN" smtClean="0">
                <a:solidFill>
                  <a:schemeClr val="accent1"/>
                </a:solidFill>
                <a:latin typeface="Arial"/>
                <a:ea typeface="Arial"/>
                <a:cs typeface="Arial"/>
                <a:sym typeface="Arial"/>
              </a:rPr>
              <a:t>KEY LOGGER </a:t>
            </a:r>
            <a:endParaRPr dirty="0"/>
          </a:p>
        </p:txBody>
      </p:sp>
      <p:sp>
        <p:nvSpPr>
          <p:cNvPr id="1048590" name="Google Shape;98;p1"/>
          <p:cNvSpPr txBox="1"/>
          <p:nvPr/>
        </p:nvSpPr>
        <p:spPr>
          <a:xfrm>
            <a:off x="-218821" y="3718006"/>
            <a:ext cx="9769200" cy="3177500"/>
          </a:xfrm>
          <a:prstGeom prst="rect"/>
          <a:noFill/>
          <a:ln>
            <a:noFill/>
          </a:ln>
        </p:spPr>
        <p:txBody>
          <a:bodyPr anchor="t" anchorCtr="0" bIns="45700" lIns="91425" rIns="91425" spcFirstLastPara="1" tIns="45700" wrap="square">
            <a:spAutoFit/>
          </a:bodyPr>
          <a:p>
            <a:pPr algn="l" indent="0" lvl="0" marL="0" rtl="0">
              <a:spcBef>
                <a:spcPts val="0"/>
              </a:spcBef>
              <a:spcAft>
                <a:spcPts val="0"/>
              </a:spcAft>
              <a:buNone/>
            </a:pPr>
            <a:r>
              <a:rPr b="1" dirty="0" sz="2800" lang="en-IN">
                <a:solidFill>
                  <a:srgbClr val="1482AB"/>
                </a:solidFill>
              </a:rPr>
              <a:t>Presented By:</a:t>
            </a:r>
            <a:endParaRPr b="1" dirty="0" sz="2800">
              <a:solidFill>
                <a:srgbClr val="1482AB"/>
              </a:solidFill>
            </a:endParaRPr>
          </a:p>
          <a:p>
            <a:pPr algn="l" indent="0" lvl="0" marL="0" rtl="0">
              <a:spcBef>
                <a:spcPts val="0"/>
              </a:spcBef>
              <a:spcAft>
                <a:spcPts val="0"/>
              </a:spcAft>
              <a:buNone/>
            </a:pPr>
            <a:endParaRPr b="1" dirty="0" sz="2800">
              <a:solidFill>
                <a:srgbClr val="1482AB"/>
              </a:solidFill>
            </a:endParaRPr>
          </a:p>
          <a:p>
            <a:pPr algn="l" indent="0" lvl="0" marL="0" rtl="0">
              <a:spcBef>
                <a:spcPts val="0"/>
              </a:spcBef>
              <a:spcAft>
                <a:spcPts val="0"/>
              </a:spcAft>
              <a:buNone/>
            </a:pPr>
            <a:r>
              <a:rPr b="1" dirty="0" sz="2800" lang="en-US">
                <a:solidFill>
                  <a:srgbClr val="1482AB"/>
                </a:solidFill>
              </a:rPr>
              <a:t> </a:t>
            </a:r>
            <a:r>
              <a:rPr b="1" dirty="0" sz="2800" lang="en-US">
                <a:solidFill>
                  <a:srgbClr val="1482AB"/>
                </a:solidFill>
              </a:rPr>
              <a:t> </a:t>
            </a:r>
            <a:r>
              <a:rPr b="1" dirty="0" sz="2800" lang="en-US">
                <a:solidFill>
                  <a:srgbClr val="1482AB"/>
                </a:solidFill>
              </a:rPr>
              <a:t> </a:t>
            </a:r>
            <a:r>
              <a:rPr b="1" dirty="0" sz="2800" lang="en-US">
                <a:solidFill>
                  <a:srgbClr val="1482AB"/>
                </a:solidFill>
              </a:rPr>
              <a:t> </a:t>
            </a:r>
            <a:r>
              <a:rPr b="0" dirty="0" sz="2800" lang="en-US">
                <a:solidFill>
                  <a:srgbClr val="FFFFFF"/>
                </a:solidFill>
              </a:rPr>
              <a:t>P</a:t>
            </a:r>
            <a:r>
              <a:rPr b="0" dirty="0" sz="2800" lang="en-US">
                <a:solidFill>
                  <a:srgbClr val="FFFFFF"/>
                </a:solidFill>
              </a:rPr>
              <a:t>p</a:t>
            </a:r>
            <a:r>
              <a:rPr b="0" dirty="0" sz="2800" lang="en-US">
                <a:solidFill>
                  <a:srgbClr val="FFFFFF"/>
                </a:solidFill>
              </a:rPr>
              <a:t>r</a:t>
            </a:r>
            <a:r>
              <a:rPr b="0" dirty="0" sz="2800" lang="en-US">
                <a:solidFill>
                  <a:srgbClr val="FFFFFF"/>
                </a:solidFill>
              </a:rPr>
              <a:t>a</a:t>
            </a:r>
            <a:r>
              <a:rPr b="0" dirty="0" sz="2800" lang="en-US">
                <a:solidFill>
                  <a:srgbClr val="FFFFFF"/>
                </a:solidFill>
              </a:rPr>
              <a:t>k</a:t>
            </a:r>
            <a:r>
              <a:rPr b="0" dirty="0" sz="2800" lang="en-US">
                <a:solidFill>
                  <a:srgbClr val="FFFFFF"/>
                </a:solidFill>
              </a:rPr>
              <a:t>ash </a:t>
            </a:r>
            <a:r>
              <a:rPr b="0" dirty="0" sz="2800" lang="en-US">
                <a:solidFill>
                  <a:srgbClr val="FFFFFF"/>
                </a:solidFill>
              </a:rPr>
              <a:t>R </a:t>
            </a:r>
            <a:endParaRPr b="1" dirty="0" sz="2800">
              <a:solidFill>
                <a:srgbClr val="1482AB"/>
              </a:solidFill>
            </a:endParaRPr>
          </a:p>
          <a:p>
            <a:pPr algn="l" indent="457200" lvl="0" marL="0" marR="0" rtl="0">
              <a:spcBef>
                <a:spcPts val="0"/>
              </a:spcBef>
              <a:spcAft>
                <a:spcPts val="0"/>
              </a:spcAft>
              <a:buNone/>
            </a:pPr>
            <a:endParaRPr b="1" dirty="0" sz="2000">
              <a:solidFill>
                <a:schemeClr val="lt1"/>
              </a:solidFill>
            </a:endParaRPr>
          </a:p>
          <a:p>
            <a:pPr algn="l" indent="457200" lvl="0" marL="0" rtl="0">
              <a:spcBef>
                <a:spcPts val="0"/>
              </a:spcBef>
              <a:spcAft>
                <a:spcPts val="0"/>
              </a:spcAft>
              <a:buClr>
                <a:schemeClr val="dk1"/>
              </a:buClr>
              <a:buFont typeface="Arial"/>
              <a:buNone/>
            </a:pPr>
            <a:r>
              <a:rPr b="1" dirty="0" sz="2000" lang="en-IN">
                <a:solidFill>
                  <a:schemeClr val="lt1"/>
                </a:solidFill>
              </a:rPr>
              <a:t>COMPUTER SCIENCE ENGINEERING</a:t>
            </a:r>
            <a:endParaRPr b="1" dirty="0" sz="2000">
              <a:solidFill>
                <a:schemeClr val="lt1"/>
              </a:solidFill>
            </a:endParaRPr>
          </a:p>
          <a:p>
            <a:pPr algn="l" indent="457200" lvl="0" marL="0" marR="0" rtl="0">
              <a:spcBef>
                <a:spcPts val="0"/>
              </a:spcBef>
              <a:spcAft>
                <a:spcPts val="0"/>
              </a:spcAft>
              <a:buNone/>
            </a:pPr>
            <a:endParaRPr b="1" dirty="0" sz="2000">
              <a:solidFill>
                <a:schemeClr val="lt1"/>
              </a:solidFill>
            </a:endParaRPr>
          </a:p>
          <a:p>
            <a:pPr algn="l" indent="457200" lvl="0" marL="0" marR="0" rtl="0">
              <a:spcBef>
                <a:spcPts val="0"/>
              </a:spcBef>
              <a:spcAft>
                <a:spcPts val="0"/>
              </a:spcAft>
              <a:buNone/>
            </a:pPr>
            <a:r>
              <a:rPr b="1" dirty="0" sz="2000" lang="en-IN">
                <a:solidFill>
                  <a:schemeClr val="lt1"/>
                </a:solidFill>
              </a:rPr>
              <a:t>P.S.V COLLEGE OF ENGINEERING AND TECHNOLOGY</a:t>
            </a:r>
            <a:endParaRPr b="1" dirty="0" sz="2000">
              <a:solidFill>
                <a:schemeClr val="lt1"/>
              </a:solidFill>
            </a:endParaRPr>
          </a:p>
          <a:p>
            <a:pPr algn="l" indent="457200" lvl="0" marL="0" marR="0" rtl="0">
              <a:spcBef>
                <a:spcPts val="0"/>
              </a:spcBef>
              <a:spcAft>
                <a:spcPts val="0"/>
              </a:spcAft>
              <a:buNone/>
            </a:pPr>
            <a:endParaRPr b="1" dirty="0" sz="2000">
              <a:solidFill>
                <a:schemeClr val="lt1"/>
              </a:solidFill>
            </a:endParaRPr>
          </a:p>
          <a:p>
            <a:pPr algn="l" indent="0" lvl="0" marL="0" marR="0" rtl="0">
              <a:spcBef>
                <a:spcPts val="0"/>
              </a:spcBef>
              <a:spcAft>
                <a:spcPts val="0"/>
              </a:spcAft>
              <a:buNone/>
            </a:pPr>
            <a:endParaRPr b="1" dirty="0" sz="2000">
              <a:solidFill>
                <a:srgbClr val="1482AB"/>
              </a:solidFill>
            </a:endParaRPr>
          </a:p>
        </p:txBody>
      </p:sp>
      <p:pic>
        <p:nvPicPr>
          <p:cNvPr id="2097153" name="Picture 1"/>
          <p:cNvPicPr>
            <a:picLocks noChangeAspect="1"/>
          </p:cNvPicPr>
          <p:nvPr/>
        </p:nvPicPr>
        <p:blipFill>
          <a:blip xmlns:r="http://schemas.openxmlformats.org/officeDocument/2006/relationships" r:embed="rId1"/>
          <a:stretch>
            <a:fillRect/>
          </a:stretch>
        </p:blipFill>
        <p:spPr>
          <a:xfrm>
            <a:off x="498763" y="609599"/>
            <a:ext cx="4904510" cy="235169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142"/>
        <p:cNvGrpSpPr/>
        <p:nvPr/>
      </p:nvGrpSpPr>
      <p:grpSpPr>
        <a:xfrm>
          <a:off x="0" y="0"/>
          <a:ext cx="0" cy="0"/>
          <a:chOff x="0" y="0"/>
          <a:chExt cx="0" cy="0"/>
        </a:xfrm>
      </p:grpSpPr>
      <p:sp>
        <p:nvSpPr>
          <p:cNvPr id="1048634" name="Google Shape;143;g2c5f4b99186_0_22"/>
          <p:cNvSpPr txBox="1"/>
          <p:nvPr/>
        </p:nvSpPr>
        <p:spPr>
          <a:xfrm>
            <a:off x="178500" y="732250"/>
            <a:ext cx="12013500" cy="5666076"/>
          </a:xfrm>
          <a:prstGeom prst="rect"/>
          <a:noFill/>
          <a:ln>
            <a:noFill/>
          </a:ln>
        </p:spPr>
        <p:txBody>
          <a:bodyPr anchor="t" anchorCtr="0" bIns="91425" lIns="91425" rIns="91425" spcFirstLastPara="1" tIns="91425" wrap="square">
            <a:spAutoFit/>
          </a:bodyPr>
          <a:p>
            <a:pPr algn="l" indent="0" lvl="0" marL="0" rtl="0">
              <a:lnSpc>
                <a:spcPct val="160000"/>
              </a:lnSpc>
              <a:spcBef>
                <a:spcPts val="1400"/>
              </a:spcBef>
              <a:spcAft>
                <a:spcPts val="0"/>
              </a:spcAft>
              <a:buNone/>
            </a:pPr>
            <a:r>
              <a:rPr b="1" sz="2450" lang="en-IN">
                <a:solidFill>
                  <a:schemeClr val="dk1"/>
                </a:solidFill>
                <a:highlight>
                  <a:schemeClr val="lt1"/>
                </a:highlight>
                <a:latin typeface="Roboto"/>
                <a:ea typeface="Roboto"/>
                <a:cs typeface="Roboto"/>
                <a:sym typeface="Roboto"/>
              </a:rPr>
              <a:t>Deployment Strategy:</a:t>
            </a:r>
            <a:endParaRPr b="1" sz="2450">
              <a:solidFill>
                <a:schemeClr val="dk1"/>
              </a:solidFill>
              <a:highlight>
                <a:schemeClr val="lt1"/>
              </a:highlight>
              <a:latin typeface="Roboto"/>
              <a:ea typeface="Roboto"/>
              <a:cs typeface="Roboto"/>
              <a:sym typeface="Roboto"/>
            </a:endParaRPr>
          </a:p>
          <a:p>
            <a:pPr algn="l" indent="-228600" lvl="0" marL="457200" rtl="0">
              <a:lnSpc>
                <a:spcPct val="115000"/>
              </a:lnSpc>
              <a:spcBef>
                <a:spcPts val="40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Software Distribution: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Installation: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Configuration: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147"/>
        <p:cNvGrpSpPr/>
        <p:nvPr/>
      </p:nvGrpSpPr>
      <p:grpSpPr>
        <a:xfrm>
          <a:off x="0" y="0"/>
          <a:ext cx="0" cy="0"/>
          <a:chOff x="0" y="0"/>
          <a:chExt cx="0" cy="0"/>
        </a:xfrm>
      </p:grpSpPr>
      <p:sp>
        <p:nvSpPr>
          <p:cNvPr id="1048637" name="Google Shape;148;g2c5f4b99186_0_33"/>
          <p:cNvSpPr txBox="1"/>
          <p:nvPr/>
        </p:nvSpPr>
        <p:spPr>
          <a:xfrm>
            <a:off x="160725" y="982275"/>
            <a:ext cx="11823000" cy="6170100"/>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Testing:</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Deployment:</a:t>
            </a:r>
            <a:endParaRPr b="1"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Maintenance and Updates:</a:t>
            </a:r>
            <a:endParaRPr b="1"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0" lvl="0" marL="914400" rtl="0">
              <a:lnSpc>
                <a:spcPct val="115000"/>
              </a:lnSpc>
              <a:spcBef>
                <a:spcPts val="1500"/>
              </a:spcBef>
              <a:spcAft>
                <a:spcPts val="1500"/>
              </a:spcAft>
              <a:buNone/>
            </a:pPr>
            <a:endParaRPr b="1" sz="3250">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152"/>
        <p:cNvGrpSpPr/>
        <p:nvPr/>
      </p:nvGrpSpPr>
      <p:grpSpPr>
        <a:xfrm>
          <a:off x="0" y="0"/>
          <a:ext cx="0" cy="0"/>
          <a:chOff x="0" y="0"/>
          <a:chExt cx="0" cy="0"/>
        </a:xfrm>
      </p:grpSpPr>
      <p:sp>
        <p:nvSpPr>
          <p:cNvPr id="1048640" name="Google Shape;153;g2c5f4b99186_0_38"/>
          <p:cNvSpPr txBox="1"/>
          <p:nvPr/>
        </p:nvSpPr>
        <p:spPr>
          <a:xfrm>
            <a:off x="160725" y="982275"/>
            <a:ext cx="11823000" cy="4750116"/>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endParaRPr dirty="0"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dirty="0" sz="2000" lang="en-IN">
                <a:solidFill>
                  <a:schemeClr val="dk1"/>
                </a:solidFill>
                <a:highlight>
                  <a:schemeClr val="lt1"/>
                </a:highlight>
                <a:latin typeface="Roboto"/>
                <a:ea typeface="Roboto"/>
                <a:cs typeface="Roboto"/>
                <a:sym typeface="Roboto"/>
              </a:rPr>
              <a:t>Monitoring and Analysis:</a:t>
            </a:r>
            <a:endParaRPr b="1" dirty="0"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b="1" dirty="0"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Monitor logged keystrokes periodically to gather relevant information or insights.</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err="1">
                <a:solidFill>
                  <a:schemeClr val="dk1"/>
                </a:solidFill>
                <a:highlight>
                  <a:schemeClr val="lt1"/>
                </a:highlight>
                <a:latin typeface="Roboto"/>
                <a:ea typeface="Roboto"/>
                <a:cs typeface="Roboto"/>
                <a:sym typeface="Roboto"/>
              </a:rPr>
              <a:t>Analyze</a:t>
            </a:r>
            <a:r>
              <a:rPr dirty="0" sz="1900" lang="en-IN">
                <a:solidFill>
                  <a:schemeClr val="dk1"/>
                </a:solidFill>
                <a:highlight>
                  <a:schemeClr val="lt1"/>
                </a:highlight>
                <a:latin typeface="Roboto"/>
                <a:ea typeface="Roboto"/>
                <a:cs typeface="Roboto"/>
                <a:sym typeface="Roboto"/>
              </a:rPr>
              <a:t> logged data for patterns, anomalies, or security threats.</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457200" lvl="0" marL="457200" rtl="0">
              <a:lnSpc>
                <a:spcPct val="175000"/>
              </a:lnSpc>
              <a:spcBef>
                <a:spcPts val="1500"/>
              </a:spcBef>
              <a:spcAft>
                <a:spcPts val="0"/>
              </a:spcAft>
              <a:buNone/>
            </a:pPr>
            <a:r>
              <a:rPr dirty="0" sz="1900" lang="en-IN">
                <a:solidFill>
                  <a:schemeClr val="dk1"/>
                </a:solidFill>
                <a:highlight>
                  <a:schemeClr val="lt1"/>
                </a:highlight>
                <a:latin typeface="Roboto"/>
                <a:ea typeface="Roboto"/>
                <a:cs typeface="Roboto"/>
                <a:sym typeface="Roboto"/>
              </a:rPr>
              <a:t>    By following this algorithm and deployment strategy, the </a:t>
            </a:r>
            <a:r>
              <a:rPr dirty="0" sz="1900" lang="en-IN" smtClean="0">
                <a:solidFill>
                  <a:schemeClr val="dk1"/>
                </a:solidFill>
                <a:highlight>
                  <a:schemeClr val="lt1"/>
                </a:highlight>
                <a:latin typeface="Roboto"/>
                <a:ea typeface="Roboto"/>
                <a:cs typeface="Roboto"/>
                <a:sym typeface="Roboto"/>
              </a:rPr>
              <a:t>key logger </a:t>
            </a:r>
            <a:r>
              <a:rPr dirty="0" sz="1900" lang="en-IN">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dirty="0" sz="1900">
              <a:solidFill>
                <a:schemeClr val="dk1"/>
              </a:solidFill>
              <a:highlight>
                <a:schemeClr val="lt1"/>
              </a:highlight>
              <a:latin typeface="Roboto"/>
              <a:ea typeface="Roboto"/>
              <a:cs typeface="Roboto"/>
              <a:sym typeface="Roboto"/>
            </a:endParaRPr>
          </a:p>
          <a:p>
            <a:pPr algn="l" indent="0" lvl="0" marL="914400" rtl="0">
              <a:lnSpc>
                <a:spcPct val="115000"/>
              </a:lnSpc>
              <a:spcBef>
                <a:spcPts val="0"/>
              </a:spcBef>
              <a:spcAft>
                <a:spcPts val="1500"/>
              </a:spcAft>
              <a:buNone/>
            </a:pPr>
            <a:endParaRPr b="1" dirty="0" sz="325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57"/>
        <p:cNvGrpSpPr/>
        <p:nvPr/>
      </p:nvGrpSpPr>
      <p:grpSpPr>
        <a:xfrm>
          <a:off x="0" y="0"/>
          <a:ext cx="0" cy="0"/>
          <a:chOff x="0" y="0"/>
          <a:chExt cx="0" cy="0"/>
        </a:xfrm>
      </p:grpSpPr>
      <p:sp>
        <p:nvSpPr>
          <p:cNvPr id="1048643" name="Google Shape;158;p7"/>
          <p:cNvSpPr txBox="1">
            <a:spLocks noGrp="1"/>
          </p:cNvSpPr>
          <p:nvPr>
            <p:ph type="title"/>
          </p:nvPr>
        </p:nvSpPr>
        <p:spPr>
          <a:xfrm>
            <a:off x="581242" y="7914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44" name="Google Shape;159;p7"/>
          <p:cNvSpPr txBox="1">
            <a:spLocks noGrp="1"/>
          </p:cNvSpPr>
          <p:nvPr>
            <p:ph type="body" idx="1"/>
          </p:nvPr>
        </p:nvSpPr>
        <p:spPr>
          <a:xfrm>
            <a:off x="474025" y="1343250"/>
            <a:ext cx="11029500" cy="4171500"/>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result of implementing a </a:t>
            </a:r>
            <a:r>
              <a:rPr dirty="0" sz="1900" lang="en-IN" smtClean="0">
                <a:solidFill>
                  <a:srgbClr val="0F0F0F"/>
                </a:solidFill>
                <a:highlight>
                  <a:schemeClr val="lt1"/>
                </a:highlight>
              </a:rPr>
              <a:t>key logger </a:t>
            </a:r>
            <a:r>
              <a:rPr dirty="0" sz="1900" lang="en-IN">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a:t>
            </a:r>
            <a:r>
              <a:rPr dirty="0" sz="1900" lang="en-IN" smtClean="0">
                <a:solidFill>
                  <a:srgbClr val="0F0F0F"/>
                </a:solidFill>
                <a:highlight>
                  <a:schemeClr val="lt1"/>
                </a:highlight>
              </a:rPr>
              <a:t>key logger </a:t>
            </a:r>
            <a:r>
              <a:rPr dirty="0" sz="1900" lang="en-IN">
                <a:solidFill>
                  <a:srgbClr val="0F0F0F"/>
                </a:solidFill>
                <a:highlight>
                  <a:schemeClr val="lt1"/>
                </a:highlight>
              </a:rPr>
              <a:t>operates stealthily, avoiding detection by antivirus software and other security measures.</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use of the </a:t>
            </a:r>
            <a:r>
              <a:rPr dirty="0" sz="1900" lang="en-IN" smtClean="0">
                <a:solidFill>
                  <a:srgbClr val="0F0F0F"/>
                </a:solidFill>
                <a:highlight>
                  <a:schemeClr val="lt1"/>
                </a:highlight>
              </a:rPr>
              <a:t>key logger </a:t>
            </a:r>
            <a:r>
              <a:rPr dirty="0" sz="1900" lang="en-IN">
                <a:solidFill>
                  <a:srgbClr val="0F0F0F"/>
                </a:solidFill>
                <a:highlight>
                  <a:schemeClr val="lt1"/>
                </a:highlight>
              </a:rPr>
              <a:t>complies with relevant laws and regulations, prioritizing security, privacy, and ethical considerations.</a:t>
            </a:r>
            <a:endParaRPr dirty="0" sz="19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63"/>
        <p:cNvGrpSpPr/>
        <p:nvPr/>
      </p:nvGrpSpPr>
      <p:grpSpPr>
        <a:xfrm>
          <a:off x="0" y="0"/>
          <a:ext cx="0" cy="0"/>
          <a:chOff x="0" y="0"/>
          <a:chExt cx="0" cy="0"/>
        </a:xfrm>
      </p:grpSpPr>
      <p:sp>
        <p:nvSpPr>
          <p:cNvPr id="1048647" name="Google Shape;164;p8"/>
          <p:cNvSpPr txBox="1">
            <a:spLocks noGrp="1"/>
          </p:cNvSpPr>
          <p:nvPr>
            <p:ph type="title"/>
          </p:nvPr>
        </p:nvSpPr>
        <p:spPr>
          <a:xfrm>
            <a:off x="581242" y="771631"/>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48" name="Google Shape;165;p8"/>
          <p:cNvSpPr txBox="1">
            <a:spLocks noGrp="1"/>
          </p:cNvSpPr>
          <p:nvPr>
            <p:ph type="body" idx="1"/>
          </p:nvPr>
        </p:nvSpPr>
        <p:spPr>
          <a:xfrm>
            <a:off x="509750" y="1302025"/>
            <a:ext cx="11029500" cy="3832200"/>
          </a:xfrm>
          <a:prstGeom prst="rect"/>
          <a:noFill/>
          <a:ln>
            <a:noFill/>
          </a:ln>
        </p:spPr>
        <p:txBody>
          <a:bodyPr anchor="ctr" anchorCtr="0" bIns="45700" lIns="91425" rIns="91425" spcFirstLastPara="1" tIns="45700" wrap="square">
            <a:normAutofit/>
          </a:bodyPr>
          <a:p>
            <a:pPr algn="l" indent="-315594" lvl="0" marL="305435" rtl="0">
              <a:lnSpc>
                <a:spcPct val="110000"/>
              </a:lnSpc>
              <a:spcBef>
                <a:spcPts val="0"/>
              </a:spcBef>
              <a:spcAft>
                <a:spcPts val="0"/>
              </a:spcAft>
              <a:buClr>
                <a:schemeClr val="dk1"/>
              </a:buClr>
              <a:buSzPts val="2000"/>
              <a:buChar char="◼"/>
            </a:pPr>
            <a:r>
              <a:rPr dirty="0" sz="1900" lang="en-IN">
                <a:solidFill>
                  <a:schemeClr val="dk1"/>
                </a:solidFill>
                <a:highlight>
                  <a:schemeClr val="lt1"/>
                </a:highlight>
                <a:latin typeface="Roboto"/>
                <a:ea typeface="Roboto"/>
                <a:cs typeface="Roboto"/>
                <a:sym typeface="Roboto"/>
              </a:rPr>
              <a:t>In conclusion, </a:t>
            </a:r>
            <a:r>
              <a:rPr dirty="0" sz="1900" lang="en-IN" err="1">
                <a:solidFill>
                  <a:schemeClr val="dk1"/>
                </a:solidFill>
                <a:highlight>
                  <a:schemeClr val="lt1"/>
                </a:highlight>
                <a:latin typeface="Roboto"/>
                <a:ea typeface="Roboto"/>
                <a:cs typeface="Roboto"/>
                <a:sym typeface="Roboto"/>
              </a:rPr>
              <a:t>keyloggers</a:t>
            </a:r>
            <a:r>
              <a:rPr dirty="0" sz="1900" lang="en-IN">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dirty="0" sz="1900">
              <a:solidFill>
                <a:schemeClr val="dk1"/>
              </a:solidFill>
              <a:highlight>
                <a:schemeClr val="lt1"/>
              </a:highlight>
              <a:latin typeface="Roboto"/>
              <a:ea typeface="Roboto"/>
              <a:cs typeface="Roboto"/>
              <a:sym typeface="Roboto"/>
            </a:endParaRPr>
          </a:p>
          <a:p>
            <a:pPr algn="l" indent="0" lvl="0" marL="0" rtl="0">
              <a:lnSpc>
                <a:spcPct val="110000"/>
              </a:lnSpc>
              <a:spcBef>
                <a:spcPts val="0"/>
              </a:spcBef>
              <a:spcAft>
                <a:spcPts val="0"/>
              </a:spcAft>
              <a:buNone/>
            </a:pPr>
            <a:endParaRPr dirty="0" sz="1900">
              <a:solidFill>
                <a:schemeClr val="dk1"/>
              </a:solidFill>
              <a:highlight>
                <a:schemeClr val="lt1"/>
              </a:highlight>
              <a:latin typeface="Roboto"/>
              <a:ea typeface="Roboto"/>
              <a:cs typeface="Roboto"/>
              <a:sym typeface="Roboto"/>
            </a:endParaRPr>
          </a:p>
          <a:p>
            <a:pPr algn="l" indent="-315594" lvl="0" marL="305435" rtl="0">
              <a:lnSpc>
                <a:spcPct val="110000"/>
              </a:lnSpc>
              <a:spcBef>
                <a:spcPts val="0"/>
              </a:spcBef>
              <a:spcAft>
                <a:spcPts val="0"/>
              </a:spcAft>
              <a:buClr>
                <a:schemeClr val="dk1"/>
              </a:buClr>
              <a:buSzPts val="2000"/>
              <a:buChar char="◼"/>
            </a:pPr>
            <a:r>
              <a:rPr dirty="0" sz="1900" lang="en-IN">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dirty="0" sz="1900" lang="en-IN" err="1">
                <a:solidFill>
                  <a:schemeClr val="dk1"/>
                </a:solidFill>
                <a:highlight>
                  <a:schemeClr val="lt1"/>
                </a:highlight>
                <a:latin typeface="Roboto"/>
                <a:ea typeface="Roboto"/>
                <a:cs typeface="Roboto"/>
                <a:sym typeface="Roboto"/>
              </a:rPr>
              <a:t>keyloggers</a:t>
            </a:r>
            <a:r>
              <a:rPr dirty="0" sz="1900" lang="en-IN">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dirty="0" sz="19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169"/>
        <p:cNvGrpSpPr/>
        <p:nvPr/>
      </p:nvGrpSpPr>
      <p:grpSpPr>
        <a:xfrm>
          <a:off x="0" y="0"/>
          <a:ext cx="0" cy="0"/>
          <a:chOff x="0" y="0"/>
          <a:chExt cx="0" cy="0"/>
        </a:xfrm>
      </p:grpSpPr>
      <p:sp>
        <p:nvSpPr>
          <p:cNvPr id="1048651" name="Google Shape;170;p9"/>
          <p:cNvSpPr txBox="1">
            <a:spLocks noGrp="1"/>
          </p:cNvSpPr>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0"/>
              </a:spcBef>
              <a:spcAft>
                <a:spcPts val="0"/>
              </a:spcAft>
              <a:buSzPts val="1840"/>
              <a:buNone/>
            </a:pPr>
            <a:endParaRPr b="1" dirty="0" sz="2000">
              <a:solidFill>
                <a:schemeClr val="dk1"/>
              </a:solidFill>
              <a:highlight>
                <a:schemeClr val="lt1"/>
              </a:highlight>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Enhanced Stealth Techniques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Advanced Encryption Methods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Integration with Artificial Intelligence</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Cloud-Based Logging and Analysis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Improved Compatibility with Emerging Technologies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Enhanced User Awareness and Control Features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Integration with Endpoint Security Solutions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Compliance with Evolving Privacy Regulations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Application in Internet of Things (</a:t>
            </a:r>
            <a:r>
              <a:rPr dirty="0" sz="1900" lang="en-IN" err="1">
                <a:solidFill>
                  <a:schemeClr val="dk1"/>
                </a:solidFill>
                <a:highlight>
                  <a:schemeClr val="lt1"/>
                </a:highlight>
                <a:latin typeface="Roboto"/>
                <a:ea typeface="Roboto"/>
                <a:cs typeface="Roboto"/>
                <a:sym typeface="Roboto"/>
              </a:rPr>
              <a:t>IoT</a:t>
            </a:r>
            <a:r>
              <a:rPr dirty="0" sz="1900" lang="en-IN">
                <a:solidFill>
                  <a:schemeClr val="dk1"/>
                </a:solidFill>
                <a:highlight>
                  <a:schemeClr val="lt1"/>
                </a:highlight>
                <a:latin typeface="Roboto"/>
                <a:ea typeface="Roboto"/>
                <a:cs typeface="Roboto"/>
                <a:sym typeface="Roboto"/>
              </a:rPr>
              <a:t>) Devices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Development of Countermeasures and Anti-Keylogging Technologies</a:t>
            </a:r>
            <a:endParaRPr dirty="0" sz="1900">
              <a:solidFill>
                <a:schemeClr val="dk1"/>
              </a:solidFill>
              <a:highlight>
                <a:schemeClr val="lt1"/>
              </a:highlight>
              <a:latin typeface="Roboto"/>
              <a:ea typeface="Roboto"/>
              <a:cs typeface="Roboto"/>
              <a:sym typeface="Roboto"/>
            </a:endParaRPr>
          </a:p>
          <a:p>
            <a:pPr algn="l" indent="-206121" lvl="0" marL="305435" rtl="0">
              <a:lnSpc>
                <a:spcPct val="110000"/>
              </a:lnSpc>
              <a:spcBef>
                <a:spcPts val="940"/>
              </a:spcBef>
              <a:spcAft>
                <a:spcPts val="0"/>
              </a:spcAft>
              <a:buSzPts val="1564"/>
              <a:buNone/>
            </a:pPr>
            <a:endParaRPr dirty="0" sz="1900">
              <a:solidFill>
                <a:schemeClr val="dk1"/>
              </a:solidFill>
              <a:highlight>
                <a:schemeClr val="lt1"/>
              </a:highlight>
            </a:endParaRPr>
          </a:p>
        </p:txBody>
      </p:sp>
      <p:sp>
        <p:nvSpPr>
          <p:cNvPr id="1048652" name="Google Shape;171;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175"/>
        <p:cNvGrpSpPr/>
        <p:nvPr/>
      </p:nvGrpSpPr>
      <p:grpSpPr>
        <a:xfrm>
          <a:off x="0" y="0"/>
          <a:ext cx="0" cy="0"/>
          <a:chOff x="0" y="0"/>
          <a:chExt cx="0" cy="0"/>
        </a:xfrm>
      </p:grpSpPr>
      <p:sp>
        <p:nvSpPr>
          <p:cNvPr id="1048655" name="Google Shape;176;p10"/>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56" name="Google Shape;177;p10"/>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algn="l" indent="0" lvl="0" marL="306000"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Shape 181"/>
        <p:cNvGrpSpPr/>
        <p:nvPr/>
      </p:nvGrpSpPr>
      <p:grpSpPr>
        <a:xfrm>
          <a:off x="0" y="0"/>
          <a:ext cx="0" cy="0"/>
          <a:chOff x="0" y="0"/>
          <a:chExt cx="0" cy="0"/>
        </a:xfrm>
      </p:grpSpPr>
      <p:sp>
        <p:nvSpPr>
          <p:cNvPr id="1048663" name="AutoShape 4" descr="Thank You Blue Images – Browse 29,865 Stock Photos, Vectors, and Video |  Adobe Stock"/>
          <p:cNvSpPr>
            <a:spLocks noChangeAspect="1" noChangeArrowheads="1"/>
          </p:cNvSpPr>
          <p:nvPr/>
        </p:nvSpPr>
        <p:spPr bwMode="auto">
          <a:xfrm>
            <a:off x="3549937" y="2765425"/>
            <a:ext cx="3834535" cy="3834548"/>
          </a:xfrm>
          <a:prstGeom prst="rect"/>
          <a:noFill/>
        </p:spPr>
        <p:txBody>
          <a:bodyPr anchor="t" anchorCtr="0" bIns="45720" compatLnSpc="1" lIns="91440" numCol="1" rIns="91440" tIns="45720" vert="horz" wrap="square">
            <a:prstTxWarp prst="textNoShape"/>
          </a:bodyPr>
          <a:p>
            <a:endParaRPr lang="en-US"/>
          </a:p>
        </p:txBody>
      </p:sp>
      <p:sp>
        <p:nvSpPr>
          <p:cNvPr id="1048664" name="AutoShape 6" descr="Thank You Blue Images – Browse 29,865 Stock Photos, Vectors, and Video |  Adobe Stock"/>
          <p:cNvSpPr>
            <a:spLocks noChangeAspect="1" noGrp="1" noChangeArrowheads="1"/>
          </p:cNvSpPr>
          <p:nvPr>
            <p:ph type="title"/>
          </p:nvPr>
        </p:nvSpPr>
        <p:spPr bwMode="auto">
          <a:xfrm rot="10800000" flipV="1">
            <a:off x="3394361" y="3200401"/>
            <a:ext cx="4696694" cy="1565564"/>
          </a:xfrm>
          <a:prstGeom prst="rect"/>
          <a:noFill/>
        </p:spPr>
        <p:txBody>
          <a:bodyPr anchor="t" anchorCtr="0" bIns="45720" compatLnSpc="1" lIns="91440" numCol="1" rIns="91440" tIns="45720" vert="horz" wrap="square">
            <a:prstTxWarp prst="textNoShape"/>
          </a:bodyPr>
          <a:p>
            <a:endParaRPr dirty="0" lang="en-US"/>
          </a:p>
        </p:txBody>
      </p:sp>
      <p:pic>
        <p:nvPicPr>
          <p:cNvPr id="2097157" name="Picture 8" descr="Thank You Blue Images – Browse 29,865 Stock Photos, Vectors, and Video |  Adobe Stock"/>
          <p:cNvPicPr>
            <a:picLocks noChangeAspect="1" noChangeArrowheads="1"/>
          </p:cNvPicPr>
          <p:nvPr/>
        </p:nvPicPr>
        <p:blipFill>
          <a:blip xmlns:r="http://schemas.openxmlformats.org/officeDocument/2006/relationships" r:embed="rId1"/>
          <a:srcRect/>
          <a:stretch>
            <a:fillRect/>
          </a:stretch>
        </p:blipFill>
        <p:spPr bwMode="auto">
          <a:xfrm>
            <a:off x="3130643" y="2765425"/>
            <a:ext cx="5732514" cy="2508753"/>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102"/>
        <p:cNvGrpSpPr/>
        <p:nvPr/>
      </p:nvGrpSpPr>
      <p:grpSpPr>
        <a:xfrm>
          <a:off x="0" y="0"/>
          <a:ext cx="0" cy="0"/>
          <a:chOff x="0" y="0"/>
          <a:chExt cx="0" cy="0"/>
        </a:xfrm>
      </p:grpSpPr>
      <p:sp>
        <p:nvSpPr>
          <p:cNvPr id="1048596" name="Google Shape;103;p2"/>
          <p:cNvSpPr txBox="1">
            <a:spLocks noGrp="1"/>
          </p:cNvSpPr>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7" name="Google Shape;104;p2"/>
          <p:cNvSpPr txBox="1">
            <a:spLocks noGrp="1"/>
          </p:cNvSpPr>
          <p:nvPr>
            <p:ph type="body" idx="1"/>
          </p:nvPr>
        </p:nvSpPr>
        <p:spPr>
          <a:xfrm>
            <a:off x="838200" y="1618938"/>
            <a:ext cx="11019020" cy="5239062"/>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dirty="0" sz="2000" lang="en-IN">
                <a:latin typeface="Arial"/>
                <a:ea typeface="Arial"/>
                <a:cs typeface="Arial"/>
                <a:sym typeface="Arial"/>
              </a:rPr>
              <a: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Problem Statement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Proposed System/Solution</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System Development </a:t>
            </a:r>
            <a:r>
              <a:rPr b="1" dirty="0" sz="2000" lang="en-IN" smtClean="0">
                <a:latin typeface="Arial"/>
                <a:ea typeface="Arial"/>
                <a:cs typeface="Arial"/>
                <a:sym typeface="Arial"/>
              </a:rPr>
              <a:t>Approach</a:t>
            </a:r>
            <a:r>
              <a:rPr dirty="0" sz="2000" lang="en-IN">
                <a:latin typeface="Arial"/>
                <a:ea typeface="Arial"/>
                <a:cs typeface="Arial"/>
                <a:sym typeface="Arial"/>
              </a:rPr>
              <a: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Algorithm &amp; Deployment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Result (Output Image)</a:t>
            </a:r>
            <a:endParaRPr dirty="0"/>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Conclusion</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Future Scope</a:t>
            </a:r>
            <a:endParaRPr dirty="0"/>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References</a:t>
            </a:r>
            <a:endParaRPr dirty="0">
              <a:latin typeface="Arial"/>
              <a:ea typeface="Arial"/>
              <a:cs typeface="Arial"/>
              <a:sym typeface="Arial"/>
            </a:endParaRPr>
          </a:p>
          <a:p>
            <a:pPr algn="l" indent="-206121" lvl="0" marL="305435" rtl="0">
              <a:lnSpc>
                <a:spcPct val="110000"/>
              </a:lnSpc>
              <a:spcBef>
                <a:spcPts val="940"/>
              </a:spcBef>
              <a:spcAft>
                <a:spcPts val="0"/>
              </a:spcAft>
              <a:buSzPts val="1564"/>
              <a:buNone/>
            </a:pPr>
            <a:endParaRPr dirty="0">
              <a:latin typeface="Arial"/>
              <a:ea typeface="Arial"/>
              <a:cs typeface="Arial"/>
              <a:sym typeface="Arial"/>
            </a:endParaRPr>
          </a:p>
        </p:txBody>
      </p:sp>
      <p:pic>
        <p:nvPicPr>
          <p:cNvPr id="2097154" name="Picture 2" descr="Security Chip Icons - Free SVG &amp; PNG Security Chip Images - Noun Project"/>
          <p:cNvPicPr>
            <a:picLocks noChangeAspect="1" noChangeArrowheads="1"/>
          </p:cNvPicPr>
          <p:nvPr/>
        </p:nvPicPr>
        <p:blipFill>
          <a:blip xmlns:r="http://schemas.openxmlformats.org/officeDocument/2006/relationships" r:embed="rId1"/>
          <a:srcRect/>
          <a:stretch>
            <a:fillRect/>
          </a:stretch>
        </p:blipFill>
        <p:spPr bwMode="auto">
          <a:xfrm>
            <a:off x="6636327" y="1618938"/>
            <a:ext cx="3560618" cy="3853607"/>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108"/>
        <p:cNvGrpSpPr/>
        <p:nvPr/>
      </p:nvGrpSpPr>
      <p:grpSpPr>
        <a:xfrm>
          <a:off x="0" y="0"/>
          <a:ext cx="0" cy="0"/>
          <a:chOff x="0" y="0"/>
          <a:chExt cx="0" cy="0"/>
        </a:xfrm>
      </p:grpSpPr>
      <p:sp>
        <p:nvSpPr>
          <p:cNvPr id="1048600" name="Google Shape;109;p3"/>
          <p:cNvSpPr txBox="1">
            <a:spLocks noGrp="1"/>
          </p:cNvSpPr>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dirty="0" sz="4400" lang="en-IN">
                <a:solidFill>
                  <a:schemeClr val="accent1"/>
                </a:solidFill>
                <a:latin typeface="Arial"/>
                <a:ea typeface="Arial"/>
                <a:cs typeface="Arial"/>
                <a:sym typeface="Arial"/>
              </a:rPr>
              <a:t>PROBLEM STATEMENT</a:t>
            </a:r>
            <a:endParaRPr dirty="0" sz="4400"/>
          </a:p>
        </p:txBody>
      </p:sp>
      <p:sp>
        <p:nvSpPr>
          <p:cNvPr id="1048601" name="Google Shape;110;p3"/>
          <p:cNvSpPr txBox="1">
            <a:spLocks noGrp="1"/>
          </p:cNvSpPr>
          <p:nvPr>
            <p:ph type="body" idx="1"/>
          </p:nvPr>
        </p:nvSpPr>
        <p:spPr>
          <a:xfrm>
            <a:off x="488100" y="1773381"/>
            <a:ext cx="11029500" cy="4132519"/>
          </a:xfrm>
          <a:prstGeom prst="rect"/>
          <a:noFill/>
          <a:ln>
            <a:noFill/>
          </a:ln>
        </p:spPr>
        <p:txBody>
          <a:bodyPr anchor="ctr" anchorCtr="0" bIns="45700" lIns="91425" rIns="91425" spcFirstLastPara="1" tIns="45700" wrap="square">
            <a:normAutofit/>
          </a:bodyPr>
          <a:p>
            <a:pPr algn="l" indent="457200" lvl="0" marL="0" rtl="0">
              <a:spcBef>
                <a:spcPts val="0"/>
              </a:spcBef>
              <a:spcAft>
                <a:spcPts val="0"/>
              </a:spcAft>
              <a:buClr>
                <a:schemeClr val="dk1"/>
              </a:buClr>
              <a:buSzPts val="440"/>
              <a:buFont typeface="Arial"/>
              <a:buNone/>
            </a:pPr>
            <a:r>
              <a:rPr dirty="0" sz="1800" lang="en-IN"/>
              <a:t>A </a:t>
            </a:r>
            <a:r>
              <a:rPr dirty="0" sz="1800" lang="en-IN" smtClean="0"/>
              <a:t>key logger</a:t>
            </a:r>
            <a:r>
              <a:rPr dirty="0" sz="1800" lang="en-IN"/>
              <a:t>, also known as keystroke logging or keyboard capturing, is the action of recording (logging) the keys struck on a keyboard, typically in a covert manner so that the person using the keyboard is unaware that their actions are being monitored. </a:t>
            </a:r>
            <a:r>
              <a:rPr dirty="0" sz="1800" lang="en-IN" smtClean="0"/>
              <a:t>Key loggers </a:t>
            </a:r>
            <a:r>
              <a:rPr dirty="0" sz="1800" lang="en-IN"/>
              <a:t>can be either software or hardware-based and can range from relatively simple to sophisticated in design.</a:t>
            </a:r>
            <a:endParaRPr dirty="0" sz="1800"/>
          </a:p>
          <a:p>
            <a:pPr algn="l" indent="0" lvl="0" marL="0" rtl="0">
              <a:spcBef>
                <a:spcPts val="0"/>
              </a:spcBef>
              <a:spcAft>
                <a:spcPts val="0"/>
              </a:spcAft>
              <a:buClr>
                <a:schemeClr val="dk1"/>
              </a:buClr>
              <a:buSzPts val="440"/>
              <a:buFont typeface="Arial"/>
              <a:buNone/>
            </a:pPr>
            <a:endParaRPr dirty="0" sz="2300"/>
          </a:p>
          <a:p>
            <a:pPr algn="l" indent="457200" lvl="0" marL="0" rtl="0">
              <a:spcBef>
                <a:spcPts val="0"/>
              </a:spcBef>
              <a:spcAft>
                <a:spcPts val="0"/>
              </a:spcAft>
              <a:buClr>
                <a:schemeClr val="dk1"/>
              </a:buClr>
              <a:buSzPts val="440"/>
              <a:buFont typeface="Arial"/>
              <a:buNone/>
            </a:pPr>
            <a:r>
              <a:rPr dirty="0" sz="1800" lang="en-IN"/>
              <a:t>The problem statement for </a:t>
            </a:r>
            <a:r>
              <a:rPr dirty="0" sz="1800" lang="en-IN" smtClean="0"/>
              <a:t>key loggers </a:t>
            </a:r>
            <a:r>
              <a:rPr dirty="0" sz="1800" lang="en-IN"/>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dirty="0" sz="1800"/>
          </a:p>
          <a:p>
            <a:pPr algn="l" indent="0" lvl="0" marL="0" rtl="0">
              <a:spcBef>
                <a:spcPts val="0"/>
              </a:spcBef>
              <a:spcAft>
                <a:spcPts val="0"/>
              </a:spcAft>
              <a:buClr>
                <a:schemeClr val="dk1"/>
              </a:buClr>
              <a:buSzPts val="440"/>
              <a:buFont typeface="Arial"/>
              <a:buNone/>
            </a:pPr>
            <a:endParaRPr dirty="0" sz="4865"/>
          </a:p>
          <a:p>
            <a:pPr algn="l" indent="0" lvl="0" marL="0" rtl="0">
              <a:spcBef>
                <a:spcPts val="0"/>
              </a:spcBef>
              <a:spcAft>
                <a:spcPts val="0"/>
              </a:spcAft>
              <a:buSzPct val="64705"/>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14"/>
        <p:cNvGrpSpPr/>
        <p:nvPr/>
      </p:nvGrpSpPr>
      <p:grpSpPr>
        <a:xfrm>
          <a:off x="0" y="0"/>
          <a:ext cx="0" cy="0"/>
          <a:chOff x="0" y="0"/>
          <a:chExt cx="0" cy="0"/>
        </a:xfrm>
      </p:grpSpPr>
      <p:sp>
        <p:nvSpPr>
          <p:cNvPr id="1048604" name="Google Shape;115;p4"/>
          <p:cNvSpPr txBox="1">
            <a:spLocks noGrp="1"/>
          </p:cNvSpPr>
          <p:nvPr>
            <p:ph type="title"/>
          </p:nvPr>
        </p:nvSpPr>
        <p:spPr>
          <a:xfrm>
            <a:off x="59904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5" name="Google Shape;116;p4"/>
          <p:cNvSpPr txBox="1">
            <a:spLocks noGrp="1"/>
          </p:cNvSpPr>
          <p:nvPr>
            <p:ph type="body" idx="1"/>
          </p:nvPr>
        </p:nvSpPr>
        <p:spPr>
          <a:xfrm>
            <a:off x="392900" y="1232550"/>
            <a:ext cx="11626800" cy="5439300"/>
          </a:xfrm>
          <a:prstGeom prst="rect"/>
          <a:noFill/>
          <a:ln>
            <a:noFill/>
          </a:ln>
        </p:spPr>
        <p:txBody>
          <a:bodyPr anchor="ctr" anchorCtr="0" bIns="45700" lIns="91425" rIns="91425" spcFirstLastPara="1" tIns="45700" wrap="square">
            <a:noAutofit/>
          </a:bodyPr>
          <a:p>
            <a:pPr algn="l" indent="0" lvl="0" marL="0"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algn="l" indent="0" lvl="0" marL="0" rtl="0">
              <a:lnSpc>
                <a:spcPct val="115000"/>
              </a:lnSpc>
              <a:spcBef>
                <a:spcPts val="1500"/>
              </a:spcBef>
              <a:spcAft>
                <a:spcPts val="0"/>
              </a:spcAft>
              <a:buClr>
                <a:schemeClr val="dk1"/>
              </a:buClr>
              <a:buSzPts val="1100"/>
              <a:buFont typeface="Arial"/>
              <a:buNone/>
            </a:pPr>
            <a:r>
              <a:rPr sz="1800" lang="en-IN">
                <a:solidFill>
                  <a:schemeClr val="dk1"/>
                </a:solidFill>
                <a:highlight>
                  <a:schemeClr val="lt1"/>
                </a:highlight>
                <a:latin typeface="Roboto"/>
                <a:ea typeface="Roboto"/>
                <a:cs typeface="Roboto"/>
                <a:sym typeface="Roboto"/>
              </a:rPr>
              <a:t>A pr</a:t>
            </a:r>
            <a:r>
              <a:rPr sz="1900" lang="en-IN">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150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Software Implementation:</a:t>
            </a:r>
            <a:endParaRPr b="1"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Data Capture and Storage:</a:t>
            </a:r>
            <a:endParaRPr b="1"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algn="l" indent="0" lvl="0" marL="914400"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20"/>
        <p:cNvGrpSpPr/>
        <p:nvPr/>
      </p:nvGrpSpPr>
      <p:grpSpPr>
        <a:xfrm>
          <a:off x="0" y="0"/>
          <a:ext cx="0" cy="0"/>
          <a:chOff x="0" y="0"/>
          <a:chExt cx="0" cy="0"/>
        </a:xfrm>
      </p:grpSpPr>
      <p:sp>
        <p:nvSpPr>
          <p:cNvPr id="1048608" name="Google Shape;121;g2c5f4b99186_0_9"/>
          <p:cNvSpPr txBox="1">
            <a:spLocks noGrp="1"/>
          </p:cNvSpPr>
          <p:nvPr>
            <p:ph type="body" idx="1"/>
          </p:nvPr>
        </p:nvSpPr>
        <p:spPr>
          <a:xfrm>
            <a:off x="289200" y="732300"/>
            <a:ext cx="11613600" cy="5393400"/>
          </a:xfrm>
          <a:prstGeom prst="rect"/>
          <a:noFill/>
          <a:ln>
            <a:noFill/>
          </a:ln>
        </p:spPr>
        <p:txBody>
          <a:bodyPr anchor="ctr" anchorCtr="0" bIns="45700" lIns="91425" rIns="91425" spcFirstLastPara="1" tIns="45700" wrap="square">
            <a:noAutofit/>
          </a:bodyPr>
          <a:p>
            <a:pPr algn="l" indent="-228600" lvl="0" marL="457200" rtl="0">
              <a:lnSpc>
                <a:spcPct val="115000"/>
              </a:lnSpc>
              <a:spcBef>
                <a:spcPts val="1500"/>
              </a:spcBef>
              <a:spcAft>
                <a:spcPts val="0"/>
              </a:spcAft>
              <a:buClr>
                <a:schemeClr val="dk1"/>
              </a:buClr>
              <a:buSzPts val="1700"/>
              <a:buFont typeface="Roboto"/>
              <a:buNone/>
            </a:pPr>
            <a:r>
              <a:rPr b="1" lang="en-IN">
                <a:solidFill>
                  <a:schemeClr val="dk1"/>
                </a:solidFill>
                <a:highlight>
                  <a:schemeClr val="lt1"/>
                </a:highlight>
                <a:latin typeface="Roboto"/>
                <a:ea typeface="Roboto"/>
                <a:cs typeface="Roboto"/>
                <a:sym typeface="Roboto"/>
              </a:rPr>
              <a:t>U</a:t>
            </a:r>
            <a:r>
              <a:rPr b="1" sz="1900" lang="en-IN">
                <a:solidFill>
                  <a:schemeClr val="dk1"/>
                </a:solidFill>
                <a:highlight>
                  <a:schemeClr val="lt1"/>
                </a:highlight>
                <a:latin typeface="Roboto"/>
                <a:ea typeface="Roboto"/>
                <a:cs typeface="Roboto"/>
                <a:sym typeface="Roboto"/>
              </a:rPr>
              <a:t>ser Interface:</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Detection and Evasion: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algn="l" indent="457200" lvl="0" marL="0" rtl="0">
              <a:lnSpc>
                <a:spcPct val="115000"/>
              </a:lnSpc>
              <a:spcBef>
                <a:spcPts val="1500"/>
              </a:spcBef>
              <a:spcAft>
                <a:spcPts val="0"/>
              </a:spcAft>
              <a:buNone/>
            </a:pPr>
            <a:r>
              <a:rPr b="1" sz="1900" lang="en-IN">
                <a:solidFill>
                  <a:schemeClr val="dk1"/>
                </a:solidFill>
                <a:highlight>
                  <a:schemeClr val="lt1"/>
                </a:highlight>
                <a:latin typeface="Roboto"/>
                <a:ea typeface="Roboto"/>
                <a:cs typeface="Roboto"/>
                <a:sym typeface="Roboto"/>
              </a:rPr>
              <a:t>Remote Access and Control:</a:t>
            </a:r>
            <a:endParaRPr b="1"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algn="l" indent="0" lvl="0" marL="457200"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25"/>
        <p:cNvGrpSpPr/>
        <p:nvPr/>
      </p:nvGrpSpPr>
      <p:grpSpPr>
        <a:xfrm>
          <a:off x="0" y="0"/>
          <a:ext cx="0" cy="0"/>
          <a:chOff x="0" y="0"/>
          <a:chExt cx="0" cy="0"/>
        </a:xfrm>
      </p:grpSpPr>
      <p:sp>
        <p:nvSpPr>
          <p:cNvPr id="1048611" name="Google Shape;126;p5"/>
          <p:cNvSpPr txBox="1">
            <a:spLocks noGrp="1"/>
          </p:cNvSpPr>
          <p:nvPr>
            <p:ph type="title"/>
          </p:nvPr>
        </p:nvSpPr>
        <p:spPr>
          <a:xfrm>
            <a:off x="581242" y="626847"/>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dirty="0" sz="4400" lang="en-IN">
                <a:solidFill>
                  <a:schemeClr val="accent1"/>
                </a:solidFill>
                <a:latin typeface="Arial"/>
                <a:ea typeface="Arial"/>
                <a:cs typeface="Arial"/>
                <a:sym typeface="Arial"/>
              </a:rPr>
              <a:t>SYSTEM  APPROACH</a:t>
            </a:r>
            <a:endParaRPr b="1" dirty="0" sz="4400">
              <a:solidFill>
                <a:schemeClr val="accent1"/>
              </a:solidFill>
              <a:latin typeface="Arial"/>
              <a:ea typeface="Arial"/>
              <a:cs typeface="Arial"/>
              <a:sym typeface="Arial"/>
            </a:endParaRPr>
          </a:p>
        </p:txBody>
      </p:sp>
      <p:sp>
        <p:nvSpPr>
          <p:cNvPr id="1048612" name="Google Shape;127;p5"/>
          <p:cNvSpPr txBox="1">
            <a:spLocks noGrp="1"/>
          </p:cNvSpPr>
          <p:nvPr>
            <p:ph type="body" idx="1"/>
          </p:nvPr>
        </p:nvSpPr>
        <p:spPr>
          <a:xfrm>
            <a:off x="446521" y="1166556"/>
            <a:ext cx="11497096" cy="5763454"/>
          </a:xfrm>
          <a:prstGeom prst="rect"/>
          <a:noFill/>
          <a:ln>
            <a:noFill/>
          </a:ln>
        </p:spPr>
        <p:txBody>
          <a:bodyPr anchor="ctr" anchorCtr="0" bIns="45700" lIns="91425" rIns="91425" spcFirstLastPara="1" tIns="45700" wrap="square">
            <a:noAutofit/>
          </a:bodyPr>
          <a:p>
            <a:pPr algn="l" indent="0" lvl="0" marL="0" rtl="0">
              <a:spcBef>
                <a:spcPts val="960"/>
              </a:spcBef>
              <a:spcAft>
                <a:spcPts val="0"/>
              </a:spcAft>
              <a:buNone/>
            </a:pPr>
            <a:endParaRPr dirty="0" sz="2200">
              <a:solidFill>
                <a:schemeClr val="dk1"/>
              </a:solidFill>
            </a:endParaRPr>
          </a:p>
          <a:p>
            <a:pPr algn="l" indent="0" lvl="0" marL="0" rtl="0">
              <a:spcBef>
                <a:spcPts val="960"/>
              </a:spcBef>
              <a:spcAft>
                <a:spcPts val="0"/>
              </a:spcAft>
              <a:buNone/>
            </a:pPr>
            <a:r>
              <a:rPr b="1" dirty="0" sz="2200" lang="en-IN">
                <a:solidFill>
                  <a:schemeClr val="dk1"/>
                </a:solidFill>
              </a:rPr>
              <a:t>Certainly, here are the key topics within a system approach to </a:t>
            </a:r>
            <a:r>
              <a:rPr b="1" dirty="0" sz="2200" lang="en-IN" smtClean="0">
                <a:solidFill>
                  <a:schemeClr val="dk1"/>
                </a:solidFill>
              </a:rPr>
              <a:t>key loggers</a:t>
            </a:r>
            <a:r>
              <a:rPr dirty="0" sz="2200" lang="en-IN">
                <a:solidFill>
                  <a:schemeClr val="dk1"/>
                </a:solidFill>
              </a:rPr>
              <a:t>:</a:t>
            </a:r>
            <a:endParaRPr dirty="0" sz="2200">
              <a:solidFill>
                <a:schemeClr val="dk1"/>
              </a:solidFill>
            </a:endParaRPr>
          </a:p>
          <a:p>
            <a:pPr algn="l" indent="0" lvl="0" marL="0" rtl="0">
              <a:spcBef>
                <a:spcPts val="960"/>
              </a:spcBef>
              <a:spcAft>
                <a:spcPts val="0"/>
              </a:spcAft>
              <a:buClr>
                <a:schemeClr val="dk1"/>
              </a:buClr>
              <a:buSzPts val="1100"/>
              <a:buFont typeface="Arial"/>
              <a:buNone/>
            </a:pPr>
            <a:endParaRPr dirty="0" sz="1900">
              <a:solidFill>
                <a:schemeClr val="dk1"/>
              </a:solidFill>
            </a:endParaRPr>
          </a:p>
          <a:p>
            <a:pPr algn="l" indent="0" lvl="0" marL="0" rtl="0">
              <a:spcBef>
                <a:spcPts val="960"/>
              </a:spcBef>
              <a:spcAft>
                <a:spcPts val="0"/>
              </a:spcAft>
              <a:buNone/>
            </a:pPr>
            <a:r>
              <a:rPr dirty="0" sz="1900" lang="en-IN">
                <a:solidFill>
                  <a:schemeClr val="dk1"/>
                </a:solidFill>
              </a:rPr>
              <a:t>1. Hardware Component</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2. Software Component</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3. Data Capture and Storage</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4. User Interaction</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5. Detection and Evasion</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6. Remote Access and Control</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7. Legal and Ethical Considerations</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8. Updates and Maintenance</a:t>
            </a:r>
            <a:endParaRPr dirty="0" sz="1900">
              <a:solidFill>
                <a:schemeClr val="dk1"/>
              </a:solidFill>
            </a:endParaRPr>
          </a:p>
          <a:p>
            <a:pPr algn="l" indent="0" lvl="0" marL="0" rtl="0">
              <a:lnSpc>
                <a:spcPct val="110000"/>
              </a:lnSpc>
              <a:spcBef>
                <a:spcPts val="960"/>
              </a:spcBef>
              <a:spcAft>
                <a:spcPts val="0"/>
              </a:spcAft>
              <a:buNone/>
            </a:pPr>
            <a:endParaRPr b="1" dirty="0" sz="2200">
              <a:solidFill>
                <a:srgbClr val="0F0F0F"/>
              </a:solidFill>
            </a:endParaRPr>
          </a:p>
        </p:txBody>
      </p:sp>
      <p:sp>
        <p:nvSpPr>
          <p:cNvPr id="1048613" name="AutoShape 2" descr="What is a Keylogger? | Keystroke Logging Definition | Avast"/>
          <p:cNvSpPr>
            <a:spLocks noChangeAspect="1" noChangeArrowheads="1"/>
          </p:cNvSpPr>
          <p:nvPr/>
        </p:nvSpPr>
        <p:spPr bwMode="auto">
          <a:xfrm>
            <a:off x="-152400" y="-304801"/>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4" name="AutoShape 4" descr="What is a Keylogger? | Keystroke Logging Definition | Avast"/>
          <p:cNvSpPr>
            <a:spLocks noChangeAspect="1" noChangeArrowheads="1"/>
          </p:cNvSpPr>
          <p:nvPr/>
        </p:nvSpPr>
        <p:spPr bwMode="auto">
          <a:xfrm>
            <a:off x="152400" y="-55418"/>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5" name="AutoShape 6" descr="What is a Keylogger? | Keystroke Logging Definition | Avast"/>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6" name="AutoShape 10" descr="What is a Keylogger? | Keystroke Logging Definition | Avast"/>
          <p:cNvSpPr>
            <a:spLocks noChangeAspect="1" noChangeArrowheads="1"/>
          </p:cNvSpPr>
          <p:nvPr/>
        </p:nvSpPr>
        <p:spPr bwMode="auto">
          <a:xfrm>
            <a:off x="7135090" y="2576945"/>
            <a:ext cx="4142509" cy="3657599"/>
          </a:xfrm>
          <a:prstGeom prst="rect"/>
          <a:noFill/>
        </p:spPr>
        <p:txBody>
          <a:bodyPr anchor="t" anchorCtr="0" bIns="45720" compatLnSpc="1" lIns="91440" numCol="1" rIns="91440" tIns="45720" vert="horz" wrap="square">
            <a:prstTxWarp prst="textNoShape"/>
          </a:bodyPr>
          <a:p>
            <a:endParaRPr lang="en-US"/>
          </a:p>
        </p:txBody>
      </p:sp>
      <p:sp>
        <p:nvSpPr>
          <p:cNvPr id="1048617" name="AutoShape 12" descr="What is a Keylogger? | Keystroke Logging Definition | Avast"/>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8" name="AutoShape 2" descr="Keyloggers record what you type, spying on your passwords, messages, and more."/>
          <p:cNvSpPr>
            <a:spLocks noChangeAspect="1" noChangeArrowheads="1"/>
          </p:cNvSpPr>
          <p:nvPr/>
        </p:nvSpPr>
        <p:spPr bwMode="auto">
          <a:xfrm>
            <a:off x="1333212" y="1082058"/>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9" name="AutoShape 4" descr="Keyloggers record what you type, spying on your passwords, messages, and more."/>
          <p:cNvSpPr>
            <a:spLocks noChangeAspect="1" noChangeArrowheads="1"/>
          </p:cNvSpPr>
          <p:nvPr/>
        </p:nvSpPr>
        <p:spPr bwMode="auto">
          <a:xfrm>
            <a:off x="460375" y="1603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0" name="AutoShape 6" descr="Keyloggers record what you type, spying on your passwords, messages, and more."/>
          <p:cNvSpPr>
            <a:spLocks noChangeAspect="1" noChangeArrowheads="1"/>
          </p:cNvSpPr>
          <p:nvPr/>
        </p:nvSpPr>
        <p:spPr bwMode="auto">
          <a:xfrm>
            <a:off x="612775" y="3127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1" name="AutoShape 8" descr="What is a Keylogger? | Keystroke Logging Definition | Avast"/>
          <p:cNvSpPr>
            <a:spLocks noChangeAspect="1" noChangeArrowheads="1"/>
          </p:cNvSpPr>
          <p:nvPr/>
        </p:nvSpPr>
        <p:spPr bwMode="auto">
          <a:xfrm>
            <a:off x="765175" y="4651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5" name="Picture 10"/>
          <p:cNvPicPr>
            <a:picLocks noChangeAspect="1"/>
          </p:cNvPicPr>
          <p:nvPr/>
        </p:nvPicPr>
        <p:blipFill>
          <a:blip xmlns:r="http://schemas.openxmlformats.org/officeDocument/2006/relationships" r:embed="rId1"/>
          <a:stretch>
            <a:fillRect/>
          </a:stretch>
        </p:blipFill>
        <p:spPr>
          <a:xfrm>
            <a:off x="4641274" y="2576945"/>
            <a:ext cx="6969468" cy="365759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Shape 125"/>
        <p:cNvGrpSpPr/>
        <p:nvPr/>
      </p:nvGrpSpPr>
      <p:grpSpPr>
        <a:xfrm>
          <a:off x="0" y="0"/>
          <a:ext cx="0" cy="0"/>
          <a:chOff x="0" y="0"/>
          <a:chExt cx="0" cy="0"/>
        </a:xfrm>
      </p:grpSpPr>
      <p:sp>
        <p:nvSpPr>
          <p:cNvPr id="1048624" name="AutoShape 2" descr="Keylogger Process in User Activity | Download Scientific Diagram"/>
          <p:cNvSpPr>
            <a:spLocks noChangeAspect="1" noGrp="1" noChangeArrowheads="1"/>
          </p:cNvSpPr>
          <p:nvPr>
            <p:ph type="body" idx="1"/>
          </p:nvPr>
        </p:nvSpPr>
        <p:spPr bwMode="auto">
          <a:xfrm>
            <a:off x="484909" y="817418"/>
            <a:ext cx="11518146" cy="5320147"/>
          </a:xfrm>
          <a:prstGeom prst="rect"/>
          <a:noFill/>
        </p:spPr>
        <p:txBody>
          <a:bodyPr anchor="t" anchorCtr="0" bIns="45720" compatLnSpc="1" lIns="91440" numCol="1" rIns="91440" tIns="45720" vert="horz" wrap="square">
            <a:prstTxWarp prst="textNoShape"/>
          </a:bodyPr>
          <a:p>
            <a:pPr indent="0" marL="123444">
              <a:buNone/>
            </a:pPr>
            <a:r>
              <a:rPr dirty="0" lang="en-US" smtClean="0"/>
              <a:t>EXAMPLE:</a:t>
            </a:r>
            <a:endParaRPr dirty="0" lang="en-US"/>
          </a:p>
        </p:txBody>
      </p:sp>
      <p:pic>
        <p:nvPicPr>
          <p:cNvPr id="2097156" name="Picture 4"/>
          <p:cNvPicPr>
            <a:picLocks noChangeAspect="1"/>
          </p:cNvPicPr>
          <p:nvPr/>
        </p:nvPicPr>
        <p:blipFill>
          <a:blip xmlns:r="http://schemas.openxmlformats.org/officeDocument/2006/relationships" r:embed="rId1"/>
          <a:stretch>
            <a:fillRect/>
          </a:stretch>
        </p:blipFill>
        <p:spPr>
          <a:xfrm>
            <a:off x="3535418" y="1794164"/>
            <a:ext cx="5417128" cy="408016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131"/>
        <p:cNvGrpSpPr/>
        <p:nvPr/>
      </p:nvGrpSpPr>
      <p:grpSpPr>
        <a:xfrm>
          <a:off x="0" y="0"/>
          <a:ext cx="0" cy="0"/>
          <a:chOff x="0" y="0"/>
          <a:chExt cx="0" cy="0"/>
        </a:xfrm>
      </p:grpSpPr>
      <p:sp>
        <p:nvSpPr>
          <p:cNvPr id="1048627" name="Google Shape;132;p6"/>
          <p:cNvSpPr txBox="1">
            <a:spLocks noGrp="1"/>
          </p:cNvSpPr>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28" name="Google Shape;133;p6"/>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fontScale="94118" lnSpcReduction="10000"/>
          </a:bodyPr>
          <a:p>
            <a:pPr algn="l" indent="0" lvl="0" marL="0" rtl="0">
              <a:lnSpc>
                <a:spcPct val="160000"/>
              </a:lnSpc>
              <a:spcBef>
                <a:spcPts val="1400"/>
              </a:spcBef>
              <a:spcAft>
                <a:spcPts val="0"/>
              </a:spcAft>
              <a:buClr>
                <a:schemeClr val="dk1"/>
              </a:buClr>
              <a:buSzPts val="1100"/>
              <a:buFont typeface="Arial"/>
              <a:buNone/>
            </a:pPr>
            <a:r>
              <a:rPr b="1" sz="2350" lang="en-IN">
                <a:solidFill>
                  <a:schemeClr val="dk1"/>
                </a:solidFill>
                <a:highlight>
                  <a:schemeClr val="lt1"/>
                </a:highlight>
                <a:latin typeface="Roboto"/>
                <a:ea typeface="Roboto"/>
                <a:cs typeface="Roboto"/>
                <a:sym typeface="Roboto"/>
              </a:rPr>
              <a:t>Algorithm:</a:t>
            </a:r>
            <a:endParaRPr b="1" sz="2350">
              <a:solidFill>
                <a:schemeClr val="dk1"/>
              </a:solidFill>
              <a:highlight>
                <a:schemeClr val="lt1"/>
              </a:highlight>
              <a:latin typeface="Roboto"/>
              <a:ea typeface="Roboto"/>
              <a:cs typeface="Roboto"/>
              <a:sym typeface="Roboto"/>
            </a:endParaRPr>
          </a:p>
          <a:p>
            <a:pPr algn="l" indent="-228600" lvl="0" marL="457200" rtl="0">
              <a:lnSpc>
                <a:spcPct val="115000"/>
              </a:lnSpc>
              <a:spcBef>
                <a:spcPts val="40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Initialization: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Keystroke Interception: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Data Processing:</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algn="l" indent="-206121" lvl="0" marL="305435" rtl="0">
              <a:lnSpc>
                <a:spcPct val="110000"/>
              </a:lnSpc>
              <a:spcBef>
                <a:spcPts val="1500"/>
              </a:spcBef>
              <a:spcAft>
                <a:spcPts val="0"/>
              </a:spcAft>
              <a:buSzPts val="1564"/>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137"/>
        <p:cNvGrpSpPr/>
        <p:nvPr/>
      </p:nvGrpSpPr>
      <p:grpSpPr>
        <a:xfrm>
          <a:off x="0" y="0"/>
          <a:ext cx="0" cy="0"/>
          <a:chOff x="0" y="0"/>
          <a:chExt cx="0" cy="0"/>
        </a:xfrm>
      </p:grpSpPr>
      <p:sp>
        <p:nvSpPr>
          <p:cNvPr id="1048631" name="Google Shape;138;g2c5f4b99186_0_17"/>
          <p:cNvSpPr txBox="1"/>
          <p:nvPr/>
        </p:nvSpPr>
        <p:spPr>
          <a:xfrm>
            <a:off x="113100" y="785825"/>
            <a:ext cx="11965800" cy="6229321"/>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Storage:</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Store processed keystrokes securely, either locally or remotely.</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encryption to protect stored data from unauthorized access.</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Stealth Mechanisms:</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techniques to run the </a:t>
            </a:r>
            <a:r>
              <a:rPr dirty="0" sz="1900" lang="en-IN" smtClean="0">
                <a:solidFill>
                  <a:schemeClr val="dk1"/>
                </a:solidFill>
                <a:highlight>
                  <a:schemeClr val="lt1"/>
                </a:highlight>
                <a:latin typeface="Roboto"/>
                <a:ea typeface="Roboto"/>
                <a:cs typeface="Roboto"/>
                <a:sym typeface="Roboto"/>
              </a:rPr>
              <a:t>key logger </a:t>
            </a:r>
            <a:r>
              <a:rPr dirty="0" sz="1900" lang="en-IN">
                <a:solidFill>
                  <a:schemeClr val="dk1"/>
                </a:solidFill>
                <a:highlight>
                  <a:schemeClr val="lt1"/>
                </a:highlight>
                <a:latin typeface="Roboto"/>
                <a:ea typeface="Roboto"/>
                <a:cs typeface="Roboto"/>
                <a:sym typeface="Roboto"/>
              </a:rPr>
              <a:t>stealthily, avoiding detection by the user or antivirus software.</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Remote Access (Optional):</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Use secure communication protocols for transmitting data to a remote server</a:t>
            </a:r>
            <a:r>
              <a:rPr dirty="0" sz="1900" lang="en-IN" smtClean="0">
                <a:solidFill>
                  <a:schemeClr val="dk1"/>
                </a:solidFill>
                <a:highlight>
                  <a:schemeClr val="lt1"/>
                </a:highlight>
                <a:latin typeface="Roboto"/>
                <a:ea typeface="Roboto"/>
                <a:cs typeface="Roboto"/>
                <a:sym typeface="Roboto"/>
              </a:rPr>
              <a:t>.</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Error Handling:</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error handling mechanisms to handle exceptions and edge cases gracefully.</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Log errors and issues for debugging and troubleshooting purposes.</a:t>
            </a:r>
            <a:endParaRPr dirty="0" sz="19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 LOGGER</dc:title>
  <dc:creator>Vaibhav Ostwal</dc:creator>
  <cp:lastModifiedBy>PSVSTUDENT96</cp:lastModifiedBy>
  <dcterms:created xsi:type="dcterms:W3CDTF">2021-05-26T05:50:10Z</dcterms:created>
  <dcterms:modified xsi:type="dcterms:W3CDTF">2024-03-26T09:25:34Z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b154c089964445bb8028e5812b4e9406</vt:lpwstr>
  </property>
</Properties>
</file>