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3" r:id="rId4"/>
    <p:sldId id="290"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A751"/>
    <a:srgbClr val="010000"/>
    <a:srgbClr val="39B0D4"/>
    <a:srgbClr val="9BBB59"/>
    <a:srgbClr val="727272"/>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6334" autoAdjust="0"/>
  </p:normalViewPr>
  <p:slideViewPr>
    <p:cSldViewPr snapToGrid="0" snapToObjects="1">
      <p:cViewPr varScale="1">
        <p:scale>
          <a:sx n="74" d="100"/>
          <a:sy n="74" d="100"/>
        </p:scale>
        <p:origin x="72" y="163"/>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9/19/2024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4</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pPr/>
              <a:t>9/19/2024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pPr/>
              <a:t>9/19/2024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pPr/>
              <a:t>9/19/2024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pPr/>
              <a:t>9/19/2024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pPr/>
              <a:t>9/19/2024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pPr/>
              <a:t>9/19/2024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pPr/>
              <a:t>9/19/2024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pPr/>
              <a:t>9/19/2024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pPr/>
              <a:t>9/19/2024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pPr/>
              <a:t>9/19/2024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pPr/>
              <a:t>9/19/2024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pPr/>
              <a:t>9/19/2024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hyperlink" Target="https://youtu.be/IQAsamnLml4" TargetMode="External"/><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11" Type="http://schemas.microsoft.com/office/2007/relationships/hdphoto" Target="../media/hdphoto1.wdp"/><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sauravguptadx/WholeSale-ReactJS" TargetMode="External"/><Relationship Id="rId13" Type="http://schemas.openxmlformats.org/officeDocument/2006/relationships/hyperlink" Target="https://www.thomascook.in/holidays" TargetMode="External"/><Relationship Id="rId18" Type="http://schemas.openxmlformats.org/officeDocument/2006/relationships/hyperlink" Target="https://youtu.be/GwbrKNrlXZs?si=S5fsC__9b4Fi1Ar5" TargetMode="External"/><Relationship Id="rId3" Type="http://schemas.openxmlformats.org/officeDocument/2006/relationships/hyperlink" Target="https://firebase.google.com/" TargetMode="External"/><Relationship Id="rId7" Type="http://schemas.openxmlformats.org/officeDocument/2006/relationships/hyperlink" Target="https://www.geeksforgeeks.org/nodejs/" TargetMode="External"/><Relationship Id="rId12" Type="http://schemas.openxmlformats.org/officeDocument/2006/relationships/hyperlink" Target="https://www.experienceandamans.com/" TargetMode="External"/><Relationship Id="rId17" Type="http://schemas.openxmlformats.org/officeDocument/2006/relationships/hyperlink" Target="https://www.andamantourism.gov.in/" TargetMode="External"/><Relationship Id="rId2" Type="http://schemas.openxmlformats.org/officeDocument/2006/relationships/notesSlide" Target="../notesSlides/notesSlide5.xml"/><Relationship Id="rId16" Type="http://schemas.openxmlformats.org/officeDocument/2006/relationships/hyperlink" Target="https://www.lonelyplanet.com/articles/first-time-andaman-islands" TargetMode="External"/><Relationship Id="rId20" Type="http://schemas.openxmlformats.org/officeDocument/2006/relationships/hyperlink" Target="https://youtu.be/q43hYTqNFXc?si=BhBS4EScCP4Is8B_" TargetMode="External"/><Relationship Id="rId1" Type="http://schemas.openxmlformats.org/officeDocument/2006/relationships/slideLayout" Target="../slideLayouts/slideLayout2.xml"/><Relationship Id="rId6" Type="http://schemas.openxmlformats.org/officeDocument/2006/relationships/hyperlink" Target="https://code.visualstudio.com/" TargetMode="External"/><Relationship Id="rId11" Type="http://schemas.openxmlformats.org/officeDocument/2006/relationships/hyperlink" Target="https://andaman.gov.in/" TargetMode="External"/><Relationship Id="rId5" Type="http://schemas.openxmlformats.org/officeDocument/2006/relationships/hyperlink" Target="https://replit.com/~" TargetMode="External"/><Relationship Id="rId15" Type="http://schemas.openxmlformats.org/officeDocument/2006/relationships/image" Target="../media/image15.png"/><Relationship Id="rId10" Type="http://schemas.openxmlformats.org/officeDocument/2006/relationships/hyperlink" Target="https://www.researchgate.net/" TargetMode="External"/><Relationship Id="rId19" Type="http://schemas.openxmlformats.org/officeDocument/2006/relationships/hyperlink" Target="https://youtu.be/5CtbYRLZVRc?si=SEPmxuTZnoWO8xo7" TargetMode="External"/><Relationship Id="rId4" Type="http://schemas.openxmlformats.org/officeDocument/2006/relationships/hyperlink" Target="https://dev.mysql.com/doc/" TargetMode="External"/><Relationship Id="rId9" Type="http://schemas.openxmlformats.org/officeDocument/2006/relationships/hyperlink" Target="https://scholar.google.com/" TargetMode="External"/><Relationship Id="rId1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4" name="Subtitle 3"/>
          <p:cNvSpPr>
            <a:spLocks noGrp="1"/>
          </p:cNvSpPr>
          <p:nvPr>
            <p:ph type="subTitle" idx="1"/>
          </p:nvPr>
        </p:nvSpPr>
        <p:spPr>
          <a:xfrm>
            <a:off x="612769" y="576203"/>
            <a:ext cx="8534400" cy="1752600"/>
          </a:xfrm>
        </p:spPr>
        <p:txBody>
          <a:bodyPr/>
          <a:lstStyle/>
          <a:p>
            <a:endParaRPr lang="en-US" b="1" u="sng" dirty="0">
              <a:solidFill>
                <a:schemeClr val="tx1"/>
              </a:solidFill>
              <a:latin typeface="Times New Roman" panose="02020603050405020304" pitchFamily="18" charset="0"/>
              <a:cs typeface="Times New Roman" panose="02020603050405020304" pitchFamily="18" charset="0"/>
            </a:endParaRPr>
          </a:p>
          <a:p>
            <a:r>
              <a:rPr lang="en-US" b="1" u="sng" dirty="0">
                <a:solidFill>
                  <a:schemeClr val="tx1"/>
                </a:solidFill>
                <a:latin typeface="Times New Roman" panose="02020603050405020304" pitchFamily="18" charset="0"/>
                <a:cs typeface="Times New Roman" panose="02020603050405020304" pitchFamily="18" charset="0"/>
              </a:rPr>
              <a:t>Travel &amp; tourism Itinerary Planner </a:t>
            </a:r>
            <a:endParaRPr lang="en-IN" b="1" u="sng"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612464"/>
            <a:ext cx="10584364" cy="2669864"/>
          </a:xfrm>
        </p:spPr>
        <p:txBody>
          <a:bodyPr/>
          <a:lstStyle/>
          <a:p>
            <a:r>
              <a:rPr lang="en-US" sz="4000" b="1" dirty="0">
                <a:solidFill>
                  <a:schemeClr val="tx2"/>
                </a:solidFill>
                <a:latin typeface="Garamond" panose="02020404030301010803" pitchFamily="18" charset="0"/>
              </a:rPr>
              <a:t>SMART INDIA HACKATHON 2024 </a:t>
            </a:r>
            <a:endParaRPr lang="en-IN" sz="4000" b="1" dirty="0">
              <a:solidFill>
                <a:schemeClr val="tx2"/>
              </a:solidFill>
              <a:latin typeface="Garamond" panose="02020404030301010803" pitchFamily="18" charset="0"/>
            </a:endParaRPr>
          </a:p>
        </p:txBody>
      </p:sp>
      <mc:AlternateContent xmlns:mc="http://schemas.openxmlformats.org/markup-compatibility/2006">
        <mc:Choice xmlns:a14="http://schemas.microsoft.com/office/drawing/2010/main" Requires="a14">
          <p:sp>
            <p:nvSpPr>
              <p:cNvPr id="10" name="TextBox 9"/>
              <p:cNvSpPr txBox="1"/>
              <p:nvPr/>
            </p:nvSpPr>
            <p:spPr>
              <a:xfrm>
                <a:off x="210515" y="1546304"/>
                <a:ext cx="6932157" cy="5565113"/>
              </a:xfrm>
              <a:prstGeom prst="rect">
                <a:avLst/>
              </a:prstGeom>
              <a:noFill/>
            </p:spPr>
            <p:txBody>
              <a:bodyPr wrap="square" rtlCol="0" anchor="ctr">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ID –</a:t>
                </a:r>
                <a:r>
                  <a:rPr lang="en-US" sz="2400" b="1" dirty="0">
                    <a:solidFill>
                      <a:srgbClr val="002060"/>
                    </a:solidFill>
                    <a:latin typeface="Arial" panose="020B0604020202020204" pitchFamily="34" charset="0"/>
                    <a:cs typeface="Arial" panose="020B0604020202020204" pitchFamily="34" charset="0"/>
                  </a:rPr>
                  <a:t>SIH1591</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a:t>
                </a:r>
                <a:r>
                  <a:rPr lang="en-US" sz="2400" b="1" dirty="0">
                    <a:solidFill>
                      <a:srgbClr val="002060"/>
                    </a:solidFill>
                    <a:latin typeface="Arial" panose="020B0604020202020204" pitchFamily="34" charset="0"/>
                    <a:cs typeface="Arial" panose="020B0604020202020204" pitchFamily="34" charset="0"/>
                  </a:rPr>
                  <a:t>Student Innovation</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Theme-</a:t>
                </a:r>
                <a:r>
                  <a:rPr lang="en-US" sz="2800" b="1" dirty="0">
                    <a:solidFill>
                      <a:srgbClr val="002060"/>
                    </a:solidFill>
                    <a:latin typeface="Times New Roman" panose="02020603050405020304" pitchFamily="18" charset="0"/>
                    <a:cs typeface="Times New Roman" panose="02020603050405020304" pitchFamily="18" charset="0"/>
                  </a:rPr>
                  <a:t>Travel &amp; Tourism </a:t>
                </a:r>
                <a:endParaRPr lang="en-US" sz="2800" b="1" dirty="0">
                  <a:solidFill>
                    <a:srgbClr val="002060"/>
                  </a:solidFill>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a:t>
                </a:r>
                <a:r>
                  <a:rPr lang="en-US" sz="2400" b="1" dirty="0">
                    <a:solidFill>
                      <a:srgbClr val="002060"/>
                    </a:solidFill>
                    <a:latin typeface="Arial" panose="020B0604020202020204" pitchFamily="34" charset="0"/>
                    <a:cs typeface="Arial" panose="020B0604020202020204" pitchFamily="34" charset="0"/>
                  </a:rPr>
                  <a:t>Software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ID- 20799</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 – </a:t>
                </a:r>
                <a:r>
                  <a:rPr lang="en-US" sz="2400" b="1" dirty="0">
                    <a:solidFill>
                      <a:schemeClr val="tx2">
                        <a:lumMod val="75000"/>
                      </a:schemeClr>
                    </a:solidFill>
                    <a:latin typeface="Arial" panose="020B0604020202020204" pitchFamily="34" charset="0"/>
                    <a:cs typeface="Arial" panose="020B0604020202020204" pitchFamily="34" charset="0"/>
                  </a:rPr>
                  <a:t>Map</a:t>
                </a:r>
                <a14:m>
                  <m:oMath xmlns:m="http://schemas.openxmlformats.org/officeDocument/2006/math">
                    <m:sSup>
                      <m:sSupPr>
                        <m:ctrlPr>
                          <a:rPr lang="en-US" sz="2400" b="1" i="1" smtClean="0">
                            <a:solidFill>
                              <a:schemeClr val="tx2">
                                <a:lumMod val="75000"/>
                              </a:schemeClr>
                            </a:solidFill>
                            <a:latin typeface="Cambria Math" panose="02040503050406030204" pitchFamily="18" charset="0"/>
                            <a:cs typeface="Arial" panose="020B0604020202020204" pitchFamily="34" charset="0"/>
                          </a:rPr>
                        </m:ctrlPr>
                      </m:sSupPr>
                      <m:e>
                        <m:r>
                          <a:rPr lang="en-IN" sz="2400" b="1" i="1" smtClean="0">
                            <a:solidFill>
                              <a:schemeClr val="tx2">
                                <a:lumMod val="75000"/>
                              </a:schemeClr>
                            </a:solidFill>
                            <a:latin typeface="Cambria Math" panose="02040503050406030204" pitchFamily="18" charset="0"/>
                            <a:cs typeface="Arial" panose="020B0604020202020204" pitchFamily="34" charset="0"/>
                          </a:rPr>
                          <m:t>𝒔</m:t>
                        </m:r>
                      </m:e>
                      <m:sup>
                        <m:r>
                          <a:rPr lang="en-US" sz="2400" b="1" i="1" smtClean="0">
                            <a:solidFill>
                              <a:schemeClr val="tx2">
                                <a:lumMod val="75000"/>
                              </a:schemeClr>
                            </a:solidFill>
                            <a:latin typeface="Cambria Math" panose="02040503050406030204" pitchFamily="18" charset="0"/>
                            <a:cs typeface="Arial" panose="020B0604020202020204" pitchFamily="34" charset="0"/>
                          </a:rPr>
                          <m:t>𝟐</m:t>
                        </m:r>
                      </m:sup>
                    </m:sSup>
                  </m:oMath>
                </a14:m>
                <a:endParaRPr lang="en-IN" sz="2400" spc="50" dirty="0">
                  <a:ln w="9525" cmpd="sng">
                    <a:solidFill>
                      <a:schemeClr val="accent1"/>
                    </a:solidFill>
                    <a:prstDash val="solid"/>
                  </a:ln>
                  <a:solidFill>
                    <a:srgbClr val="70AD47">
                      <a:tint val="1000"/>
                    </a:srgbClr>
                  </a:solidFill>
                  <a:effectLst>
                    <a:glow rad="63500">
                      <a:schemeClr val="accent1">
                        <a:satMod val="175000"/>
                        <a:alpha val="40000"/>
                      </a:schemeClr>
                    </a:glow>
                  </a:effectLst>
                </a:endParaRPr>
              </a:p>
              <a:p>
                <a:pPr marL="285750" indent="-285750" algn="just">
                  <a:lnSpc>
                    <a:spcPct val="200000"/>
                  </a:lnSpc>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210515" y="1546304"/>
                <a:ext cx="6932157" cy="5565113"/>
              </a:xfrm>
              <a:prstGeom prst="rect">
                <a:avLst/>
              </a:prstGeom>
              <a:blipFill>
                <a:blip r:embed="rId3"/>
                <a:stretch>
                  <a:fillRect l="-1231"/>
                </a:stretch>
              </a:blipFill>
            </p:spPr>
            <p:txBody>
              <a:bodyPr/>
              <a:lstStyle/>
              <a:p>
                <a:r>
                  <a:rPr lang="en-IN">
                    <a:noFill/>
                  </a:rPr>
                  <a:t> </a:t>
                </a:r>
              </a:p>
            </p:txBody>
          </p:sp>
        </mc:Fallback>
      </mc:AlternateContent>
      <p:pic>
        <p:nvPicPr>
          <p:cNvPr id="9" name="Google Shape;93;p2"/>
          <p:cNvPicPr preferRelativeResize="0"/>
          <p:nvPr/>
        </p:nvPicPr>
        <p:blipFill rotWithShape="1">
          <a:blip r:embed="rId4">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000248" y="317210"/>
            <a:ext cx="10972800" cy="1143000"/>
          </a:xfrm>
        </p:spPr>
        <p:txBody>
          <a:bodyPr/>
          <a:lstStyle/>
          <a:p>
            <a:pPr eaLnBrk="1" hangingPunct="1"/>
            <a:br>
              <a:rPr lang="en-US" sz="3600" b="1" u="sng" dirty="0">
                <a:latin typeface="Times New Roman" panose="02020603050405020304" pitchFamily="18" charset="0"/>
                <a:ea typeface="ＭＳ Ｐゴシック" pitchFamily="1" charset="-128"/>
                <a:cs typeface="Times New Roman" panose="02020603050405020304" pitchFamily="18" charset="0"/>
              </a:rPr>
            </a:br>
            <a:r>
              <a:rPr lang="en-US" sz="3600" b="1" u="sng" dirty="0">
                <a:latin typeface="Times New Roman" panose="02020603050405020304" pitchFamily="18" charset="0"/>
                <a:ea typeface="ＭＳ Ｐゴシック" pitchFamily="1" charset="-128"/>
                <a:cs typeface="Times New Roman" panose="02020603050405020304" pitchFamily="18" charset="0"/>
              </a:rPr>
              <a:t>TO ENHANCE TRAVEL AND TOURISM OF A&amp;N</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mc:AlternateContent xmlns:mc="http://schemas.openxmlformats.org/markup-compatibility/2006" xmlns:a14="http://schemas.microsoft.com/office/drawing/2010/main">
        <mc:Choice Requires="a14">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41514" y="81376"/>
                <a:ext cx="2886358" cy="80733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3200" b="1" i="1" spc="50" dirty="0">
                    <a:ln w="9525" cmpd="sng">
                      <a:solidFill>
                        <a:schemeClr val="accent1"/>
                      </a:solidFill>
                      <a:prstDash val="solid"/>
                    </a:ln>
                    <a:solidFill>
                      <a:srgbClr val="70AD47">
                        <a:tint val="1000"/>
                      </a:srgbClr>
                    </a:solidFill>
                    <a:effectLst>
                      <a:glow rad="63500">
                        <a:schemeClr val="accent1">
                          <a:satMod val="175000"/>
                          <a:alpha val="40000"/>
                        </a:schemeClr>
                      </a:glow>
                    </a:effectLst>
                  </a:rPr>
                  <a:t>Map</a:t>
                </a:r>
                <a14:m>
                  <m:oMath xmlns:m="http://schemas.openxmlformats.org/officeDocument/2006/math">
                    <m:sSup>
                      <m:sSupPr>
                        <m:ctrlPr>
                          <a:rPr lang="en-IN" sz="3200" b="1" i="1" spc="50" smtClean="0">
                            <a:ln w="9525" cmpd="sng">
                              <a:solidFill>
                                <a:schemeClr val="accent1"/>
                              </a:solidFill>
                              <a:prstDash val="solid"/>
                            </a:ln>
                            <a:solidFill>
                              <a:srgbClr val="70AD47">
                                <a:tint val="1000"/>
                              </a:srgbClr>
                            </a:solidFill>
                            <a:effectLst>
                              <a:glow rad="63500">
                                <a:schemeClr val="accent1">
                                  <a:satMod val="175000"/>
                                  <a:alpha val="40000"/>
                                </a:schemeClr>
                              </a:glow>
                            </a:effectLst>
                            <a:latin typeface="Cambria Math" panose="02040503050406030204" pitchFamily="18" charset="0"/>
                          </a:rPr>
                        </m:ctrlPr>
                      </m:sSupPr>
                      <m:e>
                        <m:r>
                          <a:rPr lang="en-IN" sz="3200" b="1" i="1" spc="50" smtClean="0">
                            <a:ln w="9525" cmpd="sng">
                              <a:solidFill>
                                <a:schemeClr val="accent1"/>
                              </a:solidFill>
                              <a:prstDash val="solid"/>
                            </a:ln>
                            <a:solidFill>
                              <a:srgbClr val="70AD47">
                                <a:tint val="1000"/>
                              </a:srgbClr>
                            </a:solidFill>
                            <a:effectLst>
                              <a:glow rad="63500">
                                <a:schemeClr val="accent1">
                                  <a:satMod val="175000"/>
                                  <a:alpha val="40000"/>
                                </a:schemeClr>
                              </a:glow>
                            </a:effectLst>
                            <a:latin typeface="Cambria Math" panose="02040503050406030204" pitchFamily="18" charset="0"/>
                          </a:rPr>
                          <m:t>𝒔</m:t>
                        </m:r>
                      </m:e>
                      <m:sup>
                        <m:r>
                          <a:rPr lang="en-IN" sz="3200" b="1" i="1" spc="50" smtClean="0">
                            <a:ln w="9525" cmpd="sng">
                              <a:solidFill>
                                <a:schemeClr val="accent1"/>
                              </a:solidFill>
                              <a:prstDash val="solid"/>
                            </a:ln>
                            <a:solidFill>
                              <a:srgbClr val="70AD47">
                                <a:tint val="1000"/>
                              </a:srgbClr>
                            </a:solidFill>
                            <a:effectLst>
                              <a:glow rad="63500">
                                <a:schemeClr val="accent1">
                                  <a:satMod val="175000"/>
                                  <a:alpha val="40000"/>
                                </a:schemeClr>
                              </a:glow>
                            </a:effectLst>
                            <a:latin typeface="Cambria Math" panose="02040503050406030204" pitchFamily="18" charset="0"/>
                          </a:rPr>
                          <m:t>𝟐</m:t>
                        </m:r>
                      </m:sup>
                    </m:sSup>
                  </m:oMath>
                </a14:m>
                <a:endParaRPr lang="en-IN" sz="3200" b="1" i="1" spc="50" dirty="0">
                  <a:ln w="9525" cmpd="sng">
                    <a:solidFill>
                      <a:schemeClr val="accent1"/>
                    </a:solidFill>
                    <a:prstDash val="solid"/>
                  </a:ln>
                  <a:solidFill>
                    <a:srgbClr val="70AD47">
                      <a:tint val="1000"/>
                    </a:srgbClr>
                  </a:solidFill>
                  <a:effectLst>
                    <a:glow rad="63500">
                      <a:schemeClr val="accent1">
                        <a:satMod val="175000"/>
                        <a:alpha val="40000"/>
                      </a:schemeClr>
                    </a:glow>
                  </a:effectLst>
                </a:endParaRPr>
              </a:p>
            </p:txBody>
          </p:sp>
        </mc:Choice>
        <mc:Fallback xmlns="">
          <p:sp>
            <p:nvSpPr>
              <p:cNvPr id="10" name="Oval 9" descr="Your startup LOGO">
                <a:extLst>
                  <a:ext uri="{FF2B5EF4-FFF2-40B4-BE49-F238E27FC236}">
                    <a16:creationId xmlns:a16="http://schemas.microsoft.com/office/drawing/2014/main" xmlns="" xmlns:a14="http://schemas.microsoft.com/office/drawing/2010/main" id="{5DBCE864-823D-4A13-9607-5DA1F0ED5FB8}"/>
                  </a:ext>
                  <a:ext uri="{C183D7F6-B498-43B3-948B-1728B52AA6E4}">
                    <adec:decorative xmlns:adec="http://schemas.microsoft.com/office/drawing/2017/decorative" xmlns="" xmlns:a14="http://schemas.microsoft.com/office/drawing/2010/main" val="0"/>
                  </a:ext>
                </a:extLst>
              </p:cNvPr>
              <p:cNvSpPr>
                <a:spLocks noRot="1" noChangeAspect="1" noMove="1" noResize="1" noEditPoints="1" noAdjustHandles="1" noChangeArrowheads="1" noChangeShapeType="1" noTextEdit="1"/>
              </p:cNvSpPr>
              <p:nvPr/>
            </p:nvSpPr>
            <p:spPr>
              <a:xfrm>
                <a:off x="141514" y="81376"/>
                <a:ext cx="2886358" cy="807334"/>
              </a:xfrm>
              <a:prstGeom prst="ellipse">
                <a:avLst/>
              </a:prstGeom>
              <a:blipFill>
                <a:blip r:embed="rId3"/>
                <a:stretch>
                  <a:fillRect/>
                </a:stretch>
              </a:blipFill>
            </p:spPr>
            <p:txBody>
              <a:bodyPr/>
              <a:lstStyle/>
              <a:p>
                <a:r>
                  <a:rPr lang="en-IN">
                    <a:noFill/>
                  </a:rPr>
                  <a:t> </a:t>
                </a:r>
              </a:p>
            </p:txBody>
          </p:sp>
        </mc:Fallback>
      </mc:AlternateContent>
      <p:pic>
        <p:nvPicPr>
          <p:cNvPr id="11" name="Google Shape;93;p2"/>
          <p:cNvPicPr preferRelativeResize="0"/>
          <p:nvPr/>
        </p:nvPicPr>
        <p:blipFill rotWithShape="1">
          <a:blip r:embed="rId4">
            <a:alphaModFix/>
          </a:blip>
          <a:srcRect/>
          <a:stretch/>
        </p:blipFill>
        <p:spPr>
          <a:xfrm>
            <a:off x="9945423" y="17420"/>
            <a:ext cx="2246575" cy="1149075"/>
          </a:xfrm>
          <a:prstGeom prst="rect">
            <a:avLst/>
          </a:prstGeom>
          <a:noFill/>
          <a:ln>
            <a:noFill/>
          </a:ln>
        </p:spPr>
      </p:pic>
      <p:sp>
        <p:nvSpPr>
          <p:cNvPr id="2" name="TextBox 8">
            <a:extLst>
              <a:ext uri="{FF2B5EF4-FFF2-40B4-BE49-F238E27FC236}">
                <a16:creationId xmlns:a16="http://schemas.microsoft.com/office/drawing/2014/main" id="{C1A51903-1A2C-4F23-017B-64338DA82903}"/>
              </a:ext>
            </a:extLst>
          </p:cNvPr>
          <p:cNvSpPr txBox="1">
            <a:spLocks noChangeArrowheads="1"/>
          </p:cNvSpPr>
          <p:nvPr/>
        </p:nvSpPr>
        <p:spPr bwMode="auto">
          <a:xfrm>
            <a:off x="6250199" y="1498390"/>
            <a:ext cx="5941801" cy="3347070"/>
          </a:xfrm>
          <a:prstGeom prst="rect">
            <a:avLst/>
          </a:prstGeom>
          <a:noFill/>
          <a:ln w="9525">
            <a:noFill/>
            <a:miter lim="800000"/>
            <a:headEnd/>
            <a:tailEnd/>
          </a:ln>
        </p:spPr>
        <p:txBody>
          <a:bodyPr wrap="square">
            <a:spAutoFit/>
          </a:bodyPr>
          <a:lstStyle/>
          <a:p>
            <a:pPr algn="ctr"/>
            <a:r>
              <a:rPr lang="en-US" sz="2000" b="1" dirty="0">
                <a:solidFill>
                  <a:srgbClr val="0070C0"/>
                </a:solidFill>
                <a:highlight>
                  <a:srgbClr val="C0C0C0"/>
                </a:highlight>
                <a:latin typeface="Arial" pitchFamily="34" charset="0"/>
                <a:cs typeface="Arial" pitchFamily="34" charset="0"/>
              </a:rPr>
              <a:t>How it addresses the problem  </a:t>
            </a:r>
          </a:p>
          <a:p>
            <a:pPr marL="171450" indent="-171450">
              <a:buFont typeface="Wingdings" panose="05000000000000000000" pitchFamily="2" charset="2"/>
              <a:buChar char="Ø"/>
            </a:pPr>
            <a:r>
              <a:rPr lang="en-US" sz="1050" b="1" i="1" dirty="0">
                <a:latin typeface="Arial" pitchFamily="34" charset="0"/>
                <a:cs typeface="Arial" pitchFamily="34" charset="0"/>
              </a:rPr>
              <a:t>     </a:t>
            </a:r>
            <a:r>
              <a:rPr lang="en-US" sz="1400" b="1" dirty="0">
                <a:latin typeface="Arial" pitchFamily="34" charset="0"/>
                <a:cs typeface="Arial" pitchFamily="34" charset="0"/>
              </a:rPr>
              <a:t>Efficiency: </a:t>
            </a:r>
          </a:p>
          <a:p>
            <a:pPr marL="342900" indent="-342900">
              <a:buSzPct val="135000"/>
              <a:buFont typeface="Wingdings" panose="05000000000000000000" pitchFamily="2" charset="2"/>
              <a:buChar char="§"/>
            </a:pPr>
            <a:r>
              <a:rPr lang="en-US" sz="1200" b="1" dirty="0">
                <a:latin typeface="Arial" pitchFamily="34" charset="0"/>
                <a:cs typeface="Arial" pitchFamily="34" charset="0"/>
              </a:rPr>
              <a:t>Integrated Solution</a:t>
            </a:r>
            <a:r>
              <a:rPr lang="en-US" sz="1050" b="1" dirty="0">
                <a:latin typeface="Arial" pitchFamily="34" charset="0"/>
                <a:cs typeface="Arial" pitchFamily="34" charset="0"/>
              </a:rPr>
              <a:t>: </a:t>
            </a:r>
            <a:r>
              <a:rPr lang="en-US" sz="1050" dirty="0">
                <a:latin typeface="Arial" pitchFamily="34" charset="0"/>
                <a:cs typeface="Arial" pitchFamily="34" charset="0"/>
              </a:rPr>
              <a:t>This application will present all the information that the traveler is likely to need in his or her traveling process in one place. People are then able to best organize their travel plans, without having to run back and forth between various apps or websites which is quite cumbersome</a:t>
            </a:r>
            <a:r>
              <a:rPr lang="en-US" sz="1050" b="1" dirty="0">
                <a:latin typeface="Arial" pitchFamily="34" charset="0"/>
                <a:cs typeface="Arial" pitchFamily="34" charset="0"/>
              </a:rPr>
              <a:t>. </a:t>
            </a:r>
          </a:p>
          <a:p>
            <a:pPr marL="342900" indent="-342900">
              <a:buSzPct val="135000"/>
              <a:buFont typeface="Wingdings" panose="05000000000000000000" pitchFamily="2" charset="2"/>
              <a:buChar char="§"/>
            </a:pPr>
            <a:r>
              <a:rPr lang="en-US" sz="1200" b="1" dirty="0">
                <a:latin typeface="Arial" pitchFamily="34" charset="0"/>
                <a:cs typeface="Arial" pitchFamily="34" charset="0"/>
              </a:rPr>
              <a:t>Up-to-Date Information</a:t>
            </a:r>
            <a:r>
              <a:rPr lang="en-US" sz="1050" b="1" dirty="0">
                <a:latin typeface="Arial" pitchFamily="34" charset="0"/>
                <a:cs typeface="Arial" pitchFamily="34" charset="0"/>
              </a:rPr>
              <a:t>: </a:t>
            </a:r>
            <a:r>
              <a:rPr lang="en-US" sz="1050" dirty="0">
                <a:latin typeface="Arial" pitchFamily="34" charset="0"/>
                <a:cs typeface="Arial" pitchFamily="34" charset="0"/>
              </a:rPr>
              <a:t>This assists the travelers in availing the updates on the changes and occurrences in the weather, events and the status of the entry to the different areas that a traveler might wish to access. </a:t>
            </a:r>
          </a:p>
          <a:p>
            <a:pPr marL="342900" indent="-342900">
              <a:buSzPct val="135000"/>
              <a:buFont typeface="Wingdings" panose="05000000000000000000" pitchFamily="2" charset="2"/>
              <a:buChar char="§"/>
            </a:pPr>
            <a:r>
              <a:rPr lang="en-US" sz="1200" b="1" dirty="0">
                <a:latin typeface="Arial" pitchFamily="34" charset="0"/>
                <a:cs typeface="Arial" pitchFamily="34" charset="0"/>
              </a:rPr>
              <a:t>User-Friendly Navigation</a:t>
            </a:r>
            <a:r>
              <a:rPr lang="en-US" sz="1050" b="1" dirty="0">
                <a:latin typeface="Arial" pitchFamily="34" charset="0"/>
                <a:cs typeface="Arial" pitchFamily="34" charset="0"/>
              </a:rPr>
              <a:t>: </a:t>
            </a:r>
            <a:r>
              <a:rPr lang="en-US" sz="1050" dirty="0">
                <a:latin typeface="Arial" pitchFamily="34" charset="0"/>
                <a:cs typeface="Arial" pitchFamily="34" charset="0"/>
              </a:rPr>
              <a:t>It also mean that fear of being lost is also a thing of the past when you are able to use GPS enabled directions to move from one point to another.</a:t>
            </a:r>
          </a:p>
          <a:p>
            <a:pPr marL="171450" indent="-171450">
              <a:buFont typeface="Wingdings" panose="05000000000000000000" pitchFamily="2" charset="2"/>
              <a:buChar char="Ø"/>
            </a:pPr>
            <a:r>
              <a:rPr lang="en-US" sz="1050" b="1" dirty="0">
                <a:latin typeface="Arial" pitchFamily="34" charset="0"/>
                <a:cs typeface="Arial" pitchFamily="34" charset="0"/>
              </a:rPr>
              <a:t>    </a:t>
            </a:r>
            <a:r>
              <a:rPr lang="en-US" sz="1400" b="1" dirty="0">
                <a:latin typeface="Arial" pitchFamily="34" charset="0"/>
                <a:cs typeface="Arial" pitchFamily="34" charset="0"/>
              </a:rPr>
              <a:t>Customization: </a:t>
            </a:r>
          </a:p>
          <a:p>
            <a:pPr marL="342900" indent="-342900">
              <a:buSzPct val="135000"/>
              <a:buFont typeface="Wingdings" panose="05000000000000000000" pitchFamily="2" charset="2"/>
              <a:buChar char="§"/>
            </a:pPr>
            <a:r>
              <a:rPr lang="en-US" sz="1200" b="1" dirty="0">
                <a:latin typeface="Arial" pitchFamily="34" charset="0"/>
                <a:cs typeface="Arial" pitchFamily="34" charset="0"/>
              </a:rPr>
              <a:t>Recommendations </a:t>
            </a:r>
            <a:r>
              <a:rPr lang="en-US" sz="1050" b="1" dirty="0">
                <a:latin typeface="Arial" pitchFamily="34" charset="0"/>
                <a:cs typeface="Arial" pitchFamily="34" charset="0"/>
              </a:rPr>
              <a:t>: </a:t>
            </a:r>
            <a:r>
              <a:rPr lang="en-US" sz="1050" dirty="0">
                <a:latin typeface="Arial" pitchFamily="34" charset="0"/>
                <a:cs typeface="Arial" pitchFamily="34" charset="0"/>
              </a:rPr>
              <a:t>That can help select the places to go by his or her own choice. The app has the ability to know whether the user loves history, many foods or heart pounding etc. </a:t>
            </a:r>
          </a:p>
          <a:p>
            <a:pPr marL="342900" indent="-342900">
              <a:buSzPct val="135000"/>
              <a:buFont typeface="Wingdings" panose="05000000000000000000" pitchFamily="2" charset="2"/>
              <a:buChar char="§"/>
            </a:pPr>
            <a:r>
              <a:rPr lang="en-US" sz="1200" b="1" dirty="0">
                <a:latin typeface="Arial" pitchFamily="34" charset="0"/>
                <a:cs typeface="Arial" pitchFamily="34" charset="0"/>
              </a:rPr>
              <a:t>Filtering Features</a:t>
            </a:r>
            <a:r>
              <a:rPr lang="en-US" sz="1050" b="1" dirty="0">
                <a:latin typeface="Arial" pitchFamily="34" charset="0"/>
                <a:cs typeface="Arial" pitchFamily="34" charset="0"/>
              </a:rPr>
              <a:t>: </a:t>
            </a:r>
            <a:r>
              <a:rPr lang="en-US" sz="1050" dirty="0">
                <a:latin typeface="Arial" pitchFamily="34" charset="0"/>
                <a:cs typeface="Arial" pitchFamily="34" charset="0"/>
              </a:rPr>
              <a:t>Pre-set filters however allow the traveler to have the several options which he or she can peruse through different arrays. So, you wish to visit temples; parks or some other amazing tourist destination</a:t>
            </a:r>
            <a:r>
              <a:rPr lang="en-US" sz="1050" b="1" dirty="0">
                <a:latin typeface="Arial" pitchFamily="34" charset="0"/>
                <a:cs typeface="Arial" pitchFamily="34" charset="0"/>
              </a:rPr>
              <a:t>.</a:t>
            </a:r>
          </a:p>
        </p:txBody>
      </p:sp>
      <p:sp>
        <p:nvSpPr>
          <p:cNvPr id="3" name="TextBox 8">
            <a:extLst>
              <a:ext uri="{FF2B5EF4-FFF2-40B4-BE49-F238E27FC236}">
                <a16:creationId xmlns:a16="http://schemas.microsoft.com/office/drawing/2014/main" id="{6B4D41CA-CC5B-89DD-C258-C782222567F3}"/>
              </a:ext>
            </a:extLst>
          </p:cNvPr>
          <p:cNvSpPr txBox="1">
            <a:spLocks noChangeArrowheads="1"/>
          </p:cNvSpPr>
          <p:nvPr/>
        </p:nvSpPr>
        <p:spPr bwMode="auto">
          <a:xfrm>
            <a:off x="212013" y="1498390"/>
            <a:ext cx="6038187" cy="3562514"/>
          </a:xfrm>
          <a:prstGeom prst="rect">
            <a:avLst/>
          </a:prstGeom>
          <a:noFill/>
          <a:ln w="9525">
            <a:noFill/>
            <a:miter lim="800000"/>
            <a:headEnd/>
            <a:tailEnd/>
          </a:ln>
        </p:spPr>
        <p:txBody>
          <a:bodyPr wrap="square">
            <a:spAutoFit/>
          </a:bodyPr>
          <a:lstStyle/>
          <a:p>
            <a:pPr algn="ctr"/>
            <a:r>
              <a:rPr lang="en-US" sz="2000" b="1" dirty="0">
                <a:solidFill>
                  <a:srgbClr val="0070C0"/>
                </a:solidFill>
                <a:highlight>
                  <a:srgbClr val="C0C0C0"/>
                </a:highlight>
                <a:latin typeface="Arial" pitchFamily="34" charset="0"/>
                <a:cs typeface="Arial" pitchFamily="34" charset="0"/>
              </a:rPr>
              <a:t>Proposed solution</a:t>
            </a:r>
          </a:p>
          <a:p>
            <a:pPr marL="342900" indent="-342900">
              <a:buSzPct val="135000"/>
              <a:buFont typeface="Wingdings" panose="05000000000000000000" pitchFamily="2" charset="2"/>
              <a:buChar char="§"/>
            </a:pPr>
            <a:r>
              <a:rPr lang="en-US" sz="1200" b="1" dirty="0">
                <a:latin typeface="Arial" pitchFamily="34" charset="0"/>
                <a:cs typeface="Arial" pitchFamily="34" charset="0"/>
              </a:rPr>
              <a:t>Customizable Filters</a:t>
            </a:r>
            <a:r>
              <a:rPr lang="en-US" sz="1050" b="1" dirty="0">
                <a:latin typeface="Arial" pitchFamily="34" charset="0"/>
                <a:cs typeface="Arial" pitchFamily="34" charset="0"/>
              </a:rPr>
              <a:t>: </a:t>
            </a:r>
            <a:r>
              <a:rPr lang="en-US" sz="1050" dirty="0">
                <a:latin typeface="Arial" pitchFamily="34" charset="0"/>
                <a:cs typeface="Arial" pitchFamily="34" charset="0"/>
              </a:rPr>
              <a:t>A traveler can select options he or she preferred, for instance, one can filter the places that have temples, parks , hills, waterfall, beach , </a:t>
            </a:r>
            <a:r>
              <a:rPr lang="en-US" sz="1050" dirty="0" err="1">
                <a:latin typeface="Arial" pitchFamily="34" charset="0"/>
                <a:cs typeface="Arial" pitchFamily="34" charset="0"/>
              </a:rPr>
              <a:t>etc</a:t>
            </a:r>
            <a:r>
              <a:rPr lang="en-US" sz="1050" dirty="0">
                <a:latin typeface="Arial" pitchFamily="34" charset="0"/>
                <a:cs typeface="Arial" pitchFamily="34" charset="0"/>
              </a:rPr>
              <a:t> . This function helps the traveler to enjoy planning according to own preference and this will increase the satisfaction level.</a:t>
            </a:r>
          </a:p>
          <a:p>
            <a:pPr marL="342900" indent="-342900">
              <a:buSzPct val="135000"/>
              <a:buFont typeface="Wingdings" panose="05000000000000000000" pitchFamily="2" charset="2"/>
              <a:buChar char="§"/>
            </a:pPr>
            <a:r>
              <a:rPr lang="en-US" sz="1050" b="1" dirty="0">
                <a:latin typeface="Arial" pitchFamily="34" charset="0"/>
                <a:cs typeface="Arial" pitchFamily="34" charset="0"/>
              </a:rPr>
              <a:t> </a:t>
            </a:r>
            <a:r>
              <a:rPr lang="en-US" sz="1200" b="1" dirty="0">
                <a:latin typeface="Arial" pitchFamily="34" charset="0"/>
                <a:cs typeface="Arial" pitchFamily="34" charset="0"/>
              </a:rPr>
              <a:t>Real-Time Updates</a:t>
            </a:r>
            <a:r>
              <a:rPr lang="en-US" sz="1050" b="1" dirty="0">
                <a:latin typeface="Arial" pitchFamily="34" charset="0"/>
                <a:cs typeface="Arial" pitchFamily="34" charset="0"/>
              </a:rPr>
              <a:t>: </a:t>
            </a:r>
            <a:r>
              <a:rPr lang="en-US" sz="1050" dirty="0">
                <a:latin typeface="Arial" pitchFamily="34" charset="0"/>
                <a:cs typeface="Arial" pitchFamily="34" charset="0"/>
              </a:rPr>
              <a:t>The challenges on the way belong to poor climate, occurrences, and the limitation of access for persons on the way. Telling them about the state of weather and the accessibility of paths smooth their trip. Due to the nature of relativity of the updates, the necessary changes can be made without interfering with the users plans. It, thus, means organizational decision makers can erect their decisions on a more complete dataset.</a:t>
            </a:r>
          </a:p>
          <a:p>
            <a:pPr marL="342900" indent="-342900">
              <a:buSzPct val="135000"/>
              <a:buFont typeface="Wingdings" panose="05000000000000000000" pitchFamily="2" charset="2"/>
              <a:buChar char="§"/>
            </a:pPr>
            <a:r>
              <a:rPr lang="en-US" sz="1200" b="1" dirty="0">
                <a:latin typeface="Arial" pitchFamily="34" charset="0"/>
                <a:cs typeface="Arial" pitchFamily="34" charset="0"/>
              </a:rPr>
              <a:t>Interactive Maps</a:t>
            </a:r>
            <a:r>
              <a:rPr lang="en-US" sz="1050" b="1" dirty="0">
                <a:latin typeface="Arial" pitchFamily="34" charset="0"/>
                <a:cs typeface="Arial" pitchFamily="34" charset="0"/>
              </a:rPr>
              <a:t>: </a:t>
            </a:r>
            <a:r>
              <a:rPr lang="en-US" sz="1050" dirty="0">
                <a:latin typeface="Arial" pitchFamily="34" charset="0"/>
                <a:cs typeface="Arial" pitchFamily="34" charset="0"/>
              </a:rPr>
              <a:t>May induce simplification of guidance point references, as is especially the case with less recognized locations. With the help of the interactive maps the travelers find their way to the destination they want to get to thus increasing the trust and reducing the stress coming with being lost.</a:t>
            </a:r>
          </a:p>
          <a:p>
            <a:pPr marL="342900" indent="-342900">
              <a:buSzPct val="135000"/>
              <a:buFont typeface="Wingdings" panose="05000000000000000000" pitchFamily="2" charset="2"/>
              <a:buChar char="§"/>
            </a:pPr>
            <a:r>
              <a:rPr lang="en-US" sz="1200" b="1" dirty="0">
                <a:latin typeface="Arial" pitchFamily="34" charset="0"/>
                <a:cs typeface="Arial" pitchFamily="34" charset="0"/>
              </a:rPr>
              <a:t>Reviews and Ratings</a:t>
            </a:r>
            <a:r>
              <a:rPr lang="en-US" sz="1050" b="1" dirty="0">
                <a:latin typeface="Arial" pitchFamily="34" charset="0"/>
                <a:cs typeface="Arial" pitchFamily="34" charset="0"/>
              </a:rPr>
              <a:t>: </a:t>
            </a:r>
            <a:r>
              <a:rPr lang="en-US" sz="1050" dirty="0">
                <a:latin typeface="Arial" pitchFamily="34" charset="0"/>
                <a:cs typeface="Arial" pitchFamily="34" charset="0"/>
              </a:rPr>
              <a:t>It brings an added understanding of the event among the peers and thus makes the reviews given by the other peers helpful to the audience. The reviews and rating help the individuals to make appropriate decisions on where to go for what and what activities to undertake through sharing of experience</a:t>
            </a:r>
            <a:r>
              <a:rPr lang="en-US" sz="1050" b="1" dirty="0">
                <a:solidFill>
                  <a:srgbClr val="002060"/>
                </a:solidFill>
                <a:latin typeface="Arial" pitchFamily="34" charset="0"/>
                <a:cs typeface="Arial" pitchFamily="34" charset="0"/>
              </a:rPr>
              <a:t>.</a:t>
            </a:r>
          </a:p>
          <a:p>
            <a:pPr>
              <a:buSzPct val="135000"/>
            </a:pPr>
            <a:endParaRPr lang="en-US" sz="1050" b="1" dirty="0">
              <a:solidFill>
                <a:srgbClr val="002060"/>
              </a:solidFill>
              <a:latin typeface="Arial" pitchFamily="34" charset="0"/>
              <a:cs typeface="Arial" pitchFamily="34" charset="0"/>
            </a:endParaRPr>
          </a:p>
          <a:p>
            <a:pPr>
              <a:buSzPct val="135000"/>
            </a:pPr>
            <a:endParaRPr lang="en-US" sz="1050" b="1" dirty="0">
              <a:solidFill>
                <a:srgbClr val="002060"/>
              </a:solidFill>
              <a:latin typeface="Arial" pitchFamily="34" charset="0"/>
              <a:cs typeface="Arial" pitchFamily="34" charset="0"/>
            </a:endParaRPr>
          </a:p>
        </p:txBody>
      </p:sp>
      <p:sp>
        <p:nvSpPr>
          <p:cNvPr id="4" name="TextBox 8">
            <a:extLst>
              <a:ext uri="{FF2B5EF4-FFF2-40B4-BE49-F238E27FC236}">
                <a16:creationId xmlns:a16="http://schemas.microsoft.com/office/drawing/2014/main" id="{179A687B-DA6E-CCC2-48FF-F8FFEEFAFE27}"/>
              </a:ext>
            </a:extLst>
          </p:cNvPr>
          <p:cNvSpPr txBox="1">
            <a:spLocks noChangeArrowheads="1"/>
          </p:cNvSpPr>
          <p:nvPr/>
        </p:nvSpPr>
        <p:spPr bwMode="auto">
          <a:xfrm>
            <a:off x="299314" y="4854991"/>
            <a:ext cx="11659781" cy="1323439"/>
          </a:xfrm>
          <a:prstGeom prst="rect">
            <a:avLst/>
          </a:prstGeom>
          <a:noFill/>
          <a:ln w="9525">
            <a:noFill/>
            <a:miter lim="800000"/>
            <a:headEnd/>
            <a:tailEnd/>
          </a:ln>
        </p:spPr>
        <p:txBody>
          <a:bodyPr wrap="square">
            <a:spAutoFit/>
          </a:bodyPr>
          <a:lstStyle/>
          <a:p>
            <a:pPr algn="ctr"/>
            <a:r>
              <a:rPr lang="en-US" sz="2000" b="1" dirty="0">
                <a:solidFill>
                  <a:srgbClr val="0070C0"/>
                </a:solidFill>
                <a:highlight>
                  <a:srgbClr val="C0C0C0"/>
                </a:highlight>
                <a:latin typeface="Arial" pitchFamily="34" charset="0"/>
                <a:cs typeface="Arial" pitchFamily="34" charset="0"/>
              </a:rPr>
              <a:t>Innovation and Uniqueness of the solution</a:t>
            </a:r>
          </a:p>
          <a:p>
            <a:endParaRPr lang="en-US" sz="1200" b="1" dirty="0">
              <a:solidFill>
                <a:srgbClr val="0070C0"/>
              </a:solidFill>
              <a:latin typeface="Arial" pitchFamily="34" charset="0"/>
              <a:cs typeface="Arial" pitchFamily="34" charset="0"/>
            </a:endParaRPr>
          </a:p>
          <a:p>
            <a:r>
              <a:rPr lang="en-US" sz="1200" dirty="0">
                <a:latin typeface="Arial" pitchFamily="34" charset="0"/>
                <a:cs typeface="Arial" pitchFamily="34" charset="0"/>
              </a:rPr>
              <a:t>Examples of adoption of new and distinct ideas also constitute providing the enhanced scale and variance of services, destinations, and unpopular and less-known locations. Incorporating local information creates enjoyment because it enables visitors to gain a bird’s eye view of that specific region’s customs and ways of life thus making travelling  more meaningful. Also, the app educates travelers on how they can reduce the plastic problem and support businesses friendly to the environment; the traveler  is    therefore forced to make an environmentally conscious decision.</a:t>
            </a:r>
          </a:p>
        </p:txBody>
      </p:sp>
      <p:cxnSp>
        <p:nvCxnSpPr>
          <p:cNvPr id="12" name="Straight Connector 11">
            <a:extLst>
              <a:ext uri="{FF2B5EF4-FFF2-40B4-BE49-F238E27FC236}">
                <a16:creationId xmlns:a16="http://schemas.microsoft.com/office/drawing/2014/main" id="{440BBDEB-F2AC-B864-BC15-17E48244D45B}"/>
              </a:ext>
            </a:extLst>
          </p:cNvPr>
          <p:cNvCxnSpPr>
            <a:cxnSpLocks/>
          </p:cNvCxnSpPr>
          <p:nvPr/>
        </p:nvCxnSpPr>
        <p:spPr>
          <a:xfrm>
            <a:off x="6249537" y="1625600"/>
            <a:ext cx="0" cy="3268784"/>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68580" y="6327237"/>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790155" y="-118402"/>
            <a:ext cx="10972800" cy="1143000"/>
          </a:xfrm>
        </p:spPr>
        <p:txBody>
          <a:bodyPr/>
          <a:lstStyle/>
          <a:p>
            <a:pPr eaLnBrk="1" hangingPunct="1"/>
            <a:r>
              <a:rPr lang="en-US" sz="3600" b="1" u="sng"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17145" y="836815"/>
            <a:ext cx="12020547" cy="5755422"/>
          </a:xfrm>
          <a:prstGeom prst="rect">
            <a:avLst/>
          </a:prstGeom>
          <a:noFill/>
          <a:ln w="9525">
            <a:noFill/>
            <a:miter lim="800000"/>
            <a:headEnd/>
            <a:tailEnd/>
          </a:ln>
        </p:spPr>
        <p:txBody>
          <a:bodyPr wrap="square">
            <a:spAutoFit/>
          </a:bodyPr>
          <a:lstStyle/>
          <a:p>
            <a:pPr marL="457200" marR="0" lvl="0" indent="-457200" defTabSz="457200" rtl="0" eaLnBrk="1" fontAlgn="base" latinLnBrk="0" hangingPunct="1">
              <a:lnSpc>
                <a:spcPct val="100000"/>
              </a:lnSpc>
              <a:spcBef>
                <a:spcPct val="0"/>
              </a:spcBef>
              <a:spcAft>
                <a:spcPct val="0"/>
              </a:spcAft>
              <a:buClr>
                <a:schemeClr val="accent1"/>
              </a:buClr>
              <a:buSzTx/>
              <a:buFont typeface="Wingdings" panose="05000000000000000000" pitchFamily="2" charset="2"/>
              <a:buChar char="§"/>
              <a:tabLst/>
              <a:defRPr/>
            </a:pPr>
            <a:r>
              <a:rPr lang="en-US" sz="2400" b="0" i="0" dirty="0">
                <a:solidFill>
                  <a:schemeClr val="accent1"/>
                </a:solidFill>
                <a:effectLst/>
                <a:highlight>
                  <a:srgbClr val="FFFFFF"/>
                </a:highlight>
                <a:latin typeface="__Inter_36bd41"/>
              </a:rPr>
              <a:t> </a:t>
            </a:r>
            <a:r>
              <a:rPr lang="en-US" sz="2000" b="1" i="0" dirty="0">
                <a:solidFill>
                  <a:schemeClr val="accent1"/>
                </a:solidFill>
                <a:effectLst/>
                <a:highlight>
                  <a:srgbClr val="C0C0C0"/>
                </a:highlight>
                <a:latin typeface="__Inter_36bd41"/>
              </a:rPr>
              <a:t>Analysis of the feasibility of the idea:</a:t>
            </a:r>
          </a:p>
          <a:p>
            <a:pPr marL="457200" marR="0" lvl="0" indent="-457200" defTabSz="457200" rtl="0" eaLnBrk="1" fontAlgn="base" latinLnBrk="0" hangingPunct="1">
              <a:lnSpc>
                <a:spcPct val="100000"/>
              </a:lnSpc>
              <a:spcBef>
                <a:spcPct val="0"/>
              </a:spcBef>
              <a:spcAft>
                <a:spcPct val="0"/>
              </a:spcAft>
              <a:buClr>
                <a:schemeClr val="tx1"/>
              </a:buClr>
              <a:buSzTx/>
              <a:buFont typeface="Wingdings" panose="05000000000000000000" pitchFamily="2" charset="2"/>
              <a:buChar char="§"/>
              <a:tabLst/>
              <a:defRPr/>
            </a:pPr>
            <a:r>
              <a:rPr lang="en-US" sz="1600" b="1" dirty="0">
                <a:solidFill>
                  <a:schemeClr val="accent1">
                    <a:lumMod val="75000"/>
                  </a:schemeClr>
                </a:solidFill>
                <a:latin typeface="__Inter_36bd41"/>
              </a:rPr>
              <a:t>Market demand</a:t>
            </a:r>
            <a:r>
              <a:rPr lang="en-US" sz="2000" b="1" dirty="0">
                <a:solidFill>
                  <a:schemeClr val="accent1">
                    <a:lumMod val="75000"/>
                  </a:schemeClr>
                </a:solidFill>
                <a:latin typeface="__Inter_36bd41"/>
              </a:rPr>
              <a:t>:</a:t>
            </a:r>
            <a:endParaRPr lang="en-US" sz="2000" b="1" i="0" dirty="0">
              <a:solidFill>
                <a:schemeClr val="accent1">
                  <a:lumMod val="75000"/>
                </a:schemeClr>
              </a:solidFill>
              <a:effectLst/>
              <a:latin typeface="__Inter_36bd41"/>
            </a:endParaRPr>
          </a:p>
          <a:p>
            <a:pPr marL="457200" marR="0" lvl="0" indent="-457200" defTabSz="457200" rtl="0" eaLnBrk="1" fontAlgn="base" latinLnBrk="0" hangingPunct="1">
              <a:lnSpc>
                <a:spcPct val="100000"/>
              </a:lnSpc>
              <a:spcBef>
                <a:spcPct val="0"/>
              </a:spcBef>
              <a:spcAft>
                <a:spcPct val="0"/>
              </a:spcAft>
              <a:buClrTx/>
              <a:buSzTx/>
              <a:buFont typeface="Courier New" panose="02070309020205020404" pitchFamily="49" charset="0"/>
              <a:buChar char="o"/>
              <a:tabLst/>
              <a:defRPr/>
            </a:pPr>
            <a:r>
              <a:rPr lang="en-US" sz="1400" i="0" dirty="0">
                <a:effectLst/>
                <a:highlight>
                  <a:srgbClr val="FFFFFF"/>
                </a:highlight>
                <a:latin typeface="__Inter_36bd41"/>
              </a:rPr>
              <a:t>The global Tourism industry is stimulating and there is marked increase in the tourist arrivals in the Andaman &amp; Nicobar Islands</a:t>
            </a:r>
            <a:r>
              <a:rPr lang="en-US" sz="1600" i="0" dirty="0">
                <a:effectLst/>
                <a:highlight>
                  <a:srgbClr val="FFFFFF"/>
                </a:highlight>
                <a:latin typeface="__Inter_36bd41"/>
              </a:rPr>
              <a:t>.</a:t>
            </a:r>
          </a:p>
          <a:p>
            <a:pPr marL="457200" marR="0" lvl="0" indent="-457200" defTabSz="457200" rtl="0" eaLnBrk="1" fontAlgn="base" latinLnBrk="0" hangingPunct="1">
              <a:lnSpc>
                <a:spcPct val="100000"/>
              </a:lnSpc>
              <a:spcBef>
                <a:spcPct val="0"/>
              </a:spcBef>
              <a:spcAft>
                <a:spcPct val="0"/>
              </a:spcAft>
              <a:buClrTx/>
              <a:buSzTx/>
              <a:buFont typeface="Courier New" panose="02070309020205020404" pitchFamily="49" charset="0"/>
              <a:buChar char="o"/>
              <a:tabLst/>
              <a:defRPr/>
            </a:pPr>
            <a:r>
              <a:rPr lang="en-US" sz="1600" dirty="0"/>
              <a:t> </a:t>
            </a:r>
            <a:r>
              <a:rPr lang="en-US" sz="1400" b="0" i="0" dirty="0">
                <a:effectLst/>
                <a:highlight>
                  <a:srgbClr val="FFFFFF"/>
                </a:highlight>
                <a:latin typeface="__Inter_36bd41"/>
              </a:rPr>
              <a:t>This trend is good for your travel application</a:t>
            </a:r>
            <a:r>
              <a:rPr lang="en-US" sz="1600" b="0" i="0" dirty="0">
                <a:effectLst/>
                <a:highlight>
                  <a:srgbClr val="FFFFFF"/>
                </a:highlight>
                <a:latin typeface="__Inter_36bd41"/>
              </a:rPr>
              <a:t>.</a:t>
            </a:r>
          </a:p>
          <a:p>
            <a:pPr marL="457200" marR="0" lvl="0" indent="-457200" defTabSz="457200" rtl="0" eaLnBrk="1" fontAlgn="base" latinLnBrk="0" hangingPunct="1">
              <a:lnSpc>
                <a:spcPct val="100000"/>
              </a:lnSpc>
              <a:spcBef>
                <a:spcPct val="0"/>
              </a:spcBef>
              <a:spcAft>
                <a:spcPct val="0"/>
              </a:spcAft>
              <a:buClrTx/>
              <a:buSzTx/>
              <a:buFont typeface="Wingdings" panose="05000000000000000000" pitchFamily="2" charset="2"/>
              <a:buChar char="§"/>
              <a:tabLst/>
              <a:defRPr/>
            </a:pPr>
            <a:r>
              <a:rPr lang="en-US" sz="1400" dirty="0"/>
              <a:t> </a:t>
            </a:r>
            <a:r>
              <a:rPr lang="en-US" sz="1050" b="1" dirty="0">
                <a:highlight>
                  <a:srgbClr val="FFFFFF"/>
                </a:highlight>
                <a:latin typeface="__Inter_36bd41"/>
              </a:rPr>
              <a:t> </a:t>
            </a:r>
            <a:r>
              <a:rPr lang="en-US" sz="1600" b="1" i="0" dirty="0">
                <a:solidFill>
                  <a:schemeClr val="accent5">
                    <a:lumMod val="50000"/>
                  </a:schemeClr>
                </a:solidFill>
                <a:effectLst/>
                <a:highlight>
                  <a:srgbClr val="FFFFFF"/>
                </a:highlight>
                <a:latin typeface="__Inter_36bd41"/>
              </a:rPr>
              <a:t>Technical Viability:</a:t>
            </a:r>
          </a:p>
          <a:p>
            <a:pPr marL="457200" marR="0" lvl="0" indent="-457200" defTabSz="457200" rtl="0" eaLnBrk="1" fontAlgn="base" latinLnBrk="0" hangingPunct="1">
              <a:lnSpc>
                <a:spcPct val="100000"/>
              </a:lnSpc>
              <a:spcBef>
                <a:spcPct val="0"/>
              </a:spcBef>
              <a:spcAft>
                <a:spcPct val="0"/>
              </a:spcAft>
              <a:buClrTx/>
              <a:buSzTx/>
              <a:buFont typeface="Courier New" panose="02070309020205020404" pitchFamily="49" charset="0"/>
              <a:buChar char="o"/>
              <a:tabLst/>
              <a:defRPr/>
            </a:pPr>
            <a:r>
              <a:rPr lang="en-US" sz="1400" b="0" i="0" dirty="0">
                <a:effectLst/>
                <a:highlight>
                  <a:srgbClr val="FFFFFF"/>
                </a:highlight>
                <a:latin typeface="__Inter_36bd41"/>
              </a:rPr>
              <a:t>Hence, accurate and detailed mapping mechanisms like the GPS and real-time updates enables smart information dissemination.</a:t>
            </a:r>
          </a:p>
          <a:p>
            <a:pPr marL="457200" marR="0" lvl="0" indent="-457200" defTabSz="457200" rtl="0" eaLnBrk="1" fontAlgn="base" latinLnBrk="0" hangingPunct="1">
              <a:lnSpc>
                <a:spcPct val="100000"/>
              </a:lnSpc>
              <a:spcBef>
                <a:spcPct val="0"/>
              </a:spcBef>
              <a:spcAft>
                <a:spcPct val="0"/>
              </a:spcAft>
              <a:buClrTx/>
              <a:buSzTx/>
              <a:buFont typeface="Courier New" panose="02070309020205020404" pitchFamily="49" charset="0"/>
              <a:buChar char="o"/>
              <a:tabLst/>
              <a:defRPr/>
            </a:pPr>
            <a:r>
              <a:rPr lang="en-US" sz="1400" b="0" i="0" dirty="0">
                <a:effectLst/>
                <a:highlight>
                  <a:srgbClr val="FFFFFF"/>
                </a:highlight>
                <a:latin typeface="__Inter_36bd41"/>
              </a:rPr>
              <a:t>Mobile OSs have APIs and development tools for implementing location based services (LBS) which underpins technological applicability.</a:t>
            </a:r>
          </a:p>
          <a:p>
            <a:pPr marL="457200" marR="0" lvl="0" indent="-457200" defTabSz="457200" rtl="0" eaLnBrk="1" fontAlgn="base" latinLnBrk="0" hangingPunct="1">
              <a:lnSpc>
                <a:spcPct val="100000"/>
              </a:lnSpc>
              <a:spcBef>
                <a:spcPct val="0"/>
              </a:spcBef>
              <a:spcAft>
                <a:spcPct val="0"/>
              </a:spcAft>
              <a:buClrTx/>
              <a:buSzTx/>
              <a:buFont typeface="Wingdings" panose="05000000000000000000" pitchFamily="2" charset="2"/>
              <a:buChar char="§"/>
              <a:tabLst/>
              <a:defRPr/>
            </a:pPr>
            <a:r>
              <a:rPr lang="en-US" sz="1600" b="0" i="0" dirty="0">
                <a:effectLst/>
                <a:highlight>
                  <a:srgbClr val="FFFFFF"/>
                </a:highlight>
                <a:latin typeface="__Inter_36bd41"/>
              </a:rPr>
              <a:t>  </a:t>
            </a:r>
            <a:r>
              <a:rPr lang="en-US" sz="1600" b="1" i="0" dirty="0">
                <a:solidFill>
                  <a:schemeClr val="accent5">
                    <a:lumMod val="50000"/>
                  </a:schemeClr>
                </a:solidFill>
                <a:effectLst/>
                <a:highlight>
                  <a:srgbClr val="FFFFFF"/>
                </a:highlight>
                <a:latin typeface="__Inter_36bd41"/>
              </a:rPr>
              <a:t>User Adoption</a:t>
            </a:r>
            <a:r>
              <a:rPr lang="en-US" sz="1600" b="1" i="0" dirty="0">
                <a:effectLst/>
                <a:highlight>
                  <a:srgbClr val="FFFFFF"/>
                </a:highlight>
                <a:latin typeface="__Inter_36bd41"/>
              </a:rPr>
              <a:t>:</a:t>
            </a:r>
          </a:p>
          <a:p>
            <a:pPr marL="457200" marR="0" lvl="0" indent="-457200" defTabSz="457200" rtl="0" eaLnBrk="1" fontAlgn="base" latinLnBrk="0" hangingPunct="1">
              <a:lnSpc>
                <a:spcPct val="100000"/>
              </a:lnSpc>
              <a:spcBef>
                <a:spcPct val="0"/>
              </a:spcBef>
              <a:spcAft>
                <a:spcPct val="0"/>
              </a:spcAft>
              <a:buClrTx/>
              <a:buSzTx/>
              <a:buFont typeface="Courier New" panose="02070309020205020404" pitchFamily="49" charset="0"/>
              <a:buChar char="o"/>
              <a:tabLst/>
              <a:defRPr/>
            </a:pPr>
            <a:r>
              <a:rPr lang="en-US" sz="1400" b="0" i="0" dirty="0">
                <a:effectLst/>
                <a:highlight>
                  <a:srgbClr val="FFFFFF"/>
                </a:highlight>
                <a:latin typeface="__Inter_36bd41"/>
              </a:rPr>
              <a:t>With regard to the importance of both design and functionality of the object in relation to its further use, it is necessary to state that in this case the two        factors significantly interconnect.</a:t>
            </a:r>
          </a:p>
          <a:p>
            <a:pPr marL="457200" marR="0" lvl="0" indent="-457200" defTabSz="457200" rtl="0" eaLnBrk="1" fontAlgn="base" latinLnBrk="0" hangingPunct="1">
              <a:lnSpc>
                <a:spcPct val="100000"/>
              </a:lnSpc>
              <a:spcBef>
                <a:spcPct val="0"/>
              </a:spcBef>
              <a:spcAft>
                <a:spcPct val="0"/>
              </a:spcAft>
              <a:buClrTx/>
              <a:buSzTx/>
              <a:buFont typeface="Courier New" panose="02070309020205020404" pitchFamily="49" charset="0"/>
              <a:buChar char="o"/>
              <a:tabLst/>
              <a:defRPr/>
            </a:pPr>
            <a:r>
              <a:rPr lang="en-US" sz="1400" b="0" i="0" dirty="0">
                <a:effectLst/>
                <a:highlight>
                  <a:srgbClr val="FFFFFF"/>
                </a:highlight>
                <a:latin typeface="__Inter_36bd41"/>
              </a:rPr>
              <a:t>Ease of use is boosted by the system layout, an option menu, advance word, and personal recommendations.</a:t>
            </a:r>
          </a:p>
          <a:p>
            <a:pPr marL="457200" marR="0" lvl="0" indent="-457200" defTabSz="457200" rtl="0" eaLnBrk="1" fontAlgn="base" latinLnBrk="0" hangingPunct="1">
              <a:lnSpc>
                <a:spcPct val="100000"/>
              </a:lnSpc>
              <a:spcBef>
                <a:spcPct val="0"/>
              </a:spcBef>
              <a:spcAft>
                <a:spcPct val="0"/>
              </a:spcAft>
              <a:buClrTx/>
              <a:buSzPct val="120000"/>
              <a:buFont typeface="Wingdings" panose="05000000000000000000" pitchFamily="2" charset="2"/>
              <a:buChar char="§"/>
              <a:tabLst/>
              <a:defRPr/>
            </a:pPr>
            <a:r>
              <a:rPr lang="en-US" sz="2000" b="1" i="0" dirty="0">
                <a:solidFill>
                  <a:schemeClr val="accent5">
                    <a:lumMod val="50000"/>
                  </a:schemeClr>
                </a:solidFill>
                <a:effectLst/>
                <a:highlight>
                  <a:srgbClr val="C0C0C0"/>
                </a:highlight>
                <a:latin typeface="__Inter_36bd41"/>
              </a:rPr>
              <a:t> </a:t>
            </a:r>
            <a:r>
              <a:rPr lang="en-US" sz="2000" b="1" i="0" dirty="0">
                <a:solidFill>
                  <a:schemeClr val="accent1"/>
                </a:solidFill>
                <a:effectLst/>
                <a:highlight>
                  <a:srgbClr val="C0C0C0"/>
                </a:highlight>
                <a:latin typeface="__Inter_36bd41"/>
              </a:rPr>
              <a:t>Potential Challenges and Risks:</a:t>
            </a:r>
          </a:p>
          <a:p>
            <a:pPr marL="457200" marR="0" lvl="0" indent="-457200" defTabSz="457200" rtl="0" eaLnBrk="1" fontAlgn="base" latinLnBrk="0" hangingPunct="1">
              <a:lnSpc>
                <a:spcPct val="100000"/>
              </a:lnSpc>
              <a:spcBef>
                <a:spcPct val="0"/>
              </a:spcBef>
              <a:spcAft>
                <a:spcPct val="0"/>
              </a:spcAft>
              <a:buClrTx/>
              <a:buSzPct val="120000"/>
              <a:buFont typeface="Courier New" panose="02070309020205020404" pitchFamily="49" charset="0"/>
              <a:buChar char="o"/>
              <a:tabLst/>
              <a:defRPr/>
            </a:pPr>
            <a:r>
              <a:rPr lang="en-US" sz="1400" b="1" i="0" dirty="0">
                <a:effectLst/>
                <a:highlight>
                  <a:srgbClr val="FFFFFF"/>
                </a:highlight>
                <a:latin typeface="__Inter_36bd41"/>
              </a:rPr>
              <a:t>Technical Issues</a:t>
            </a:r>
            <a:r>
              <a:rPr lang="en-US" sz="1400" b="0" i="0" dirty="0">
                <a:effectLst/>
                <a:highlight>
                  <a:srgbClr val="FFFFFF"/>
                </a:highlight>
                <a:latin typeface="__Inter_36bd41"/>
              </a:rPr>
              <a:t>: With testing learning incidence and adequate quality control challenges such as bugs and data mistakes can be reduced.</a:t>
            </a:r>
          </a:p>
          <a:p>
            <a:pPr marL="457200" marR="0" lvl="0" indent="-457200" defTabSz="457200" rtl="0" eaLnBrk="1" fontAlgn="base" latinLnBrk="0" hangingPunct="1">
              <a:lnSpc>
                <a:spcPct val="100000"/>
              </a:lnSpc>
              <a:spcBef>
                <a:spcPct val="0"/>
              </a:spcBef>
              <a:spcAft>
                <a:spcPct val="0"/>
              </a:spcAft>
              <a:buClrTx/>
              <a:buSzPct val="120000"/>
              <a:buFont typeface="Courier New" panose="02070309020205020404" pitchFamily="49" charset="0"/>
              <a:buChar char="o"/>
              <a:tabLst/>
              <a:defRPr/>
            </a:pPr>
            <a:r>
              <a:rPr lang="en-US" sz="1400" b="1" i="0" dirty="0">
                <a:effectLst/>
                <a:highlight>
                  <a:srgbClr val="FFFFFF"/>
                </a:highlight>
                <a:latin typeface="__Inter_36bd41"/>
              </a:rPr>
              <a:t>User Engagement</a:t>
            </a:r>
            <a:r>
              <a:rPr lang="en-US" sz="1400" b="0" i="0" dirty="0">
                <a:effectLst/>
                <a:highlight>
                  <a:srgbClr val="FFFFFF"/>
                </a:highlight>
                <a:latin typeface="__Inter_36bd41"/>
              </a:rPr>
              <a:t>: Park said that to sustain user focus beyond the download of the app, the following are necessary; provision of relevant and timely content,         interaction and rewards such as sweepstakes.</a:t>
            </a:r>
          </a:p>
          <a:p>
            <a:pPr marL="457200" marR="0" lvl="0" indent="-457200" defTabSz="457200" rtl="0" eaLnBrk="1" fontAlgn="base" latinLnBrk="0" hangingPunct="1">
              <a:lnSpc>
                <a:spcPct val="100000"/>
              </a:lnSpc>
              <a:spcBef>
                <a:spcPct val="0"/>
              </a:spcBef>
              <a:spcAft>
                <a:spcPct val="0"/>
              </a:spcAft>
              <a:buClrTx/>
              <a:buSzPct val="120000"/>
              <a:buFont typeface="Courier New" panose="02070309020205020404" pitchFamily="49" charset="0"/>
              <a:buChar char="o"/>
              <a:tabLst/>
              <a:defRPr/>
            </a:pPr>
            <a:r>
              <a:rPr lang="en-US" sz="1400" b="1" i="0" dirty="0">
                <a:effectLst/>
                <a:highlight>
                  <a:srgbClr val="FFFFFF"/>
                </a:highlight>
                <a:latin typeface="__Inter_36bd41"/>
              </a:rPr>
              <a:t>Competition</a:t>
            </a:r>
            <a:r>
              <a:rPr lang="en-US" sz="1400" b="0" i="0" dirty="0">
                <a:effectLst/>
                <a:highlight>
                  <a:srgbClr val="FFFFFF"/>
                </a:highlight>
                <a:latin typeface="__Inter_36bd41"/>
              </a:rPr>
              <a:t>: The key aspects that have to be taken into consideration are that the product should have differentiated features and be characterized by higher usability.</a:t>
            </a:r>
          </a:p>
          <a:p>
            <a:pPr marL="457200" marR="0" lvl="0" indent="-457200" defTabSz="457200" rtl="0" eaLnBrk="1" fontAlgn="base" latinLnBrk="0" hangingPunct="1">
              <a:lnSpc>
                <a:spcPct val="100000"/>
              </a:lnSpc>
              <a:spcBef>
                <a:spcPct val="0"/>
              </a:spcBef>
              <a:spcAft>
                <a:spcPct val="0"/>
              </a:spcAft>
              <a:buClrTx/>
              <a:buSzPct val="120000"/>
              <a:buFont typeface="Courier New" panose="02070309020205020404" pitchFamily="49" charset="0"/>
              <a:buChar char="o"/>
              <a:tabLst/>
              <a:defRPr/>
            </a:pPr>
            <a:r>
              <a:rPr lang="en-US" sz="1400" b="1" i="0" dirty="0">
                <a:effectLst/>
                <a:highlight>
                  <a:srgbClr val="FFFFFF"/>
                </a:highlight>
                <a:latin typeface="__Inter_36bd41"/>
              </a:rPr>
              <a:t>Data Privacy</a:t>
            </a:r>
            <a:r>
              <a:rPr lang="en-US" sz="1400" b="0" i="0" dirty="0">
                <a:effectLst/>
                <a:highlight>
                  <a:srgbClr val="FFFFFF"/>
                </a:highlight>
                <a:latin typeface="__Inter_36bd41"/>
              </a:rPr>
              <a:t>: Use secure data (encrypt your data, utilizing secure API), and adhere to applicable laws (the GDPR, CCPA).</a:t>
            </a:r>
          </a:p>
          <a:p>
            <a:pPr marL="457200" marR="0" lvl="0" indent="-457200" defTabSz="457200" rtl="0" eaLnBrk="1" fontAlgn="base" latinLnBrk="0" hangingPunct="1">
              <a:lnSpc>
                <a:spcPct val="100000"/>
              </a:lnSpc>
              <a:spcBef>
                <a:spcPct val="0"/>
              </a:spcBef>
              <a:spcAft>
                <a:spcPct val="0"/>
              </a:spcAft>
              <a:buClrTx/>
              <a:buSzTx/>
              <a:buFont typeface="Wingdings" panose="05000000000000000000" pitchFamily="2" charset="2"/>
              <a:buChar char="§"/>
              <a:tabLst/>
              <a:defRPr/>
            </a:pPr>
            <a:r>
              <a:rPr lang="en-US" sz="2400" b="1" i="0" dirty="0">
                <a:solidFill>
                  <a:schemeClr val="accent1"/>
                </a:solidFill>
                <a:effectLst/>
                <a:highlight>
                  <a:srgbClr val="C0C0C0"/>
                </a:highlight>
                <a:latin typeface="__Inter_36bd41"/>
              </a:rPr>
              <a:t>Strategies for Overcoming Challenges:</a:t>
            </a:r>
          </a:p>
          <a:p>
            <a:pPr marL="457200" marR="0" lvl="0" indent="-457200" defTabSz="457200" rtl="0" eaLnBrk="1" fontAlgn="base" latinLnBrk="0" hangingPunct="1">
              <a:lnSpc>
                <a:spcPct val="100000"/>
              </a:lnSpc>
              <a:spcBef>
                <a:spcPct val="0"/>
              </a:spcBef>
              <a:spcAft>
                <a:spcPct val="0"/>
              </a:spcAft>
              <a:buClrTx/>
              <a:buSzTx/>
              <a:buFont typeface="Courier New" panose="02070309020205020404" pitchFamily="49" charset="0"/>
              <a:buChar char="o"/>
              <a:tabLst/>
              <a:defRPr/>
            </a:pPr>
            <a:r>
              <a:rPr lang="en-US" sz="1600" b="1" i="0" dirty="0">
                <a:effectLst/>
                <a:highlight>
                  <a:srgbClr val="FFFFFF"/>
                </a:highlight>
                <a:latin typeface="__Inter_36bd41"/>
              </a:rPr>
              <a:t>Robust Testing</a:t>
            </a:r>
            <a:r>
              <a:rPr lang="en-US" sz="1600" b="0" i="0" dirty="0">
                <a:effectLst/>
                <a:highlight>
                  <a:srgbClr val="FFFFFF"/>
                </a:highlight>
                <a:latin typeface="__Inter_36bd41"/>
              </a:rPr>
              <a:t>: </a:t>
            </a:r>
            <a:r>
              <a:rPr lang="en-US" sz="1400" b="0" i="0" dirty="0">
                <a:effectLst/>
                <a:highlight>
                  <a:srgbClr val="FFFFFF"/>
                </a:highlight>
                <a:latin typeface="__Inter_36bd41"/>
              </a:rPr>
              <a:t>Test adequately whenever the software is under development and any problems that are found, fixed immediately.</a:t>
            </a:r>
          </a:p>
          <a:p>
            <a:pPr marL="457200" marR="0" lvl="0" indent="-457200" defTabSz="457200" rtl="0" eaLnBrk="1" fontAlgn="base" latinLnBrk="0" hangingPunct="1">
              <a:lnSpc>
                <a:spcPct val="100000"/>
              </a:lnSpc>
              <a:spcBef>
                <a:spcPct val="0"/>
              </a:spcBef>
              <a:spcAft>
                <a:spcPct val="0"/>
              </a:spcAft>
              <a:buClrTx/>
              <a:buSzTx/>
              <a:buFont typeface="Courier New" panose="02070309020205020404" pitchFamily="49" charset="0"/>
              <a:buChar char="o"/>
              <a:tabLst/>
              <a:defRPr/>
            </a:pPr>
            <a:r>
              <a:rPr lang="en-US" sz="1600" b="1" i="0" dirty="0">
                <a:effectLst/>
                <a:highlight>
                  <a:srgbClr val="FFFFFF"/>
                </a:highlight>
                <a:latin typeface="__Inter_36bd41"/>
              </a:rPr>
              <a:t>User Feedback</a:t>
            </a:r>
            <a:r>
              <a:rPr lang="en-US" sz="1600" b="0" i="0" dirty="0">
                <a:effectLst/>
                <a:highlight>
                  <a:srgbClr val="FFFFFF"/>
                </a:highlight>
                <a:latin typeface="__Inter_36bd41"/>
              </a:rPr>
              <a:t>: </a:t>
            </a:r>
            <a:r>
              <a:rPr lang="en-US" sz="1400" b="0" i="0" dirty="0">
                <a:effectLst/>
                <a:highlight>
                  <a:srgbClr val="FFFFFF"/>
                </a:highlight>
                <a:latin typeface="__Inter_36bd41"/>
              </a:rPr>
              <a:t>Stakeholders/Users – engage the users and proceed to adopt their recommendations to enhance the engagement.</a:t>
            </a:r>
          </a:p>
          <a:p>
            <a:pPr marL="457200" marR="0" lvl="0" indent="-457200" defTabSz="457200" rtl="0" eaLnBrk="1" fontAlgn="base" latinLnBrk="0" hangingPunct="1">
              <a:lnSpc>
                <a:spcPct val="100000"/>
              </a:lnSpc>
              <a:spcBef>
                <a:spcPct val="0"/>
              </a:spcBef>
              <a:spcAft>
                <a:spcPct val="0"/>
              </a:spcAft>
              <a:buClrTx/>
              <a:buSzTx/>
              <a:buFont typeface="Courier New" panose="02070309020205020404" pitchFamily="49" charset="0"/>
              <a:buChar char="o"/>
              <a:tabLst/>
              <a:defRPr/>
            </a:pPr>
            <a:r>
              <a:rPr lang="en-US" sz="1600" b="1" i="0" dirty="0">
                <a:effectLst/>
                <a:highlight>
                  <a:srgbClr val="FFFFFF"/>
                </a:highlight>
                <a:latin typeface="__Inter_36bd41"/>
              </a:rPr>
              <a:t>Differentiation</a:t>
            </a:r>
            <a:r>
              <a:rPr lang="en-US" sz="1600" b="0" i="0" dirty="0">
                <a:effectLst/>
                <a:highlight>
                  <a:srgbClr val="FFFFFF"/>
                </a:highlight>
                <a:latin typeface="__Inter_36bd41"/>
              </a:rPr>
              <a:t>: </a:t>
            </a:r>
            <a:r>
              <a:rPr lang="en-US" sz="1400" b="0" i="0" dirty="0">
                <a:effectLst/>
                <a:highlight>
                  <a:srgbClr val="FFFFFF"/>
                </a:highlight>
                <a:latin typeface="__Inter_36bd41"/>
              </a:rPr>
              <a:t>The emphasis should be made on the highlight features and maximization of the usability.</a:t>
            </a:r>
          </a:p>
          <a:p>
            <a:pPr marL="457200" marR="0" lvl="0" indent="-457200" defTabSz="457200" rtl="0" eaLnBrk="1" fontAlgn="base" latinLnBrk="0" hangingPunct="1">
              <a:lnSpc>
                <a:spcPct val="100000"/>
              </a:lnSpc>
              <a:spcBef>
                <a:spcPct val="0"/>
              </a:spcBef>
              <a:spcAft>
                <a:spcPct val="0"/>
              </a:spcAft>
              <a:buClrTx/>
              <a:buSzTx/>
              <a:buFont typeface="Courier New" panose="02070309020205020404" pitchFamily="49" charset="0"/>
              <a:buChar char="o"/>
              <a:tabLst/>
              <a:defRPr/>
            </a:pPr>
            <a:endParaRPr kumimoji="0" lang="en-US" sz="14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a:xfrm>
            <a:off x="8669020" y="6328828"/>
            <a:ext cx="2844800" cy="365125"/>
          </a:xfr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579620" y="6328828"/>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735331" y="53851"/>
            <a:ext cx="2246575" cy="1149075"/>
          </a:xfrm>
          <a:prstGeom prst="rect">
            <a:avLst/>
          </a:prstGeom>
          <a:noFill/>
          <a:ln>
            <a:noFill/>
          </a:ln>
        </p:spPr>
      </p:pic>
      <mc:AlternateContent xmlns:mc="http://schemas.openxmlformats.org/markup-compatibility/2006" xmlns:a14="http://schemas.microsoft.com/office/drawing/2010/main">
        <mc:Choice Requires="a14">
          <p:sp>
            <p:nvSpPr>
              <p:cNvPr id="2" name="Oval 1" descr="Your startup LOGO">
                <a:extLst>
                  <a:ext uri="{FF2B5EF4-FFF2-40B4-BE49-F238E27FC236}">
                    <a16:creationId xmlns:a16="http://schemas.microsoft.com/office/drawing/2014/main" id="{53B1D2B9-EE18-CBB1-97A3-B79A6C571C12}"/>
                  </a:ext>
                  <a:ext uri="{C183D7F6-B498-43B3-948B-1728B52AA6E4}">
                    <adec:decorative xmlns:adec="http://schemas.microsoft.com/office/drawing/2017/decorative" val="0"/>
                  </a:ext>
                </a:extLst>
              </p:cNvPr>
              <p:cNvSpPr/>
              <p:nvPr/>
            </p:nvSpPr>
            <p:spPr>
              <a:xfrm>
                <a:off x="0" y="29481"/>
                <a:ext cx="2886358" cy="807334"/>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b="1" i="1" spc="50" dirty="0">
                    <a:ln w="9525" cmpd="sng">
                      <a:solidFill>
                        <a:schemeClr val="accent1"/>
                      </a:solidFill>
                      <a:prstDash val="solid"/>
                    </a:ln>
                    <a:solidFill>
                      <a:srgbClr val="70AD47">
                        <a:tint val="1000"/>
                      </a:srgbClr>
                    </a:solidFill>
                    <a:effectLst>
                      <a:glow rad="63500">
                        <a:schemeClr val="accent1">
                          <a:satMod val="175000"/>
                          <a:alpha val="40000"/>
                        </a:schemeClr>
                      </a:glow>
                    </a:effectLst>
                  </a:rPr>
                  <a:t>Map</a:t>
                </a:r>
                <a14:m>
                  <m:oMath xmlns:m="http://schemas.openxmlformats.org/officeDocument/2006/math">
                    <m:sSup>
                      <m:sSupPr>
                        <m:ctrlPr>
                          <a:rPr lang="en-IN" sz="3200" b="1" i="1" spc="50" smtClean="0">
                            <a:ln w="9525" cmpd="sng">
                              <a:solidFill>
                                <a:schemeClr val="accent1"/>
                              </a:solidFill>
                              <a:prstDash val="solid"/>
                            </a:ln>
                            <a:solidFill>
                              <a:srgbClr val="70AD47">
                                <a:tint val="1000"/>
                              </a:srgbClr>
                            </a:solidFill>
                            <a:effectLst>
                              <a:glow rad="63500">
                                <a:schemeClr val="accent1">
                                  <a:satMod val="175000"/>
                                  <a:alpha val="40000"/>
                                </a:schemeClr>
                              </a:glow>
                            </a:effectLst>
                            <a:latin typeface="Cambria Math" panose="02040503050406030204" pitchFamily="18" charset="0"/>
                          </a:rPr>
                        </m:ctrlPr>
                      </m:sSupPr>
                      <m:e>
                        <m:r>
                          <a:rPr lang="en-IN" sz="3200" b="1" i="1" spc="50" smtClean="0">
                            <a:ln w="9525" cmpd="sng">
                              <a:solidFill>
                                <a:schemeClr val="accent1"/>
                              </a:solidFill>
                              <a:prstDash val="solid"/>
                            </a:ln>
                            <a:solidFill>
                              <a:srgbClr val="70AD47">
                                <a:tint val="1000"/>
                              </a:srgbClr>
                            </a:solidFill>
                            <a:effectLst>
                              <a:glow rad="63500">
                                <a:schemeClr val="accent1">
                                  <a:satMod val="175000"/>
                                  <a:alpha val="40000"/>
                                </a:schemeClr>
                              </a:glow>
                            </a:effectLst>
                            <a:latin typeface="Cambria Math" panose="02040503050406030204" pitchFamily="18" charset="0"/>
                          </a:rPr>
                          <m:t>𝒔</m:t>
                        </m:r>
                      </m:e>
                      <m:sup>
                        <m:r>
                          <a:rPr lang="en-IN" sz="3200" b="1" i="1" spc="50" smtClean="0">
                            <a:ln w="9525" cmpd="sng">
                              <a:solidFill>
                                <a:schemeClr val="accent1"/>
                              </a:solidFill>
                              <a:prstDash val="solid"/>
                            </a:ln>
                            <a:solidFill>
                              <a:srgbClr val="70AD47">
                                <a:tint val="1000"/>
                              </a:srgbClr>
                            </a:solidFill>
                            <a:effectLst>
                              <a:glow rad="63500">
                                <a:schemeClr val="accent1">
                                  <a:satMod val="175000"/>
                                  <a:alpha val="40000"/>
                                </a:schemeClr>
                              </a:glow>
                            </a:effectLst>
                            <a:latin typeface="Cambria Math" panose="02040503050406030204" pitchFamily="18" charset="0"/>
                          </a:rPr>
                          <m:t>𝟐</m:t>
                        </m:r>
                      </m:sup>
                    </m:sSup>
                  </m:oMath>
                </a14:m>
                <a:endParaRPr lang="en-IN" sz="3200" b="1" i="1" spc="50" dirty="0">
                  <a:ln w="9525" cmpd="sng">
                    <a:solidFill>
                      <a:schemeClr val="accent1"/>
                    </a:solidFill>
                    <a:prstDash val="solid"/>
                  </a:ln>
                  <a:solidFill>
                    <a:srgbClr val="70AD47">
                      <a:tint val="1000"/>
                    </a:srgbClr>
                  </a:solidFill>
                  <a:effectLst>
                    <a:glow rad="228600">
                      <a:schemeClr val="accent4">
                        <a:satMod val="175000"/>
                        <a:alpha val="40000"/>
                      </a:schemeClr>
                    </a:glow>
                  </a:effectLst>
                </a:endParaRPr>
              </a:p>
            </p:txBody>
          </p:sp>
        </mc:Choice>
        <mc:Fallback xmlns="">
          <p:sp>
            <p:nvSpPr>
              <p:cNvPr id="2" name="Oval 1" descr="Your startup LOGO">
                <a:extLst>
                  <a:ext uri="{FF2B5EF4-FFF2-40B4-BE49-F238E27FC236}">
                    <a16:creationId xmlns:a16="http://schemas.microsoft.com/office/drawing/2014/main" xmlns="" xmlns:a14="http://schemas.microsoft.com/office/drawing/2010/main" id="{53B1D2B9-EE18-CBB1-97A3-B79A6C571C12}"/>
                  </a:ext>
                  <a:ext uri="{C183D7F6-B498-43B3-948B-1728B52AA6E4}">
                    <adec:decorative xmlns:adec="http://schemas.microsoft.com/office/drawing/2017/decorative" xmlns="" xmlns:a14="http://schemas.microsoft.com/office/drawing/2010/main" val="0"/>
                  </a:ext>
                </a:extLst>
              </p:cNvPr>
              <p:cNvSpPr>
                <a:spLocks noRot="1" noChangeAspect="1" noMove="1" noResize="1" noEditPoints="1" noAdjustHandles="1" noChangeArrowheads="1" noChangeShapeType="1" noTextEdit="1"/>
              </p:cNvSpPr>
              <p:nvPr/>
            </p:nvSpPr>
            <p:spPr>
              <a:xfrm>
                <a:off x="0" y="29481"/>
                <a:ext cx="2886358" cy="807334"/>
              </a:xfrm>
              <a:prstGeom prst="ellipse">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753387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55FCD73-ACEB-3932-589F-545E0DB51FE8}"/>
              </a:ext>
            </a:extLst>
          </p:cNvPr>
          <p:cNvSpPr/>
          <p:nvPr/>
        </p:nvSpPr>
        <p:spPr>
          <a:xfrm>
            <a:off x="8737600" y="1130073"/>
            <a:ext cx="3312886" cy="15951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nSpc>
                <a:spcPct val="107000"/>
              </a:lnSpc>
              <a:spcAft>
                <a:spcPts val="800"/>
              </a:spcAft>
              <a:tabLst>
                <a:tab pos="1466850" algn="l"/>
              </a:tabLst>
            </a:pPr>
            <a:r>
              <a:rPr lang="en-IN" b="1" dirty="0">
                <a:highlight>
                  <a:srgbClr val="00FF00"/>
                </a:highlight>
              </a:rPr>
              <a:t>Video link of the Prototype</a:t>
            </a:r>
            <a:r>
              <a:rPr lang="en-IN" dirty="0">
                <a:highlight>
                  <a:srgbClr val="00FF00"/>
                </a:highlight>
              </a:rPr>
              <a:t>:</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    </a:t>
            </a:r>
            <a:r>
              <a:rPr lang="en-IN" sz="14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https://youtu.be/IQAsamnLml4</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46685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gn="ctr"/>
            <a:endParaRPr lang="en-IN" dirty="0"/>
          </a:p>
        </p:txBody>
      </p:sp>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u="sng"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4</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4">
            <a:alphaModFix/>
          </a:blip>
          <a:srcRect/>
          <a:stretch/>
        </p:blipFill>
        <p:spPr>
          <a:xfrm>
            <a:off x="9803911" y="81376"/>
            <a:ext cx="2246575" cy="1149075"/>
          </a:xfrm>
          <a:prstGeom prst="rect">
            <a:avLst/>
          </a:prstGeom>
          <a:noFill/>
          <a:ln>
            <a:noFill/>
          </a:ln>
        </p:spPr>
      </p:pic>
      <mc:AlternateContent xmlns:mc="http://schemas.openxmlformats.org/markup-compatibility/2006" xmlns:a14="http://schemas.microsoft.com/office/drawing/2010/main">
        <mc:Choice Requires="a14">
          <p:sp>
            <p:nvSpPr>
              <p:cNvPr id="2" name="Oval 1" descr="Your startup LOGO">
                <a:extLst>
                  <a:ext uri="{FF2B5EF4-FFF2-40B4-BE49-F238E27FC236}">
                    <a16:creationId xmlns:a16="http://schemas.microsoft.com/office/drawing/2014/main" id="{348EBC1A-149D-2F96-EAEB-1FD2263D53ED}"/>
                  </a:ext>
                  <a:ext uri="{C183D7F6-B498-43B3-948B-1728B52AA6E4}">
                    <adec:decorative xmlns:adec="http://schemas.microsoft.com/office/drawing/2017/decorative" val="0"/>
                  </a:ext>
                </a:extLst>
              </p:cNvPr>
              <p:cNvSpPr/>
              <p:nvPr/>
            </p:nvSpPr>
            <p:spPr>
              <a:xfrm>
                <a:off x="217714" y="81376"/>
                <a:ext cx="2886358" cy="807334"/>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b="1" i="1" spc="50" dirty="0">
                    <a:ln w="9525" cmpd="sng">
                      <a:solidFill>
                        <a:schemeClr val="accent1"/>
                      </a:solidFill>
                      <a:prstDash val="solid"/>
                    </a:ln>
                    <a:solidFill>
                      <a:srgbClr val="70AD47">
                        <a:tint val="1000"/>
                      </a:srgbClr>
                    </a:solidFill>
                    <a:effectLst>
                      <a:glow rad="63500">
                        <a:schemeClr val="accent1">
                          <a:satMod val="175000"/>
                          <a:alpha val="40000"/>
                        </a:schemeClr>
                      </a:glow>
                    </a:effectLst>
                  </a:rPr>
                  <a:t>Map</a:t>
                </a:r>
                <a14:m>
                  <m:oMath xmlns:m="http://schemas.openxmlformats.org/officeDocument/2006/math">
                    <m:sSup>
                      <m:sSupPr>
                        <m:ctrlPr>
                          <a:rPr lang="en-IN" sz="3200" b="1" i="1" spc="50" smtClean="0">
                            <a:ln w="9525" cmpd="sng">
                              <a:solidFill>
                                <a:schemeClr val="accent1"/>
                              </a:solidFill>
                              <a:prstDash val="solid"/>
                            </a:ln>
                            <a:solidFill>
                              <a:srgbClr val="70AD47">
                                <a:tint val="1000"/>
                              </a:srgbClr>
                            </a:solidFill>
                            <a:effectLst>
                              <a:glow rad="63500">
                                <a:schemeClr val="accent1">
                                  <a:satMod val="175000"/>
                                  <a:alpha val="40000"/>
                                </a:schemeClr>
                              </a:glow>
                            </a:effectLst>
                            <a:latin typeface="Cambria Math" panose="02040503050406030204" pitchFamily="18" charset="0"/>
                          </a:rPr>
                        </m:ctrlPr>
                      </m:sSupPr>
                      <m:e>
                        <m:r>
                          <a:rPr lang="en-IN" sz="3200" b="1" i="1" spc="50" smtClean="0">
                            <a:ln w="9525" cmpd="sng">
                              <a:solidFill>
                                <a:schemeClr val="accent1"/>
                              </a:solidFill>
                              <a:prstDash val="solid"/>
                            </a:ln>
                            <a:solidFill>
                              <a:srgbClr val="70AD47">
                                <a:tint val="1000"/>
                              </a:srgbClr>
                            </a:solidFill>
                            <a:effectLst>
                              <a:glow rad="63500">
                                <a:schemeClr val="accent1">
                                  <a:satMod val="175000"/>
                                  <a:alpha val="40000"/>
                                </a:schemeClr>
                              </a:glow>
                            </a:effectLst>
                            <a:latin typeface="Cambria Math" panose="02040503050406030204" pitchFamily="18" charset="0"/>
                          </a:rPr>
                          <m:t>𝒔</m:t>
                        </m:r>
                      </m:e>
                      <m:sup>
                        <m:r>
                          <a:rPr lang="en-IN" sz="3200" b="1" i="1" spc="50" smtClean="0">
                            <a:ln w="9525" cmpd="sng">
                              <a:solidFill>
                                <a:schemeClr val="accent1"/>
                              </a:solidFill>
                              <a:prstDash val="solid"/>
                            </a:ln>
                            <a:solidFill>
                              <a:srgbClr val="70AD47">
                                <a:tint val="1000"/>
                              </a:srgbClr>
                            </a:solidFill>
                            <a:effectLst>
                              <a:glow rad="63500">
                                <a:schemeClr val="accent1">
                                  <a:satMod val="175000"/>
                                  <a:alpha val="40000"/>
                                </a:schemeClr>
                              </a:glow>
                            </a:effectLst>
                            <a:latin typeface="Cambria Math" panose="02040503050406030204" pitchFamily="18" charset="0"/>
                          </a:rPr>
                          <m:t>𝟐</m:t>
                        </m:r>
                      </m:sup>
                    </m:sSup>
                  </m:oMath>
                </a14:m>
                <a:endParaRPr lang="en-IN" sz="3200" b="1" i="1" spc="50" dirty="0">
                  <a:ln w="9525" cmpd="sng">
                    <a:solidFill>
                      <a:schemeClr val="accent1"/>
                    </a:solidFill>
                    <a:prstDash val="solid"/>
                  </a:ln>
                  <a:solidFill>
                    <a:srgbClr val="70AD47">
                      <a:tint val="1000"/>
                    </a:srgbClr>
                  </a:solidFill>
                  <a:effectLst>
                    <a:glow rad="63500">
                      <a:schemeClr val="accent1">
                        <a:satMod val="175000"/>
                        <a:alpha val="40000"/>
                      </a:schemeClr>
                    </a:glow>
                  </a:effectLst>
                </a:endParaRPr>
              </a:p>
            </p:txBody>
          </p:sp>
        </mc:Choice>
        <mc:Fallback xmlns="">
          <p:sp>
            <p:nvSpPr>
              <p:cNvPr id="2" name="Oval 1" descr="Your startup LOGO">
                <a:extLst>
                  <a:ext uri="{FF2B5EF4-FFF2-40B4-BE49-F238E27FC236}">
                    <a16:creationId xmlns:a16="http://schemas.microsoft.com/office/drawing/2014/main" xmlns="" xmlns:a14="http://schemas.microsoft.com/office/drawing/2010/main" id="{348EBC1A-149D-2F96-EAEB-1FD2263D53ED}"/>
                  </a:ext>
                  <a:ext uri="{C183D7F6-B498-43B3-948B-1728B52AA6E4}">
                    <adec:decorative xmlns:adec="http://schemas.microsoft.com/office/drawing/2017/decorative" xmlns="" xmlns:a14="http://schemas.microsoft.com/office/drawing/2010/main" val="0"/>
                  </a:ext>
                </a:extLst>
              </p:cNvPr>
              <p:cNvSpPr>
                <a:spLocks noRot="1" noChangeAspect="1" noMove="1" noResize="1" noEditPoints="1" noAdjustHandles="1" noChangeArrowheads="1" noChangeShapeType="1" noTextEdit="1"/>
              </p:cNvSpPr>
              <p:nvPr/>
            </p:nvSpPr>
            <p:spPr>
              <a:xfrm>
                <a:off x="217714" y="81376"/>
                <a:ext cx="2886358" cy="807334"/>
              </a:xfrm>
              <a:prstGeom prst="ellipse">
                <a:avLst/>
              </a:prstGeom>
              <a:blipFill>
                <a:blip r:embed="rId5"/>
                <a:stretch>
                  <a:fillRect/>
                </a:stretch>
              </a:blipFill>
            </p:spPr>
            <p:txBody>
              <a:bodyPr/>
              <a:lstStyle/>
              <a:p>
                <a:r>
                  <a:rPr lang="en-IN">
                    <a:noFill/>
                  </a:rPr>
                  <a:t> </a:t>
                </a:r>
              </a:p>
            </p:txBody>
          </p:sp>
        </mc:Fallback>
      </mc:AlternateContent>
      <p:pic>
        <p:nvPicPr>
          <p:cNvPr id="9" name="Picture 8">
            <a:extLst>
              <a:ext uri="{FF2B5EF4-FFF2-40B4-BE49-F238E27FC236}">
                <a16:creationId xmlns:a16="http://schemas.microsoft.com/office/drawing/2014/main" id="{A26E3BCE-C51E-EAEF-964C-798409F060C5}"/>
              </a:ext>
            </a:extLst>
          </p:cNvPr>
          <p:cNvPicPr>
            <a:picLocks noChangeAspect="1"/>
          </p:cNvPicPr>
          <p:nvPr/>
        </p:nvPicPr>
        <p:blipFill>
          <a:blip r:embed="rId6"/>
          <a:stretch>
            <a:fillRect/>
          </a:stretch>
        </p:blipFill>
        <p:spPr>
          <a:xfrm>
            <a:off x="357996" y="1535116"/>
            <a:ext cx="1882653" cy="26864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77963E4B-F869-B77C-57B0-53FB6DFE9DBF}"/>
              </a:ext>
            </a:extLst>
          </p:cNvPr>
          <p:cNvPicPr>
            <a:picLocks noChangeAspect="1"/>
          </p:cNvPicPr>
          <p:nvPr/>
        </p:nvPicPr>
        <p:blipFill>
          <a:blip r:embed="rId7"/>
          <a:stretch>
            <a:fillRect/>
          </a:stretch>
        </p:blipFill>
        <p:spPr>
          <a:xfrm>
            <a:off x="5002726" y="1726656"/>
            <a:ext cx="3280916" cy="35667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18" name="Table 17">
            <a:extLst>
              <a:ext uri="{FF2B5EF4-FFF2-40B4-BE49-F238E27FC236}">
                <a16:creationId xmlns:a16="http://schemas.microsoft.com/office/drawing/2014/main" id="{59C0ED98-B405-C418-95A4-31BB6EB07333}"/>
              </a:ext>
            </a:extLst>
          </p:cNvPr>
          <p:cNvGraphicFramePr>
            <a:graphicFrameLocks noGrp="1"/>
          </p:cNvGraphicFramePr>
          <p:nvPr>
            <p:extLst>
              <p:ext uri="{D42A27DB-BD31-4B8C-83A1-F6EECF244321}">
                <p14:modId xmlns:p14="http://schemas.microsoft.com/office/powerpoint/2010/main" val="447660426"/>
              </p:ext>
            </p:extLst>
          </p:nvPr>
        </p:nvGraphicFramePr>
        <p:xfrm>
          <a:off x="2590800" y="1343026"/>
          <a:ext cx="6038850" cy="3794514"/>
        </p:xfrm>
        <a:graphic>
          <a:graphicData uri="http://schemas.openxmlformats.org/drawingml/2006/table">
            <a:tbl>
              <a:tblPr firstRow="1" bandRow="1">
                <a:tableStyleId>{5C22544A-7EE6-4342-B048-85BDC9FD1C3A}</a:tableStyleId>
              </a:tblPr>
              <a:tblGrid>
                <a:gridCol w="1788728">
                  <a:extLst>
                    <a:ext uri="{9D8B030D-6E8A-4147-A177-3AD203B41FA5}">
                      <a16:colId xmlns:a16="http://schemas.microsoft.com/office/drawing/2014/main" val="797661061"/>
                    </a:ext>
                  </a:extLst>
                </a:gridCol>
                <a:gridCol w="1564956">
                  <a:extLst>
                    <a:ext uri="{9D8B030D-6E8A-4147-A177-3AD203B41FA5}">
                      <a16:colId xmlns:a16="http://schemas.microsoft.com/office/drawing/2014/main" val="2361604855"/>
                    </a:ext>
                  </a:extLst>
                </a:gridCol>
                <a:gridCol w="1433061">
                  <a:extLst>
                    <a:ext uri="{9D8B030D-6E8A-4147-A177-3AD203B41FA5}">
                      <a16:colId xmlns:a16="http://schemas.microsoft.com/office/drawing/2014/main" val="1836580540"/>
                    </a:ext>
                  </a:extLst>
                </a:gridCol>
                <a:gridCol w="1252105">
                  <a:extLst>
                    <a:ext uri="{9D8B030D-6E8A-4147-A177-3AD203B41FA5}">
                      <a16:colId xmlns:a16="http://schemas.microsoft.com/office/drawing/2014/main" val="660602030"/>
                    </a:ext>
                  </a:extLst>
                </a:gridCol>
              </a:tblGrid>
              <a:tr h="921602">
                <a:tc>
                  <a:txBody>
                    <a:bodyPr/>
                    <a:lstStyle/>
                    <a:p>
                      <a:pPr algn="ctr"/>
                      <a:r>
                        <a:rPr lang="en-IN" sz="2000" dirty="0"/>
                        <a:t>Frontend</a:t>
                      </a:r>
                    </a:p>
                    <a:p>
                      <a:pPr algn="ctr"/>
                      <a:r>
                        <a:rPr lang="en-IN" b="1" dirty="0"/>
                        <a:t>Dev</a:t>
                      </a:r>
                    </a:p>
                  </a:txBody>
                  <a:tcPr/>
                </a:tc>
                <a:tc>
                  <a:txBody>
                    <a:bodyPr/>
                    <a:lstStyle/>
                    <a:p>
                      <a:pPr algn="ctr"/>
                      <a:r>
                        <a:rPr lang="en-IN" dirty="0"/>
                        <a:t>Backend</a:t>
                      </a:r>
                    </a:p>
                    <a:p>
                      <a:pPr algn="ctr"/>
                      <a:r>
                        <a:rPr lang="en-IN" dirty="0"/>
                        <a:t>Dev</a:t>
                      </a:r>
                    </a:p>
                  </a:txBody>
                  <a:tcPr/>
                </a:tc>
                <a:tc>
                  <a:txBody>
                    <a:bodyPr/>
                    <a:lstStyle/>
                    <a:p>
                      <a:pPr algn="ctr"/>
                      <a:r>
                        <a:rPr lang="en-IN" dirty="0"/>
                        <a:t>Framework</a:t>
                      </a:r>
                    </a:p>
                  </a:txBody>
                  <a:tcPr/>
                </a:tc>
                <a:tc>
                  <a:txBody>
                    <a:bodyPr/>
                    <a:lstStyle/>
                    <a:p>
                      <a:pPr algn="ctr"/>
                      <a:r>
                        <a:rPr lang="en-IN" dirty="0"/>
                        <a:t>Database</a:t>
                      </a:r>
                    </a:p>
                  </a:txBody>
                  <a:tcPr/>
                </a:tc>
                <a:extLst>
                  <a:ext uri="{0D108BD9-81ED-4DB2-BD59-A6C34878D82A}">
                    <a16:rowId xmlns:a16="http://schemas.microsoft.com/office/drawing/2014/main" val="1841040609"/>
                  </a:ext>
                </a:extLst>
              </a:tr>
              <a:tr h="914990">
                <a:tc>
                  <a:txBody>
                    <a:bodyPr/>
                    <a:lstStyle/>
                    <a:p>
                      <a:pPr marL="285750" indent="-285750">
                        <a:buFont typeface="Wingdings" panose="05000000000000000000" pitchFamily="2" charset="2"/>
                        <a:buChar char="§"/>
                      </a:pPr>
                      <a:r>
                        <a:rPr lang="en-IN" dirty="0"/>
                        <a:t>HTML</a:t>
                      </a:r>
                    </a:p>
                  </a:txBody>
                  <a:tcPr/>
                </a:tc>
                <a:tc>
                  <a:txBody>
                    <a:bodyPr/>
                    <a:lstStyle/>
                    <a:p>
                      <a:pPr marL="285750" indent="-285750">
                        <a:buFont typeface="Wingdings" panose="05000000000000000000" pitchFamily="2" charset="2"/>
                        <a:buChar char="§"/>
                      </a:pPr>
                      <a:r>
                        <a:rPr lang="en-IN" dirty="0"/>
                        <a:t>Node.js</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IN" dirty="0"/>
                        <a:t>Express.js</a:t>
                      </a:r>
                    </a:p>
                    <a:p>
                      <a:pPr marL="0" indent="0">
                        <a:buFont typeface="Wingdings" panose="05000000000000000000" pitchFamily="2" charset="2"/>
                        <a:buNone/>
                      </a:pPr>
                      <a:endParaRPr lang="en-IN" dirty="0"/>
                    </a:p>
                  </a:txBody>
                  <a:tcPr/>
                </a:tc>
                <a:tc>
                  <a:txBody>
                    <a:bodyPr/>
                    <a:lstStyle/>
                    <a:p>
                      <a:pPr marL="285750" indent="-285750">
                        <a:buFont typeface="Wingdings" panose="05000000000000000000" pitchFamily="2" charset="2"/>
                        <a:buChar char="§"/>
                      </a:pPr>
                      <a:r>
                        <a:rPr lang="en-IN" dirty="0"/>
                        <a:t>SQL</a:t>
                      </a:r>
                    </a:p>
                  </a:txBody>
                  <a:tcPr/>
                </a:tc>
                <a:extLst>
                  <a:ext uri="{0D108BD9-81ED-4DB2-BD59-A6C34878D82A}">
                    <a16:rowId xmlns:a16="http://schemas.microsoft.com/office/drawing/2014/main" val="3845499233"/>
                  </a:ext>
                </a:extLst>
              </a:tr>
              <a:tr h="921602">
                <a:tc>
                  <a:txBody>
                    <a:bodyPr/>
                    <a:lstStyle/>
                    <a:p>
                      <a:pPr marL="285750" indent="-285750">
                        <a:buFont typeface="Wingdings" panose="05000000000000000000" pitchFamily="2" charset="2"/>
                        <a:buChar char="§"/>
                      </a:pPr>
                      <a:r>
                        <a:rPr lang="en-IN" dirty="0"/>
                        <a:t>CSS</a:t>
                      </a:r>
                    </a:p>
                  </a:txBody>
                  <a:tcPr/>
                </a:tc>
                <a:tc>
                  <a:txBody>
                    <a:bodyPr/>
                    <a:lstStyle/>
                    <a:p>
                      <a:pPr marL="0" indent="0" algn="ctr">
                        <a:buFont typeface="Wingdings" panose="05000000000000000000" pitchFamily="2" charset="2"/>
                        <a:buNone/>
                      </a:pPr>
                      <a:r>
                        <a:rPr lang="en-IN" sz="4400" b="1" dirty="0"/>
                        <a:t>-</a:t>
                      </a:r>
                    </a:p>
                    <a:p>
                      <a:pPr marL="0" indent="0">
                        <a:buFont typeface="Wingdings" panose="05000000000000000000" pitchFamily="2" charset="2"/>
                        <a:buNone/>
                      </a:pPr>
                      <a:endParaRPr lang="en-IN" dirty="0"/>
                    </a:p>
                  </a:txBody>
                  <a:tcPr/>
                </a:tc>
                <a:tc>
                  <a:txBody>
                    <a:bodyPr/>
                    <a:lstStyle/>
                    <a:p>
                      <a:pPr marL="285750" indent="-285750">
                        <a:buFont typeface="Wingdings" panose="05000000000000000000" pitchFamily="2" charset="2"/>
                        <a:buChar char="§"/>
                      </a:pPr>
                      <a:r>
                        <a:rPr lang="en-IN" sz="1600" dirty="0" err="1"/>
                        <a:t>Flutterflow</a:t>
                      </a:r>
                      <a:endParaRPr lang="en-IN" sz="1600" dirty="0"/>
                    </a:p>
                  </a:txBody>
                  <a:tcPr/>
                </a:tc>
                <a:tc>
                  <a:txBody>
                    <a:bodyPr/>
                    <a:lstStyle/>
                    <a:p>
                      <a:pPr marL="285750" indent="-285750">
                        <a:buFont typeface="Wingdings" panose="05000000000000000000" pitchFamily="2" charset="2"/>
                        <a:buChar char="§"/>
                      </a:pPr>
                      <a:r>
                        <a:rPr lang="en-IN" dirty="0"/>
                        <a:t>Firebase</a:t>
                      </a:r>
                    </a:p>
                  </a:txBody>
                  <a:tcPr/>
                </a:tc>
                <a:extLst>
                  <a:ext uri="{0D108BD9-81ED-4DB2-BD59-A6C34878D82A}">
                    <a16:rowId xmlns:a16="http://schemas.microsoft.com/office/drawing/2014/main" val="592216066"/>
                  </a:ext>
                </a:extLst>
              </a:tr>
              <a:tr h="921602">
                <a:tc>
                  <a:txBody>
                    <a:bodyPr/>
                    <a:lstStyle/>
                    <a:p>
                      <a:pPr marL="285750" indent="-285750">
                        <a:buFont typeface="Wingdings" panose="05000000000000000000" pitchFamily="2" charset="2"/>
                        <a:buChar char="§"/>
                      </a:pPr>
                      <a:r>
                        <a:rPr lang="en-IN" dirty="0"/>
                        <a:t>JAVASCRIPT</a:t>
                      </a:r>
                    </a:p>
                  </a:txBody>
                  <a:tcPr/>
                </a:tc>
                <a:tc>
                  <a:txBody>
                    <a:bodyPr/>
                    <a:lstStyle/>
                    <a:p>
                      <a:pPr marL="0" indent="0" algn="ctr">
                        <a:buFont typeface="Wingdings" panose="05000000000000000000" pitchFamily="2" charset="2"/>
                        <a:buNone/>
                      </a:pPr>
                      <a:r>
                        <a:rPr lang="en-IN" sz="4800" b="1" dirty="0"/>
                        <a:t>-</a:t>
                      </a:r>
                    </a:p>
                  </a:txBody>
                  <a:tcPr/>
                </a:tc>
                <a:tc>
                  <a:txBody>
                    <a:bodyPr/>
                    <a:lstStyle/>
                    <a:p>
                      <a:pPr marL="0" indent="0" algn="ctr">
                        <a:buFont typeface="Wingdings" panose="05000000000000000000" pitchFamily="2" charset="2"/>
                        <a:buNone/>
                      </a:pPr>
                      <a:r>
                        <a:rPr lang="en-IN" sz="4400" b="1" dirty="0"/>
                        <a:t>-</a:t>
                      </a:r>
                    </a:p>
                  </a:txBody>
                  <a:tcPr/>
                </a:tc>
                <a:tc>
                  <a:txBody>
                    <a:bodyPr/>
                    <a:lstStyle/>
                    <a:p>
                      <a:pPr marL="0" indent="0" algn="ctr">
                        <a:buFont typeface="Wingdings" panose="05000000000000000000" pitchFamily="2" charset="2"/>
                        <a:buNone/>
                      </a:pPr>
                      <a:r>
                        <a:rPr lang="en-IN" sz="4400" b="1" dirty="0"/>
                        <a:t>-</a:t>
                      </a:r>
                    </a:p>
                  </a:txBody>
                  <a:tcPr/>
                </a:tc>
                <a:extLst>
                  <a:ext uri="{0D108BD9-81ED-4DB2-BD59-A6C34878D82A}">
                    <a16:rowId xmlns:a16="http://schemas.microsoft.com/office/drawing/2014/main" val="180714964"/>
                  </a:ext>
                </a:extLst>
              </a:tr>
            </a:tbl>
          </a:graphicData>
        </a:graphic>
      </p:graphicFrame>
      <p:pic>
        <p:nvPicPr>
          <p:cNvPr id="20" name="Picture 19">
            <a:extLst>
              <a:ext uri="{FF2B5EF4-FFF2-40B4-BE49-F238E27FC236}">
                <a16:creationId xmlns:a16="http://schemas.microsoft.com/office/drawing/2014/main" id="{B3F3358C-1893-0149-969F-962F540BE307}"/>
              </a:ext>
            </a:extLst>
          </p:cNvPr>
          <p:cNvPicPr>
            <a:picLocks noChangeAspect="1"/>
          </p:cNvPicPr>
          <p:nvPr/>
        </p:nvPicPr>
        <p:blipFill>
          <a:blip r:embed="rId8"/>
          <a:stretch>
            <a:fillRect/>
          </a:stretch>
        </p:blipFill>
        <p:spPr>
          <a:xfrm>
            <a:off x="-16348" y="4661350"/>
            <a:ext cx="2607148" cy="14872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21" name="Table 20">
            <a:extLst>
              <a:ext uri="{FF2B5EF4-FFF2-40B4-BE49-F238E27FC236}">
                <a16:creationId xmlns:a16="http://schemas.microsoft.com/office/drawing/2014/main" id="{E4690339-763A-2E67-198A-216AC9170BBA}"/>
              </a:ext>
            </a:extLst>
          </p:cNvPr>
          <p:cNvGraphicFramePr>
            <a:graphicFrameLocks noGrp="1"/>
          </p:cNvGraphicFramePr>
          <p:nvPr>
            <p:extLst>
              <p:ext uri="{D42A27DB-BD31-4B8C-83A1-F6EECF244321}">
                <p14:modId xmlns:p14="http://schemas.microsoft.com/office/powerpoint/2010/main" val="57696332"/>
              </p:ext>
            </p:extLst>
          </p:nvPr>
        </p:nvGraphicFramePr>
        <p:xfrm>
          <a:off x="2843648" y="5131344"/>
          <a:ext cx="5830452" cy="1188720"/>
        </p:xfrm>
        <a:graphic>
          <a:graphicData uri="http://schemas.openxmlformats.org/drawingml/2006/table">
            <a:tbl>
              <a:tblPr firstRow="1" bandRow="1">
                <a:tableStyleId>{5C22544A-7EE6-4342-B048-85BDC9FD1C3A}</a:tableStyleId>
              </a:tblPr>
              <a:tblGrid>
                <a:gridCol w="5830452">
                  <a:extLst>
                    <a:ext uri="{9D8B030D-6E8A-4147-A177-3AD203B41FA5}">
                      <a16:colId xmlns:a16="http://schemas.microsoft.com/office/drawing/2014/main" val="2988225754"/>
                    </a:ext>
                  </a:extLst>
                </a:gridCol>
              </a:tblGrid>
              <a:tr h="930054">
                <a:tc>
                  <a:txBody>
                    <a:bodyPr/>
                    <a:lstStyle/>
                    <a:p>
                      <a:r>
                        <a:rPr lang="en-US" dirty="0">
                          <a:highlight>
                            <a:srgbClr val="00FF00"/>
                          </a:highlight>
                        </a:rPr>
                        <a:t>PRODUCT STATUS :</a:t>
                      </a:r>
                    </a:p>
                    <a:p>
                      <a:r>
                        <a:rPr lang="en-US" dirty="0"/>
                        <a:t>75% product built completed and further build is</a:t>
                      </a:r>
                    </a:p>
                    <a:p>
                      <a:r>
                        <a:rPr lang="en-US" dirty="0"/>
                        <a:t>on progress. Testing </a:t>
                      </a:r>
                      <a:r>
                        <a:rPr lang="en-US"/>
                        <a:t>and implementation process </a:t>
                      </a:r>
                      <a:r>
                        <a:rPr lang="en-US" dirty="0"/>
                        <a:t>are</a:t>
                      </a:r>
                    </a:p>
                    <a:p>
                      <a:r>
                        <a:rPr lang="en-US" dirty="0"/>
                        <a:t>next to be undergone</a:t>
                      </a:r>
                      <a:endParaRPr lang="en-IN" dirty="0"/>
                    </a:p>
                  </a:txBody>
                  <a:tcPr/>
                </a:tc>
                <a:extLst>
                  <a:ext uri="{0D108BD9-81ED-4DB2-BD59-A6C34878D82A}">
                    <a16:rowId xmlns:a16="http://schemas.microsoft.com/office/drawing/2014/main" val="3307701162"/>
                  </a:ext>
                </a:extLst>
              </a:tr>
            </a:tbl>
          </a:graphicData>
        </a:graphic>
      </p:graphicFrame>
      <p:pic>
        <p:nvPicPr>
          <p:cNvPr id="5" name="Picture 4">
            <a:extLst>
              <a:ext uri="{FF2B5EF4-FFF2-40B4-BE49-F238E27FC236}">
                <a16:creationId xmlns:a16="http://schemas.microsoft.com/office/drawing/2014/main" id="{4013A438-0F6B-4BDF-F0B8-AF5507DCD767}"/>
              </a:ext>
            </a:extLst>
          </p:cNvPr>
          <p:cNvPicPr>
            <a:picLocks noChangeAspect="1"/>
          </p:cNvPicPr>
          <p:nvPr/>
        </p:nvPicPr>
        <p:blipFill>
          <a:blip r:embed="rId9"/>
          <a:stretch>
            <a:fillRect/>
          </a:stretch>
        </p:blipFill>
        <p:spPr>
          <a:xfrm>
            <a:off x="8737600" y="1888067"/>
            <a:ext cx="3312886" cy="4431996"/>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30A85913-D93A-C052-B3EC-BE1E1EDC2900}"/>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Lst>
          </a:blip>
          <a:stretch>
            <a:fillRect/>
          </a:stretch>
        </p:blipFill>
        <p:spPr>
          <a:xfrm>
            <a:off x="11170708" y="1489078"/>
            <a:ext cx="411692" cy="39898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u="sng"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8623" y="912931"/>
            <a:ext cx="10396266" cy="4524315"/>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Wingdings" panose="05000000000000000000" pitchFamily="2" charset="2"/>
              <a:buChar char="q"/>
              <a:tabLst/>
              <a:defRPr/>
            </a:pPr>
            <a:r>
              <a:rPr lang="en-US" sz="2000" b="1" i="0" dirty="0">
                <a:solidFill>
                  <a:schemeClr val="accent1"/>
                </a:solidFill>
                <a:effectLst/>
                <a:highlight>
                  <a:srgbClr val="C0C0C0"/>
                </a:highlight>
                <a:latin typeface="__Inter_36bd41"/>
              </a:rPr>
              <a:t>Potential Impact on the Target Audience:</a:t>
            </a:r>
          </a:p>
          <a:p>
            <a:pPr marL="342900" marR="0" lvl="0" indent="-342900" algn="just" defTabSz="457200" rtl="0" eaLnBrk="1" fontAlgn="base" latinLnBrk="0" hangingPunct="1">
              <a:lnSpc>
                <a:spcPct val="100000"/>
              </a:lnSpc>
              <a:spcBef>
                <a:spcPct val="0"/>
              </a:spcBef>
              <a:spcAft>
                <a:spcPct val="0"/>
              </a:spcAft>
              <a:buClrTx/>
              <a:buSzTx/>
              <a:buFont typeface="Wingdings" panose="05000000000000000000" pitchFamily="2" charset="2"/>
              <a:buChar char="§"/>
              <a:tabLst/>
              <a:defRPr/>
            </a:pPr>
            <a:r>
              <a:rPr lang="en-US" sz="1400" b="0" i="0" dirty="0">
                <a:effectLst/>
                <a:highlight>
                  <a:srgbClr val="FFFFFF"/>
                </a:highlight>
                <a:latin typeface="__Inter_36bd41"/>
              </a:rPr>
              <a:t>Enhanced Travel Experience: It way it gives and includes the travel planning services in the way’s widest definition, offering solutions according to the customer. This app  will  be having a </a:t>
            </a:r>
            <a:r>
              <a:rPr lang="en-US" sz="1400" b="0" i="0" dirty="0" err="1">
                <a:effectLst/>
                <a:highlight>
                  <a:srgbClr val="FFFFFF"/>
                </a:highlight>
                <a:latin typeface="__Inter_36bd41"/>
              </a:rPr>
              <a:t>chatbot</a:t>
            </a:r>
            <a:r>
              <a:rPr lang="en-US" sz="1400" b="0" i="0" dirty="0">
                <a:effectLst/>
                <a:highlight>
                  <a:srgbClr val="FFFFFF"/>
                </a:highlight>
                <a:latin typeface="__Inter_36bd41"/>
              </a:rPr>
              <a:t> which will be integrated with the customized option to enhance the travelling experience.</a:t>
            </a:r>
          </a:p>
          <a:p>
            <a:pPr marL="342900" marR="0" lvl="0" indent="-342900" algn="just" defTabSz="457200" rtl="0" eaLnBrk="1" fontAlgn="base" latinLnBrk="0" hangingPunct="1">
              <a:lnSpc>
                <a:spcPct val="100000"/>
              </a:lnSpc>
              <a:spcBef>
                <a:spcPct val="0"/>
              </a:spcBef>
              <a:spcAft>
                <a:spcPct val="0"/>
              </a:spcAft>
              <a:buClrTx/>
              <a:buSzTx/>
              <a:buFont typeface="Wingdings" panose="05000000000000000000" pitchFamily="2" charset="2"/>
              <a:buChar char="§"/>
              <a:tabLst/>
              <a:defRPr/>
            </a:pPr>
            <a:r>
              <a:rPr lang="en-US" sz="1400" b="0" i="0" dirty="0">
                <a:effectLst/>
                <a:highlight>
                  <a:srgbClr val="FFFFFF"/>
                </a:highlight>
                <a:latin typeface="__Inter_36bd41"/>
              </a:rPr>
              <a:t>Increased Convenience: Arranging the names of the events, Speakers and Signed Interpreter side by side in a reasonable order for the day .</a:t>
            </a:r>
          </a:p>
          <a:p>
            <a:pPr marL="342900" marR="0" lvl="0" indent="-342900" algn="just" defTabSz="457200" rtl="0" eaLnBrk="1" fontAlgn="base" latinLnBrk="0" hangingPunct="1">
              <a:lnSpc>
                <a:spcPct val="100000"/>
              </a:lnSpc>
              <a:spcBef>
                <a:spcPct val="0"/>
              </a:spcBef>
              <a:spcAft>
                <a:spcPct val="0"/>
              </a:spcAft>
              <a:buClrTx/>
              <a:buSzTx/>
              <a:buFont typeface="Wingdings" panose="05000000000000000000" pitchFamily="2" charset="2"/>
              <a:buChar char="§"/>
              <a:tabLst/>
              <a:defRPr/>
            </a:pPr>
            <a:r>
              <a:rPr lang="en-US" sz="1400" b="0" i="0" dirty="0">
                <a:effectLst/>
                <a:highlight>
                  <a:srgbClr val="FFFFFF"/>
                </a:highlight>
                <a:latin typeface="__Inter_36bd41"/>
              </a:rPr>
              <a:t>Informed Decisions: They include, update on the products, option of getting real time feeds from the user</a:t>
            </a:r>
            <a:r>
              <a:rPr lang="en-US" b="0" i="0" dirty="0">
                <a:effectLst/>
                <a:highlight>
                  <a:srgbClr val="FFFFFF"/>
                </a:highlight>
                <a:latin typeface="__Inter_36bd41"/>
              </a:rPr>
              <a:t>.</a:t>
            </a:r>
          </a:p>
          <a:p>
            <a:pPr marL="342900" marR="0" lvl="0" indent="-342900" algn="just" defTabSz="457200" rtl="0" eaLnBrk="1" fontAlgn="base" latinLnBrk="0" hangingPunct="1">
              <a:lnSpc>
                <a:spcPct val="100000"/>
              </a:lnSpc>
              <a:spcBef>
                <a:spcPct val="0"/>
              </a:spcBef>
              <a:spcAft>
                <a:spcPct val="0"/>
              </a:spcAft>
              <a:buClrTx/>
              <a:buSzTx/>
              <a:buFont typeface="Wingdings" panose="05000000000000000000" pitchFamily="2" charset="2"/>
              <a:buChar char="q"/>
              <a:tabLst/>
              <a:defRPr/>
            </a:pPr>
            <a:r>
              <a:rPr lang="en-US" sz="2000" b="1" i="0" dirty="0">
                <a:solidFill>
                  <a:schemeClr val="accent1"/>
                </a:solidFill>
                <a:effectLst/>
                <a:highlight>
                  <a:srgbClr val="C0C0C0"/>
                </a:highlight>
                <a:latin typeface="__Inter_36bd41"/>
              </a:rPr>
              <a:t>Benefits of the Solution</a:t>
            </a:r>
            <a:r>
              <a:rPr lang="en-US" sz="2000" b="1" i="0" dirty="0">
                <a:solidFill>
                  <a:schemeClr val="accent5">
                    <a:lumMod val="50000"/>
                  </a:schemeClr>
                </a:solidFill>
                <a:effectLst/>
                <a:highlight>
                  <a:srgbClr val="C0C0C0"/>
                </a:highlight>
                <a:latin typeface="__Inter_36bd41"/>
              </a:rPr>
              <a:t>:</a:t>
            </a:r>
          </a:p>
          <a:p>
            <a:pPr marL="342900" marR="0" lvl="0" indent="-342900" defTabSz="457200" rtl="0" eaLnBrk="1" fontAlgn="base" latinLnBrk="0" hangingPunct="1">
              <a:lnSpc>
                <a:spcPct val="100000"/>
              </a:lnSpc>
              <a:spcBef>
                <a:spcPct val="0"/>
              </a:spcBef>
              <a:spcAft>
                <a:spcPct val="0"/>
              </a:spcAft>
              <a:buClrTx/>
              <a:buSzTx/>
              <a:buFont typeface="Wingdings" panose="05000000000000000000" pitchFamily="2" charset="2"/>
              <a:buChar char="§"/>
              <a:tabLst/>
              <a:defRPr/>
            </a:pPr>
            <a:r>
              <a:rPr lang="en-US" b="1" i="0" dirty="0">
                <a:effectLst/>
                <a:highlight>
                  <a:srgbClr val="FFFFFF"/>
                </a:highlight>
                <a:latin typeface="__Inter_36bd41"/>
              </a:rPr>
              <a:t>Social:-</a:t>
            </a:r>
          </a:p>
          <a:p>
            <a:pPr marL="285750" marR="0" lvl="0" indent="-285750" defTabSz="457200" rtl="0" eaLnBrk="1" fontAlgn="base" latinLnBrk="0" hangingPunct="1">
              <a:lnSpc>
                <a:spcPct val="100000"/>
              </a:lnSpc>
              <a:spcBef>
                <a:spcPct val="0"/>
              </a:spcBef>
              <a:spcAft>
                <a:spcPct val="0"/>
              </a:spcAft>
              <a:buClrTx/>
              <a:buSzTx/>
              <a:buFont typeface="Courier New" panose="02070309020205020404" pitchFamily="49" charset="0"/>
              <a:buChar char="o"/>
              <a:tabLst/>
              <a:defRPr/>
            </a:pPr>
            <a:r>
              <a:rPr lang="en-US" dirty="0">
                <a:highlight>
                  <a:srgbClr val="FFFFFF"/>
                </a:highlight>
                <a:latin typeface="__Inter_36bd41"/>
              </a:rPr>
              <a:t> </a:t>
            </a:r>
            <a:r>
              <a:rPr lang="en-US" sz="1400" b="0" i="0" dirty="0">
                <a:effectLst/>
                <a:highlight>
                  <a:srgbClr val="FFFFFF"/>
                </a:highlight>
                <a:latin typeface="__Inter_36bd41"/>
              </a:rPr>
              <a:t>Always promote local areas or the area’s resources and cultural amenities.</a:t>
            </a:r>
          </a:p>
          <a:p>
            <a:pPr marL="285750" marR="0" lvl="0" indent="-285750" defTabSz="457200" rtl="0" eaLnBrk="1" fontAlgn="base" latinLnBrk="0" hangingPunct="1">
              <a:lnSpc>
                <a:spcPct val="100000"/>
              </a:lnSpc>
              <a:spcBef>
                <a:spcPct val="0"/>
              </a:spcBef>
              <a:spcAft>
                <a:spcPct val="0"/>
              </a:spcAft>
              <a:buClrTx/>
              <a:buSzTx/>
              <a:buFont typeface="Courier New" panose="02070309020205020404" pitchFamily="49" charset="0"/>
              <a:buChar char="o"/>
              <a:tabLst/>
              <a:defRPr/>
            </a:pPr>
            <a:r>
              <a:rPr lang="en-US" sz="1400" dirty="0">
                <a:highlight>
                  <a:srgbClr val="FFFFFF"/>
                </a:highlight>
                <a:latin typeface="__Inter_36bd41"/>
              </a:rPr>
              <a:t> </a:t>
            </a:r>
            <a:r>
              <a:rPr lang="en-US" sz="1400" b="0" i="0" dirty="0">
                <a:effectLst/>
                <a:highlight>
                  <a:srgbClr val="FFFFFF"/>
                </a:highlight>
                <a:latin typeface="__Inter_36bd41"/>
              </a:rPr>
              <a:t>Gives advices to the travelers in order to make their travels safe and numbers to call in case of any distress                                             </a:t>
            </a:r>
          </a:p>
          <a:p>
            <a:pPr marL="342900" marR="0" lvl="0" indent="-342900" defTabSz="457200" rtl="0" eaLnBrk="1" fontAlgn="base" latinLnBrk="0" hangingPunct="1">
              <a:lnSpc>
                <a:spcPct val="100000"/>
              </a:lnSpc>
              <a:spcBef>
                <a:spcPct val="0"/>
              </a:spcBef>
              <a:spcAft>
                <a:spcPct val="0"/>
              </a:spcAft>
              <a:buClrTx/>
              <a:buSzTx/>
              <a:buFont typeface="Wingdings" panose="05000000000000000000" pitchFamily="2" charset="2"/>
              <a:buChar char="§"/>
              <a:tabLst/>
              <a:defRPr/>
            </a:pPr>
            <a:r>
              <a:rPr lang="en-US" b="1" i="0" dirty="0">
                <a:effectLst/>
                <a:highlight>
                  <a:srgbClr val="FFFFFF"/>
                </a:highlight>
                <a:latin typeface="__Inter_36bd41"/>
              </a:rPr>
              <a:t>Economic:-</a:t>
            </a:r>
          </a:p>
          <a:p>
            <a:pPr marL="342900" marR="0" lvl="0" indent="-342900" defTabSz="457200" rtl="0" eaLnBrk="1" fontAlgn="base" latinLnBrk="0" hangingPunct="1">
              <a:lnSpc>
                <a:spcPct val="100000"/>
              </a:lnSpc>
              <a:spcBef>
                <a:spcPct val="0"/>
              </a:spcBef>
              <a:spcAft>
                <a:spcPct val="0"/>
              </a:spcAft>
              <a:buClrTx/>
              <a:buSzTx/>
              <a:buFont typeface="Courier New" panose="02070309020205020404" pitchFamily="49" charset="0"/>
              <a:buChar char="o"/>
              <a:tabLst/>
              <a:defRPr/>
            </a:pPr>
            <a:r>
              <a:rPr lang="en-US" sz="1400" b="0" i="0" dirty="0">
                <a:effectLst/>
                <a:highlight>
                  <a:srgbClr val="FFFFFF"/>
                </a:highlight>
                <a:latin typeface="__Inter_36bd41"/>
              </a:rPr>
              <a:t>Lead to increased rate of domestic tourism as well as improvement of the overall economy.</a:t>
            </a:r>
          </a:p>
          <a:p>
            <a:pPr marL="342900" marR="0" lvl="0" indent="-342900" defTabSz="457200" rtl="0" eaLnBrk="1" fontAlgn="base" latinLnBrk="0" hangingPunct="1">
              <a:lnSpc>
                <a:spcPct val="100000"/>
              </a:lnSpc>
              <a:spcBef>
                <a:spcPct val="0"/>
              </a:spcBef>
              <a:spcAft>
                <a:spcPct val="0"/>
              </a:spcAft>
              <a:buClrTx/>
              <a:buSzTx/>
              <a:buFont typeface="Courier New" panose="02070309020205020404" pitchFamily="49" charset="0"/>
              <a:buChar char="o"/>
              <a:tabLst/>
              <a:defRPr/>
            </a:pPr>
            <a:r>
              <a:rPr lang="en-US" sz="1400" b="0" i="0" dirty="0">
                <a:effectLst/>
                <a:highlight>
                  <a:srgbClr val="FFFFFF"/>
                </a:highlight>
                <a:latin typeface="__Inter_36bd41"/>
              </a:rPr>
              <a:t>Business categories that generate relations with various businesses within their locations</a:t>
            </a:r>
          </a:p>
          <a:p>
            <a:pPr marL="342900" marR="0" lvl="0" indent="-342900" defTabSz="457200" rtl="0" eaLnBrk="1" fontAlgn="base" latinLnBrk="0" hangingPunct="1">
              <a:lnSpc>
                <a:spcPct val="100000"/>
              </a:lnSpc>
              <a:spcBef>
                <a:spcPct val="0"/>
              </a:spcBef>
              <a:spcAft>
                <a:spcPct val="0"/>
              </a:spcAft>
              <a:buClrTx/>
              <a:buSzTx/>
              <a:buFont typeface="Courier New" panose="02070309020205020404" pitchFamily="49" charset="0"/>
              <a:buChar char="o"/>
              <a:tabLst/>
              <a:defRPr/>
            </a:pPr>
            <a:r>
              <a:rPr lang="en-US" sz="1400" b="0" i="0" dirty="0">
                <a:effectLst/>
                <a:highlight>
                  <a:srgbClr val="FFFFFF"/>
                </a:highlight>
                <a:latin typeface="__Inter_36bd41"/>
              </a:rPr>
              <a:t> hence gateways for such businesses.</a:t>
            </a:r>
          </a:p>
          <a:p>
            <a:pPr marL="342900" marR="0" lvl="0" indent="-342900" defTabSz="457200" rtl="0" eaLnBrk="1" fontAlgn="base" latinLnBrk="0" hangingPunct="1">
              <a:lnSpc>
                <a:spcPct val="100000"/>
              </a:lnSpc>
              <a:spcBef>
                <a:spcPct val="0"/>
              </a:spcBef>
              <a:spcAft>
                <a:spcPct val="0"/>
              </a:spcAft>
              <a:buClrTx/>
              <a:buSzTx/>
              <a:buFont typeface="Wingdings" panose="05000000000000000000" pitchFamily="2" charset="2"/>
              <a:buChar char="§"/>
              <a:tabLst/>
              <a:defRPr/>
            </a:pPr>
            <a:r>
              <a:rPr lang="en-US" b="1" i="0" dirty="0">
                <a:effectLst/>
                <a:highlight>
                  <a:srgbClr val="FFFFFF"/>
                </a:highlight>
                <a:latin typeface="__Inter_36bd41"/>
              </a:rPr>
              <a:t>Environmental:-</a:t>
            </a:r>
          </a:p>
          <a:p>
            <a:pPr marL="342900" marR="0" lvl="0" indent="-342900" defTabSz="457200" rtl="0" eaLnBrk="1" fontAlgn="base" latinLnBrk="0" hangingPunct="1">
              <a:lnSpc>
                <a:spcPct val="100000"/>
              </a:lnSpc>
              <a:spcBef>
                <a:spcPct val="0"/>
              </a:spcBef>
              <a:spcAft>
                <a:spcPct val="0"/>
              </a:spcAft>
              <a:buClrTx/>
              <a:buSzTx/>
              <a:buFont typeface="Courier New" panose="02070309020205020404" pitchFamily="49" charset="0"/>
              <a:buChar char="o"/>
              <a:tabLst/>
              <a:defRPr/>
            </a:pPr>
            <a:r>
              <a:rPr lang="en-US" sz="1400" b="0" i="0" dirty="0">
                <a:effectLst/>
                <a:highlight>
                  <a:srgbClr val="FFFFFF"/>
                </a:highlight>
                <a:latin typeface="__Inter_36bd41"/>
              </a:rPr>
              <a:t>Encourages eco-friendly travel practices.</a:t>
            </a:r>
          </a:p>
          <a:p>
            <a:pPr marL="342900" marR="0" lvl="0" indent="-342900" defTabSz="457200" rtl="0" eaLnBrk="1" fontAlgn="base" latinLnBrk="0" hangingPunct="1">
              <a:lnSpc>
                <a:spcPct val="100000"/>
              </a:lnSpc>
              <a:spcBef>
                <a:spcPct val="0"/>
              </a:spcBef>
              <a:spcAft>
                <a:spcPct val="0"/>
              </a:spcAft>
              <a:buClrTx/>
              <a:buSzTx/>
              <a:buFont typeface="Courier New" panose="02070309020205020404" pitchFamily="49" charset="0"/>
              <a:buChar char="o"/>
              <a:tabLst/>
              <a:defRPr/>
            </a:pPr>
            <a:r>
              <a:rPr lang="en-US" sz="1400" b="0" i="0" dirty="0">
                <a:effectLst/>
                <a:highlight>
                  <a:srgbClr val="FFFFFF"/>
                </a:highlight>
                <a:latin typeface="__Inter_36bd41"/>
              </a:rPr>
              <a:t>Highlights sustainable tourism options</a:t>
            </a:r>
            <a:r>
              <a:rPr lang="en-US" dirty="0">
                <a:solidFill>
                  <a:prstClr val="black"/>
                </a:solidFill>
                <a:latin typeface="Arial" pitchFamily="34" charset="0"/>
                <a:cs typeface="Arial" pitchFamily="34" charset="0"/>
              </a:rPr>
              <a:t>.</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mc:AlternateContent xmlns:mc="http://schemas.openxmlformats.org/markup-compatibility/2006" xmlns:a14="http://schemas.microsoft.com/office/drawing/2010/main">
        <mc:Choice Requires="a14">
          <p:sp>
            <p:nvSpPr>
              <p:cNvPr id="2" name="Oval 1" descr="Your startup LOGO">
                <a:extLst>
                  <a:ext uri="{FF2B5EF4-FFF2-40B4-BE49-F238E27FC236}">
                    <a16:creationId xmlns:a16="http://schemas.microsoft.com/office/drawing/2014/main" id="{9AEDA1B6-9B61-500A-DF39-776FD7D01129}"/>
                  </a:ext>
                  <a:ext uri="{C183D7F6-B498-43B3-948B-1728B52AA6E4}">
                    <adec:decorative xmlns:adec="http://schemas.microsoft.com/office/drawing/2017/decorative" val="0"/>
                  </a:ext>
                </a:extLst>
              </p:cNvPr>
              <p:cNvSpPr/>
              <p:nvPr/>
            </p:nvSpPr>
            <p:spPr>
              <a:xfrm>
                <a:off x="141514" y="81376"/>
                <a:ext cx="2886358" cy="807334"/>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b="1" i="1" spc="50" dirty="0">
                    <a:ln w="9525" cmpd="sng">
                      <a:solidFill>
                        <a:schemeClr val="accent1"/>
                      </a:solidFill>
                      <a:prstDash val="solid"/>
                    </a:ln>
                    <a:solidFill>
                      <a:srgbClr val="70AD47">
                        <a:tint val="1000"/>
                      </a:srgbClr>
                    </a:solidFill>
                    <a:effectLst>
                      <a:glow rad="63500">
                        <a:schemeClr val="accent1">
                          <a:satMod val="175000"/>
                          <a:alpha val="40000"/>
                        </a:schemeClr>
                      </a:glow>
                    </a:effectLst>
                  </a:rPr>
                  <a:t>Map</a:t>
                </a:r>
                <a14:m>
                  <m:oMath xmlns:m="http://schemas.openxmlformats.org/officeDocument/2006/math">
                    <m:sSup>
                      <m:sSupPr>
                        <m:ctrlPr>
                          <a:rPr lang="en-IN" sz="3200" b="1" i="1" spc="50" smtClean="0">
                            <a:ln w="9525" cmpd="sng">
                              <a:solidFill>
                                <a:schemeClr val="accent1"/>
                              </a:solidFill>
                              <a:prstDash val="solid"/>
                            </a:ln>
                            <a:solidFill>
                              <a:srgbClr val="70AD47">
                                <a:tint val="1000"/>
                              </a:srgbClr>
                            </a:solidFill>
                            <a:effectLst>
                              <a:glow rad="63500">
                                <a:schemeClr val="accent1">
                                  <a:satMod val="175000"/>
                                  <a:alpha val="40000"/>
                                </a:schemeClr>
                              </a:glow>
                            </a:effectLst>
                            <a:latin typeface="Cambria Math" panose="02040503050406030204" pitchFamily="18" charset="0"/>
                          </a:rPr>
                        </m:ctrlPr>
                      </m:sSupPr>
                      <m:e>
                        <m:r>
                          <a:rPr lang="en-IN" sz="3200" b="1" i="1" spc="50" smtClean="0">
                            <a:ln w="9525" cmpd="sng">
                              <a:solidFill>
                                <a:schemeClr val="accent1"/>
                              </a:solidFill>
                              <a:prstDash val="solid"/>
                            </a:ln>
                            <a:solidFill>
                              <a:srgbClr val="70AD47">
                                <a:tint val="1000"/>
                              </a:srgbClr>
                            </a:solidFill>
                            <a:effectLst>
                              <a:glow rad="63500">
                                <a:schemeClr val="accent1">
                                  <a:satMod val="175000"/>
                                  <a:alpha val="40000"/>
                                </a:schemeClr>
                              </a:glow>
                            </a:effectLst>
                            <a:latin typeface="Cambria Math" panose="02040503050406030204" pitchFamily="18" charset="0"/>
                          </a:rPr>
                          <m:t>𝒔</m:t>
                        </m:r>
                      </m:e>
                      <m:sup>
                        <m:r>
                          <a:rPr lang="en-IN" sz="3200" b="1" i="1" spc="50" smtClean="0">
                            <a:ln w="9525" cmpd="sng">
                              <a:solidFill>
                                <a:schemeClr val="accent1"/>
                              </a:solidFill>
                              <a:prstDash val="solid"/>
                            </a:ln>
                            <a:solidFill>
                              <a:srgbClr val="70AD47">
                                <a:tint val="1000"/>
                              </a:srgbClr>
                            </a:solidFill>
                            <a:effectLst>
                              <a:glow rad="63500">
                                <a:schemeClr val="accent1">
                                  <a:satMod val="175000"/>
                                  <a:alpha val="40000"/>
                                </a:schemeClr>
                              </a:glow>
                            </a:effectLst>
                            <a:latin typeface="Cambria Math" panose="02040503050406030204" pitchFamily="18" charset="0"/>
                          </a:rPr>
                          <m:t>𝟐</m:t>
                        </m:r>
                      </m:sup>
                    </m:sSup>
                  </m:oMath>
                </a14:m>
                <a:endParaRPr lang="en-IN" sz="3200" b="1" i="1" spc="50" dirty="0">
                  <a:ln w="9525" cmpd="sng">
                    <a:solidFill>
                      <a:schemeClr val="accent1"/>
                    </a:solidFill>
                    <a:prstDash val="solid"/>
                  </a:ln>
                  <a:solidFill>
                    <a:srgbClr val="70AD47">
                      <a:tint val="1000"/>
                    </a:srgbClr>
                  </a:solidFill>
                  <a:effectLst>
                    <a:glow rad="228600">
                      <a:schemeClr val="accent4">
                        <a:satMod val="175000"/>
                        <a:alpha val="40000"/>
                      </a:schemeClr>
                    </a:glow>
                  </a:effectLst>
                </a:endParaRPr>
              </a:p>
            </p:txBody>
          </p:sp>
        </mc:Choice>
        <mc:Fallback xmlns="">
          <p:sp>
            <p:nvSpPr>
              <p:cNvPr id="2" name="Oval 1" descr="Your startup LOGO">
                <a:extLst>
                  <a:ext uri="{FF2B5EF4-FFF2-40B4-BE49-F238E27FC236}">
                    <a16:creationId xmlns:a16="http://schemas.microsoft.com/office/drawing/2014/main" xmlns="" xmlns:a14="http://schemas.microsoft.com/office/drawing/2010/main" id="{9AEDA1B6-9B61-500A-DF39-776FD7D01129}"/>
                  </a:ext>
                  <a:ext uri="{C183D7F6-B498-43B3-948B-1728B52AA6E4}">
                    <adec:decorative xmlns:adec="http://schemas.microsoft.com/office/drawing/2017/decorative" xmlns="" xmlns:a14="http://schemas.microsoft.com/office/drawing/2010/main" val="0"/>
                  </a:ext>
                </a:extLst>
              </p:cNvPr>
              <p:cNvSpPr>
                <a:spLocks noRot="1" noChangeAspect="1" noMove="1" noResize="1" noEditPoints="1" noAdjustHandles="1" noChangeArrowheads="1" noChangeShapeType="1" noTextEdit="1"/>
              </p:cNvSpPr>
              <p:nvPr/>
            </p:nvSpPr>
            <p:spPr>
              <a:xfrm>
                <a:off x="141514" y="81376"/>
                <a:ext cx="2886358" cy="807334"/>
              </a:xfrm>
              <a:prstGeom prst="ellipse">
                <a:avLst/>
              </a:prstGeom>
              <a:blipFill>
                <a:blip r:embed="rId4"/>
                <a:stretch>
                  <a:fillRect/>
                </a:stretch>
              </a:blipFill>
            </p:spPr>
            <p:txBody>
              <a:bodyPr/>
              <a:lstStyle/>
              <a:p>
                <a:r>
                  <a:rPr lang="en-IN">
                    <a:noFill/>
                  </a:rPr>
                  <a:t> </a:t>
                </a:r>
              </a:p>
            </p:txBody>
          </p:sp>
        </mc:Fallback>
      </mc:AlternateContent>
      <p:pic>
        <p:nvPicPr>
          <p:cNvPr id="13" name="Picture 12">
            <a:extLst>
              <a:ext uri="{FF2B5EF4-FFF2-40B4-BE49-F238E27FC236}">
                <a16:creationId xmlns:a16="http://schemas.microsoft.com/office/drawing/2014/main" id="{01FAC533-C12F-39B9-3EEA-3A18E93635A4}"/>
              </a:ext>
            </a:extLst>
          </p:cNvPr>
          <p:cNvPicPr>
            <a:picLocks noChangeAspect="1"/>
          </p:cNvPicPr>
          <p:nvPr/>
        </p:nvPicPr>
        <p:blipFill>
          <a:blip r:embed="rId5"/>
          <a:stretch>
            <a:fillRect/>
          </a:stretch>
        </p:blipFill>
        <p:spPr>
          <a:xfrm>
            <a:off x="7852200" y="4018883"/>
            <a:ext cx="4023360" cy="20465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AC154B0B-875C-0383-4D49-41E2A96D1153}"/>
              </a:ext>
            </a:extLst>
          </p:cNvPr>
          <p:cNvPicPr>
            <a:picLocks noChangeAspect="1"/>
          </p:cNvPicPr>
          <p:nvPr/>
        </p:nvPicPr>
        <p:blipFill>
          <a:blip r:embed="rId6"/>
          <a:stretch>
            <a:fillRect/>
          </a:stretch>
        </p:blipFill>
        <p:spPr>
          <a:xfrm>
            <a:off x="8902138" y="2096799"/>
            <a:ext cx="3148348" cy="17148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F2E882-E5AD-4B51-6E25-DA9B6B1261AA}"/>
              </a:ext>
            </a:extLst>
          </p:cNvPr>
          <p:cNvSpPr/>
          <p:nvPr/>
        </p:nvSpPr>
        <p:spPr>
          <a:xfrm>
            <a:off x="253609" y="1230451"/>
            <a:ext cx="11648683" cy="48824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t>+</a:t>
            </a:r>
          </a:p>
        </p:txBody>
      </p:sp>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929492" y="-55146"/>
            <a:ext cx="10972800" cy="1143000"/>
          </a:xfrm>
        </p:spPr>
        <p:txBody>
          <a:bodyPr/>
          <a:lstStyle/>
          <a:p>
            <a:pPr eaLnBrk="1" hangingPunct="1"/>
            <a:r>
              <a:rPr lang="en-US" sz="3600" b="1" u="sng"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245533" y="1304447"/>
            <a:ext cx="5745964" cy="4555093"/>
          </a:xfrm>
          <a:prstGeom prst="rect">
            <a:avLst/>
          </a:prstGeom>
          <a:noFill/>
          <a:ln w="9525">
            <a:noFill/>
            <a:miter lim="800000"/>
            <a:headEnd/>
            <a:tailEnd/>
          </a:ln>
        </p:spPr>
        <p:txBody>
          <a:bodyPr wrap="square">
            <a:spAutoFit/>
          </a:bodyPr>
          <a:lstStyle/>
          <a:p>
            <a:pPr marL="457200" marR="0" lvl="0" indent="-457200" algn="just" defTabSz="457200" rtl="0" eaLnBrk="1" fontAlgn="base" latinLnBrk="0" hangingPunct="1">
              <a:lnSpc>
                <a:spcPct val="100000"/>
              </a:lnSpc>
              <a:spcBef>
                <a:spcPct val="0"/>
              </a:spcBef>
              <a:spcAft>
                <a:spcPct val="0"/>
              </a:spcAft>
              <a:buClrTx/>
              <a:buSzTx/>
              <a:buFont typeface="Wingdings" panose="05000000000000000000" pitchFamily="2" charset="2"/>
              <a:buChar char="q"/>
              <a:tabLst/>
              <a:defRPr/>
            </a:pPr>
            <a:r>
              <a:rPr kumimoji="0" lang="en-US" b="0" i="0" u="none" strike="noStrike" kern="1200" cap="none" spc="0" normalizeH="0" baseline="0" noProof="0" dirty="0">
                <a:ln>
                  <a:noFill/>
                </a:ln>
                <a:solidFill>
                  <a:prstClr val="black"/>
                </a:solidFill>
                <a:effectLst/>
                <a:highlight>
                  <a:srgbClr val="FFA751"/>
                </a:highlight>
                <a:uLnTx/>
                <a:uFillTx/>
                <a:latin typeface="Arial" pitchFamily="34" charset="0"/>
                <a:ea typeface="ＭＳ Ｐゴシック" pitchFamily="1" charset="-128"/>
                <a:cs typeface="Arial" pitchFamily="34" charset="0"/>
              </a:rPr>
              <a:t>Database </a:t>
            </a:r>
            <a:r>
              <a:rPr kumimoji="0" lang="en-US" b="0" i="0" u="none" strike="noStrike" kern="1200" cap="none" spc="0" normalizeH="0" baseline="0" noProof="0" dirty="0" err="1">
                <a:ln>
                  <a:noFill/>
                </a:ln>
                <a:solidFill>
                  <a:prstClr val="black"/>
                </a:solidFill>
                <a:effectLst/>
                <a:highlight>
                  <a:srgbClr val="FFA751"/>
                </a:highlight>
                <a:uLnTx/>
                <a:uFillTx/>
                <a:latin typeface="Arial" pitchFamily="34" charset="0"/>
                <a:ea typeface="ＭＳ Ｐゴシック" pitchFamily="1" charset="-128"/>
                <a:cs typeface="Arial" pitchFamily="34" charset="0"/>
              </a:rPr>
              <a:t>Implimentation</a:t>
            </a:r>
            <a:r>
              <a:rPr kumimoji="0" lang="en-US" sz="2800" b="0" i="0" u="none" strike="noStrike" kern="1200" cap="none" spc="0" normalizeH="0" baseline="0" noProof="0" dirty="0">
                <a:ln>
                  <a:noFill/>
                </a:ln>
                <a:solidFill>
                  <a:prstClr val="black"/>
                </a:solidFill>
                <a:effectLst/>
                <a:highlight>
                  <a:srgbClr val="FFA751"/>
                </a:highlight>
                <a:uLnTx/>
                <a:uFillTx/>
                <a:latin typeface="Arial" pitchFamily="34" charset="0"/>
                <a:ea typeface="ＭＳ Ｐゴシック" pitchFamily="1" charset="-128"/>
                <a:cs typeface="Arial" pitchFamily="34" charset="0"/>
              </a:rPr>
              <a:t>:                               </a:t>
            </a:r>
          </a:p>
          <a:p>
            <a:pPr marR="0" lvl="0" algn="just" defTabSz="457200" rtl="0" eaLnBrk="1" fontAlgn="base" latinLnBrk="0" hangingPunct="1">
              <a:lnSpc>
                <a:spcPct val="100000"/>
              </a:lnSpc>
              <a:spcBef>
                <a:spcPct val="0"/>
              </a:spcBef>
              <a:spcAft>
                <a:spcPct val="0"/>
              </a:spcAft>
              <a:buClrTx/>
              <a:buSzTx/>
              <a:tabLst/>
              <a:defRPr/>
            </a:pPr>
            <a:r>
              <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hlinkClick r:id="rId3"/>
              </a:rPr>
              <a:t>https://firebase.google.com/</a:t>
            </a:r>
            <a:endPar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hlinkClick r:id="rId4"/>
              </a:rPr>
              <a:t>https://dev.mysql.com/doc/</a:t>
            </a:r>
            <a:endPar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endPar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L="457200" marR="0" lvl="0" indent="-457200" algn="just" defTabSz="457200" rtl="0" eaLnBrk="1" fontAlgn="base" latinLnBrk="0" hangingPunct="1">
              <a:lnSpc>
                <a:spcPct val="100000"/>
              </a:lnSpc>
              <a:spcBef>
                <a:spcPct val="0"/>
              </a:spcBef>
              <a:spcAft>
                <a:spcPct val="0"/>
              </a:spcAft>
              <a:buClrTx/>
              <a:buSzTx/>
              <a:buFont typeface="Wingdings" panose="05000000000000000000" pitchFamily="2" charset="2"/>
              <a:buChar char="q"/>
              <a:tabLst/>
              <a:defRPr/>
            </a:pPr>
            <a:r>
              <a:rPr kumimoji="0" lang="en-US" b="0" i="0" u="none" strike="noStrike" kern="1200" cap="none" spc="0" normalizeH="0" baseline="0" noProof="0" dirty="0">
                <a:ln>
                  <a:noFill/>
                </a:ln>
                <a:solidFill>
                  <a:prstClr val="black"/>
                </a:solidFill>
                <a:effectLst/>
                <a:highlight>
                  <a:srgbClr val="00FF00"/>
                </a:highlight>
                <a:uLnTx/>
                <a:uFillTx/>
                <a:latin typeface="Arial" pitchFamily="34" charset="0"/>
                <a:ea typeface="ＭＳ Ｐゴシック" pitchFamily="1" charset="-128"/>
                <a:cs typeface="Arial" pitchFamily="34" charset="0"/>
              </a:rPr>
              <a:t>Web-Development[</a:t>
            </a:r>
            <a:r>
              <a:rPr kumimoji="0" lang="en-US" b="0" i="0" u="none" strike="noStrike" kern="1200" cap="none" spc="0" normalizeH="0" baseline="0" noProof="0" dirty="0" err="1">
                <a:ln>
                  <a:noFill/>
                </a:ln>
                <a:solidFill>
                  <a:prstClr val="black"/>
                </a:solidFill>
                <a:effectLst/>
                <a:highlight>
                  <a:srgbClr val="00FF00"/>
                </a:highlight>
                <a:uLnTx/>
                <a:uFillTx/>
                <a:latin typeface="Arial" pitchFamily="34" charset="0"/>
                <a:ea typeface="ＭＳ Ｐゴシック" pitchFamily="1" charset="-128"/>
                <a:cs typeface="Arial" pitchFamily="34" charset="0"/>
              </a:rPr>
              <a:t>Bothfrontend&amp;Backend</a:t>
            </a:r>
            <a:r>
              <a:rPr kumimoji="0" lang="en-US" b="0" i="0" u="none" strike="noStrike" kern="1200" cap="none" spc="0" normalizeH="0" baseline="0" noProof="0" dirty="0">
                <a:ln>
                  <a:noFill/>
                </a:ln>
                <a:solidFill>
                  <a:prstClr val="black"/>
                </a:solidFill>
                <a:effectLst/>
                <a:highlight>
                  <a:srgbClr val="00FF00"/>
                </a:highlight>
                <a:uLnTx/>
                <a:uFillTx/>
                <a:latin typeface="Arial" pitchFamily="34" charset="0"/>
                <a:ea typeface="ＭＳ Ｐゴシック" pitchFamily="1" charset="-128"/>
                <a:cs typeface="Arial" pitchFamily="34" charset="0"/>
              </a:rPr>
              <a:t>] :</a:t>
            </a:r>
          </a:p>
          <a:p>
            <a:pPr marR="0" lvl="0" algn="just" defTabSz="457200" rtl="0" eaLnBrk="1" fontAlgn="base" latinLnBrk="0" hangingPunct="1">
              <a:lnSpc>
                <a:spcPct val="100000"/>
              </a:lnSpc>
              <a:spcBef>
                <a:spcPct val="0"/>
              </a:spcBef>
              <a:spcAft>
                <a:spcPct val="0"/>
              </a:spcAft>
              <a:buClrTx/>
              <a:buSzTx/>
              <a:tabLst/>
              <a:defRPr/>
            </a:pPr>
            <a:r>
              <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hlinkClick r:id="rId5"/>
              </a:rPr>
              <a:t>https://replit.com/~</a:t>
            </a:r>
            <a:endPar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hlinkClick r:id="rId6"/>
              </a:rPr>
              <a:t>https://code.visualstudio.com/</a:t>
            </a:r>
            <a:endPar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hlinkClick r:id="rId7"/>
              </a:rPr>
              <a:t>https://www.geeksforgeeks.org/nodejs/</a:t>
            </a:r>
            <a:endPar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hlinkClick r:id="rId8"/>
              </a:rPr>
              <a:t>https://github.com/sauravguptadx/WholeSale-ReactJS</a:t>
            </a:r>
            <a:endPar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 </a:t>
            </a:r>
          </a:p>
          <a:p>
            <a:pPr marL="342900" marR="0" lvl="0" indent="-342900" algn="just" defTabSz="457200" rtl="0" eaLnBrk="1" fontAlgn="base" latinLnBrk="0" hangingPunct="1">
              <a:lnSpc>
                <a:spcPct val="100000"/>
              </a:lnSpc>
              <a:spcBef>
                <a:spcPct val="0"/>
              </a:spcBef>
              <a:spcAft>
                <a:spcPct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prstClr val="black"/>
                </a:solidFill>
                <a:effectLst/>
                <a:highlight>
                  <a:srgbClr val="00FFFF"/>
                </a:highlight>
                <a:uLnTx/>
                <a:uFillTx/>
                <a:latin typeface="Arial" pitchFamily="34" charset="0"/>
                <a:ea typeface="ＭＳ Ｐゴシック" pitchFamily="1" charset="-128"/>
                <a:cs typeface="Arial" pitchFamily="34" charset="0"/>
              </a:rPr>
              <a:t>Research</a:t>
            </a:r>
          </a:p>
          <a:p>
            <a:pPr marR="0" lvl="0" algn="just" defTabSz="457200" rtl="0" eaLnBrk="1" fontAlgn="base" latinLnBrk="0" hangingPunct="1">
              <a:lnSpc>
                <a:spcPct val="100000"/>
              </a:lnSpc>
              <a:spcBef>
                <a:spcPct val="0"/>
              </a:spcBef>
              <a:spcAft>
                <a:spcPct val="0"/>
              </a:spcAft>
              <a:buClrTx/>
              <a:buSzTx/>
              <a:tabLst/>
              <a:defRPr/>
            </a:pPr>
            <a:r>
              <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hlinkClick r:id="rId9"/>
              </a:rPr>
              <a:t>https://scholar.google.com/</a:t>
            </a:r>
            <a:endPar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hlinkClick r:id="rId10"/>
              </a:rPr>
              <a:t>https://www.researchgate.net/</a:t>
            </a:r>
            <a:endPar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lang="en-US" sz="1600" dirty="0">
                <a:hlinkClick r:id="rId11"/>
              </a:rPr>
              <a:t>The official website of Andaman &amp; Nicobar Administration</a:t>
            </a:r>
            <a:endParaRPr lang="en-US" sz="1600" dirty="0"/>
          </a:p>
          <a:p>
            <a:pPr marR="0" lvl="0" algn="just" defTabSz="457200" rtl="0" eaLnBrk="1" fontAlgn="base" latinLnBrk="0" hangingPunct="1">
              <a:lnSpc>
                <a:spcPct val="100000"/>
              </a:lnSpc>
              <a:spcBef>
                <a:spcPct val="0"/>
              </a:spcBef>
              <a:spcAft>
                <a:spcPct val="0"/>
              </a:spcAft>
              <a:buClrTx/>
              <a:buSzTx/>
              <a:tabLst/>
              <a:defRPr/>
            </a:pPr>
            <a:r>
              <a:rPr lang="en-US" sz="1600" dirty="0">
                <a:hlinkClick r:id="rId12"/>
              </a:rPr>
              <a:t>Best Travel Agency, Andaman Tourism - Experience Andamans</a:t>
            </a:r>
            <a:endPar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lang="en-US" sz="1600" dirty="0">
                <a:hlinkClick r:id="rId13"/>
              </a:rPr>
              <a:t>Tour Packages - Book Holiday Packages for Your Next Holiday Trip (thomascook.in)</a:t>
            </a:r>
            <a:endPar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14">
            <a:alphaModFix/>
          </a:blip>
          <a:srcRect/>
          <a:stretch/>
        </p:blipFill>
        <p:spPr>
          <a:xfrm>
            <a:off x="9803911" y="81376"/>
            <a:ext cx="2246575" cy="1149075"/>
          </a:xfrm>
          <a:prstGeom prst="rect">
            <a:avLst/>
          </a:prstGeom>
          <a:noFill/>
          <a:ln>
            <a:noFill/>
          </a:ln>
        </p:spPr>
      </p:pic>
      <mc:AlternateContent xmlns:mc="http://schemas.openxmlformats.org/markup-compatibility/2006" xmlns:a14="http://schemas.microsoft.com/office/drawing/2010/main">
        <mc:Choice Requires="a14">
          <p:sp>
            <p:nvSpPr>
              <p:cNvPr id="2" name="Oval 1" descr="Your startup LOGO">
                <a:extLst>
                  <a:ext uri="{FF2B5EF4-FFF2-40B4-BE49-F238E27FC236}">
                    <a16:creationId xmlns:a16="http://schemas.microsoft.com/office/drawing/2014/main" id="{155D50C5-E67E-EECC-0DB6-46A77A7ACF19}"/>
                  </a:ext>
                  <a:ext uri="{C183D7F6-B498-43B3-948B-1728B52AA6E4}">
                    <adec:decorative xmlns:adec="http://schemas.microsoft.com/office/drawing/2017/decorative" val="0"/>
                  </a:ext>
                </a:extLst>
              </p:cNvPr>
              <p:cNvSpPr/>
              <p:nvPr/>
            </p:nvSpPr>
            <p:spPr>
              <a:xfrm>
                <a:off x="0" y="112687"/>
                <a:ext cx="2886358" cy="807334"/>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b="1" i="1" spc="50" dirty="0">
                    <a:ln w="9525" cmpd="sng">
                      <a:solidFill>
                        <a:schemeClr val="accent1"/>
                      </a:solidFill>
                      <a:prstDash val="solid"/>
                    </a:ln>
                    <a:solidFill>
                      <a:srgbClr val="70AD47">
                        <a:tint val="1000"/>
                      </a:srgbClr>
                    </a:solidFill>
                    <a:effectLst>
                      <a:glow rad="63500">
                        <a:schemeClr val="accent1">
                          <a:satMod val="175000"/>
                          <a:alpha val="40000"/>
                        </a:schemeClr>
                      </a:glow>
                    </a:effectLst>
                  </a:rPr>
                  <a:t>Map</a:t>
                </a:r>
                <a14:m>
                  <m:oMath xmlns:m="http://schemas.openxmlformats.org/officeDocument/2006/math">
                    <m:sSup>
                      <m:sSupPr>
                        <m:ctrlPr>
                          <a:rPr lang="en-IN" sz="3200" b="1" i="1" spc="50" smtClean="0">
                            <a:ln w="9525" cmpd="sng">
                              <a:solidFill>
                                <a:schemeClr val="accent1"/>
                              </a:solidFill>
                              <a:prstDash val="solid"/>
                            </a:ln>
                            <a:solidFill>
                              <a:srgbClr val="70AD47">
                                <a:tint val="1000"/>
                              </a:srgbClr>
                            </a:solidFill>
                            <a:effectLst>
                              <a:glow rad="63500">
                                <a:schemeClr val="accent1">
                                  <a:satMod val="175000"/>
                                  <a:alpha val="40000"/>
                                </a:schemeClr>
                              </a:glow>
                            </a:effectLst>
                            <a:latin typeface="Cambria Math" panose="02040503050406030204" pitchFamily="18" charset="0"/>
                          </a:rPr>
                        </m:ctrlPr>
                      </m:sSupPr>
                      <m:e>
                        <m:r>
                          <a:rPr lang="en-IN" sz="3200" b="1" i="1" spc="50" smtClean="0">
                            <a:ln w="9525" cmpd="sng">
                              <a:solidFill>
                                <a:schemeClr val="accent1"/>
                              </a:solidFill>
                              <a:prstDash val="solid"/>
                            </a:ln>
                            <a:solidFill>
                              <a:srgbClr val="70AD47">
                                <a:tint val="1000"/>
                              </a:srgbClr>
                            </a:solidFill>
                            <a:effectLst>
                              <a:glow rad="63500">
                                <a:schemeClr val="accent1">
                                  <a:satMod val="175000"/>
                                  <a:alpha val="40000"/>
                                </a:schemeClr>
                              </a:glow>
                            </a:effectLst>
                            <a:latin typeface="Cambria Math" panose="02040503050406030204" pitchFamily="18" charset="0"/>
                          </a:rPr>
                          <m:t>𝒔</m:t>
                        </m:r>
                      </m:e>
                      <m:sup>
                        <m:r>
                          <a:rPr lang="en-IN" sz="3200" b="1" i="1" spc="50" smtClean="0">
                            <a:ln w="9525" cmpd="sng">
                              <a:solidFill>
                                <a:schemeClr val="accent1"/>
                              </a:solidFill>
                              <a:prstDash val="solid"/>
                            </a:ln>
                            <a:solidFill>
                              <a:srgbClr val="70AD47">
                                <a:tint val="1000"/>
                              </a:srgbClr>
                            </a:solidFill>
                            <a:effectLst>
                              <a:glow rad="63500">
                                <a:schemeClr val="accent1">
                                  <a:satMod val="175000"/>
                                  <a:alpha val="40000"/>
                                </a:schemeClr>
                              </a:glow>
                            </a:effectLst>
                            <a:latin typeface="Cambria Math" panose="02040503050406030204" pitchFamily="18" charset="0"/>
                          </a:rPr>
                          <m:t>𝟐</m:t>
                        </m:r>
                      </m:sup>
                    </m:sSup>
                  </m:oMath>
                </a14:m>
                <a:endParaRPr lang="en-IN" sz="3200" b="1" i="1" spc="50" dirty="0">
                  <a:ln w="9525" cmpd="sng">
                    <a:solidFill>
                      <a:schemeClr val="accent1"/>
                    </a:solidFill>
                    <a:prstDash val="solid"/>
                  </a:ln>
                  <a:solidFill>
                    <a:srgbClr val="70AD47">
                      <a:tint val="1000"/>
                    </a:srgbClr>
                  </a:solidFill>
                  <a:effectLst>
                    <a:glow rad="63500">
                      <a:schemeClr val="accent1">
                        <a:satMod val="175000"/>
                        <a:alpha val="40000"/>
                      </a:schemeClr>
                    </a:glow>
                  </a:effectLst>
                </a:endParaRPr>
              </a:p>
            </p:txBody>
          </p:sp>
        </mc:Choice>
        <mc:Fallback xmlns="">
          <p:sp>
            <p:nvSpPr>
              <p:cNvPr id="2" name="Oval 1" descr="Your startup LOGO">
                <a:extLst>
                  <a:ext uri="{FF2B5EF4-FFF2-40B4-BE49-F238E27FC236}">
                    <a16:creationId xmlns:a16="http://schemas.microsoft.com/office/drawing/2014/main" xmlns="" xmlns:a14="http://schemas.microsoft.com/office/drawing/2010/main" id="{155D50C5-E67E-EECC-0DB6-46A77A7ACF19}"/>
                  </a:ext>
                  <a:ext uri="{C183D7F6-B498-43B3-948B-1728B52AA6E4}">
                    <adec:decorative xmlns:adec="http://schemas.microsoft.com/office/drawing/2017/decorative" xmlns="" xmlns:a14="http://schemas.microsoft.com/office/drawing/2010/main" val="0"/>
                  </a:ext>
                </a:extLst>
              </p:cNvPr>
              <p:cNvSpPr>
                <a:spLocks noRot="1" noChangeAspect="1" noMove="1" noResize="1" noEditPoints="1" noAdjustHandles="1" noChangeArrowheads="1" noChangeShapeType="1" noTextEdit="1"/>
              </p:cNvSpPr>
              <p:nvPr/>
            </p:nvSpPr>
            <p:spPr>
              <a:xfrm>
                <a:off x="0" y="112687"/>
                <a:ext cx="2886358" cy="807334"/>
              </a:xfrm>
              <a:prstGeom prst="ellipse">
                <a:avLst/>
              </a:prstGeom>
              <a:blipFill>
                <a:blip r:embed="rId15"/>
                <a:stretch>
                  <a:fillRect/>
                </a:stretch>
              </a:blipFill>
            </p:spPr>
            <p:txBody>
              <a:bodyPr/>
              <a:lstStyle/>
              <a:p>
                <a:r>
                  <a:rPr lang="en-IN">
                    <a:noFill/>
                  </a:rPr>
                  <a:t> </a:t>
                </a:r>
              </a:p>
            </p:txBody>
          </p:sp>
        </mc:Fallback>
      </mc:AlternateContent>
      <p:sp>
        <p:nvSpPr>
          <p:cNvPr id="11" name="TextBox 8"/>
          <p:cNvSpPr txBox="1">
            <a:spLocks noChangeArrowheads="1"/>
          </p:cNvSpPr>
          <p:nvPr/>
        </p:nvSpPr>
        <p:spPr bwMode="auto">
          <a:xfrm>
            <a:off x="5991497" y="1304447"/>
            <a:ext cx="5745964" cy="3262432"/>
          </a:xfrm>
          <a:prstGeom prst="rect">
            <a:avLst/>
          </a:prstGeom>
          <a:noFill/>
          <a:ln w="9525">
            <a:noFill/>
            <a:miter lim="800000"/>
            <a:headEnd/>
            <a:tailEnd/>
          </a:ln>
        </p:spPr>
        <p:txBody>
          <a:bodyPr wrap="square">
            <a:spAutoFit/>
          </a:bodyPr>
          <a:lstStyle/>
          <a:p>
            <a:pPr marL="457200" marR="0" lvl="0" indent="-457200" algn="just" defTabSz="457200" rtl="0" eaLnBrk="1" fontAlgn="base" latinLnBrk="0" hangingPunct="1">
              <a:lnSpc>
                <a:spcPct val="100000"/>
              </a:lnSpc>
              <a:spcBef>
                <a:spcPct val="0"/>
              </a:spcBef>
              <a:spcAft>
                <a:spcPct val="0"/>
              </a:spcAft>
              <a:buClrTx/>
              <a:buSzTx/>
              <a:buFont typeface="Wingdings" panose="05000000000000000000" pitchFamily="2" charset="2"/>
              <a:buChar char="q"/>
              <a:tabLst/>
              <a:defRPr/>
            </a:pPr>
            <a:r>
              <a:rPr kumimoji="0" lang="en-US" sz="2000" b="0" i="0" u="none" strike="noStrike" kern="1200" cap="none" spc="0" normalizeH="0" baseline="0" noProof="0" dirty="0">
                <a:ln>
                  <a:noFill/>
                </a:ln>
                <a:solidFill>
                  <a:prstClr val="black"/>
                </a:solidFill>
                <a:effectLst/>
                <a:highlight>
                  <a:srgbClr val="FFA751"/>
                </a:highlight>
                <a:uLnTx/>
                <a:uFillTx/>
                <a:latin typeface="Arial" pitchFamily="34" charset="0"/>
                <a:ea typeface="ＭＳ Ｐゴシック" pitchFamily="1" charset="-128"/>
                <a:cs typeface="Arial" pitchFamily="34" charset="0"/>
              </a:rPr>
              <a:t>Patent links</a:t>
            </a:r>
            <a:r>
              <a:rPr kumimoji="0" lang="en-US" sz="2800" b="0" i="0" u="none" strike="noStrike" kern="1200" cap="none" spc="0" normalizeH="0" baseline="0" noProof="0" dirty="0">
                <a:ln>
                  <a:noFill/>
                </a:ln>
                <a:solidFill>
                  <a:prstClr val="black"/>
                </a:solidFill>
                <a:effectLst/>
                <a:highlight>
                  <a:srgbClr val="FFA751"/>
                </a:highlight>
                <a:uLnTx/>
                <a:uFillTx/>
                <a:latin typeface="Arial" pitchFamily="34" charset="0"/>
                <a:ea typeface="ＭＳ Ｐゴシック" pitchFamily="1" charset="-128"/>
                <a:cs typeface="Arial" pitchFamily="34" charset="0"/>
              </a:rPr>
              <a:t>:                               </a:t>
            </a:r>
          </a:p>
          <a:p>
            <a:pPr lvl="0" algn="just">
              <a:defRPr/>
            </a:pPr>
            <a:r>
              <a:rPr lang="en-US" sz="1600" dirty="0">
                <a:solidFill>
                  <a:prstClr val="black"/>
                </a:solidFill>
                <a:latin typeface="Arial" pitchFamily="34" charset="0"/>
                <a:cs typeface="Arial" pitchFamily="34" charset="0"/>
                <a:hlinkClick r:id="rId16"/>
              </a:rPr>
              <a:t>https://www.lonelyplanet.com/articles/first-time-andaman-islands</a:t>
            </a:r>
            <a:endParaRPr lang="en-US" sz="1600" dirty="0">
              <a:solidFill>
                <a:prstClr val="black"/>
              </a:solidFill>
              <a:latin typeface="Arial" pitchFamily="34" charset="0"/>
              <a:cs typeface="Arial" pitchFamily="34" charset="0"/>
            </a:endParaRPr>
          </a:p>
          <a:p>
            <a:pPr lvl="0" algn="just">
              <a:defRPr/>
            </a:pPr>
            <a:r>
              <a:rPr lang="en-US" sz="1600" dirty="0">
                <a:solidFill>
                  <a:prstClr val="black"/>
                </a:solidFill>
                <a:latin typeface="Arial" pitchFamily="34" charset="0"/>
                <a:cs typeface="Arial" pitchFamily="34" charset="0"/>
                <a:hlinkClick r:id="rId17"/>
              </a:rPr>
              <a:t>https://www.andamantourism.gov.in/</a:t>
            </a:r>
            <a:endParaRPr lang="en-US" sz="1600" dirty="0">
              <a:solidFill>
                <a:prstClr val="black"/>
              </a:solidFill>
              <a:latin typeface="Arial" pitchFamily="34" charset="0"/>
              <a:cs typeface="Arial" pitchFamily="34" charset="0"/>
            </a:endParaRPr>
          </a:p>
          <a:p>
            <a:pPr lvl="0" algn="just">
              <a:defRPr/>
            </a:pPr>
            <a:r>
              <a:rPr lang="en-US" sz="1600" dirty="0">
                <a:solidFill>
                  <a:prstClr val="black"/>
                </a:solidFill>
                <a:latin typeface="Arial" pitchFamily="34" charset="0"/>
                <a:cs typeface="Arial" pitchFamily="34" charset="0"/>
                <a:hlinkClick r:id="rId16"/>
              </a:rPr>
              <a:t>https://www.lonelyplanet.com/articles/first-time-andaman-islands</a:t>
            </a:r>
            <a:endParaRPr lang="en-US" sz="1600" dirty="0">
              <a:solidFill>
                <a:prstClr val="black"/>
              </a:solidFill>
              <a:latin typeface="Arial" pitchFamily="34" charset="0"/>
              <a:cs typeface="Arial" pitchFamily="34" charset="0"/>
            </a:endParaRPr>
          </a:p>
          <a:p>
            <a:pPr lvl="0" algn="just">
              <a:defRPr/>
            </a:pPr>
            <a:endPar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L="457200" marR="0" lvl="0" indent="-457200" algn="just" defTabSz="457200" rtl="0" eaLnBrk="1" fontAlgn="base" latinLnBrk="0" hangingPunct="1">
              <a:lnSpc>
                <a:spcPct val="100000"/>
              </a:lnSpc>
              <a:spcBef>
                <a:spcPct val="0"/>
              </a:spcBef>
              <a:spcAft>
                <a:spcPct val="0"/>
              </a:spcAft>
              <a:buClrTx/>
              <a:buSzTx/>
              <a:buFont typeface="Wingdings" panose="05000000000000000000" pitchFamily="2" charset="2"/>
              <a:buChar char="q"/>
              <a:tabLst/>
              <a:defRPr/>
            </a:pPr>
            <a:r>
              <a:rPr kumimoji="0" lang="en-US" b="0" i="0" u="none" strike="noStrike" kern="1200" cap="none" spc="0" normalizeH="0" baseline="0" noProof="0" dirty="0" err="1">
                <a:ln>
                  <a:noFill/>
                </a:ln>
                <a:solidFill>
                  <a:prstClr val="black"/>
                </a:solidFill>
                <a:effectLst/>
                <a:highlight>
                  <a:srgbClr val="00FF00"/>
                </a:highlight>
                <a:uLnTx/>
                <a:uFillTx/>
                <a:latin typeface="Arial" pitchFamily="34" charset="0"/>
                <a:ea typeface="ＭＳ Ｐゴシック" pitchFamily="1" charset="-128"/>
                <a:cs typeface="Arial" pitchFamily="34" charset="0"/>
              </a:rPr>
              <a:t>Youtube</a:t>
            </a:r>
            <a:r>
              <a:rPr kumimoji="0" lang="en-US" b="0" i="0" u="none" strike="noStrike" kern="1200" cap="none" spc="0" normalizeH="0" noProof="0" dirty="0">
                <a:ln>
                  <a:noFill/>
                </a:ln>
                <a:solidFill>
                  <a:prstClr val="black"/>
                </a:solidFill>
                <a:effectLst/>
                <a:highlight>
                  <a:srgbClr val="00FF00"/>
                </a:highlight>
                <a:uLnTx/>
                <a:uFillTx/>
                <a:latin typeface="Arial" pitchFamily="34" charset="0"/>
                <a:ea typeface="ＭＳ Ｐゴシック" pitchFamily="1" charset="-128"/>
                <a:cs typeface="Arial" pitchFamily="34" charset="0"/>
              </a:rPr>
              <a:t> links</a:t>
            </a:r>
            <a:r>
              <a:rPr kumimoji="0" lang="en-US" b="0" i="0" u="none" strike="noStrike" kern="1200" cap="none" spc="0" normalizeH="0" baseline="0" noProof="0" dirty="0">
                <a:ln>
                  <a:noFill/>
                </a:ln>
                <a:solidFill>
                  <a:prstClr val="black"/>
                </a:solidFill>
                <a:effectLst/>
                <a:highlight>
                  <a:srgbClr val="00FF00"/>
                </a:highlight>
                <a:uLnTx/>
                <a:uFillTx/>
                <a:latin typeface="Arial" pitchFamily="34" charset="0"/>
                <a:ea typeface="ＭＳ Ｐゴシック" pitchFamily="1" charset="-128"/>
                <a:cs typeface="Arial" pitchFamily="34" charset="0"/>
              </a:rPr>
              <a:t> :</a:t>
            </a:r>
          </a:p>
          <a:p>
            <a:pPr lvl="0" algn="just">
              <a:defRPr/>
            </a:pPr>
            <a:r>
              <a:rPr lang="en-US" sz="1600" dirty="0">
                <a:solidFill>
                  <a:prstClr val="black"/>
                </a:solidFill>
                <a:latin typeface="Arial" pitchFamily="34" charset="0"/>
                <a:cs typeface="Arial" pitchFamily="34" charset="0"/>
                <a:hlinkClick r:id="rId18"/>
              </a:rPr>
              <a:t>https://youtu.be/GwbrKNrlXZs?si=S5fsC__9b4Fi1Ar5</a:t>
            </a:r>
            <a:endParaRPr lang="en-US" sz="1600" dirty="0">
              <a:solidFill>
                <a:prstClr val="black"/>
              </a:solidFill>
              <a:latin typeface="Arial" pitchFamily="34" charset="0"/>
              <a:cs typeface="Arial" pitchFamily="34" charset="0"/>
            </a:endParaRPr>
          </a:p>
          <a:p>
            <a:pPr lvl="0" algn="just">
              <a:defRPr/>
            </a:pPr>
            <a:r>
              <a:rPr lang="en-US" sz="1600" dirty="0">
                <a:solidFill>
                  <a:prstClr val="black"/>
                </a:solidFill>
                <a:latin typeface="Arial" pitchFamily="34" charset="0"/>
                <a:cs typeface="Arial" pitchFamily="34" charset="0"/>
                <a:hlinkClick r:id="rId19"/>
              </a:rPr>
              <a:t>https://youtu.be/5CtbYRLZVRc?si=SEPmxuTZnoWO8xo7</a:t>
            </a:r>
            <a:endParaRPr lang="en-US" sz="1600" dirty="0">
              <a:solidFill>
                <a:prstClr val="black"/>
              </a:solidFill>
              <a:latin typeface="Arial" pitchFamily="34" charset="0"/>
              <a:cs typeface="Arial" pitchFamily="34" charset="0"/>
            </a:endParaRPr>
          </a:p>
          <a:p>
            <a:pPr lvl="0" algn="just">
              <a:defRPr/>
            </a:pPr>
            <a:r>
              <a:rPr lang="en-US" sz="1600" dirty="0">
                <a:solidFill>
                  <a:prstClr val="black"/>
                </a:solidFill>
                <a:latin typeface="Arial" pitchFamily="34" charset="0"/>
                <a:cs typeface="Arial" pitchFamily="34" charset="0"/>
                <a:hlinkClick r:id="rId20"/>
              </a:rPr>
              <a:t>https://youtu.be/q43hYTqNFXc?si=BhBS4EScCP4Is8B_</a:t>
            </a:r>
            <a:endParaRPr lang="en-US" sz="1600" dirty="0">
              <a:solidFill>
                <a:prstClr val="black"/>
              </a:solidFill>
              <a:latin typeface="Arial" pitchFamily="34" charset="0"/>
              <a:cs typeface="Arial" pitchFamily="34" charset="0"/>
            </a:endParaRPr>
          </a:p>
          <a:p>
            <a:pPr lvl="0" algn="just">
              <a:defRPr/>
            </a:pPr>
            <a:endPar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10418</TotalTime>
  <Words>1429</Words>
  <Application>Microsoft Office PowerPoint</Application>
  <PresentationFormat>Widescreen</PresentationFormat>
  <Paragraphs>135</Paragraphs>
  <Slides>6</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vt:i4>
      </vt:variant>
    </vt:vector>
  </HeadingPairs>
  <TitlesOfParts>
    <vt:vector size="17" baseType="lpstr">
      <vt:lpstr>ＭＳ Ｐゴシック</vt:lpstr>
      <vt:lpstr>__Inter_36bd41</vt:lpstr>
      <vt:lpstr>Arial</vt:lpstr>
      <vt:lpstr>Calibri</vt:lpstr>
      <vt:lpstr>Cambria Math</vt:lpstr>
      <vt:lpstr>Courier New</vt:lpstr>
      <vt:lpstr>Garamond</vt:lpstr>
      <vt:lpstr>Times New Roman</vt:lpstr>
      <vt:lpstr>TradeGothic</vt:lpstr>
      <vt:lpstr>Wingdings</vt:lpstr>
      <vt:lpstr>Office Theme</vt:lpstr>
      <vt:lpstr>SMART INDIA HACKATHON 2024 </vt:lpstr>
      <vt:lpstr> TO ENHANCE TRAVEL AND TOURISM OF A&amp;N</vt:lpstr>
      <vt:lpstr>FEASIBILITY AND VIABILITY</vt:lpstr>
      <vt:lpstr>TECHNICAL APPROACH</vt:lpstr>
      <vt:lpstr>IMPACT AND BENEFITS</vt:lpstr>
      <vt:lpstr>RESEARCH  AND REFERENCES</vt:lpstr>
    </vt:vector>
  </TitlesOfParts>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creator>Crowdfunder</dc:creator>
  <cp:lastModifiedBy>Prakashjyoti Das</cp:lastModifiedBy>
  <cp:revision>177</cp:revision>
  <dcterms:created xsi:type="dcterms:W3CDTF">2013-12-12T18:46:50Z</dcterms:created>
  <dcterms:modified xsi:type="dcterms:W3CDTF">2024-09-19T13:57:17Z</dcterms:modified>
</cp:coreProperties>
</file>