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10.png" ContentType="image/png"/>
  <Override PartName="/ppt/media/image6.jpeg" ContentType="image/jpeg"/>
  <Override PartName="/ppt/media/image16.jpeg" ContentType="image/jpeg"/>
  <Override PartName="/ppt/media/image15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14.jpeg" ContentType="image/jpeg"/>
  <Override PartName="/ppt/media/image8.png" ContentType="image/png"/>
  <Override PartName="/ppt/media/image13.png" ContentType="image/png"/>
  <Override PartName="/ppt/media/image7.jpeg" ContentType="image/jpeg"/>
  <Override PartName="/ppt/media/image11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90AD1E-606C-489C-B880-70434916199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856F1D-5788-4F03-8D41-5B1BC03BEC5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184237-9DAB-4A74-A6EC-B0CF3C6715D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D27AB6-6573-4D42-A365-2F14955941A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68FA37-7A87-4F19-98BF-937F564FEB0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CFE4A6-0BBC-4B41-B07D-35F9C435F71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F0A97F-8D56-4663-A1EF-6F58C791CD0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692B95-AD86-4820-819F-33C4B9EBE0A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CEEFE1-1729-4589-A49A-89C4387BCE4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D02305-A4E8-4F09-BFB5-BAA275C5BCF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E60689-2E9E-4FDA-BB00-72994682DB1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F89856-C16F-497F-8945-3DE1433E557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366821-FAB9-4B68-9685-EF9181491E3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A379C-DB6F-4CCB-8A93-B51CE2AAF19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896B4F-C921-48BD-A9BE-244FC62FF58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5B355-5A98-492E-ADE3-B6494005EBE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F53A35-414E-4DF6-95A2-AEECE4C790D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9180F-C494-4711-A3D7-09C10D2E8E74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24FA8-1DAF-4E4C-933B-23B1F408471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4482D-8B84-4E67-A2ED-C1819F63B22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403E7-28F8-4B13-B71C-EB47FCCC1A1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995653-2819-47F6-BCE0-920AC3534A8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8A331D-B9BF-4F8E-B229-304BF6DA65D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318D4-CDCF-435F-84FA-851B6278C35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14600" y="256680"/>
            <a:ext cx="4111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9248D22-AB5D-44C4-AB27-D55308DC20E6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D337730-280C-4917-A3D8-997D08657C97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dressingnity@altmails.com" TargetMode="External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html.spec.whatwg.org/multipage/" TargetMode="External"/><Relationship Id="rId2" Type="http://schemas.openxmlformats.org/officeDocument/2006/relationships/hyperlink" Target="https://www.w3.org/Style/CSS/Overview.en.html" TargetMode="External"/><Relationship Id="rId3" Type="http://schemas.openxmlformats.org/officeDocument/2006/relationships/hyperlink" Target="https://www.javascript.com/" TargetMode="External"/><Relationship Id="rId4" Type="http://schemas.openxmlformats.org/officeDocument/2006/relationships/hyperlink" Target="https://getbootstrap.com/" TargetMode="External"/><Relationship Id="rId5" Type="http://schemas.openxmlformats.org/officeDocument/2006/relationships/hyperlink" Target="https://www.php.net/" TargetMode="External"/><Relationship Id="rId6" Type="http://schemas.openxmlformats.org/officeDocument/2006/relationships/hyperlink" Target="https://www.sqlite.org/index.html" TargetMode="External"/><Relationship Id="rId7" Type="http://schemas.openxmlformats.org/officeDocument/2006/relationships/hyperlink" Target="https://www.libreoffice.org/discover/libreoffice/" TargetMode="External"/><Relationship Id="rId8" Type="http://schemas.openxmlformats.org/officeDocument/2006/relationships/hyperlink" Target="https://developer.mozilla.org/en-US/" TargetMode="External"/><Relationship Id="rId9" Type="http://schemas.openxmlformats.org/officeDocument/2006/relationships/hyperlink" Target="https://getbootstrap.com/docs/5.2/getting-started/introduction/" TargetMode="External"/><Relationship Id="rId10" Type="http://schemas.openxmlformats.org/officeDocument/2006/relationships/hyperlink" Target="https://zorin.com/os/" TargetMode="External"/><Relationship Id="rId11" Type="http://schemas.openxmlformats.org/officeDocument/2006/relationships/hyperlink" Target="https://github.com/" TargetMode="External"/><Relationship Id="rId12" Type="http://schemas.openxmlformats.org/officeDocument/2006/relationships/hyperlink" Target="https://www.garron.me/en/linux/kiss-simplicity-arch-linux-review.html" TargetMode="External"/><Relationship Id="rId13" Type="http://schemas.openxmlformats.org/officeDocument/2006/relationships/hyperlink" Target="https://www.google.co.in/" TargetMode="External"/><Relationship Id="rId1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95520" y="2906280"/>
            <a:ext cx="5755320" cy="114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9649a2"/>
                </a:solidFill>
                <a:latin typeface="Fira Sans Extra Condensed Medium"/>
                <a:ea typeface="Fira Sans Extra Condensed Medium"/>
              </a:rPr>
              <a:t>Welcome to our E-commerce website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240;p53" descr=""/>
          <p:cNvPicPr/>
          <p:nvPr/>
        </p:nvPicPr>
        <p:blipFill>
          <a:blip r:embed="rId1"/>
          <a:stretch/>
        </p:blipFill>
        <p:spPr>
          <a:xfrm>
            <a:off x="1692720" y="1547280"/>
            <a:ext cx="5852520" cy="17611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14600" y="257400"/>
            <a:ext cx="411156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Features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362;p62"/>
          <p:cNvSpPr/>
          <p:nvPr/>
        </p:nvSpPr>
        <p:spPr>
          <a:xfrm>
            <a:off x="543960" y="1227240"/>
            <a:ext cx="8398440" cy="27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User can “Register” to website using their Credentials.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User can “Login” through credential used for registration.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Website saves “Cookies” to retain sessions for specific computers.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Website is secured with SSL certificate and HTTPS protocol.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Website is hosted on both the custom domain(Dressingnity) as well as GitHub Pages.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User can directly contact us through custom Email: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dressingnity@altmails.com</a:t>
            </a:r>
            <a:r>
              <a:rPr b="0" i="1" lang="en-IN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Dedicated Day and Night mode available for Ease of use.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Custom Error 404 page for UI Friendliness.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Fully Open-soured and uses Apache2.0 license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Limitations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735120" y="1276920"/>
            <a:ext cx="5031720" cy="1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1. The functionality of cart is not working yet.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2. Payment gateway is not implemented.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3. API for Products info is not integrated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420000" y="-160200"/>
            <a:ext cx="2338200" cy="69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Homepage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374;p64" descr=""/>
          <p:cNvPicPr/>
          <p:nvPr/>
        </p:nvPicPr>
        <p:blipFill>
          <a:blip r:embed="rId1"/>
          <a:stretch/>
        </p:blipFill>
        <p:spPr>
          <a:xfrm>
            <a:off x="540000" y="540360"/>
            <a:ext cx="8098200" cy="44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5038200" cy="5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Homepage - Darkmode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380;p65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7918200" cy="44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85;p66"/>
          <p:cNvSpPr/>
          <p:nvPr/>
        </p:nvSpPr>
        <p:spPr>
          <a:xfrm>
            <a:off x="2434680" y="-70560"/>
            <a:ext cx="40053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Cart Page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Google Shape;386;p66" descr=""/>
          <p:cNvPicPr/>
          <p:nvPr/>
        </p:nvPicPr>
        <p:blipFill>
          <a:blip r:embed="rId1"/>
          <a:stretch/>
        </p:blipFill>
        <p:spPr>
          <a:xfrm>
            <a:off x="720000" y="540000"/>
            <a:ext cx="7738200" cy="439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391;p67"/>
          <p:cNvSpPr/>
          <p:nvPr/>
        </p:nvSpPr>
        <p:spPr>
          <a:xfrm>
            <a:off x="1440000" y="-99000"/>
            <a:ext cx="60235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Cart Page - Darkmode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oogle Shape;392;p67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7918200" cy="44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Hardware requirements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502236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1.5 GHz processor or higher.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4 GB RAM or higher.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4 GB Available Hard Drive Space(for Browser).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Windows 7 SP2 or later operating system OR Any LINUX distribution or MAC OS.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 active Internet Connection.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99;p68" descr=""/>
          <p:cNvPicPr/>
          <p:nvPr/>
        </p:nvPicPr>
        <p:blipFill>
          <a:blip r:embed="rId1"/>
          <a:stretch/>
        </p:blipFill>
        <p:spPr>
          <a:xfrm>
            <a:off x="5740560" y="1895400"/>
            <a:ext cx="3152880" cy="17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Software requirements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468144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Any Modern OS.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Visual Studio Code.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Git and GitHub.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Modern Web browser (Microsoft Edge, Google Chrome etc.).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Pesticide Extension.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Edge Developer tools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Google Shape;406;p69" descr=""/>
          <p:cNvPicPr/>
          <p:nvPr/>
        </p:nvPicPr>
        <p:blipFill>
          <a:blip r:embed="rId1"/>
          <a:stretch/>
        </p:blipFill>
        <p:spPr>
          <a:xfrm>
            <a:off x="5394960" y="1537560"/>
            <a:ext cx="3166920" cy="17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10280" y="15444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References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92640" y="781560"/>
            <a:ext cx="3168000" cy="447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200" spc="-1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Technology References: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1"/>
              </a:rPr>
              <a:t>HTML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(For Website Structure)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2"/>
              </a:rPr>
              <a:t>CSS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 (For Designing and Styling)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3"/>
              </a:rPr>
              <a:t>JavaScript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(For minor Functionality)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4"/>
              </a:rPr>
              <a:t>Bootstrap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(HTML, CSS and JS Framework)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5"/>
              </a:rPr>
              <a:t>PHP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(Backend Database Connectivity)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6"/>
              </a:rPr>
              <a:t>SQLite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(Relational Database)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jQuery (Part of Bootstrap CDN)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7"/>
              </a:rPr>
              <a:t>LibreOffice</a:t>
            </a: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 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(For making this Presentation)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200" spc="-1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Documentation References: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8"/>
              </a:rPr>
              <a:t>Mozilla Developers Network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9"/>
              </a:rPr>
              <a:t>Bootstrap Docs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413;p70"/>
          <p:cNvSpPr/>
          <p:nvPr/>
        </p:nvSpPr>
        <p:spPr>
          <a:xfrm>
            <a:off x="1135440" y="2761560"/>
            <a:ext cx="529992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Google Shape;414;p70"/>
          <p:cNvSpPr/>
          <p:nvPr/>
        </p:nvSpPr>
        <p:spPr>
          <a:xfrm>
            <a:off x="4506480" y="831960"/>
            <a:ext cx="2999160" cy="27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114480" indent="34272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Others: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10"/>
              </a:rPr>
              <a:t>Zorin OS 16.2 Pro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(Took UI inspiration)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11"/>
              </a:rPr>
              <a:t>GitHub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(Hosting of project files as well as web hosting)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12"/>
              </a:rPr>
              <a:t>Arch Linux Methodology</a:t>
            </a: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 (KISS Methodology)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>
                <a:solidFill>
                  <a:schemeClr val="dk1"/>
                </a:solidFill>
                <a:latin typeface="Roboto"/>
                <a:ea typeface="Roboto"/>
              </a:rPr>
              <a:t>Infinity Free Hosting (Hosting)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114480" indent="34272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Composite reference: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IN" sz="1050" spc="-1" strike="noStrike" u="sng">
                <a:solidFill>
                  <a:schemeClr val="dk1"/>
                </a:solidFill>
                <a:uFillTx/>
                <a:latin typeface="Roboto"/>
                <a:ea typeface="Roboto"/>
                <a:hlinkClick r:id="rId13"/>
              </a:rPr>
              <a:t>Google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45160" y="1753920"/>
            <a:ext cx="5919480" cy="1632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Any Question ?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420;p71" descr=""/>
          <p:cNvPicPr/>
          <p:nvPr/>
        </p:nvPicPr>
        <p:blipFill>
          <a:blip r:embed="rId1"/>
          <a:stretch/>
        </p:blipFill>
        <p:spPr>
          <a:xfrm>
            <a:off x="6666840" y="1150200"/>
            <a:ext cx="1941120" cy="28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802800" y="1951200"/>
            <a:ext cx="3822120" cy="84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6648ae"/>
                </a:solidFill>
                <a:latin typeface="Roboto"/>
                <a:ea typeface="Roboto"/>
              </a:rPr>
              <a:t>“</a:t>
            </a:r>
            <a:r>
              <a:rPr b="0" i="1" lang="en-IN" sz="2000" spc="-1" strike="noStrike">
                <a:solidFill>
                  <a:srgbClr val="6648ae"/>
                </a:solidFill>
                <a:latin typeface="Roboto"/>
                <a:ea typeface="Roboto"/>
              </a:rPr>
              <a:t>Don’t stress about the dress,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0b050"/>
                </a:solidFill>
                <a:latin typeface="Roboto"/>
                <a:ea typeface="Roboto"/>
              </a:rPr>
              <a:t>we’ll dress you to impress.”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246;p54"/>
          <p:cNvSpPr/>
          <p:nvPr/>
        </p:nvSpPr>
        <p:spPr>
          <a:xfrm>
            <a:off x="5429160" y="2833920"/>
            <a:ext cx="2399040" cy="247680"/>
          </a:xfrm>
          <a:custGeom>
            <a:avLst/>
            <a:gdLst>
              <a:gd name="textAreaLeft" fmla="*/ 0 w 2399040"/>
              <a:gd name="textAreaRight" fmla="*/ 2399760 w 2399040"/>
              <a:gd name="textAreaTop" fmla="*/ 0 h 247680"/>
              <a:gd name="textAreaBottom" fmla="*/ 248400 h 247680"/>
            </a:gdLst>
            <a:ahLst/>
            <a:rect l="textAreaLeft" t="textAreaTop" r="textAreaRight" b="textAreaBottom"/>
            <a:pathLst>
              <a:path w="43098" h="4504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48400" bIns="24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8" name="Google Shape;247;p54"/>
          <p:cNvSpPr/>
          <p:nvPr/>
        </p:nvSpPr>
        <p:spPr>
          <a:xfrm flipH="1" rot="10800000">
            <a:off x="5990400" y="3580920"/>
            <a:ext cx="1274040" cy="664560"/>
          </a:xfrm>
          <a:custGeom>
            <a:avLst/>
            <a:gdLst>
              <a:gd name="textAreaLeft" fmla="*/ 360 w 1274040"/>
              <a:gd name="textAreaRight" fmla="*/ 1275120 w 1274040"/>
              <a:gd name="textAreaTop" fmla="*/ 0 h 664560"/>
              <a:gd name="textAreaBottom" fmla="*/ 665280 h 664560"/>
            </a:gdLst>
            <a:ahLst/>
            <a:rect l="textAreaLeft" t="textAreaTop" r="textAreaRight" b="textAreaBottom"/>
            <a:pathLst>
              <a:path w="22918" h="9574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919191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Google Shape;248;p54"/>
          <p:cNvSpPr/>
          <p:nvPr/>
        </p:nvSpPr>
        <p:spPr>
          <a:xfrm>
            <a:off x="5499720" y="4111200"/>
            <a:ext cx="2248560" cy="145440"/>
          </a:xfrm>
          <a:custGeom>
            <a:avLst/>
            <a:gdLst>
              <a:gd name="textAreaLeft" fmla="*/ 0 w 2248560"/>
              <a:gd name="textAreaRight" fmla="*/ 2249280 w 2248560"/>
              <a:gd name="textAreaTop" fmla="*/ 0 h 145440"/>
              <a:gd name="textAreaBottom" fmla="*/ 146160 h 145440"/>
            </a:gdLst>
            <a:ahLst/>
            <a:rect l="textAreaLeft" t="textAreaTop" r="textAreaRight" b="textAreaBottom"/>
            <a:pathLst>
              <a:path w="40397" h="267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46160" bIns="146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Google Shape;249;p54"/>
          <p:cNvSpPr/>
          <p:nvPr/>
        </p:nvSpPr>
        <p:spPr>
          <a:xfrm>
            <a:off x="5014440" y="1038960"/>
            <a:ext cx="3421440" cy="2520720"/>
          </a:xfrm>
          <a:custGeom>
            <a:avLst/>
            <a:gdLst>
              <a:gd name="textAreaLeft" fmla="*/ 0 w 3421440"/>
              <a:gd name="textAreaRight" fmla="*/ 3422160 w 3421440"/>
              <a:gd name="textAreaTop" fmla="*/ 0 h 2520720"/>
              <a:gd name="textAreaBottom" fmla="*/ 2521440 h 2520720"/>
            </a:gdLst>
            <a:ahLst/>
            <a:rect l="textAreaLeft" t="textAreaTop" r="textAreaRight" b="textAreaBottom"/>
            <a:pathLst>
              <a:path w="73820" h="51671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Google Shape;250;p54"/>
          <p:cNvSpPr/>
          <p:nvPr/>
        </p:nvSpPr>
        <p:spPr>
          <a:xfrm>
            <a:off x="5262120" y="1038960"/>
            <a:ext cx="3174120" cy="1935000"/>
          </a:xfrm>
          <a:custGeom>
            <a:avLst/>
            <a:gdLst>
              <a:gd name="textAreaLeft" fmla="*/ 0 w 3174120"/>
              <a:gd name="textAreaRight" fmla="*/ 3174840 w 3174120"/>
              <a:gd name="textAreaTop" fmla="*/ 0 h 1935000"/>
              <a:gd name="textAreaBottom" fmla="*/ 1935720 h 1935000"/>
            </a:gdLst>
            <a:ahLst/>
            <a:rect l="textAreaLeft" t="textAreaTop" r="textAreaRight" b="textAreaBottom"/>
            <a:pathLst>
              <a:path w="73820" h="4450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Google Shape;251;p54"/>
          <p:cNvSpPr/>
          <p:nvPr/>
        </p:nvSpPr>
        <p:spPr>
          <a:xfrm>
            <a:off x="6552360" y="3430800"/>
            <a:ext cx="147600" cy="147240"/>
          </a:xfrm>
          <a:custGeom>
            <a:avLst/>
            <a:gdLst>
              <a:gd name="textAreaLeft" fmla="*/ 0 w 147600"/>
              <a:gd name="textAreaRight" fmla="*/ 148320 w 147600"/>
              <a:gd name="textAreaTop" fmla="*/ 0 h 147240"/>
              <a:gd name="textAreaBottom" fmla="*/ 147960 h 147240"/>
            </a:gdLst>
            <a:ahLst/>
            <a:rect l="textAreaLeft" t="textAreaTop" r="textAreaRight" b="textAreaBottom"/>
            <a:pathLst>
              <a:path w="2703" h="2702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8320" bIns="148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Google Shape;252;p54"/>
          <p:cNvSpPr/>
          <p:nvPr/>
        </p:nvSpPr>
        <p:spPr>
          <a:xfrm>
            <a:off x="5014440" y="1038960"/>
            <a:ext cx="3458160" cy="1935000"/>
          </a:xfrm>
          <a:custGeom>
            <a:avLst/>
            <a:gdLst>
              <a:gd name="textAreaLeft" fmla="*/ 0 w 3458160"/>
              <a:gd name="textAreaRight" fmla="*/ 3458880 w 3458160"/>
              <a:gd name="textAreaTop" fmla="*/ 0 h 1935000"/>
              <a:gd name="textAreaBottom" fmla="*/ 1935720 h 1935000"/>
            </a:gdLst>
            <a:ahLst/>
            <a:rect l="textAreaLeft" t="textAreaTop" r="textAreaRight" b="textAreaBottom"/>
            <a:pathLst>
              <a:path w="73820" h="4450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Google Shape;253;p54"/>
          <p:cNvSpPr/>
          <p:nvPr/>
        </p:nvSpPr>
        <p:spPr>
          <a:xfrm>
            <a:off x="5617080" y="1504440"/>
            <a:ext cx="2019600" cy="1337400"/>
          </a:xfrm>
          <a:custGeom>
            <a:avLst/>
            <a:gdLst>
              <a:gd name="textAreaLeft" fmla="*/ 0 w 2019600"/>
              <a:gd name="textAreaRight" fmla="*/ 2020320 w 2019600"/>
              <a:gd name="textAreaTop" fmla="*/ 0 h 1337400"/>
              <a:gd name="textAreaBottom" fmla="*/ 1338120 h 1337400"/>
            </a:gdLst>
            <a:ahLst/>
            <a:rect l="textAreaLeft" t="textAreaTop" r="textAreaRight" b="textAreaBottom"/>
            <a:pathLst>
              <a:path w="36293" h="24052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Google Shape;254;p54"/>
          <p:cNvSpPr/>
          <p:nvPr/>
        </p:nvSpPr>
        <p:spPr>
          <a:xfrm>
            <a:off x="5782320" y="1881720"/>
            <a:ext cx="1051200" cy="811080"/>
          </a:xfrm>
          <a:custGeom>
            <a:avLst/>
            <a:gdLst>
              <a:gd name="textAreaLeft" fmla="*/ 0 w 1051200"/>
              <a:gd name="textAreaRight" fmla="*/ 1051920 w 1051200"/>
              <a:gd name="textAreaTop" fmla="*/ 0 h 811080"/>
              <a:gd name="textAreaBottom" fmla="*/ 811800 h 811080"/>
            </a:gdLst>
            <a:ahLst/>
            <a:rect l="textAreaLeft" t="textAreaTop" r="textAreaRight" b="textAreaBottom"/>
            <a:pathLst>
              <a:path w="18915" h="14611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Google Shape;255;p54"/>
          <p:cNvSpPr/>
          <p:nvPr/>
        </p:nvSpPr>
        <p:spPr>
          <a:xfrm>
            <a:off x="5829120" y="1928520"/>
            <a:ext cx="957960" cy="718200"/>
          </a:xfrm>
          <a:custGeom>
            <a:avLst/>
            <a:gdLst>
              <a:gd name="textAreaLeft" fmla="*/ 0 w 957960"/>
              <a:gd name="textAreaRight" fmla="*/ 958680 w 957960"/>
              <a:gd name="textAreaTop" fmla="*/ 0 h 718200"/>
              <a:gd name="textAreaBottom" fmla="*/ 718920 h 718200"/>
            </a:gdLst>
            <a:ahLst/>
            <a:rect l="textAreaLeft" t="textAreaTop" r="textAreaRight" b="textAreaBottom"/>
            <a:pathLst>
              <a:path w="17247" h="12943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Google Shape;256;p54"/>
          <p:cNvSpPr/>
          <p:nvPr/>
        </p:nvSpPr>
        <p:spPr>
          <a:xfrm>
            <a:off x="5875560" y="1976760"/>
            <a:ext cx="865080" cy="623520"/>
          </a:xfrm>
          <a:custGeom>
            <a:avLst/>
            <a:gdLst>
              <a:gd name="textAreaLeft" fmla="*/ 0 w 865080"/>
              <a:gd name="textAreaRight" fmla="*/ 865800 w 865080"/>
              <a:gd name="textAreaTop" fmla="*/ 0 h 623520"/>
              <a:gd name="textAreaBottom" fmla="*/ 624240 h 623520"/>
            </a:gdLst>
            <a:ahLst/>
            <a:rect l="textAreaLeft" t="textAreaTop" r="textAreaRight" b="textAreaBottom"/>
            <a:pathLst>
              <a:path w="15579" h="11243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Google Shape;257;p54"/>
          <p:cNvSpPr/>
          <p:nvPr/>
        </p:nvSpPr>
        <p:spPr>
          <a:xfrm>
            <a:off x="5847480" y="2289240"/>
            <a:ext cx="920880" cy="360"/>
          </a:xfrm>
          <a:custGeom>
            <a:avLst/>
            <a:gdLst>
              <a:gd name="textAreaLeft" fmla="*/ 0 w 920880"/>
              <a:gd name="textAreaRight" fmla="*/ 921600 w 9208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fill="none" w="16579" h="1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440" bIns="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Google Shape;258;p54"/>
          <p:cNvSpPr/>
          <p:nvPr/>
        </p:nvSpPr>
        <p:spPr>
          <a:xfrm>
            <a:off x="6068880" y="1900440"/>
            <a:ext cx="360" cy="732960"/>
          </a:xfrm>
          <a:custGeom>
            <a:avLst/>
            <a:gdLst>
              <a:gd name="textAreaLeft" fmla="*/ 0 w 360"/>
              <a:gd name="textAreaRight" fmla="*/ 1440 w 360"/>
              <a:gd name="textAreaTop" fmla="*/ 0 h 732960"/>
              <a:gd name="textAreaBottom" fmla="*/ 733680 h 732960"/>
            </a:gdLst>
            <a:ahLst/>
            <a:rect l="textAreaLeft" t="textAreaTop" r="textAreaRight" b="textAreaBottom"/>
            <a:pathLst>
              <a:path fill="none" w="1" h="1321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Google Shape;259;p54"/>
          <p:cNvSpPr/>
          <p:nvPr/>
        </p:nvSpPr>
        <p:spPr>
          <a:xfrm>
            <a:off x="6550560" y="1900440"/>
            <a:ext cx="360" cy="732960"/>
          </a:xfrm>
          <a:custGeom>
            <a:avLst/>
            <a:gdLst>
              <a:gd name="textAreaLeft" fmla="*/ 0 w 360"/>
              <a:gd name="textAreaRight" fmla="*/ 1440 w 360"/>
              <a:gd name="textAreaTop" fmla="*/ 0 h 732960"/>
              <a:gd name="textAreaBottom" fmla="*/ 733680 h 732960"/>
            </a:gdLst>
            <a:ahLst/>
            <a:rect l="textAreaLeft" t="textAreaTop" r="textAreaRight" b="textAreaBottom"/>
            <a:pathLst>
              <a:path fill="none" w="1" h="1321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Google Shape;260;p54"/>
          <p:cNvSpPr/>
          <p:nvPr/>
        </p:nvSpPr>
        <p:spPr>
          <a:xfrm>
            <a:off x="6308640" y="1900440"/>
            <a:ext cx="360" cy="732960"/>
          </a:xfrm>
          <a:custGeom>
            <a:avLst/>
            <a:gdLst>
              <a:gd name="textAreaLeft" fmla="*/ 0 w 360"/>
              <a:gd name="textAreaRight" fmla="*/ 1440 w 360"/>
              <a:gd name="textAreaTop" fmla="*/ 0 h 732960"/>
              <a:gd name="textAreaBottom" fmla="*/ 733680 h 732960"/>
            </a:gdLst>
            <a:ahLst/>
            <a:rect l="textAreaLeft" t="textAreaTop" r="textAreaRight" b="textAreaBottom"/>
            <a:pathLst>
              <a:path fill="none" w="1" h="1321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Google Shape;261;p54"/>
          <p:cNvSpPr/>
          <p:nvPr/>
        </p:nvSpPr>
        <p:spPr>
          <a:xfrm>
            <a:off x="5617080" y="2649960"/>
            <a:ext cx="2019600" cy="191880"/>
          </a:xfrm>
          <a:custGeom>
            <a:avLst/>
            <a:gdLst>
              <a:gd name="textAreaLeft" fmla="*/ 0 w 2019600"/>
              <a:gd name="textAreaRight" fmla="*/ 2020320 w 2019600"/>
              <a:gd name="textAreaTop" fmla="*/ 0 h 191880"/>
              <a:gd name="textAreaBottom" fmla="*/ 192600 h 191880"/>
            </a:gdLst>
            <a:ahLst/>
            <a:rect l="textAreaLeft" t="textAreaTop" r="textAreaRight" b="textAreaBottom"/>
            <a:pathLst>
              <a:path w="36293" h="350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>
            <a:solidFill>
              <a:srgbClr val="b878c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92960" bIns="192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Google Shape;262;p54"/>
          <p:cNvSpPr/>
          <p:nvPr/>
        </p:nvSpPr>
        <p:spPr>
          <a:xfrm>
            <a:off x="6900120" y="1788840"/>
            <a:ext cx="545400" cy="1053000"/>
          </a:xfrm>
          <a:custGeom>
            <a:avLst/>
            <a:gdLst>
              <a:gd name="textAreaLeft" fmla="*/ 0 w 545400"/>
              <a:gd name="textAreaRight" fmla="*/ 546120 w 545400"/>
              <a:gd name="textAreaTop" fmla="*/ 0 h 1053000"/>
              <a:gd name="textAreaBottom" fmla="*/ 1053720 h 1053000"/>
            </a:gdLst>
            <a:ahLst/>
            <a:rect l="textAreaLeft" t="textAreaTop" r="textAreaRight" b="textAreaBottom"/>
            <a:pathLst>
              <a:path w="9841" h="18948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Google Shape;263;p54"/>
          <p:cNvSpPr/>
          <p:nvPr/>
        </p:nvSpPr>
        <p:spPr>
          <a:xfrm>
            <a:off x="6950160" y="1770480"/>
            <a:ext cx="444960" cy="1073160"/>
          </a:xfrm>
          <a:custGeom>
            <a:avLst/>
            <a:gdLst>
              <a:gd name="textAreaLeft" fmla="*/ 0 w 444960"/>
              <a:gd name="textAreaRight" fmla="*/ 445680 w 444960"/>
              <a:gd name="textAreaTop" fmla="*/ 0 h 1073160"/>
              <a:gd name="textAreaBottom" fmla="*/ 1073880 h 1073160"/>
            </a:gdLst>
            <a:ahLst/>
            <a:rect l="textAreaLeft" t="textAreaTop" r="textAreaRight" b="textAreaBottom"/>
            <a:pathLst>
              <a:path w="8040" h="19314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Google Shape;264;p54"/>
          <p:cNvSpPr/>
          <p:nvPr/>
        </p:nvSpPr>
        <p:spPr>
          <a:xfrm>
            <a:off x="6996600" y="1816920"/>
            <a:ext cx="352080" cy="978480"/>
          </a:xfrm>
          <a:custGeom>
            <a:avLst/>
            <a:gdLst>
              <a:gd name="textAreaLeft" fmla="*/ 0 w 352080"/>
              <a:gd name="textAreaRight" fmla="*/ 352800 w 352080"/>
              <a:gd name="textAreaTop" fmla="*/ 0 h 978480"/>
              <a:gd name="textAreaBottom" fmla="*/ 979200 h 978480"/>
            </a:gdLst>
            <a:ahLst/>
            <a:rect l="textAreaLeft" t="textAreaTop" r="textAreaRight" b="textAreaBottom"/>
            <a:pathLst>
              <a:path w="6372" h="17614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Google Shape;265;p54"/>
          <p:cNvSpPr/>
          <p:nvPr/>
        </p:nvSpPr>
        <p:spPr>
          <a:xfrm>
            <a:off x="5617080" y="2103120"/>
            <a:ext cx="2023560" cy="145440"/>
          </a:xfrm>
          <a:custGeom>
            <a:avLst/>
            <a:gdLst>
              <a:gd name="textAreaLeft" fmla="*/ 0 w 2023560"/>
              <a:gd name="textAreaRight" fmla="*/ 2024280 w 2023560"/>
              <a:gd name="textAreaTop" fmla="*/ 0 h 145440"/>
              <a:gd name="textAreaBottom" fmla="*/ 146160 h 145440"/>
            </a:gdLst>
            <a:ahLst/>
            <a:rect l="textAreaLeft" t="textAreaTop" r="textAreaRight" b="textAreaBottom"/>
            <a:pathLst>
              <a:path w="36360" h="267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6160" bIns="146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Google Shape;266;p54"/>
          <p:cNvSpPr/>
          <p:nvPr/>
        </p:nvSpPr>
        <p:spPr>
          <a:xfrm>
            <a:off x="6950160" y="2342880"/>
            <a:ext cx="444960" cy="89640"/>
          </a:xfrm>
          <a:custGeom>
            <a:avLst/>
            <a:gdLst>
              <a:gd name="textAreaLeft" fmla="*/ 0 w 444960"/>
              <a:gd name="textAreaRight" fmla="*/ 445680 w 444960"/>
              <a:gd name="textAreaTop" fmla="*/ 0 h 89640"/>
              <a:gd name="textAreaBottom" fmla="*/ 90360 h 89640"/>
            </a:gdLst>
            <a:ahLst/>
            <a:rect l="textAreaLeft" t="textAreaTop" r="textAreaRight" b="textAreaBottom"/>
            <a:pathLst>
              <a:path w="8040" h="1668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720" bIns="90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Google Shape;267;p54"/>
          <p:cNvSpPr/>
          <p:nvPr/>
        </p:nvSpPr>
        <p:spPr>
          <a:xfrm>
            <a:off x="6978240" y="2376360"/>
            <a:ext cx="111960" cy="17280"/>
          </a:xfrm>
          <a:custGeom>
            <a:avLst/>
            <a:gdLst>
              <a:gd name="textAreaLeft" fmla="*/ 0 w 111960"/>
              <a:gd name="textAreaRight" fmla="*/ 112680 w 111960"/>
              <a:gd name="textAreaTop" fmla="*/ 0 h 17280"/>
              <a:gd name="textAreaBottom" fmla="*/ 18000 h 17280"/>
            </a:gdLst>
            <a:ahLst/>
            <a:rect l="textAreaLeft" t="textAreaTop" r="textAreaRight" b="textAreaBottom"/>
            <a:pathLst>
              <a:path w="2069" h="368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" bIns="18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Google Shape;268;p54"/>
          <p:cNvSpPr/>
          <p:nvPr/>
        </p:nvSpPr>
        <p:spPr>
          <a:xfrm>
            <a:off x="5617080" y="1575000"/>
            <a:ext cx="2019600" cy="164160"/>
          </a:xfrm>
          <a:custGeom>
            <a:avLst/>
            <a:gdLst>
              <a:gd name="textAreaLeft" fmla="*/ 0 w 2019600"/>
              <a:gd name="textAreaRight" fmla="*/ 2020320 w 2019600"/>
              <a:gd name="textAreaTop" fmla="*/ 0 h 164160"/>
              <a:gd name="textAreaBottom" fmla="*/ 164880 h 164160"/>
            </a:gdLst>
            <a:ahLst/>
            <a:rect l="textAreaLeft" t="textAreaTop" r="textAreaRight" b="textAreaBottom"/>
            <a:pathLst>
              <a:path w="36293" h="300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4880" bIns="164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Google Shape;269;p54"/>
          <p:cNvSpPr/>
          <p:nvPr/>
        </p:nvSpPr>
        <p:spPr>
          <a:xfrm>
            <a:off x="5561280" y="1504440"/>
            <a:ext cx="2131200" cy="194040"/>
          </a:xfrm>
          <a:custGeom>
            <a:avLst/>
            <a:gdLst>
              <a:gd name="textAreaLeft" fmla="*/ 0 w 2131200"/>
              <a:gd name="textAreaRight" fmla="*/ 2131920 w 2131200"/>
              <a:gd name="textAreaTop" fmla="*/ 0 h 194040"/>
              <a:gd name="textAreaBottom" fmla="*/ 194760 h 194040"/>
            </a:gdLst>
            <a:ahLst/>
            <a:rect l="textAreaLeft" t="textAreaTop" r="textAreaRight" b="textAreaBottom"/>
            <a:pathLst>
              <a:path w="38295" h="3537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5120" bIns="195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Google Shape;270;p54"/>
          <p:cNvSpPr/>
          <p:nvPr/>
        </p:nvSpPr>
        <p:spPr>
          <a:xfrm>
            <a:off x="6051960" y="1242360"/>
            <a:ext cx="1153440" cy="357480"/>
          </a:xfrm>
          <a:custGeom>
            <a:avLst/>
            <a:gdLst>
              <a:gd name="textAreaLeft" fmla="*/ 0 w 1153440"/>
              <a:gd name="textAreaRight" fmla="*/ 1154160 w 115344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20749" h="6472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8560" bIns="3585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Google Shape;271;p54"/>
          <p:cNvSpPr/>
          <p:nvPr/>
        </p:nvSpPr>
        <p:spPr>
          <a:xfrm>
            <a:off x="6037200" y="1231200"/>
            <a:ext cx="1177560" cy="379800"/>
          </a:xfrm>
          <a:custGeom>
            <a:avLst/>
            <a:gdLst>
              <a:gd name="textAreaLeft" fmla="*/ 0 w 1177560"/>
              <a:gd name="textAreaRight" fmla="*/ 1178280 w 1177560"/>
              <a:gd name="textAreaTop" fmla="*/ 0 h 379800"/>
              <a:gd name="textAreaBottom" fmla="*/ 380520 h 379800"/>
            </a:gdLst>
            <a:ahLst/>
            <a:rect l="textAreaLeft" t="textAreaTop" r="textAreaRight" b="textAreaBottom"/>
            <a:pathLst>
              <a:path w="21182" h="6873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Google Shape;272;p54"/>
          <p:cNvSpPr/>
          <p:nvPr/>
        </p:nvSpPr>
        <p:spPr>
          <a:xfrm>
            <a:off x="5429160" y="1770480"/>
            <a:ext cx="2395440" cy="257040"/>
          </a:xfrm>
          <a:custGeom>
            <a:avLst/>
            <a:gdLst>
              <a:gd name="textAreaLeft" fmla="*/ 0 w 2395440"/>
              <a:gd name="textAreaRight" fmla="*/ 2396160 w 239544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43031" h="467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Google Shape;273;p54"/>
          <p:cNvSpPr/>
          <p:nvPr/>
        </p:nvSpPr>
        <p:spPr>
          <a:xfrm>
            <a:off x="7372440" y="1770480"/>
            <a:ext cx="452160" cy="257040"/>
          </a:xfrm>
          <a:custGeom>
            <a:avLst/>
            <a:gdLst>
              <a:gd name="textAreaLeft" fmla="*/ 0 w 452160"/>
              <a:gd name="textAreaRight" fmla="*/ 452880 w 45216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8173" h="4671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Google Shape;274;p54"/>
          <p:cNvSpPr/>
          <p:nvPr/>
        </p:nvSpPr>
        <p:spPr>
          <a:xfrm>
            <a:off x="7143480" y="1770480"/>
            <a:ext cx="361080" cy="257040"/>
          </a:xfrm>
          <a:custGeom>
            <a:avLst/>
            <a:gdLst>
              <a:gd name="textAreaLeft" fmla="*/ 0 w 361080"/>
              <a:gd name="textAreaRight" fmla="*/ 361800 w 36108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6539" h="4671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Google Shape;275;p54"/>
          <p:cNvSpPr/>
          <p:nvPr/>
        </p:nvSpPr>
        <p:spPr>
          <a:xfrm>
            <a:off x="6914880" y="1770480"/>
            <a:ext cx="270000" cy="257040"/>
          </a:xfrm>
          <a:custGeom>
            <a:avLst/>
            <a:gdLst>
              <a:gd name="textAreaLeft" fmla="*/ 0 w 270000"/>
              <a:gd name="textAreaRight" fmla="*/ 270720 w 27000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4904" h="4671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Google Shape;276;p54"/>
          <p:cNvSpPr/>
          <p:nvPr/>
        </p:nvSpPr>
        <p:spPr>
          <a:xfrm>
            <a:off x="6686280" y="1770480"/>
            <a:ext cx="178920" cy="257040"/>
          </a:xfrm>
          <a:custGeom>
            <a:avLst/>
            <a:gdLst>
              <a:gd name="textAreaLeft" fmla="*/ 0 w 178920"/>
              <a:gd name="textAreaRight" fmla="*/ 179640 w 17892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3270" h="4671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Google Shape;277;p54"/>
          <p:cNvSpPr/>
          <p:nvPr/>
        </p:nvSpPr>
        <p:spPr>
          <a:xfrm>
            <a:off x="6388560" y="1770480"/>
            <a:ext cx="178920" cy="257040"/>
          </a:xfrm>
          <a:custGeom>
            <a:avLst/>
            <a:gdLst>
              <a:gd name="textAreaLeft" fmla="*/ 0 w 178920"/>
              <a:gd name="textAreaRight" fmla="*/ 179640 w 17892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3270" h="4671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Google Shape;278;p54"/>
          <p:cNvSpPr/>
          <p:nvPr/>
        </p:nvSpPr>
        <p:spPr>
          <a:xfrm>
            <a:off x="6068880" y="1770480"/>
            <a:ext cx="270000" cy="257040"/>
          </a:xfrm>
          <a:custGeom>
            <a:avLst/>
            <a:gdLst>
              <a:gd name="textAreaLeft" fmla="*/ 0 w 270000"/>
              <a:gd name="textAreaRight" fmla="*/ 270720 w 27000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4905" h="4671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Google Shape;279;p54"/>
          <p:cNvSpPr/>
          <p:nvPr/>
        </p:nvSpPr>
        <p:spPr>
          <a:xfrm>
            <a:off x="5749200" y="1770480"/>
            <a:ext cx="361080" cy="257040"/>
          </a:xfrm>
          <a:custGeom>
            <a:avLst/>
            <a:gdLst>
              <a:gd name="textAreaLeft" fmla="*/ 0 w 361080"/>
              <a:gd name="textAreaRight" fmla="*/ 361800 w 36108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6539" h="4671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Google Shape;280;p54"/>
          <p:cNvSpPr/>
          <p:nvPr/>
        </p:nvSpPr>
        <p:spPr>
          <a:xfrm>
            <a:off x="5429160" y="1770480"/>
            <a:ext cx="452160" cy="257040"/>
          </a:xfrm>
          <a:custGeom>
            <a:avLst/>
            <a:gdLst>
              <a:gd name="textAreaLeft" fmla="*/ 0 w 452160"/>
              <a:gd name="textAreaRight" fmla="*/ 452880 w 452160"/>
              <a:gd name="textAreaTop" fmla="*/ 0 h 257040"/>
              <a:gd name="textAreaBottom" fmla="*/ 257760 h 257040"/>
            </a:gdLst>
            <a:ahLst/>
            <a:rect l="textAreaLeft" t="textAreaTop" r="textAreaRight" b="textAreaBottom"/>
            <a:pathLst>
              <a:path w="8173" h="4671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7760" bIns="25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Google Shape;281;p54"/>
          <p:cNvSpPr/>
          <p:nvPr/>
        </p:nvSpPr>
        <p:spPr>
          <a:xfrm>
            <a:off x="5427360" y="2030760"/>
            <a:ext cx="158400" cy="143640"/>
          </a:xfrm>
          <a:custGeom>
            <a:avLst/>
            <a:gdLst>
              <a:gd name="textAreaLeft" fmla="*/ 0 w 158400"/>
              <a:gd name="textAreaRight" fmla="*/ 159120 w 1584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903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Google Shape;282;p54"/>
          <p:cNvSpPr/>
          <p:nvPr/>
        </p:nvSpPr>
        <p:spPr>
          <a:xfrm>
            <a:off x="558900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Google Shape;283;p54"/>
          <p:cNvSpPr/>
          <p:nvPr/>
        </p:nvSpPr>
        <p:spPr>
          <a:xfrm>
            <a:off x="574920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Google Shape;284;p54"/>
          <p:cNvSpPr/>
          <p:nvPr/>
        </p:nvSpPr>
        <p:spPr>
          <a:xfrm>
            <a:off x="590904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69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Google Shape;285;p54"/>
          <p:cNvSpPr/>
          <p:nvPr/>
        </p:nvSpPr>
        <p:spPr>
          <a:xfrm>
            <a:off x="606888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Google Shape;286;p54"/>
          <p:cNvSpPr/>
          <p:nvPr/>
        </p:nvSpPr>
        <p:spPr>
          <a:xfrm>
            <a:off x="6228720" y="2030760"/>
            <a:ext cx="158400" cy="143640"/>
          </a:xfrm>
          <a:custGeom>
            <a:avLst/>
            <a:gdLst>
              <a:gd name="textAreaLeft" fmla="*/ 0 w 158400"/>
              <a:gd name="textAreaRight" fmla="*/ 159120 w 1584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903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Google Shape;287;p54"/>
          <p:cNvSpPr/>
          <p:nvPr/>
        </p:nvSpPr>
        <p:spPr>
          <a:xfrm>
            <a:off x="6388560" y="2030760"/>
            <a:ext cx="158400" cy="143640"/>
          </a:xfrm>
          <a:custGeom>
            <a:avLst/>
            <a:gdLst>
              <a:gd name="textAreaLeft" fmla="*/ 0 w 158400"/>
              <a:gd name="textAreaRight" fmla="*/ 159120 w 1584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903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Google Shape;288;p54"/>
          <p:cNvSpPr/>
          <p:nvPr/>
        </p:nvSpPr>
        <p:spPr>
          <a:xfrm>
            <a:off x="655056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Google Shape;289;p54"/>
          <p:cNvSpPr/>
          <p:nvPr/>
        </p:nvSpPr>
        <p:spPr>
          <a:xfrm>
            <a:off x="671040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69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Google Shape;290;p54"/>
          <p:cNvSpPr/>
          <p:nvPr/>
        </p:nvSpPr>
        <p:spPr>
          <a:xfrm>
            <a:off x="687024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Google Shape;291;p54"/>
          <p:cNvSpPr/>
          <p:nvPr/>
        </p:nvSpPr>
        <p:spPr>
          <a:xfrm>
            <a:off x="703008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Google Shape;292;p54"/>
          <p:cNvSpPr/>
          <p:nvPr/>
        </p:nvSpPr>
        <p:spPr>
          <a:xfrm>
            <a:off x="7189920" y="2030760"/>
            <a:ext cx="158400" cy="143640"/>
          </a:xfrm>
          <a:custGeom>
            <a:avLst/>
            <a:gdLst>
              <a:gd name="textAreaLeft" fmla="*/ 0 w 158400"/>
              <a:gd name="textAreaRight" fmla="*/ 159120 w 1584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903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Google Shape;293;p54"/>
          <p:cNvSpPr/>
          <p:nvPr/>
        </p:nvSpPr>
        <p:spPr>
          <a:xfrm>
            <a:off x="7350120" y="2030760"/>
            <a:ext cx="158760" cy="143640"/>
          </a:xfrm>
          <a:custGeom>
            <a:avLst/>
            <a:gdLst>
              <a:gd name="textAreaLeft" fmla="*/ 0 w 158760"/>
              <a:gd name="textAreaRight" fmla="*/ 159480 w 15876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904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Google Shape;294;p54"/>
          <p:cNvSpPr/>
          <p:nvPr/>
        </p:nvSpPr>
        <p:spPr>
          <a:xfrm>
            <a:off x="751176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69" h="2636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Google Shape;295;p54"/>
          <p:cNvSpPr/>
          <p:nvPr/>
        </p:nvSpPr>
        <p:spPr>
          <a:xfrm>
            <a:off x="7671600" y="2030760"/>
            <a:ext cx="156600" cy="143640"/>
          </a:xfrm>
          <a:custGeom>
            <a:avLst/>
            <a:gdLst>
              <a:gd name="textAreaLeft" fmla="*/ 0 w 156600"/>
              <a:gd name="textAreaRight" fmla="*/ 157320 w 156600"/>
              <a:gd name="textAreaTop" fmla="*/ 0 h 143640"/>
              <a:gd name="textAreaBottom" fmla="*/ 144360 h 143640"/>
            </a:gdLst>
            <a:ahLst/>
            <a:rect l="textAreaLeft" t="textAreaTop" r="textAreaRight" b="textAreaBottom"/>
            <a:pathLst>
              <a:path w="2870" h="2636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720" bIns="144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Google Shape;296;p54"/>
          <p:cNvSpPr/>
          <p:nvPr/>
        </p:nvSpPr>
        <p:spPr>
          <a:xfrm>
            <a:off x="7943040" y="2748240"/>
            <a:ext cx="242280" cy="242280"/>
          </a:xfrm>
          <a:custGeom>
            <a:avLst/>
            <a:gdLst>
              <a:gd name="textAreaLeft" fmla="*/ 0 w 242280"/>
              <a:gd name="textAreaRight" fmla="*/ 243000 w 242280"/>
              <a:gd name="textAreaTop" fmla="*/ 0 h 242280"/>
              <a:gd name="textAreaBottom" fmla="*/ 243000 h 242280"/>
            </a:gdLst>
            <a:ahLst/>
            <a:rect l="textAreaLeft" t="textAreaTop" r="textAreaRight" b="textAreaBottom"/>
            <a:pathLst>
              <a:path w="4405" h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43360" bIns="243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6037200" y="1242360"/>
            <a:ext cx="1177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500" spc="-1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</a:rPr>
              <a:t>SHOP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425;p72" descr=""/>
          <p:cNvPicPr/>
          <p:nvPr/>
        </p:nvPicPr>
        <p:blipFill>
          <a:blip r:embed="rId1"/>
          <a:stretch/>
        </p:blipFill>
        <p:spPr>
          <a:xfrm>
            <a:off x="0" y="0"/>
            <a:ext cx="9140760" cy="51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9649a2"/>
                </a:solidFill>
                <a:latin typeface="Fira Sans Extra Condensed Medium"/>
                <a:ea typeface="Fira Sans Extra Condensed Medium"/>
              </a:rPr>
              <a:t>Team members :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772020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Prakash Shah(205028)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Sagar Goswami(205040)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Sonali Rawat(205049)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Teesha Singhal(205041)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Google Shape;304;p55" descr=""/>
          <p:cNvPicPr/>
          <p:nvPr/>
        </p:nvPicPr>
        <p:blipFill>
          <a:blip r:embed="rId1"/>
          <a:stretch/>
        </p:blipFill>
        <p:spPr>
          <a:xfrm>
            <a:off x="5378400" y="1294920"/>
            <a:ext cx="3418920" cy="25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2560" y="71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What is E-commerce 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266040" y="1468440"/>
            <a:ext cx="456876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800" spc="-1" strike="noStrike">
                <a:solidFill>
                  <a:srgbClr val="212326"/>
                </a:solidFill>
                <a:latin typeface="Arial"/>
                <a:ea typeface="Arial"/>
              </a:rPr>
              <a:t>Also known as electronic commerce or internet commerce, refers to the buying and selling of goods or services using the internet.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800" spc="-1" strike="noStrike">
                <a:solidFill>
                  <a:srgbClr val="212326"/>
                </a:solidFill>
                <a:latin typeface="Arial"/>
                <a:ea typeface="Arial"/>
              </a:rPr>
              <a:t>Basically, it is nothing more than buying something online.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311;p56" descr=""/>
          <p:cNvPicPr/>
          <p:nvPr/>
        </p:nvPicPr>
        <p:blipFill>
          <a:blip r:embed="rId1"/>
          <a:stretch/>
        </p:blipFill>
        <p:spPr>
          <a:xfrm>
            <a:off x="4898160" y="1655640"/>
            <a:ext cx="4038480" cy="26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84600" y="58644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Aim 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984600" y="1318680"/>
            <a:ext cx="772020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800" spc="-1" strike="noStrike">
                <a:solidFill>
                  <a:schemeClr val="dk1"/>
                </a:solidFill>
                <a:latin typeface="Roboto"/>
                <a:ea typeface="Roboto"/>
              </a:rPr>
              <a:t>This project aims to make a Dummy website for demonstration of technology learned by students of BCA Semester 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IN" sz="1800" spc="-1" strike="noStrike">
                <a:solidFill>
                  <a:schemeClr val="dk1"/>
                </a:solidFill>
                <a:latin typeface="Roboto"/>
                <a:ea typeface="Roboto"/>
              </a:rPr>
              <a:t>This is a dummy E-Shopping website which aim to show how basic technologies of web development can be used to create an eye soothing website that is also user-friendly.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392480" y="104760"/>
            <a:ext cx="5804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Process of E-commerce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323;p58" descr=""/>
          <p:cNvPicPr/>
          <p:nvPr/>
        </p:nvPicPr>
        <p:blipFill>
          <a:blip r:embed="rId1"/>
          <a:stretch/>
        </p:blipFill>
        <p:spPr>
          <a:xfrm>
            <a:off x="1090800" y="720000"/>
            <a:ext cx="6826320" cy="410652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Modules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24520" y="959760"/>
            <a:ext cx="7720200" cy="365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Menu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Shopping cart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Category browsing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About site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About us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FAQ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Blog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Registration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Sign-in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Dynamic darkmode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Google Shape;330;p59" descr=""/>
          <p:cNvPicPr/>
          <p:nvPr/>
        </p:nvPicPr>
        <p:blipFill>
          <a:blip r:embed="rId1"/>
          <a:stretch/>
        </p:blipFill>
        <p:spPr>
          <a:xfrm>
            <a:off x="4957920" y="945720"/>
            <a:ext cx="3215520" cy="321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335;p60"/>
          <p:cNvGrpSpPr/>
          <p:nvPr/>
        </p:nvGrpSpPr>
        <p:grpSpPr>
          <a:xfrm>
            <a:off x="840960" y="1309680"/>
            <a:ext cx="3053160" cy="1663560"/>
            <a:chOff x="840960" y="1309680"/>
            <a:chExt cx="3053160" cy="1663560"/>
          </a:xfrm>
        </p:grpSpPr>
        <p:sp>
          <p:nvSpPr>
            <p:cNvPr id="223" name="Google Shape;336;p60"/>
            <p:cNvSpPr/>
            <p:nvPr/>
          </p:nvSpPr>
          <p:spPr>
            <a:xfrm>
              <a:off x="1106280" y="1309680"/>
              <a:ext cx="2521440" cy="1637280"/>
            </a:xfrm>
            <a:custGeom>
              <a:avLst/>
              <a:gdLst>
                <a:gd name="textAreaLeft" fmla="*/ 0 w 2521440"/>
                <a:gd name="textAreaRight" fmla="*/ 2522160 w 2521440"/>
                <a:gd name="textAreaTop" fmla="*/ 0 h 1637280"/>
                <a:gd name="textAreaBottom" fmla="*/ 1638000 h 163728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4" name="Google Shape;337;p60"/>
            <p:cNvSpPr/>
            <p:nvPr/>
          </p:nvSpPr>
          <p:spPr>
            <a:xfrm>
              <a:off x="840960" y="2836800"/>
              <a:ext cx="3053160" cy="13644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136440"/>
                <a:gd name="textAreaBottom" fmla="*/ 137160 h 13644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7520" bIns="13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Google Shape;338;p60"/>
            <p:cNvSpPr/>
            <p:nvPr/>
          </p:nvSpPr>
          <p:spPr>
            <a:xfrm>
              <a:off x="840960" y="2836800"/>
              <a:ext cx="3053160" cy="6732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Google Shape;339;p60"/>
            <p:cNvSpPr/>
            <p:nvPr/>
          </p:nvSpPr>
          <p:spPr>
            <a:xfrm>
              <a:off x="1224360" y="1474560"/>
              <a:ext cx="2286000" cy="1107000"/>
            </a:xfrm>
            <a:custGeom>
              <a:avLst/>
              <a:gdLst>
                <a:gd name="textAreaLeft" fmla="*/ 0 w 2286000"/>
                <a:gd name="textAreaRight" fmla="*/ 2286720 w 2286000"/>
                <a:gd name="textAreaTop" fmla="*/ 0 h 1107000"/>
                <a:gd name="textAreaBottom" fmla="*/ 1107720 h 110700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27" name="Google Shape;340;p60"/>
          <p:cNvGrpSpPr/>
          <p:nvPr/>
        </p:nvGrpSpPr>
        <p:grpSpPr>
          <a:xfrm>
            <a:off x="5184360" y="1293120"/>
            <a:ext cx="3053160" cy="1663560"/>
            <a:chOff x="5184360" y="1293120"/>
            <a:chExt cx="3053160" cy="1663560"/>
          </a:xfrm>
        </p:grpSpPr>
        <p:sp>
          <p:nvSpPr>
            <p:cNvPr id="228" name="Google Shape;341;p60"/>
            <p:cNvSpPr/>
            <p:nvPr/>
          </p:nvSpPr>
          <p:spPr>
            <a:xfrm>
              <a:off x="5449680" y="1293120"/>
              <a:ext cx="2521440" cy="1637280"/>
            </a:xfrm>
            <a:custGeom>
              <a:avLst/>
              <a:gdLst>
                <a:gd name="textAreaLeft" fmla="*/ 0 w 2521440"/>
                <a:gd name="textAreaRight" fmla="*/ 2522160 w 2521440"/>
                <a:gd name="textAreaTop" fmla="*/ 0 h 1637280"/>
                <a:gd name="textAreaBottom" fmla="*/ 1638000 h 163728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Google Shape;342;p60"/>
            <p:cNvSpPr/>
            <p:nvPr/>
          </p:nvSpPr>
          <p:spPr>
            <a:xfrm>
              <a:off x="5184360" y="2820240"/>
              <a:ext cx="3053160" cy="13644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136440"/>
                <a:gd name="textAreaBottom" fmla="*/ 137160 h 13644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7520" bIns="13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Google Shape;343;p60"/>
            <p:cNvSpPr/>
            <p:nvPr/>
          </p:nvSpPr>
          <p:spPr>
            <a:xfrm>
              <a:off x="5184360" y="2820240"/>
              <a:ext cx="3053160" cy="6732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Google Shape;344;p60"/>
            <p:cNvSpPr/>
            <p:nvPr/>
          </p:nvSpPr>
          <p:spPr>
            <a:xfrm>
              <a:off x="5567760" y="1458000"/>
              <a:ext cx="2286000" cy="1107000"/>
            </a:xfrm>
            <a:custGeom>
              <a:avLst/>
              <a:gdLst>
                <a:gd name="textAreaLeft" fmla="*/ 0 w 2286000"/>
                <a:gd name="textAreaRight" fmla="*/ 2286720 w 2286000"/>
                <a:gd name="textAreaTop" fmla="*/ 0 h 1107000"/>
                <a:gd name="textAreaBottom" fmla="*/ 1107720 h 110700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2" name="Google Shape;345;p60"/>
          <p:cNvSpPr/>
          <p:nvPr/>
        </p:nvSpPr>
        <p:spPr>
          <a:xfrm>
            <a:off x="1440000" y="2976120"/>
            <a:ext cx="1656360" cy="17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HTML5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CSS3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Javascript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PHP 8.1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46;p60"/>
          <p:cNvSpPr/>
          <p:nvPr/>
        </p:nvSpPr>
        <p:spPr>
          <a:xfrm>
            <a:off x="1101240" y="421920"/>
            <a:ext cx="249588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6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Languages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47;p60"/>
          <p:cNvSpPr/>
          <p:nvPr/>
        </p:nvSpPr>
        <p:spPr>
          <a:xfrm>
            <a:off x="5089680" y="293040"/>
            <a:ext cx="318744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Tools and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348;p60" descr=""/>
          <p:cNvPicPr/>
          <p:nvPr/>
        </p:nvPicPr>
        <p:blipFill>
          <a:blip r:embed="rId1"/>
          <a:stretch/>
        </p:blipFill>
        <p:spPr>
          <a:xfrm>
            <a:off x="1536840" y="1525320"/>
            <a:ext cx="1659960" cy="100548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49;p60" descr=""/>
          <p:cNvPicPr/>
          <p:nvPr/>
        </p:nvPicPr>
        <p:blipFill>
          <a:blip r:embed="rId2"/>
          <a:stretch/>
        </p:blipFill>
        <p:spPr>
          <a:xfrm>
            <a:off x="5567760" y="1398240"/>
            <a:ext cx="2317320" cy="1298880"/>
          </a:xfrm>
          <a:prstGeom prst="rect">
            <a:avLst/>
          </a:prstGeom>
          <a:ln w="0">
            <a:noFill/>
          </a:ln>
        </p:spPr>
      </p:pic>
      <p:sp>
        <p:nvSpPr>
          <p:cNvPr id="237" name="Google Shape;350;p60"/>
          <p:cNvSpPr/>
          <p:nvPr/>
        </p:nvSpPr>
        <p:spPr>
          <a:xfrm>
            <a:off x="5220000" y="2958480"/>
            <a:ext cx="3922200" cy="17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Visual Studio Code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Apache Server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SQLite Database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331c54"/>
                </a:solidFill>
                <a:latin typeface="Fira Sans Extra Condensed Medium"/>
                <a:ea typeface="Fira Sans Extra Condensed Medium"/>
              </a:rPr>
              <a:t>Git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80000" y="180000"/>
            <a:ext cx="6662520" cy="31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Website Structure Diagram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356;p61" descr=""/>
          <p:cNvPicPr/>
          <p:nvPr/>
        </p:nvPicPr>
        <p:blipFill>
          <a:blip r:embed="rId1"/>
          <a:stretch/>
        </p:blipFill>
        <p:spPr>
          <a:xfrm>
            <a:off x="0" y="1204920"/>
            <a:ext cx="9108360" cy="22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>Prakash Kumar</cp:lastModifiedBy>
  <dcterms:modified xsi:type="dcterms:W3CDTF">2023-01-11T21:11:17Z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