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media/image10.png" ContentType="image/png"/>
  <Override PartName="/ppt/media/image9.png" ContentType="image/png"/>
  <Override PartName="/ppt/media/image13.png" ContentType="image/png"/>
  <Override PartName="/ppt/media/image16.jpeg" ContentType="image/jpeg"/>
  <Override PartName="/ppt/media/image7.png" ContentType="image/png"/>
  <Override PartName="/ppt/media/image12.png" ContentType="image/png"/>
  <Override PartName="/ppt/media/image15.jpeg" ContentType="image/jpeg"/>
  <Override PartName="/ppt/media/image14.jpeg" ContentType="image/jpeg"/>
  <Override PartName="/ppt/media/image1.png" ContentType="image/png"/>
  <Override PartName="/ppt/media/image3.jpeg" ContentType="image/jpeg"/>
  <Override PartName="/ppt/media/image6.png" ContentType="image/png"/>
  <Override PartName="/ppt/media/image11.png" ContentType="image/png"/>
  <Override PartName="/ppt/media/image2.png" ContentType="image/png"/>
  <Override PartName="/ppt/media/image4.jpeg" ContentType="image/jpeg"/>
  <Override PartName="/ppt/media/image5.jpeg" ContentType="image/jpe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92D728C-E4F8-47DB-BB7C-18133E44D75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B566C90A-532A-415C-B1F6-63316EAD233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5F431DCD-E08A-400B-AEB2-A881E6AD826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565990B6-96DA-4ABE-96D9-504B156C990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1"/>
          </p:nvPr>
        </p:nvSpPr>
        <p:spPr/>
        <p:txBody>
          <a:bodyPr/>
          <a:p>
            <a:fld id="{147C8FB2-754B-4638-A034-8F0E98BF46A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2514600" y="256320"/>
            <a:ext cx="411048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F1C93DBB-F519-4633-9A2C-B6DC359748B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6807241B-9304-404D-87C9-275A777C506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632AB08A-002B-435F-9DF1-75C527B7429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1"/>
          </p:nvPr>
        </p:nvSpPr>
        <p:spPr/>
        <p:txBody>
          <a:bodyPr/>
          <a:p>
            <a:fld id="{94F40784-0BEE-4DDA-8D40-99D922BFB18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1"/>
          </p:nvPr>
        </p:nvSpPr>
        <p:spPr/>
        <p:txBody>
          <a:bodyPr/>
          <a:p>
            <a:fld id="{CFE180AD-21E5-4659-A43D-F857ECB7918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1"/>
          </p:nvPr>
        </p:nvSpPr>
        <p:spPr/>
        <p:txBody>
          <a:bodyPr/>
          <a:p>
            <a:fld id="{08C8DD6D-FEE3-4EE9-9AB2-A13607AE3F9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1"/>
          </p:nvPr>
        </p:nvSpPr>
        <p:spPr/>
        <p:txBody>
          <a:bodyPr/>
          <a:p>
            <a:fld id="{C027EFF1-0D2A-47D3-8136-6FE3C8A8308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8768943-210B-42E6-8847-CFF64D4D52B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4FFA4A74-824C-4AEF-BE40-0210867B898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ECAD3072-4AA1-4747-BEB5-CDDEB667C36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2"/>
          </p:nvPr>
        </p:nvSpPr>
        <p:spPr/>
        <p:txBody>
          <a:bodyPr/>
          <a:p>
            <a:fld id="{78945F96-E596-4EF8-9A67-F0831B2D3F73}"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sldNum" idx="2"/>
          </p:nvPr>
        </p:nvSpPr>
        <p:spPr/>
        <p:txBody>
          <a:bodyPr/>
          <a:p>
            <a:fld id="{07087E3D-6A15-4DF0-B66A-7268F12D705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2514600" y="256320"/>
            <a:ext cx="411048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95404D4D-D1D3-4CCE-9844-FB6370DA8FE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4205663E-DAAF-4247-8816-1B6CFD9B1904}"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A7342AE7-33B1-4818-85DC-E4ABE2CCF7F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sldNum" idx="2"/>
          </p:nvPr>
        </p:nvSpPr>
        <p:spPr/>
        <p:txBody>
          <a:bodyPr/>
          <a:p>
            <a:fld id="{73F1789E-9E91-475B-9B19-E9E0919E83F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sldNum" idx="2"/>
          </p:nvPr>
        </p:nvSpPr>
        <p:spPr/>
        <p:txBody>
          <a:bodyPr/>
          <a:p>
            <a:fld id="{C97CFFD4-D1F7-4832-889B-C38ED1C650E5}"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sldNum" idx="2"/>
          </p:nvPr>
        </p:nvSpPr>
        <p:spPr/>
        <p:txBody>
          <a:bodyPr/>
          <a:p>
            <a:fld id="{9E5FAB28-B1E3-4A9D-AF86-8C501CCEE3C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sldNum" idx="2"/>
          </p:nvPr>
        </p:nvSpPr>
        <p:spPr/>
        <p:txBody>
          <a:bodyPr/>
          <a:p>
            <a:fld id="{FE18479E-1DB4-4C6C-8B19-1B90A461AB7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514600" y="256320"/>
            <a:ext cx="411048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514600" y="256320"/>
            <a:ext cx="411048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514600" y="256320"/>
            <a:ext cx="411048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PlaceHolder 1"/>
          <p:cNvSpPr>
            <a:spLocks noGrp="1"/>
          </p:cNvSpPr>
          <p:nvPr>
            <p:ph type="sldNum" idx="1"/>
          </p:nvPr>
        </p:nvSpPr>
        <p:spPr>
          <a:xfrm>
            <a:off x="8472600" y="4663080"/>
            <a:ext cx="544320" cy="389160"/>
          </a:xfrm>
          <a:prstGeom prst="rect">
            <a:avLst/>
          </a:prstGeom>
          <a:noFill/>
          <a:ln w="0">
            <a:noFill/>
          </a:ln>
        </p:spPr>
        <p:txBody>
          <a:bodyPr lIns="90000" rIns="90000" tIns="91440" bIns="91440" anchor="ctr">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565DFBBC-AEFE-472C-B9A3-7885D179E6CF}"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7" name="PlaceHolder 1"/>
          <p:cNvSpPr>
            <a:spLocks noGrp="1"/>
          </p:cNvSpPr>
          <p:nvPr>
            <p:ph type="sldNum" idx="2"/>
          </p:nvPr>
        </p:nvSpPr>
        <p:spPr>
          <a:xfrm>
            <a:off x="8472600" y="4663080"/>
            <a:ext cx="544320" cy="389160"/>
          </a:xfrm>
          <a:prstGeom prst="rect">
            <a:avLst/>
          </a:prstGeom>
          <a:noFill/>
          <a:ln w="0">
            <a:noFill/>
          </a:ln>
        </p:spPr>
        <p:txBody>
          <a:bodyPr lIns="90000" rIns="90000" tIns="91440" bIns="91440" anchor="ctr">
            <a:noAutofit/>
          </a:bodyPr>
          <a:lstStyle>
            <a:lvl1pPr indent="0">
              <a:lnSpc>
                <a:spcPct val="100000"/>
              </a:lnSpc>
              <a:buNone/>
              <a:tabLst>
                <a:tab algn="l" pos="0"/>
              </a:tabLst>
              <a:defRPr b="0" lang="en-IN" sz="1400" spc="-1" strike="noStrike">
                <a:solidFill>
                  <a:srgbClr val="000000"/>
                </a:solidFill>
                <a:latin typeface="Arial"/>
                <a:ea typeface="Arial"/>
              </a:defRPr>
            </a:lvl1pPr>
          </a:lstStyle>
          <a:p>
            <a:pPr indent="0">
              <a:lnSpc>
                <a:spcPct val="100000"/>
              </a:lnSpc>
              <a:buNone/>
              <a:tabLst>
                <a:tab algn="l" pos="0"/>
              </a:tabLst>
            </a:pPr>
            <a:fld id="{CF9E1481-46EE-46BE-A4D8-B51966A6BBCF}" type="slidenum">
              <a:rPr b="0" lang="en-IN" sz="1400" spc="-1" strike="noStrike">
                <a:solidFill>
                  <a:srgbClr val="000000"/>
                </a:solidFill>
                <a:latin typeface="Arial"/>
                <a:ea typeface="Arial"/>
              </a:rPr>
              <a:t>&lt;number&gt;</a:t>
            </a:fld>
            <a:endParaRPr b="0" lang="en-IN" sz="1400" spc="-1" strike="noStrike">
              <a:solidFill>
                <a:srgbClr val="000000"/>
              </a:solidFill>
              <a:latin typeface="Times New Roman"/>
            </a:endParaRPr>
          </a:p>
        </p:txBody>
      </p:sp>
      <p:sp>
        <p:nvSpPr>
          <p:cNvPr id="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1800000" y="3539160"/>
            <a:ext cx="5754240" cy="1139760"/>
          </a:xfrm>
          <a:prstGeom prst="rect">
            <a:avLst/>
          </a:prstGeom>
          <a:noFill/>
          <a:ln w="0">
            <a:noFill/>
          </a:ln>
        </p:spPr>
        <p:txBody>
          <a:bodyPr lIns="0" rIns="0" tIns="91440" bIns="91440" anchor="ctr">
            <a:noAutofit/>
          </a:bodyPr>
          <a:p>
            <a:pPr indent="0" algn="ctr">
              <a:lnSpc>
                <a:spcPct val="100000"/>
              </a:lnSpc>
              <a:buNone/>
              <a:tabLst>
                <a:tab algn="l" pos="0"/>
              </a:tabLst>
            </a:pPr>
            <a:r>
              <a:rPr b="0" i="1" lang="en-IN" sz="2400" spc="-1" strike="noStrike">
                <a:solidFill>
                  <a:srgbClr val="000000"/>
                </a:solidFill>
                <a:latin typeface="Fira Sans Extra Condensed Medium"/>
                <a:ea typeface="Fira Sans Extra Condensed Medium"/>
              </a:rPr>
              <a:t>Welcome to our </a:t>
            </a:r>
            <a:r>
              <a:rPr b="0" i="1" lang="en-IN" sz="2400" spc="-1" strike="noStrike">
                <a:solidFill>
                  <a:srgbClr val="000000"/>
                </a:solidFill>
                <a:latin typeface="Fira Sans Extra Condensed Medium"/>
                <a:ea typeface="DejaVu Sans"/>
              </a:rPr>
              <a:t>Rubikc Cube Game</a:t>
            </a:r>
            <a:endParaRPr b="0" lang="en-IN" sz="2400" spc="-1" strike="noStrike">
              <a:solidFill>
                <a:srgbClr val="000000"/>
              </a:solidFill>
              <a:latin typeface="Arial"/>
            </a:endParaRPr>
          </a:p>
        </p:txBody>
      </p:sp>
      <p:pic>
        <p:nvPicPr>
          <p:cNvPr id="117" name="Picture 4" descr=""/>
          <p:cNvPicPr/>
          <p:nvPr/>
        </p:nvPicPr>
        <p:blipFill>
          <a:blip r:embed="rId1"/>
          <a:stretch/>
        </p:blipFill>
        <p:spPr>
          <a:xfrm>
            <a:off x="180000" y="1080000"/>
            <a:ext cx="8996760" cy="2311200"/>
          </a:xfrm>
          <a:prstGeom prst="rect">
            <a:avLst/>
          </a:prstGeom>
          <a:ln w="0">
            <a:noFill/>
          </a:ln>
        </p:spPr>
      </p:pic>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repl">
                                        <p:cTn id="7" dur="500" fill="hold"/>
                                        <p:tgtEl>
                                          <p:spTgt spid="117"/>
                                        </p:tgtEl>
                                        <p:attrNameLst>
                                          <p:attrName>ppt_x</p:attrName>
                                        </p:attrNameLst>
                                      </p:cBhvr>
                                      <p:tavLst>
                                        <p:tav tm="0">
                                          <p:val>
                                            <p:strVal val="#ppt_x"/>
                                          </p:val>
                                        </p:tav>
                                        <p:tav tm="100000">
                                          <p:val>
                                            <p:strVal val="#ppt_x"/>
                                          </p:val>
                                        </p:tav>
                                      </p:tavLst>
                                    </p:anim>
                                    <p:anim calcmode="lin" valueType="num">
                                      <p:cBhvr additive="repl">
                                        <p:cTn id="8"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42">
                                  <p:stCondLst>
                                    <p:cond delay="0"/>
                                  </p:stCondLst>
                                  <p:childTnLst>
                                    <p:set>
                                      <p:cBhvr>
                                        <p:cTn id="12" dur="1" fill="hold">
                                          <p:stCondLst>
                                            <p:cond delay="0"/>
                                          </p:stCondLst>
                                        </p:cTn>
                                        <p:tgtEl>
                                          <p:spTgt spid="116"/>
                                        </p:tgtEl>
                                        <p:attrNameLst>
                                          <p:attrName>style.visibility</p:attrName>
                                        </p:attrNameLst>
                                      </p:cBhvr>
                                      <p:to>
                                        <p:strVal val="visible"/>
                                      </p:to>
                                    </p:set>
                                    <p:animEffect filter="fade" transition="in">
                                      <p:cBhvr additive="repl">
                                        <p:cTn id="13" dur="1000"/>
                                        <p:tgtEl>
                                          <p:spTgt spid="116"/>
                                        </p:tgtEl>
                                      </p:cBhvr>
                                    </p:animEffect>
                                    <p:anim calcmode="lin" valueType="num">
                                      <p:cBhvr additive="repl">
                                        <p:cTn id="14" dur="1000" fill="hold"/>
                                        <p:tgtEl>
                                          <p:spTgt spid="116"/>
                                        </p:tgtEl>
                                        <p:attrNameLst>
                                          <p:attrName>ppt_x</p:attrName>
                                        </p:attrNameLst>
                                      </p:cBhvr>
                                      <p:tavLst>
                                        <p:tav tm="0">
                                          <p:val>
                                            <p:strVal val="#ppt_x"/>
                                          </p:val>
                                        </p:tav>
                                        <p:tav tm="100000">
                                          <p:val>
                                            <p:strVal val="#ppt_x"/>
                                          </p:val>
                                        </p:tav>
                                      </p:tavLst>
                                    </p:anim>
                                    <p:anim calcmode="lin" valueType="num">
                                      <p:cBhvr additive="repl">
                                        <p:cTn id="15"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2880000" y="180000"/>
            <a:ext cx="3238920" cy="697680"/>
          </a:xfrm>
          <a:prstGeom prst="rect">
            <a:avLst/>
          </a:prstGeom>
          <a:noFill/>
          <a:ln w="0">
            <a:noFill/>
          </a:ln>
        </p:spPr>
        <p:txBody>
          <a:bodyPr lIns="0" rIns="0" tIns="0" bIns="0" anchor="ctr">
            <a:noAutofit/>
          </a:bodyPr>
          <a:p>
            <a:pPr indent="0" algn="ctr">
              <a:lnSpc>
                <a:spcPct val="100000"/>
              </a:lnSpc>
              <a:buNone/>
              <a:tabLst>
                <a:tab algn="l" pos="0"/>
              </a:tabLst>
            </a:pPr>
            <a:r>
              <a:rPr b="1" lang="en-IN" sz="3600" spc="-1" strike="noStrike">
                <a:solidFill>
                  <a:srgbClr val="331d54"/>
                </a:solidFill>
                <a:latin typeface="Arial"/>
                <a:ea typeface="Arial"/>
              </a:rPr>
              <a:t>Solved Cube</a:t>
            </a:r>
            <a:endParaRPr b="0" lang="en-IN" sz="3600" spc="-1" strike="noStrike">
              <a:solidFill>
                <a:srgbClr val="000000"/>
              </a:solidFill>
              <a:latin typeface="Arial"/>
            </a:endParaRPr>
          </a:p>
        </p:txBody>
      </p:sp>
      <p:pic>
        <p:nvPicPr>
          <p:cNvPr id="152" name="Picture 148" descr=""/>
          <p:cNvPicPr/>
          <p:nvPr/>
        </p:nvPicPr>
        <p:blipFill>
          <a:blip r:embed="rId1"/>
          <a:stretch/>
        </p:blipFill>
        <p:spPr>
          <a:xfrm>
            <a:off x="900000" y="932760"/>
            <a:ext cx="7559640" cy="3926880"/>
          </a:xfrm>
          <a:prstGeom prst="rect">
            <a:avLst/>
          </a:prstGeom>
          <a:ln w="0">
            <a:noFill/>
          </a:ln>
        </p:spPr>
      </p:pic>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6" presetSubtype="21">
                                  <p:stCondLst>
                                    <p:cond delay="0"/>
                                  </p:stCondLst>
                                  <p:childTnLst>
                                    <p:set>
                                      <p:cBhvr>
                                        <p:cTn id="169" dur="1" fill="hold">
                                          <p:stCondLst>
                                            <p:cond delay="0"/>
                                          </p:stCondLst>
                                        </p:cTn>
                                        <p:tgtEl>
                                          <p:spTgt spid="152"/>
                                        </p:tgtEl>
                                        <p:attrNameLst>
                                          <p:attrName>style.visibility</p:attrName>
                                        </p:attrNameLst>
                                      </p:cBhvr>
                                      <p:to>
                                        <p:strVal val="visible"/>
                                      </p:to>
                                    </p:set>
                                    <p:animEffect filter="barn(inVertical)" transition="in">
                                      <p:cBhvr additive="repl">
                                        <p:cTn id="170"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385;p66"/>
          <p:cNvSpPr/>
          <p:nvPr/>
        </p:nvSpPr>
        <p:spPr>
          <a:xfrm>
            <a:off x="2475360" y="83160"/>
            <a:ext cx="4004280" cy="636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IN" sz="3600" spc="-1" strike="noStrike">
                <a:solidFill>
                  <a:srgbClr val="331d54"/>
                </a:solidFill>
                <a:latin typeface="Arial"/>
                <a:ea typeface="Arial"/>
              </a:rPr>
              <a:t>Cube Facelets</a:t>
            </a:r>
            <a:endParaRPr b="0" lang="en-IN" sz="3600" spc="-1" strike="noStrike">
              <a:solidFill>
                <a:srgbClr val="000000"/>
              </a:solidFill>
              <a:latin typeface="Arial"/>
            </a:endParaRPr>
          </a:p>
        </p:txBody>
      </p:sp>
      <p:sp>
        <p:nvSpPr>
          <p:cNvPr id="154" name="Google Shape;385;p 1"/>
          <p:cNvSpPr/>
          <p:nvPr/>
        </p:nvSpPr>
        <p:spPr>
          <a:xfrm>
            <a:off x="540720" y="1260000"/>
            <a:ext cx="3058920" cy="7196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1600" spc="-1" strike="noStrike">
                <a:solidFill>
                  <a:srgbClr val="000000"/>
                </a:solidFill>
                <a:latin typeface="Arial"/>
                <a:ea typeface="DejaVu Sans"/>
              </a:rPr>
              <a:t>Raycasts are fired from front and if collision is detected on cube surface then it</a:t>
            </a:r>
            <a:r>
              <a:rPr b="1" lang="en-IN" sz="3600" spc="-1" strike="noStrike">
                <a:solidFill>
                  <a:srgbClr val="331d54"/>
                </a:solidFill>
                <a:latin typeface="Arial"/>
                <a:ea typeface="Arial"/>
              </a:rPr>
              <a:t> </a:t>
            </a:r>
            <a:r>
              <a:rPr b="0" lang="en-US" sz="1600" spc="-1" strike="noStrike">
                <a:solidFill>
                  <a:srgbClr val="000000"/>
                </a:solidFill>
                <a:latin typeface="Arial"/>
                <a:ea typeface="DejaVu Sans"/>
              </a:rPr>
              <a:t>is brodcasted on Cubemap.</a:t>
            </a:r>
            <a:endParaRPr b="0" lang="en-IN" sz="1600" spc="-1" strike="noStrike">
              <a:solidFill>
                <a:srgbClr val="000000"/>
              </a:solidFill>
              <a:latin typeface="Arial"/>
            </a:endParaRPr>
          </a:p>
        </p:txBody>
      </p:sp>
      <p:pic>
        <p:nvPicPr>
          <p:cNvPr id="155" name="" descr=""/>
          <p:cNvPicPr/>
          <p:nvPr/>
        </p:nvPicPr>
        <p:blipFill>
          <a:blip r:embed="rId1"/>
          <a:stretch/>
        </p:blipFill>
        <p:spPr>
          <a:xfrm>
            <a:off x="3600000" y="720000"/>
            <a:ext cx="5523840" cy="4382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Google Shape;385;p 2"/>
          <p:cNvSpPr/>
          <p:nvPr/>
        </p:nvSpPr>
        <p:spPr>
          <a:xfrm>
            <a:off x="1620000" y="180000"/>
            <a:ext cx="5484960" cy="636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IN" sz="3600" spc="-1" strike="noStrike">
                <a:solidFill>
                  <a:srgbClr val="331d54"/>
                </a:solidFill>
                <a:latin typeface="Arial"/>
                <a:ea typeface="Arial"/>
              </a:rPr>
              <a:t>Kociemba's algorithm?</a:t>
            </a:r>
            <a:endParaRPr b="0" lang="en-IN" sz="3600" spc="-1" strike="noStrike">
              <a:solidFill>
                <a:srgbClr val="000000"/>
              </a:solidFill>
              <a:latin typeface="Arial"/>
            </a:endParaRPr>
          </a:p>
        </p:txBody>
      </p:sp>
      <p:sp>
        <p:nvSpPr>
          <p:cNvPr id="157" name="Google Shape;385;p 3"/>
          <p:cNvSpPr/>
          <p:nvPr/>
        </p:nvSpPr>
        <p:spPr>
          <a:xfrm>
            <a:off x="180000" y="1080000"/>
            <a:ext cx="5399640" cy="323892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endParaRPr b="0" lang="en-IN" sz="1800" spc="-1" strike="noStrike">
              <a:solidFill>
                <a:srgbClr val="000000"/>
              </a:solidFill>
              <a:latin typeface="Arial"/>
              <a:ea typeface="DejaVu Sans"/>
            </a:endParaRPr>
          </a:p>
        </p:txBody>
      </p:sp>
      <p:sp>
        <p:nvSpPr>
          <p:cNvPr id="158" name=""/>
          <p:cNvSpPr/>
          <p:nvPr/>
        </p:nvSpPr>
        <p:spPr>
          <a:xfrm>
            <a:off x="180000" y="1080000"/>
            <a:ext cx="5305680" cy="2394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Roboto"/>
              </a:rPr>
              <a:t>Kociemba's algorithm is a method for solving the Rubik's Cube puzzle. It is a more advanced method than the beginner's method, which involves solving the cube layer by layer. Kociemba's algorithm is named after its creator, Herbert Kociemba, who developed it in the 1990s.</a:t>
            </a:r>
            <a:endParaRPr b="0" lang="en-IN" sz="1800" spc="-1" strike="noStrike">
              <a:solidFill>
                <a:srgbClr val="000000"/>
              </a:solidFill>
              <a:latin typeface="Roboto"/>
            </a:endParaRPr>
          </a:p>
          <a:p>
            <a:pPr>
              <a:lnSpc>
                <a:spcPct val="100000"/>
              </a:lnSpc>
            </a:pPr>
            <a:endParaRPr b="0" lang="en-IN" sz="1800" spc="-1" strike="noStrike">
              <a:solidFill>
                <a:srgbClr val="000000"/>
              </a:solidFill>
              <a:latin typeface="Roboto"/>
            </a:endParaRPr>
          </a:p>
          <a:p>
            <a:pPr>
              <a:lnSpc>
                <a:spcPct val="100000"/>
              </a:lnSpc>
            </a:pPr>
            <a:r>
              <a:rPr b="0" lang="en-IN" sz="1800" spc="-1" strike="noStrike">
                <a:solidFill>
                  <a:srgbClr val="000000"/>
                </a:solidFill>
                <a:latin typeface="Roboto"/>
              </a:rPr>
              <a:t>Kociemba's algorithm uses a two-phase approach to solve the Rubik's Cube. In the first phase, the corners of the cube are solved. In the second phase, the edges are solved. The two phases are completely independent, meaning that the algorithm solves the corners first and then the edges, rather than solving both at the same time.</a:t>
            </a:r>
            <a:endParaRPr b="0" lang="en-IN" sz="1800" spc="-1" strike="noStrike">
              <a:solidFill>
                <a:srgbClr val="000000"/>
              </a:solidFill>
              <a:latin typeface="Roboto"/>
            </a:endParaRPr>
          </a:p>
        </p:txBody>
      </p:sp>
      <p:pic>
        <p:nvPicPr>
          <p:cNvPr id="159" name="" descr=""/>
          <p:cNvPicPr/>
          <p:nvPr/>
        </p:nvPicPr>
        <p:blipFill>
          <a:blip r:embed="rId1"/>
          <a:stretch/>
        </p:blipFill>
        <p:spPr>
          <a:xfrm>
            <a:off x="5619960" y="1673280"/>
            <a:ext cx="3199680" cy="2466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Google Shape;385;p 4"/>
          <p:cNvSpPr/>
          <p:nvPr/>
        </p:nvSpPr>
        <p:spPr>
          <a:xfrm>
            <a:off x="1620000" y="180000"/>
            <a:ext cx="5484960" cy="636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IN" sz="3600" spc="-1" strike="noStrike">
                <a:solidFill>
                  <a:srgbClr val="331d54"/>
                </a:solidFill>
                <a:latin typeface="Arial"/>
                <a:ea typeface="Arial"/>
              </a:rPr>
              <a:t>Kociemba's algorithm:</a:t>
            </a:r>
            <a:endParaRPr b="0" lang="en-IN" sz="3600" spc="-1" strike="noStrike">
              <a:solidFill>
                <a:srgbClr val="000000"/>
              </a:solidFill>
              <a:latin typeface="Arial"/>
            </a:endParaRPr>
          </a:p>
        </p:txBody>
      </p:sp>
      <p:sp>
        <p:nvSpPr>
          <p:cNvPr id="161" name="Google Shape;385;p 5"/>
          <p:cNvSpPr/>
          <p:nvPr/>
        </p:nvSpPr>
        <p:spPr>
          <a:xfrm>
            <a:off x="180000" y="1080000"/>
            <a:ext cx="5399640" cy="323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62" name=""/>
          <p:cNvSpPr/>
          <p:nvPr/>
        </p:nvSpPr>
        <p:spPr>
          <a:xfrm>
            <a:off x="180000" y="900000"/>
            <a:ext cx="8819640" cy="2339640"/>
          </a:xfrm>
          <a:prstGeom prst="rect">
            <a:avLst/>
          </a:prstGeom>
          <a:noFill/>
          <a:ln w="0">
            <a:noFill/>
          </a:ln>
        </p:spPr>
        <p:style>
          <a:lnRef idx="0"/>
          <a:fillRef idx="0"/>
          <a:effectRef idx="0"/>
          <a:fontRef idx="minor"/>
        </p:style>
        <p:txBody>
          <a:bodyPr lIns="90000" rIns="90000" tIns="45000" bIns="45000" anchor="t">
            <a:noAutofit/>
          </a:bodyPr>
          <a:p>
            <a:r>
              <a:rPr b="0" lang="en-IN" sz="1800" spc="-1" strike="noStrike">
                <a:solidFill>
                  <a:srgbClr val="000000"/>
                </a:solidFill>
                <a:latin typeface="Roboto"/>
              </a:rPr>
              <a:t>The algorithm uses a sophisticated search strategy that involves analyzing the possible moves that can be made from a given cube state, and then selecting the move that will bring the cube closer to the solved state. This process is repeated until the cube is solved. Kociemba's algorithm is highly optimized, and can solve the Rubik's Cube in an average of 21 moves or less, which is much more efficient than the beginner's method.</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Roboto"/>
              </a:rPr>
              <a:t>Overall, Kociemba's algorithm is a highly effective method for solving the Rubik's Cube, and it is used by many speedcubers around the world.</a:t>
            </a:r>
            <a:endParaRPr b="0" lang="en-IN" sz="1800" spc="-1" strike="noStrike">
              <a:solidFill>
                <a:srgbClr val="000000"/>
              </a:solidFill>
              <a:latin typeface="Arial"/>
            </a:endParaRPr>
          </a:p>
        </p:txBody>
      </p:sp>
      <p:pic>
        <p:nvPicPr>
          <p:cNvPr id="163" name="" descr=""/>
          <p:cNvPicPr/>
          <p:nvPr/>
        </p:nvPicPr>
        <p:blipFill>
          <a:blip r:embed="rId1"/>
          <a:stretch/>
        </p:blipFill>
        <p:spPr>
          <a:xfrm>
            <a:off x="2160000" y="3393000"/>
            <a:ext cx="4837320" cy="1646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Google Shape;385;p 6"/>
          <p:cNvSpPr/>
          <p:nvPr/>
        </p:nvSpPr>
        <p:spPr>
          <a:xfrm>
            <a:off x="1620000" y="180000"/>
            <a:ext cx="5484960" cy="636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IN" sz="3600" spc="-1" strike="noStrike">
                <a:solidFill>
                  <a:srgbClr val="331d54"/>
                </a:solidFill>
                <a:latin typeface="Arial"/>
                <a:ea typeface="Arial"/>
              </a:rPr>
              <a:t>Kociemba's Efficiency:</a:t>
            </a:r>
            <a:endParaRPr b="0" lang="en-IN" sz="3600" spc="-1" strike="noStrike">
              <a:solidFill>
                <a:srgbClr val="000000"/>
              </a:solidFill>
              <a:latin typeface="Arial"/>
            </a:endParaRPr>
          </a:p>
        </p:txBody>
      </p:sp>
      <p:sp>
        <p:nvSpPr>
          <p:cNvPr id="165" name="Google Shape;385;p 7"/>
          <p:cNvSpPr/>
          <p:nvPr/>
        </p:nvSpPr>
        <p:spPr>
          <a:xfrm>
            <a:off x="180000" y="1080000"/>
            <a:ext cx="5399640" cy="323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pic>
        <p:nvPicPr>
          <p:cNvPr id="166" name="" descr=""/>
          <p:cNvPicPr/>
          <p:nvPr/>
        </p:nvPicPr>
        <p:blipFill>
          <a:blip r:embed="rId1"/>
          <a:stretch/>
        </p:blipFill>
        <p:spPr>
          <a:xfrm>
            <a:off x="360000" y="900000"/>
            <a:ext cx="8639640" cy="413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710280" y="536760"/>
            <a:ext cx="7719120" cy="477000"/>
          </a:xfrm>
          <a:prstGeom prst="rect">
            <a:avLst/>
          </a:prstGeom>
          <a:noFill/>
          <a:ln w="0">
            <a:noFill/>
          </a:ln>
        </p:spPr>
        <p:txBody>
          <a:bodyPr lIns="0" rIns="0" tIns="91440" bIns="91440" anchor="ctr">
            <a:noAutofit/>
          </a:bodyPr>
          <a:p>
            <a:pPr indent="0">
              <a:lnSpc>
                <a:spcPct val="100000"/>
              </a:lnSpc>
              <a:buNone/>
              <a:tabLst>
                <a:tab algn="l" pos="0"/>
              </a:tabLst>
            </a:pPr>
            <a:r>
              <a:rPr b="0" lang="en-IN" sz="4000" spc="-1" strike="noStrike">
                <a:solidFill>
                  <a:srgbClr val="64306c"/>
                </a:solidFill>
                <a:latin typeface="Fira Sans Extra Condensed Medium"/>
                <a:ea typeface="Fira Sans Extra Condensed Medium"/>
              </a:rPr>
              <a:t>Hardware requirements</a:t>
            </a:r>
            <a:endParaRPr b="0" lang="en-IN" sz="4000" spc="-1" strike="noStrike">
              <a:solidFill>
                <a:srgbClr val="000000"/>
              </a:solidFill>
              <a:latin typeface="Arial"/>
            </a:endParaRPr>
          </a:p>
        </p:txBody>
      </p:sp>
      <p:sp>
        <p:nvSpPr>
          <p:cNvPr id="168" name="PlaceHolder 2"/>
          <p:cNvSpPr>
            <a:spLocks noGrp="1"/>
          </p:cNvSpPr>
          <p:nvPr>
            <p:ph/>
          </p:nvPr>
        </p:nvSpPr>
        <p:spPr>
          <a:xfrm>
            <a:off x="710280" y="1152360"/>
            <a:ext cx="5021280" cy="3450240"/>
          </a:xfrm>
          <a:prstGeom prst="rect">
            <a:avLst/>
          </a:prstGeom>
          <a:noFill/>
          <a:ln w="0">
            <a:noFill/>
          </a:ln>
        </p:spPr>
        <p:txBody>
          <a:bodyPr lIns="0" rIns="0" tIns="91440" bIns="91440" anchor="t">
            <a:noAutofit/>
          </a:bodyPr>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1.5 GHz processor or higher.</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2 GB RAM or higher.</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500 MB Available Hard Drive Space</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Windows 7 SP2 or later operating system OR Any LINUX distribution or MAC OS.</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An active Internet Connection.(not requied for gameplay)</a:t>
            </a:r>
            <a:endParaRPr b="0" lang="en-IN" sz="1600" spc="-1" strike="noStrike">
              <a:solidFill>
                <a:srgbClr val="000000"/>
              </a:solidFill>
              <a:latin typeface="Arial"/>
            </a:endParaRPr>
          </a:p>
        </p:txBody>
      </p:sp>
      <p:pic>
        <p:nvPicPr>
          <p:cNvPr id="169" name="Google Shape;399;p68" descr=""/>
          <p:cNvPicPr/>
          <p:nvPr/>
        </p:nvPicPr>
        <p:blipFill>
          <a:blip r:embed="rId1"/>
          <a:stretch/>
        </p:blipFill>
        <p:spPr>
          <a:xfrm>
            <a:off x="5740560" y="1895400"/>
            <a:ext cx="3151800" cy="1773720"/>
          </a:xfrm>
          <a:prstGeom prst="rect">
            <a:avLst/>
          </a:prstGeom>
          <a:ln w="0">
            <a:noFill/>
          </a:ln>
        </p:spPr>
      </p:pic>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6" presetSubtype="21">
                                  <p:stCondLst>
                                    <p:cond delay="0"/>
                                  </p:stCondLst>
                                  <p:childTnLst>
                                    <p:set>
                                      <p:cBhvr>
                                        <p:cTn id="176" dur="1" fill="hold">
                                          <p:stCondLst>
                                            <p:cond delay="0"/>
                                          </p:stCondLst>
                                        </p:cTn>
                                        <p:tgtEl>
                                          <p:spTgt spid="168">
                                            <p:txEl>
                                              <p:pRg st="0" end="0"/>
                                            </p:txEl>
                                          </p:spTgt>
                                        </p:tgtEl>
                                        <p:attrNameLst>
                                          <p:attrName>style.visibility</p:attrName>
                                        </p:attrNameLst>
                                      </p:cBhvr>
                                      <p:to>
                                        <p:strVal val="visible"/>
                                      </p:to>
                                    </p:set>
                                    <p:animEffect filter="barn(inVertical)" transition="in">
                                      <p:cBhvr additive="repl">
                                        <p:cTn id="177" dur="500"/>
                                        <p:tgtEl>
                                          <p:spTgt spid="168">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6" presetSubtype="21">
                                  <p:stCondLst>
                                    <p:cond delay="0"/>
                                  </p:stCondLst>
                                  <p:childTnLst>
                                    <p:set>
                                      <p:cBhvr>
                                        <p:cTn id="181" dur="1" fill="hold">
                                          <p:stCondLst>
                                            <p:cond delay="0"/>
                                          </p:stCondLst>
                                        </p:cTn>
                                        <p:tgtEl>
                                          <p:spTgt spid="168">
                                            <p:txEl>
                                              <p:pRg st="1" end="1"/>
                                            </p:txEl>
                                          </p:spTgt>
                                        </p:tgtEl>
                                        <p:attrNameLst>
                                          <p:attrName>style.visibility</p:attrName>
                                        </p:attrNameLst>
                                      </p:cBhvr>
                                      <p:to>
                                        <p:strVal val="visible"/>
                                      </p:to>
                                    </p:set>
                                    <p:animEffect filter="barn(inVertical)" transition="in">
                                      <p:cBhvr additive="repl">
                                        <p:cTn id="182" dur="500"/>
                                        <p:tgtEl>
                                          <p:spTgt spid="168">
                                            <p:txEl>
                                              <p:pRg st="1" end="1"/>
                                            </p:txEl>
                                          </p:spTgt>
                                        </p:tgtEl>
                                      </p:cBhvr>
                                    </p:animEffec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6" presetSubtype="21">
                                  <p:stCondLst>
                                    <p:cond delay="0"/>
                                  </p:stCondLst>
                                  <p:childTnLst>
                                    <p:set>
                                      <p:cBhvr>
                                        <p:cTn id="186" dur="1" fill="hold">
                                          <p:stCondLst>
                                            <p:cond delay="0"/>
                                          </p:stCondLst>
                                        </p:cTn>
                                        <p:tgtEl>
                                          <p:spTgt spid="168">
                                            <p:txEl>
                                              <p:pRg st="2" end="2"/>
                                            </p:txEl>
                                          </p:spTgt>
                                        </p:tgtEl>
                                        <p:attrNameLst>
                                          <p:attrName>style.visibility</p:attrName>
                                        </p:attrNameLst>
                                      </p:cBhvr>
                                      <p:to>
                                        <p:strVal val="visible"/>
                                      </p:to>
                                    </p:set>
                                    <p:animEffect filter="barn(inVertical)" transition="in">
                                      <p:cBhvr additive="repl">
                                        <p:cTn id="187" dur="500"/>
                                        <p:tgtEl>
                                          <p:spTgt spid="168">
                                            <p:txEl>
                                              <p:pRg st="2" end="2"/>
                                            </p:txEl>
                                          </p:spTgt>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6" presetSubtype="21">
                                  <p:stCondLst>
                                    <p:cond delay="0"/>
                                  </p:stCondLst>
                                  <p:childTnLst>
                                    <p:set>
                                      <p:cBhvr>
                                        <p:cTn id="191" dur="1" fill="hold">
                                          <p:stCondLst>
                                            <p:cond delay="0"/>
                                          </p:stCondLst>
                                        </p:cTn>
                                        <p:tgtEl>
                                          <p:spTgt spid="168">
                                            <p:txEl>
                                              <p:pRg st="3" end="3"/>
                                            </p:txEl>
                                          </p:spTgt>
                                        </p:tgtEl>
                                        <p:attrNameLst>
                                          <p:attrName>style.visibility</p:attrName>
                                        </p:attrNameLst>
                                      </p:cBhvr>
                                      <p:to>
                                        <p:strVal val="visible"/>
                                      </p:to>
                                    </p:set>
                                    <p:animEffect filter="barn(inVertical)" transition="in">
                                      <p:cBhvr additive="repl">
                                        <p:cTn id="192" dur="500"/>
                                        <p:tgtEl>
                                          <p:spTgt spid="168">
                                            <p:txEl>
                                              <p:pRg st="3" end="3"/>
                                            </p:txEl>
                                          </p:spTgt>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6" presetSubtype="21">
                                  <p:stCondLst>
                                    <p:cond delay="0"/>
                                  </p:stCondLst>
                                  <p:childTnLst>
                                    <p:set>
                                      <p:cBhvr>
                                        <p:cTn id="196" dur="1" fill="hold">
                                          <p:stCondLst>
                                            <p:cond delay="0"/>
                                          </p:stCondLst>
                                        </p:cTn>
                                        <p:tgtEl>
                                          <p:spTgt spid="168">
                                            <p:txEl>
                                              <p:pRg st="4" end="4"/>
                                            </p:txEl>
                                          </p:spTgt>
                                        </p:tgtEl>
                                        <p:attrNameLst>
                                          <p:attrName>style.visibility</p:attrName>
                                        </p:attrNameLst>
                                      </p:cBhvr>
                                      <p:to>
                                        <p:strVal val="visible"/>
                                      </p:to>
                                    </p:set>
                                    <p:animEffect filter="barn(inVertical)" transition="in">
                                      <p:cBhvr additive="repl">
                                        <p:cTn id="197" dur="500"/>
                                        <p:tgtEl>
                                          <p:spTgt spid="16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10280" y="536760"/>
            <a:ext cx="7719120" cy="477000"/>
          </a:xfrm>
          <a:prstGeom prst="rect">
            <a:avLst/>
          </a:prstGeom>
          <a:noFill/>
          <a:ln w="0">
            <a:noFill/>
          </a:ln>
        </p:spPr>
        <p:txBody>
          <a:bodyPr lIns="0" rIns="0" tIns="91440" bIns="91440" anchor="ctr">
            <a:noAutofit/>
          </a:bodyPr>
          <a:p>
            <a:pPr indent="0">
              <a:lnSpc>
                <a:spcPct val="100000"/>
              </a:lnSpc>
              <a:buNone/>
              <a:tabLst>
                <a:tab algn="l" pos="0"/>
              </a:tabLst>
            </a:pPr>
            <a:r>
              <a:rPr b="0" lang="en-IN" sz="4000" spc="-1" strike="noStrike">
                <a:solidFill>
                  <a:srgbClr val="64306c"/>
                </a:solidFill>
                <a:latin typeface="Fira Sans Extra Condensed Medium"/>
                <a:ea typeface="Fira Sans Extra Condensed Medium"/>
              </a:rPr>
              <a:t>Software requirements</a:t>
            </a:r>
            <a:endParaRPr b="0" lang="en-IN" sz="4000" spc="-1" strike="noStrike">
              <a:solidFill>
                <a:srgbClr val="000000"/>
              </a:solidFill>
              <a:latin typeface="Arial"/>
            </a:endParaRPr>
          </a:p>
        </p:txBody>
      </p:sp>
      <p:sp>
        <p:nvSpPr>
          <p:cNvPr id="171" name="PlaceHolder 2"/>
          <p:cNvSpPr>
            <a:spLocks noGrp="1"/>
          </p:cNvSpPr>
          <p:nvPr>
            <p:ph/>
          </p:nvPr>
        </p:nvSpPr>
        <p:spPr>
          <a:xfrm>
            <a:off x="710280" y="1152360"/>
            <a:ext cx="4680360" cy="3450240"/>
          </a:xfrm>
          <a:prstGeom prst="rect">
            <a:avLst/>
          </a:prstGeom>
          <a:noFill/>
          <a:ln w="0">
            <a:noFill/>
          </a:ln>
        </p:spPr>
        <p:txBody>
          <a:bodyPr lIns="0" rIns="0" tIns="91440" bIns="91440" anchor="t">
            <a:noAutofit/>
          </a:bodyPr>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Any Modern OS.</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Visual Studio Code.</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Git and GitHub.</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Unity3D</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Blender</a:t>
            </a:r>
            <a:endParaRPr b="0" lang="en-IN" sz="1600" spc="-1" strike="noStrike">
              <a:solidFill>
                <a:srgbClr val="000000"/>
              </a:solidFill>
              <a:latin typeface="Arial"/>
            </a:endParaRPr>
          </a:p>
          <a:p>
            <a:pPr marL="457200" indent="-343080">
              <a:lnSpc>
                <a:spcPct val="150000"/>
              </a:lnSpc>
              <a:spcBef>
                <a:spcPts val="1001"/>
              </a:spcBef>
              <a:buClr>
                <a:srgbClr val="000000"/>
              </a:buClr>
              <a:buFont typeface="Roboto"/>
              <a:buChar char="●"/>
            </a:pPr>
            <a:r>
              <a:rPr b="0" lang="en-IN" sz="1600" spc="-1" strike="noStrike">
                <a:solidFill>
                  <a:schemeClr val="dk1"/>
                </a:solidFill>
                <a:latin typeface="Roboto"/>
                <a:ea typeface="Roboto"/>
              </a:rPr>
              <a:t>UnityAPI</a:t>
            </a:r>
            <a:endParaRPr b="0" lang="en-IN" sz="1600" spc="-1" strike="noStrike">
              <a:solidFill>
                <a:srgbClr val="000000"/>
              </a:solidFill>
              <a:latin typeface="Arial"/>
            </a:endParaRPr>
          </a:p>
        </p:txBody>
      </p:sp>
      <p:pic>
        <p:nvPicPr>
          <p:cNvPr id="172" name="Google Shape;406;p69" descr=""/>
          <p:cNvPicPr/>
          <p:nvPr/>
        </p:nvPicPr>
        <p:blipFill>
          <a:blip r:embed="rId1"/>
          <a:stretch/>
        </p:blipFill>
        <p:spPr>
          <a:xfrm>
            <a:off x="5394960" y="1537560"/>
            <a:ext cx="3165840" cy="1774800"/>
          </a:xfrm>
          <a:prstGeom prst="rect">
            <a:avLst/>
          </a:prstGeom>
          <a:ln w="0">
            <a:noFill/>
          </a:ln>
        </p:spPr>
      </p:pic>
    </p:spTree>
  </p:cSld>
  <mc:AlternateContent>
    <mc:Choice Requires="p14">
      <p:transition spd="slow" p14:dur="2000"/>
    </mc:Choice>
    <mc:Fallback>
      <p:transition spd="slow"/>
    </mc:Fallback>
  </mc:AlternateContent>
  <p:timing>
    <p:tnLst>
      <p:par>
        <p:cTn id="198" dur="indefinite" restart="never" nodeType="tmRoot">
          <p:childTnLst>
            <p:seq>
              <p:cTn id="199" dur="indefinite" nodeType="mainSeq">
                <p:childTnLst>
                  <p:par>
                    <p:cTn id="200" fill="hold">
                      <p:stCondLst>
                        <p:cond delay="indefinite"/>
                      </p:stCondLst>
                      <p:childTnLst>
                        <p:par>
                          <p:cTn id="201" fill="hold">
                            <p:stCondLst>
                              <p:cond delay="0"/>
                            </p:stCondLst>
                            <p:childTnLst>
                              <p:par>
                                <p:cTn id="202" nodeType="clickEffect" fill="hold" presetClass="entr" presetID="16" presetSubtype="21">
                                  <p:stCondLst>
                                    <p:cond delay="0"/>
                                  </p:stCondLst>
                                  <p:childTnLst>
                                    <p:set>
                                      <p:cBhvr>
                                        <p:cTn id="203" dur="1" fill="hold">
                                          <p:stCondLst>
                                            <p:cond delay="0"/>
                                          </p:stCondLst>
                                        </p:cTn>
                                        <p:tgtEl>
                                          <p:spTgt spid="172"/>
                                        </p:tgtEl>
                                        <p:attrNameLst>
                                          <p:attrName>style.visibility</p:attrName>
                                        </p:attrNameLst>
                                      </p:cBhvr>
                                      <p:to>
                                        <p:strVal val="visible"/>
                                      </p:to>
                                    </p:set>
                                    <p:animEffect filter="barn(inVertical)" transition="in">
                                      <p:cBhvr additive="repl">
                                        <p:cTn id="204" dur="500"/>
                                        <p:tgtEl>
                                          <p:spTgt spid="172"/>
                                        </p:tgtEl>
                                      </p:cBhvr>
                                    </p:animEffec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2" presetSubtype="4">
                                  <p:stCondLst>
                                    <p:cond delay="0"/>
                                  </p:stCondLst>
                                  <p:childTnLst>
                                    <p:set>
                                      <p:cBhvr>
                                        <p:cTn id="208" dur="1" fill="hold">
                                          <p:stCondLst>
                                            <p:cond delay="0"/>
                                          </p:stCondLst>
                                        </p:cTn>
                                        <p:tgtEl>
                                          <p:spTgt spid="170"/>
                                        </p:tgtEl>
                                        <p:attrNameLst>
                                          <p:attrName>style.visibility</p:attrName>
                                        </p:attrNameLst>
                                      </p:cBhvr>
                                      <p:to>
                                        <p:strVal val="visible"/>
                                      </p:to>
                                    </p:set>
                                    <p:anim calcmode="lin" valueType="num">
                                      <p:cBhvr additive="repl">
                                        <p:cTn id="209" dur="500" fill="hold"/>
                                        <p:tgtEl>
                                          <p:spTgt spid="170"/>
                                        </p:tgtEl>
                                        <p:attrNameLst>
                                          <p:attrName>ppt_x</p:attrName>
                                        </p:attrNameLst>
                                      </p:cBhvr>
                                      <p:tavLst>
                                        <p:tav tm="0">
                                          <p:val>
                                            <p:strVal val="#ppt_x"/>
                                          </p:val>
                                        </p:tav>
                                        <p:tav tm="100000">
                                          <p:val>
                                            <p:strVal val="#ppt_x"/>
                                          </p:val>
                                        </p:tav>
                                      </p:tavLst>
                                    </p:anim>
                                    <p:anim calcmode="lin" valueType="num">
                                      <p:cBhvr additive="repl">
                                        <p:cTn id="210"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0">
                                  <p:stCondLst>
                                    <p:cond delay="0"/>
                                  </p:stCondLst>
                                  <p:childTnLst>
                                    <p:set>
                                      <p:cBhvr>
                                        <p:cTn id="214" dur="1" fill="hold">
                                          <p:stCondLst>
                                            <p:cond delay="0"/>
                                          </p:stCondLst>
                                        </p:cTn>
                                        <p:tgtEl>
                                          <p:spTgt spid="171">
                                            <p:txEl>
                                              <p:pRg st="0" end="0"/>
                                            </p:txEl>
                                          </p:spTgt>
                                        </p:tgtEl>
                                        <p:attrNameLst>
                                          <p:attrName>style.visibility</p:attrName>
                                        </p:attrNameLst>
                                      </p:cBhvr>
                                      <p:to>
                                        <p:strVal val="visible"/>
                                      </p:to>
                                    </p:set>
                                    <p:animEffect filter="fade" transition="in">
                                      <p:cBhvr additive="repl">
                                        <p:cTn id="215" dur="500"/>
                                        <p:tgtEl>
                                          <p:spTgt spid="171">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10">
                                  <p:stCondLst>
                                    <p:cond delay="0"/>
                                  </p:stCondLst>
                                  <p:childTnLst>
                                    <p:set>
                                      <p:cBhvr>
                                        <p:cTn id="219" dur="1" fill="hold">
                                          <p:stCondLst>
                                            <p:cond delay="0"/>
                                          </p:stCondLst>
                                        </p:cTn>
                                        <p:tgtEl>
                                          <p:spTgt spid="171">
                                            <p:txEl>
                                              <p:pRg st="1" end="1"/>
                                            </p:txEl>
                                          </p:spTgt>
                                        </p:tgtEl>
                                        <p:attrNameLst>
                                          <p:attrName>style.visibility</p:attrName>
                                        </p:attrNameLst>
                                      </p:cBhvr>
                                      <p:to>
                                        <p:strVal val="visible"/>
                                      </p:to>
                                    </p:set>
                                    <p:animEffect filter="fade" transition="in">
                                      <p:cBhvr additive="repl">
                                        <p:cTn id="220" dur="500"/>
                                        <p:tgtEl>
                                          <p:spTgt spid="171">
                                            <p:txEl>
                                              <p:pRg st="1" end="1"/>
                                            </p:txEl>
                                          </p:spTgt>
                                        </p:tgtEl>
                                      </p:cBhvr>
                                    </p:animEffec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0">
                                  <p:stCondLst>
                                    <p:cond delay="0"/>
                                  </p:stCondLst>
                                  <p:childTnLst>
                                    <p:set>
                                      <p:cBhvr>
                                        <p:cTn id="224" dur="1" fill="hold">
                                          <p:stCondLst>
                                            <p:cond delay="0"/>
                                          </p:stCondLst>
                                        </p:cTn>
                                        <p:tgtEl>
                                          <p:spTgt spid="171">
                                            <p:txEl>
                                              <p:pRg st="2" end="2"/>
                                            </p:txEl>
                                          </p:spTgt>
                                        </p:tgtEl>
                                        <p:attrNameLst>
                                          <p:attrName>style.visibility</p:attrName>
                                        </p:attrNameLst>
                                      </p:cBhvr>
                                      <p:to>
                                        <p:strVal val="visible"/>
                                      </p:to>
                                    </p:set>
                                    <p:animEffect filter="fade" transition="in">
                                      <p:cBhvr additive="repl">
                                        <p:cTn id="225" dur="500"/>
                                        <p:tgtEl>
                                          <p:spTgt spid="171">
                                            <p:txEl>
                                              <p:pRg st="2" end="2"/>
                                            </p:txEl>
                                          </p:spTgt>
                                        </p:tgtEl>
                                      </p:cBhvr>
                                    </p:animEffec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0">
                                  <p:stCondLst>
                                    <p:cond delay="0"/>
                                  </p:stCondLst>
                                  <p:childTnLst>
                                    <p:set>
                                      <p:cBhvr>
                                        <p:cTn id="229" dur="1" fill="hold">
                                          <p:stCondLst>
                                            <p:cond delay="0"/>
                                          </p:stCondLst>
                                        </p:cTn>
                                        <p:tgtEl>
                                          <p:spTgt spid="171">
                                            <p:txEl>
                                              <p:pRg st="3" end="3"/>
                                            </p:txEl>
                                          </p:spTgt>
                                        </p:tgtEl>
                                        <p:attrNameLst>
                                          <p:attrName>style.visibility</p:attrName>
                                        </p:attrNameLst>
                                      </p:cBhvr>
                                      <p:to>
                                        <p:strVal val="visible"/>
                                      </p:to>
                                    </p:set>
                                    <p:animEffect filter="fade" transition="in">
                                      <p:cBhvr additive="repl">
                                        <p:cTn id="230" dur="500"/>
                                        <p:tgtEl>
                                          <p:spTgt spid="171">
                                            <p:txEl>
                                              <p:pRg st="3" end="3"/>
                                            </p:txEl>
                                          </p:spTgt>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0">
                                  <p:stCondLst>
                                    <p:cond delay="0"/>
                                  </p:stCondLst>
                                  <p:childTnLst>
                                    <p:set>
                                      <p:cBhvr>
                                        <p:cTn id="234" dur="1" fill="hold">
                                          <p:stCondLst>
                                            <p:cond delay="0"/>
                                          </p:stCondLst>
                                        </p:cTn>
                                        <p:tgtEl>
                                          <p:spTgt spid="171">
                                            <p:txEl>
                                              <p:pRg st="4" end="4"/>
                                            </p:txEl>
                                          </p:spTgt>
                                        </p:tgtEl>
                                        <p:attrNameLst>
                                          <p:attrName>style.visibility</p:attrName>
                                        </p:attrNameLst>
                                      </p:cBhvr>
                                      <p:to>
                                        <p:strVal val="visible"/>
                                      </p:to>
                                    </p:set>
                                    <p:animEffect filter="fade" transition="in">
                                      <p:cBhvr additive="repl">
                                        <p:cTn id="235" dur="500"/>
                                        <p:tgtEl>
                                          <p:spTgt spid="171">
                                            <p:txEl>
                                              <p:pRg st="4" end="4"/>
                                            </p:txEl>
                                          </p:spTgt>
                                        </p:tgtEl>
                                      </p:cBhvr>
                                    </p:animEffect>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10">
                                  <p:stCondLst>
                                    <p:cond delay="0"/>
                                  </p:stCondLst>
                                  <p:childTnLst>
                                    <p:set>
                                      <p:cBhvr>
                                        <p:cTn id="239" dur="1" fill="hold">
                                          <p:stCondLst>
                                            <p:cond delay="0"/>
                                          </p:stCondLst>
                                        </p:cTn>
                                        <p:tgtEl>
                                          <p:spTgt spid="171">
                                            <p:txEl>
                                              <p:pRg st="5" end="5"/>
                                            </p:txEl>
                                          </p:spTgt>
                                        </p:tgtEl>
                                        <p:attrNameLst>
                                          <p:attrName>style.visibility</p:attrName>
                                        </p:attrNameLst>
                                      </p:cBhvr>
                                      <p:to>
                                        <p:strVal val="visible"/>
                                      </p:to>
                                    </p:set>
                                    <p:animEffect filter="fade" transition="in">
                                      <p:cBhvr additive="repl">
                                        <p:cTn id="240" dur="500"/>
                                        <p:tgtEl>
                                          <p:spTgt spid="17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10280" y="154440"/>
            <a:ext cx="7719120" cy="477000"/>
          </a:xfrm>
          <a:prstGeom prst="rect">
            <a:avLst/>
          </a:prstGeom>
          <a:noFill/>
          <a:ln w="0">
            <a:noFill/>
          </a:ln>
        </p:spPr>
        <p:txBody>
          <a:bodyPr lIns="0" rIns="0" tIns="91440" bIns="91440" anchor="ctr">
            <a:noAutofit/>
          </a:bodyPr>
          <a:p>
            <a:pPr indent="0" algn="ctr">
              <a:lnSpc>
                <a:spcPct val="100000"/>
              </a:lnSpc>
              <a:buNone/>
              <a:tabLst>
                <a:tab algn="l" pos="0"/>
              </a:tabLst>
            </a:pPr>
            <a:r>
              <a:rPr b="0" lang="en-IN" sz="4000" spc="-1" strike="noStrike">
                <a:solidFill>
                  <a:srgbClr val="64306c"/>
                </a:solidFill>
                <a:latin typeface="Fira Sans Extra Condensed Medium"/>
                <a:ea typeface="Fira Sans Extra Condensed Medium"/>
              </a:rPr>
              <a:t>References</a:t>
            </a:r>
            <a:endParaRPr b="0" lang="en-IN" sz="4000" spc="-1" strike="noStrike">
              <a:solidFill>
                <a:srgbClr val="000000"/>
              </a:solidFill>
              <a:latin typeface="Arial"/>
            </a:endParaRPr>
          </a:p>
        </p:txBody>
      </p:sp>
      <p:sp>
        <p:nvSpPr>
          <p:cNvPr id="174" name="Google Shape;413;p70"/>
          <p:cNvSpPr/>
          <p:nvPr/>
        </p:nvSpPr>
        <p:spPr>
          <a:xfrm>
            <a:off x="1135440" y="2761560"/>
            <a:ext cx="5298840" cy="39744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75" name="TextBox 162"/>
          <p:cNvSpPr/>
          <p:nvPr/>
        </p:nvSpPr>
        <p:spPr>
          <a:xfrm>
            <a:off x="540000" y="817560"/>
            <a:ext cx="5578920" cy="134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500" spc="-1" strike="noStrike">
                <a:solidFill>
                  <a:srgbClr val="000000"/>
                </a:solidFill>
                <a:latin typeface="Arial"/>
                <a:ea typeface="DejaVu Sans"/>
              </a:rPr>
              <a:t>Technology References:</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C# (https://learn.microsoft.com/en-us/dotnet/csharp/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.NET Core (https://dotnet.microsoft.com/en-us/learn/dotnet/what-is-dotnet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Mono(https://www.mono-project.com/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Unity3D(https://unity.com/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Unity Scripting API(https://jquery.com/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LibreOffice(https://www.libreoffice.org/discover/libreoffice/)</a:t>
            </a:r>
            <a:endParaRPr b="0" lang="en-IN" sz="1200" spc="-1" strike="noStrike">
              <a:solidFill>
                <a:srgbClr val="000000"/>
              </a:solidFill>
              <a:latin typeface="Arial"/>
            </a:endParaRPr>
          </a:p>
        </p:txBody>
      </p:sp>
      <p:sp>
        <p:nvSpPr>
          <p:cNvPr id="176" name="TextBox 163"/>
          <p:cNvSpPr/>
          <p:nvPr/>
        </p:nvSpPr>
        <p:spPr>
          <a:xfrm>
            <a:off x="540000" y="2082960"/>
            <a:ext cx="5020560" cy="67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500" spc="-1" strike="noStrike">
                <a:solidFill>
                  <a:srgbClr val="000000"/>
                </a:solidFill>
                <a:latin typeface="Arial"/>
                <a:ea typeface="DejaVu Sans"/>
              </a:rPr>
              <a:t>Documentation References:</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Unity Documentation (https://docs.unity3d.com/Manual/index.html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kociemba Algorithm (http://kociemba.org/ )</a:t>
            </a:r>
            <a:endParaRPr b="0" lang="en-IN" sz="1200" spc="-1" strike="noStrike">
              <a:solidFill>
                <a:srgbClr val="000000"/>
              </a:solidFill>
              <a:latin typeface="Arial"/>
            </a:endParaRPr>
          </a:p>
        </p:txBody>
      </p:sp>
      <p:sp>
        <p:nvSpPr>
          <p:cNvPr id="177" name="TextBox 164"/>
          <p:cNvSpPr/>
          <p:nvPr/>
        </p:nvSpPr>
        <p:spPr>
          <a:xfrm>
            <a:off x="540000" y="2693520"/>
            <a:ext cx="568440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500" spc="-1" strike="noStrike">
                <a:solidFill>
                  <a:srgbClr val="000000"/>
                </a:solidFill>
                <a:latin typeface="Arial"/>
                <a:ea typeface="DejaVu Sans"/>
              </a:rPr>
              <a:t>Others</a:t>
            </a:r>
            <a:r>
              <a:rPr b="1" lang="en-IN" sz="1600" spc="-1" strike="noStrike">
                <a:solidFill>
                  <a:srgbClr val="000000"/>
                </a:solidFill>
                <a:latin typeface="Arial"/>
                <a:ea typeface="DejaVu Sans"/>
              </a:rPr>
              <a:t>:</a:t>
            </a:r>
            <a:endParaRPr b="0" lang="en-IN" sz="1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Git SCM(https://git-scm.com/ )</a:t>
            </a:r>
            <a:endParaRPr b="0" lang="en-IN" sz="1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GitHub(https://github.com/ )</a:t>
            </a:r>
            <a:endParaRPr b="0" lang="en-IN" sz="1200" spc="-1" strike="noStrike">
              <a:solidFill>
                <a:srgbClr val="000000"/>
              </a:solidFill>
              <a:latin typeface="Arial"/>
            </a:endParaRPr>
          </a:p>
          <a:p>
            <a:pPr>
              <a:lnSpc>
                <a:spcPct val="100000"/>
              </a:lnSpc>
            </a:pPr>
            <a:r>
              <a:rPr b="1" lang="en-IN" sz="1500" spc="-1" strike="noStrike">
                <a:solidFill>
                  <a:srgbClr val="000000"/>
                </a:solidFill>
                <a:latin typeface="Arial"/>
                <a:ea typeface="DejaVu Sans"/>
              </a:rPr>
              <a:t>Composite</a:t>
            </a:r>
            <a:r>
              <a:rPr b="1" lang="en-IN" sz="1600" spc="-1" strike="noStrike">
                <a:solidFill>
                  <a:srgbClr val="000000"/>
                </a:solidFill>
                <a:latin typeface="Arial"/>
                <a:ea typeface="DejaVu Sans"/>
              </a:rPr>
              <a:t> </a:t>
            </a:r>
            <a:r>
              <a:rPr b="1" lang="en-IN" sz="1500" spc="-1" strike="noStrike">
                <a:solidFill>
                  <a:srgbClr val="000000"/>
                </a:solidFill>
                <a:latin typeface="Arial"/>
                <a:ea typeface="DejaVu Sans"/>
              </a:rPr>
              <a:t>reference</a:t>
            </a:r>
            <a:r>
              <a:rPr b="1" lang="en-IN" sz="1600" spc="-1" strike="noStrike">
                <a:solidFill>
                  <a:srgbClr val="000000"/>
                </a:solidFill>
                <a:latin typeface="Arial"/>
                <a:ea typeface="DejaVu Sans"/>
              </a:rPr>
              <a:t>:</a:t>
            </a:r>
            <a:endParaRPr b="0" lang="en-IN" sz="16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300" spc="-1" strike="noStrike">
                <a:solidFill>
                  <a:srgbClr val="000000"/>
                </a:solidFill>
                <a:latin typeface="Arial"/>
                <a:ea typeface="DejaVu Sans"/>
              </a:rPr>
              <a:t>Google (https://www.google.co.in/ )</a:t>
            </a:r>
            <a:endParaRPr b="0" lang="en-IN" sz="13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300" spc="-1" strike="noStrike">
                <a:solidFill>
                  <a:srgbClr val="000000"/>
                </a:solidFill>
                <a:latin typeface="Arial"/>
                <a:ea typeface="DejaVu Sans"/>
              </a:rPr>
              <a:t>Project Repo(https://github.com/Prakash4844/Rubikc )</a:t>
            </a:r>
            <a:endParaRPr b="0" lang="en-IN" sz="1300" spc="-1" strike="noStrike">
              <a:solidFill>
                <a:srgbClr val="000000"/>
              </a:solidFill>
              <a:latin typeface="Arial"/>
            </a:endParaRPr>
          </a:p>
        </p:txBody>
      </p:sp>
      <p:sp>
        <p:nvSpPr>
          <p:cNvPr id="178" name="TextBox 165"/>
          <p:cNvSpPr/>
          <p:nvPr/>
        </p:nvSpPr>
        <p:spPr>
          <a:xfrm>
            <a:off x="6364800" y="4181400"/>
            <a:ext cx="277812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Team-members:</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Prakash (205028)</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Sagar Goswami (205040)</a:t>
            </a:r>
            <a:endParaRPr b="0" lang="en-IN" sz="1800" spc="-1" strike="noStrike">
              <a:solidFill>
                <a:srgbClr val="000000"/>
              </a:solidFill>
              <a:latin typeface="Arial"/>
            </a:endParaRPr>
          </a:p>
        </p:txBody>
      </p:sp>
    </p:spTree>
  </p:cSld>
  <p:transition spd="slow">
    <p:push dir="r"/>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245160" y="1753920"/>
            <a:ext cx="5918400" cy="1631160"/>
          </a:xfrm>
          <a:prstGeom prst="rect">
            <a:avLst/>
          </a:prstGeom>
          <a:noFill/>
          <a:ln w="0">
            <a:noFill/>
          </a:ln>
        </p:spPr>
        <p:txBody>
          <a:bodyPr lIns="0" rIns="0" tIns="91440" bIns="91440" anchor="ctr">
            <a:noAutofit/>
          </a:bodyPr>
          <a:p>
            <a:pPr indent="0" algn="ctr">
              <a:lnSpc>
                <a:spcPct val="100000"/>
              </a:lnSpc>
              <a:buNone/>
              <a:tabLst>
                <a:tab algn="l" pos="0"/>
              </a:tabLst>
            </a:pPr>
            <a:r>
              <a:rPr b="0" lang="en-IN" sz="6000" spc="-1" strike="noStrike">
                <a:solidFill>
                  <a:srgbClr val="64306c"/>
                </a:solidFill>
                <a:latin typeface="Fira Sans Extra Condensed Medium"/>
                <a:ea typeface="Fira Sans Extra Condensed Medium"/>
              </a:rPr>
              <a:t>Any Question ?</a:t>
            </a:r>
            <a:endParaRPr b="0" lang="en-IN" sz="6000" spc="-1" strike="noStrike">
              <a:solidFill>
                <a:srgbClr val="000000"/>
              </a:solidFill>
              <a:latin typeface="Arial"/>
            </a:endParaRPr>
          </a:p>
        </p:txBody>
      </p:sp>
      <p:pic>
        <p:nvPicPr>
          <p:cNvPr id="180" name="Google Shape;420;p71" descr=""/>
          <p:cNvPicPr/>
          <p:nvPr/>
        </p:nvPicPr>
        <p:blipFill>
          <a:blip r:embed="rId1"/>
          <a:stretch/>
        </p:blipFill>
        <p:spPr>
          <a:xfrm>
            <a:off x="6666840" y="1150200"/>
            <a:ext cx="1940040" cy="28386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Google Shape;425;p72" descr=""/>
          <p:cNvPicPr/>
          <p:nvPr/>
        </p:nvPicPr>
        <p:blipFill>
          <a:blip r:embed="rId1"/>
          <a:stretch/>
        </p:blipFill>
        <p:spPr>
          <a:xfrm>
            <a:off x="0" y="0"/>
            <a:ext cx="9139680" cy="5139360"/>
          </a:xfrm>
          <a:prstGeom prst="rect">
            <a:avLst/>
          </a:prstGeom>
          <a:ln w="0">
            <a:noFill/>
          </a:ln>
        </p:spPr>
      </p:pic>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0">
                                  <p:stCondLst>
                                    <p:cond delay="0"/>
                                  </p:stCondLst>
                                  <p:childTnLst>
                                    <p:set>
                                      <p:cBhvr>
                                        <p:cTn id="246" dur="1" fill="hold">
                                          <p:stCondLst>
                                            <p:cond delay="0"/>
                                          </p:stCondLst>
                                        </p:cTn>
                                        <p:tgtEl>
                                          <p:spTgt spid="181"/>
                                        </p:tgtEl>
                                        <p:attrNameLst>
                                          <p:attrName>style.visibility</p:attrName>
                                        </p:attrNameLst>
                                      </p:cBhvr>
                                      <p:to>
                                        <p:strVal val="visible"/>
                                      </p:to>
                                    </p:set>
                                    <p:animEffect filter="fade" transition="in">
                                      <p:cBhvr additive="repl">
                                        <p:cTn id="247"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710280" y="536760"/>
            <a:ext cx="7719120" cy="477000"/>
          </a:xfrm>
          <a:prstGeom prst="rect">
            <a:avLst/>
          </a:prstGeom>
          <a:noFill/>
          <a:ln w="0">
            <a:noFill/>
          </a:ln>
        </p:spPr>
        <p:txBody>
          <a:bodyPr lIns="0" rIns="0" tIns="91440" bIns="91440" anchor="ctr">
            <a:noAutofit/>
          </a:bodyPr>
          <a:p>
            <a:pPr indent="0" algn="ctr">
              <a:lnSpc>
                <a:spcPct val="100000"/>
              </a:lnSpc>
              <a:buNone/>
              <a:tabLst>
                <a:tab algn="l" pos="0"/>
              </a:tabLst>
            </a:pPr>
            <a:r>
              <a:rPr b="0" lang="en-IN" sz="4000" spc="-1" strike="noStrike">
                <a:solidFill>
                  <a:srgbClr val="9649a2"/>
                </a:solidFill>
                <a:latin typeface="Fira Sans Extra Condensed Medium"/>
                <a:ea typeface="Fira Sans Extra Condensed Medium"/>
              </a:rPr>
              <a:t>Team Members</a:t>
            </a:r>
            <a:endParaRPr b="0" lang="en-IN" sz="4000" spc="-1" strike="noStrike">
              <a:solidFill>
                <a:srgbClr val="000000"/>
              </a:solidFill>
              <a:latin typeface="Arial"/>
            </a:endParaRPr>
          </a:p>
        </p:txBody>
      </p:sp>
      <p:sp>
        <p:nvSpPr>
          <p:cNvPr id="119" name="PlaceHolder 2"/>
          <p:cNvSpPr>
            <a:spLocks noGrp="1"/>
          </p:cNvSpPr>
          <p:nvPr>
            <p:ph/>
          </p:nvPr>
        </p:nvSpPr>
        <p:spPr>
          <a:xfrm>
            <a:off x="710280" y="1800000"/>
            <a:ext cx="3429360" cy="2087280"/>
          </a:xfrm>
          <a:prstGeom prst="rect">
            <a:avLst/>
          </a:prstGeom>
          <a:noFill/>
          <a:ln w="0">
            <a:noFill/>
          </a:ln>
        </p:spPr>
        <p:txBody>
          <a:bodyPr lIns="0" rIns="0" tIns="91440" bIns="91440" anchor="t">
            <a:noAutofit/>
          </a:bodyPr>
          <a:p>
            <a:pPr marL="114480" indent="0">
              <a:lnSpc>
                <a:spcPct val="150000"/>
              </a:lnSpc>
              <a:spcBef>
                <a:spcPts val="1001"/>
              </a:spcBef>
              <a:buNone/>
              <a:tabLst>
                <a:tab algn="l" pos="0"/>
              </a:tabLst>
            </a:pPr>
            <a:endParaRPr b="0" lang="en-IN" sz="2000" spc="-1" strike="noStrike">
              <a:solidFill>
                <a:srgbClr val="000000"/>
              </a:solidFill>
              <a:latin typeface="Arial"/>
            </a:endParaRPr>
          </a:p>
          <a:p>
            <a:pPr marL="114480" indent="0">
              <a:lnSpc>
                <a:spcPct val="150000"/>
              </a:lnSpc>
              <a:spcBef>
                <a:spcPts val="1001"/>
              </a:spcBef>
              <a:buNone/>
              <a:tabLst>
                <a:tab algn="l" pos="0"/>
              </a:tabLst>
            </a:pPr>
            <a:r>
              <a:rPr b="0" lang="en-IN" sz="2000" spc="-1" strike="noStrike">
                <a:solidFill>
                  <a:srgbClr val="00b050"/>
                </a:solidFill>
                <a:latin typeface="Roboto"/>
                <a:ea typeface="Roboto"/>
              </a:rPr>
              <a:t>Prakash Shah(205028)</a:t>
            </a:r>
            <a:endParaRPr b="0" lang="en-IN" sz="2000" spc="-1" strike="noStrike">
              <a:solidFill>
                <a:srgbClr val="000000"/>
              </a:solidFill>
              <a:latin typeface="Arial"/>
            </a:endParaRPr>
          </a:p>
          <a:p>
            <a:pPr marL="114480" indent="0">
              <a:lnSpc>
                <a:spcPct val="150000"/>
              </a:lnSpc>
              <a:spcBef>
                <a:spcPts val="1001"/>
              </a:spcBef>
              <a:buNone/>
              <a:tabLst>
                <a:tab algn="l" pos="0"/>
              </a:tabLst>
            </a:pPr>
            <a:r>
              <a:rPr b="0" lang="en-IN" sz="2000" spc="-1" strike="noStrike">
                <a:solidFill>
                  <a:srgbClr val="00b050"/>
                </a:solidFill>
                <a:latin typeface="Roboto"/>
                <a:ea typeface="Roboto"/>
              </a:rPr>
              <a:t>Sagar Goswami(205040)</a:t>
            </a:r>
            <a:endParaRPr b="0" lang="en-IN" sz="2000" spc="-1" strike="noStrike">
              <a:solidFill>
                <a:srgbClr val="000000"/>
              </a:solidFill>
              <a:latin typeface="Arial"/>
            </a:endParaRPr>
          </a:p>
        </p:txBody>
      </p:sp>
      <p:pic>
        <p:nvPicPr>
          <p:cNvPr id="120" name="Google Shape;304;p55" descr=""/>
          <p:cNvPicPr/>
          <p:nvPr/>
        </p:nvPicPr>
        <p:blipFill>
          <a:blip r:embed="rId1"/>
          <a:stretch/>
        </p:blipFill>
        <p:spPr>
          <a:xfrm>
            <a:off x="5221800" y="1800000"/>
            <a:ext cx="3417840" cy="2557800"/>
          </a:xfrm>
          <a:prstGeom prst="rect">
            <a:avLst/>
          </a:prstGeom>
          <a:ln w="0">
            <a:noFill/>
          </a:ln>
        </p:spPr>
      </p:pic>
    </p:spTree>
  </p:cSld>
  <mc:AlternateContent>
    <mc:Choice Requires="p14">
      <p:transition spd="slow" p14:dur="2000"/>
    </mc:Choice>
    <mc:Fallback>
      <p:transition spd="slow"/>
    </mc:Fallback>
  </mc:AlternateContent>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ntr" presetID="26">
                                  <p:stCondLst>
                                    <p:cond delay="0"/>
                                  </p:stCondLst>
                                  <p:childTnLst>
                                    <p:set>
                                      <p:cBhvr>
                                        <p:cTn id="21" dur="1" fill="hold">
                                          <p:stCondLst>
                                            <p:cond delay="0"/>
                                          </p:stCondLst>
                                        </p:cTn>
                                        <p:tgtEl>
                                          <p:spTgt spid="118"/>
                                        </p:tgtEl>
                                        <p:attrNameLst>
                                          <p:attrName>style.visibility</p:attrName>
                                        </p:attrNameLst>
                                      </p:cBhvr>
                                      <p:to>
                                        <p:strVal val="visible"/>
                                      </p:to>
                                    </p:set>
                                    <p:animEffect filter="wipe(down)" transition="in">
                                      <p:cBhvr additive="repl">
                                        <p:cTn id="22" dur="580">
                                          <p:stCondLst>
                                            <p:cond delay="0"/>
                                          </p:stCondLst>
                                        </p:cTn>
                                        <p:tgtEl>
                                          <p:spTgt spid="118"/>
                                        </p:tgtEl>
                                      </p:cBhvr>
                                    </p:animEffect>
                                    <p:anim calcmode="lin" valueType="num">
                                      <p:cBhvr additive="repl">
                                        <p:cTn id="23" dur="1822">
                                          <p:stCondLst>
                                            <p:cond delay="0"/>
                                          </p:stCondLst>
                                        </p:cTn>
                                        <p:tgtEl>
                                          <p:spTgt spid="118"/>
                                        </p:tgtEl>
                                        <p:attrNameLst>
                                          <p:attrName>ppt_x</p:attrName>
                                        </p:attrNameLst>
                                      </p:cBhvr>
                                      <p:tavLst>
                                        <p:tav tm="0">
                                          <p:val>
                                            <p:strVal val="#ppt_x-0.25"/>
                                          </p:val>
                                        </p:tav>
                                        <p:tav tm="100000">
                                          <p:val>
                                            <p:strVal val="#ppt_x"/>
                                          </p:val>
                                        </p:tav>
                                      </p:tavLst>
                                    </p:anim>
                                    <p:anim calcmode="lin" valueType="num">
                                      <p:cBhvr additive="repl">
                                        <p:cTn id="24" dur="664">
                                          <p:stCondLst>
                                            <p:cond delay="0"/>
                                          </p:stCondLst>
                                        </p:cTn>
                                        <p:tgtEl>
                                          <p:spTgt spid="118"/>
                                        </p:tgtEl>
                                        <p:attrNameLst>
                                          <p:attrName>ppt_y</p:attrName>
                                        </p:attrNameLst>
                                      </p:cBhvr>
                                      <p:tavLst>
                                        <p:tav fmla="y-sin(pi*$)/3" tm="0">
                                          <p:val>
                                            <p:fltVal val="0.5"/>
                                          </p:val>
                                        </p:tav>
                                        <p:tav fmla="y-sin(pi*$)/3" tm="100000">
                                          <p:val>
                                            <p:fltVal val="1"/>
                                          </p:val>
                                        </p:tav>
                                      </p:tavLst>
                                    </p:anim>
                                    <p:anim calcmode="lin" valueType="num">
                                      <p:cBhvr additive="repl">
                                        <p:cTn id="25" dur="664">
                                          <p:stCondLst>
                                            <p:cond delay="664"/>
                                          </p:stCondLst>
                                        </p:cTn>
                                        <p:tgtEl>
                                          <p:spTgt spid="118"/>
                                        </p:tgtEl>
                                        <p:attrNameLst>
                                          <p:attrName>ppt_y</p:attrName>
                                        </p:attrNameLst>
                                      </p:cBhvr>
                                      <p:tavLst>
                                        <p:tav fmla="y-sin(pi*$)/9" tm="0">
                                          <p:val>
                                            <p:fltVal val="0"/>
                                          </p:val>
                                        </p:tav>
                                        <p:tav fmla="y-sin(pi*$)/9" tm="100000">
                                          <p:val>
                                            <p:fltVal val="1"/>
                                          </p:val>
                                        </p:tav>
                                      </p:tavLst>
                                    </p:anim>
                                    <p:anim calcmode="lin" valueType="num">
                                      <p:cBhvr additive="repl">
                                        <p:cTn id="26" dur="332">
                                          <p:stCondLst>
                                            <p:cond delay="1324"/>
                                          </p:stCondLst>
                                        </p:cTn>
                                        <p:tgtEl>
                                          <p:spTgt spid="118"/>
                                        </p:tgtEl>
                                        <p:attrNameLst>
                                          <p:attrName>ppt_y</p:attrName>
                                        </p:attrNameLst>
                                      </p:cBhvr>
                                      <p:tavLst>
                                        <p:tav fmla="y-sin(pi*$)/27" tm="0">
                                          <p:val>
                                            <p:fltVal val="0"/>
                                          </p:val>
                                        </p:tav>
                                        <p:tav fmla="y-sin(pi*$)/27" tm="100000">
                                          <p:val>
                                            <p:fltVal val="1"/>
                                          </p:val>
                                        </p:tav>
                                      </p:tavLst>
                                    </p:anim>
                                    <p:anim calcmode="lin" valueType="num">
                                      <p:cBhvr additive="repl">
                                        <p:cTn id="27" dur="164">
                                          <p:stCondLst>
                                            <p:cond delay="1656"/>
                                          </p:stCondLst>
                                        </p:cTn>
                                        <p:tgtEl>
                                          <p:spTgt spid="118"/>
                                        </p:tgtEl>
                                        <p:attrNameLst>
                                          <p:attrName>ppt_y</p:attrName>
                                        </p:attrNameLst>
                                      </p:cBhvr>
                                      <p:tavLst>
                                        <p:tav fmla="y-sin(pi*$)/81" tm="0">
                                          <p:val>
                                            <p:fltVal val="0"/>
                                          </p:val>
                                        </p:tav>
                                        <p:tav fmla="y-sin(pi*$)/81" tm="100000">
                                          <p:val>
                                            <p:fltVal val="1"/>
                                          </p:val>
                                        </p:tav>
                                      </p:tavLst>
                                    </p:anim>
                                    <p:animScale>
                                      <p:cBhvr>
                                        <p:cTn id="28" dur="26" fill="hold">
                                          <p:stCondLst>
                                            <p:cond delay="650"/>
                                          </p:stCondLst>
                                        </p:cTn>
                                        <p:tgtEl>
                                          <p:spTgt spid="118"/>
                                        </p:tgtEl>
                                      </p:cBhvr>
                                      <p:to x="100000" y="60000"/>
                                    </p:animScale>
                                    <p:animScale>
                                      <p:cBhvr>
                                        <p:cTn id="29" dur="166" fill="hold">
                                          <p:stCondLst>
                                            <p:cond delay="676"/>
                                          </p:stCondLst>
                                        </p:cTn>
                                        <p:tgtEl>
                                          <p:spTgt spid="118"/>
                                        </p:tgtEl>
                                      </p:cBhvr>
                                      <p:to x="100000" y="100000"/>
                                    </p:animScale>
                                    <p:animScale>
                                      <p:cBhvr>
                                        <p:cTn id="30" dur="26" fill="hold">
                                          <p:stCondLst>
                                            <p:cond delay="1312"/>
                                          </p:stCondLst>
                                        </p:cTn>
                                        <p:tgtEl>
                                          <p:spTgt spid="118"/>
                                        </p:tgtEl>
                                      </p:cBhvr>
                                      <p:to x="100000" y="80000"/>
                                    </p:animScale>
                                    <p:animScale>
                                      <p:cBhvr>
                                        <p:cTn id="31" dur="166" fill="hold">
                                          <p:stCondLst>
                                            <p:cond delay="1338"/>
                                          </p:stCondLst>
                                        </p:cTn>
                                        <p:tgtEl>
                                          <p:spTgt spid="118"/>
                                        </p:tgtEl>
                                      </p:cBhvr>
                                      <p:to x="100000" y="100000"/>
                                    </p:animScale>
                                    <p:animScale>
                                      <p:cBhvr>
                                        <p:cTn id="32" dur="26" fill="hold">
                                          <p:stCondLst>
                                            <p:cond delay="1642"/>
                                          </p:stCondLst>
                                        </p:cTn>
                                        <p:tgtEl>
                                          <p:spTgt spid="118"/>
                                        </p:tgtEl>
                                      </p:cBhvr>
                                      <p:to x="100000" y="90000"/>
                                    </p:animScale>
                                    <p:animScale>
                                      <p:cBhvr>
                                        <p:cTn id="33" dur="166" fill="hold">
                                          <p:stCondLst>
                                            <p:cond delay="1668"/>
                                          </p:stCondLst>
                                        </p:cTn>
                                        <p:tgtEl>
                                          <p:spTgt spid="118"/>
                                        </p:tgtEl>
                                      </p:cBhvr>
                                      <p:to x="100000" y="100000"/>
                                    </p:animScale>
                                    <p:animScale>
                                      <p:cBhvr>
                                        <p:cTn id="34" dur="26" fill="hold">
                                          <p:stCondLst>
                                            <p:cond delay="1808"/>
                                          </p:stCondLst>
                                        </p:cTn>
                                        <p:tgtEl>
                                          <p:spTgt spid="118"/>
                                        </p:tgtEl>
                                      </p:cBhvr>
                                      <p:to x="100000" y="95000"/>
                                    </p:animScale>
                                    <p:animScale>
                                      <p:cBhvr>
                                        <p:cTn id="35" dur="166" fill="hold">
                                          <p:stCondLst>
                                            <p:cond delay="1834"/>
                                          </p:stCondLst>
                                        </p:cTn>
                                        <p:tgtEl>
                                          <p:spTgt spid="118"/>
                                        </p:tgtEl>
                                      </p:cBhvr>
                                      <p:to x="100000" y="100000"/>
                                    </p:animScale>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2" presetSubtype="4">
                                  <p:stCondLst>
                                    <p:cond delay="0"/>
                                  </p:stCondLst>
                                  <p:childTnLst>
                                    <p:set>
                                      <p:cBhvr>
                                        <p:cTn id="39" dur="1" fill="hold">
                                          <p:stCondLst>
                                            <p:cond delay="0"/>
                                          </p:stCondLst>
                                        </p:cTn>
                                        <p:tgtEl>
                                          <p:spTgt spid="119">
                                            <p:txEl>
                                              <p:pRg st="1" end="1"/>
                                            </p:txEl>
                                          </p:spTgt>
                                        </p:tgtEl>
                                        <p:attrNameLst>
                                          <p:attrName>style.visibility</p:attrName>
                                        </p:attrNameLst>
                                      </p:cBhvr>
                                      <p:to>
                                        <p:strVal val="visible"/>
                                      </p:to>
                                    </p:set>
                                    <p:anim calcmode="lin" valueType="num">
                                      <p:cBhvr additive="repl">
                                        <p:cTn id="40" dur="500" fill="hold"/>
                                        <p:tgtEl>
                                          <p:spTgt spid="119">
                                            <p:txEl>
                                              <p:pRg st="1" end="1"/>
                                            </p:txEl>
                                          </p:spTgt>
                                        </p:tgtEl>
                                        <p:attrNameLst>
                                          <p:attrName>ppt_x</p:attrName>
                                        </p:attrNameLst>
                                      </p:cBhvr>
                                      <p:tavLst>
                                        <p:tav tm="0">
                                          <p:val>
                                            <p:strVal val="#ppt_x"/>
                                          </p:val>
                                        </p:tav>
                                        <p:tav tm="100000">
                                          <p:val>
                                            <p:strVal val="#ppt_x"/>
                                          </p:val>
                                        </p:tav>
                                      </p:tavLst>
                                    </p:anim>
                                    <p:anim calcmode="lin" valueType="num">
                                      <p:cBhvr additive="repl">
                                        <p:cTn id="41" dur="500" fill="hold"/>
                                        <p:tgtEl>
                                          <p:spTgt spid="1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2" presetSubtype="4">
                                  <p:stCondLst>
                                    <p:cond delay="0"/>
                                  </p:stCondLst>
                                  <p:childTnLst>
                                    <p:set>
                                      <p:cBhvr>
                                        <p:cTn id="45" dur="1" fill="hold">
                                          <p:stCondLst>
                                            <p:cond delay="0"/>
                                          </p:stCondLst>
                                        </p:cTn>
                                        <p:tgtEl>
                                          <p:spTgt spid="119">
                                            <p:txEl>
                                              <p:pRg st="2" end="2"/>
                                            </p:txEl>
                                          </p:spTgt>
                                        </p:tgtEl>
                                        <p:attrNameLst>
                                          <p:attrName>style.visibility</p:attrName>
                                        </p:attrNameLst>
                                      </p:cBhvr>
                                      <p:to>
                                        <p:strVal val="visible"/>
                                      </p:to>
                                    </p:set>
                                    <p:anim calcmode="lin" valueType="num">
                                      <p:cBhvr additive="repl">
                                        <p:cTn id="46" dur="500" fill="hold"/>
                                        <p:tgtEl>
                                          <p:spTgt spid="119">
                                            <p:txEl>
                                              <p:pRg st="2" end="2"/>
                                            </p:txEl>
                                          </p:spTgt>
                                        </p:tgtEl>
                                        <p:attrNameLst>
                                          <p:attrName>ppt_x</p:attrName>
                                        </p:attrNameLst>
                                      </p:cBhvr>
                                      <p:tavLst>
                                        <p:tav tm="0">
                                          <p:val>
                                            <p:strVal val="#ppt_x"/>
                                          </p:val>
                                        </p:tav>
                                        <p:tav tm="100000">
                                          <p:val>
                                            <p:strVal val="#ppt_x"/>
                                          </p:val>
                                        </p:tav>
                                      </p:tavLst>
                                    </p:anim>
                                    <p:anim calcmode="lin" valueType="num">
                                      <p:cBhvr additive="repl">
                                        <p:cTn id="47" dur="500" fill="hold"/>
                                        <p:tgtEl>
                                          <p:spTgt spid="1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02560" y="716760"/>
            <a:ext cx="7719120" cy="477000"/>
          </a:xfrm>
          <a:prstGeom prst="rect">
            <a:avLst/>
          </a:prstGeom>
          <a:noFill/>
          <a:ln w="0">
            <a:noFill/>
          </a:ln>
        </p:spPr>
        <p:txBody>
          <a:bodyPr lIns="0" rIns="0" tIns="91440" bIns="91440" anchor="ctr">
            <a:noAutofit/>
          </a:bodyPr>
          <a:p>
            <a:pPr indent="0">
              <a:lnSpc>
                <a:spcPct val="100000"/>
              </a:lnSpc>
              <a:buNone/>
              <a:tabLst>
                <a:tab algn="l" pos="0"/>
              </a:tabLst>
            </a:pPr>
            <a:r>
              <a:rPr b="0" lang="en-IN" sz="3200" spc="-1" strike="noStrike">
                <a:solidFill>
                  <a:srgbClr val="64306c"/>
                </a:solidFill>
                <a:latin typeface="Fira Sans Extra Condensed Medium"/>
                <a:ea typeface="Fira Sans Extra Condensed Medium"/>
              </a:rPr>
              <a:t>What is Rubikc ?</a:t>
            </a:r>
            <a:endParaRPr b="0" lang="en-IN" sz="3200" spc="-1" strike="noStrike">
              <a:solidFill>
                <a:srgbClr val="000000"/>
              </a:solidFill>
              <a:latin typeface="Arial"/>
            </a:endParaRPr>
          </a:p>
        </p:txBody>
      </p:sp>
      <p:sp>
        <p:nvSpPr>
          <p:cNvPr id="122" name="PlaceHolder 2"/>
          <p:cNvSpPr>
            <a:spLocks noGrp="1"/>
          </p:cNvSpPr>
          <p:nvPr>
            <p:ph/>
          </p:nvPr>
        </p:nvSpPr>
        <p:spPr>
          <a:xfrm>
            <a:off x="266040" y="1468440"/>
            <a:ext cx="4567680" cy="3099240"/>
          </a:xfrm>
          <a:prstGeom prst="rect">
            <a:avLst/>
          </a:prstGeom>
          <a:noFill/>
          <a:ln w="0">
            <a:noFill/>
          </a:ln>
        </p:spPr>
        <p:txBody>
          <a:bodyPr lIns="0" rIns="0" tIns="91440" bIns="91440" anchor="t">
            <a:noAutofit/>
          </a:bodyPr>
          <a:p>
            <a:pPr marL="457200" indent="-343080">
              <a:lnSpc>
                <a:spcPct val="150000"/>
              </a:lnSpc>
              <a:spcBef>
                <a:spcPts val="1001"/>
              </a:spcBef>
              <a:buClr>
                <a:srgbClr val="000000"/>
              </a:buClr>
              <a:buFont typeface="Noto Sans Symbols"/>
              <a:buChar char="⮚"/>
            </a:pPr>
            <a:r>
              <a:rPr b="1" lang="en-US" sz="2400" spc="-1" strike="noStrike">
                <a:solidFill>
                  <a:srgbClr val="000000"/>
                </a:solidFill>
                <a:latin typeface="-apple-system"/>
                <a:ea typeface="DejaVu Sans"/>
              </a:rPr>
              <a:t>Rubikc</a:t>
            </a:r>
            <a:r>
              <a:rPr b="0" lang="en-US" sz="2400" spc="-1" strike="noStrike">
                <a:solidFill>
                  <a:srgbClr val="000000"/>
                </a:solidFill>
                <a:latin typeface="-apple-system"/>
                <a:ea typeface="DejaVu Sans"/>
              </a:rPr>
              <a:t>: </a:t>
            </a:r>
            <a:r>
              <a:rPr b="0" lang="en-US" sz="2000" spc="-1" strike="noStrike">
                <a:solidFill>
                  <a:srgbClr val="000000"/>
                </a:solidFill>
                <a:latin typeface="-apple-system"/>
                <a:ea typeface="DejaVu Sans"/>
              </a:rPr>
              <a:t>The Rubikc, The Rubic's Cube is a 3-D combination puzzle originally invented in 1974 by Hungarian sculptor and professor of architecture Ernő Rubik.</a:t>
            </a:r>
            <a:endParaRPr b="0" lang="en-IN" sz="2000" spc="-1" strike="noStrike">
              <a:solidFill>
                <a:srgbClr val="000000"/>
              </a:solidFill>
              <a:latin typeface="Arial"/>
            </a:endParaRPr>
          </a:p>
        </p:txBody>
      </p:sp>
      <p:pic>
        <p:nvPicPr>
          <p:cNvPr id="123" name="Google Shape;311;p56" descr=""/>
          <p:cNvPicPr/>
          <p:nvPr/>
        </p:nvPicPr>
        <p:blipFill>
          <a:blip r:embed="rId1"/>
          <a:stretch/>
        </p:blipFill>
        <p:spPr>
          <a:xfrm>
            <a:off x="4898160" y="1655640"/>
            <a:ext cx="4037400" cy="2604600"/>
          </a:xfrm>
          <a:prstGeom prst="rect">
            <a:avLst/>
          </a:prstGeom>
          <a:ln w="0">
            <a:noFill/>
          </a:ln>
        </p:spPr>
      </p:pic>
    </p:spTree>
  </p:cSld>
  <mc:AlternateContent>
    <mc:Choice Requires="p14">
      <p:transition spd="slow" p14:dur="2000"/>
    </mc:Choice>
    <mc:Fallback>
      <p:transition spd="slow"/>
    </mc:Fallback>
  </mc:AlternateContent>
  <p:timing>
    <p:tnLst>
      <p:par>
        <p:cTn id="48" dur="indefinite" restart="never" nodeType="tmRoot">
          <p:childTnLst>
            <p:seq>
              <p:cTn id="49" dur="indefinite" nodeType="mainSeq">
                <p:childTnLst>
                  <p:par>
                    <p:cTn id="50" fill="hold">
                      <p:stCondLst>
                        <p:cond delay="indefinite"/>
                      </p:stCondLst>
                      <p:childTnLst>
                        <p:par>
                          <p:cTn id="51" fill="hold">
                            <p:stCondLst>
                              <p:cond delay="0"/>
                            </p:stCondLst>
                            <p:childTnLst>
                              <p:par>
                                <p:cTn id="52" nodeType="clickEffect" fill="hold" presetClass="entr" presetID="22" presetSubtype="4">
                                  <p:stCondLst>
                                    <p:cond delay="0"/>
                                  </p:stCondLst>
                                  <p:childTnLst>
                                    <p:set>
                                      <p:cBhvr>
                                        <p:cTn id="53" dur="1" fill="hold">
                                          <p:stCondLst>
                                            <p:cond delay="0"/>
                                          </p:stCondLst>
                                        </p:cTn>
                                        <p:tgtEl>
                                          <p:spTgt spid="121"/>
                                        </p:tgtEl>
                                        <p:attrNameLst>
                                          <p:attrName>style.visibility</p:attrName>
                                        </p:attrNameLst>
                                      </p:cBhvr>
                                      <p:to>
                                        <p:strVal val="visible"/>
                                      </p:to>
                                    </p:set>
                                    <p:animEffect filter="wipe(down)" transition="in">
                                      <p:cBhvr additive="repl">
                                        <p:cTn id="54" dur="500"/>
                                        <p:tgtEl>
                                          <p:spTgt spid="121"/>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45">
                                  <p:stCondLst>
                                    <p:cond delay="0"/>
                                  </p:stCondLst>
                                  <p:childTnLst>
                                    <p:set>
                                      <p:cBhvr>
                                        <p:cTn id="58" dur="1" fill="hold">
                                          <p:stCondLst>
                                            <p:cond delay="0"/>
                                          </p:stCondLst>
                                        </p:cTn>
                                        <p:tgtEl>
                                          <p:spTgt spid="122">
                                            <p:txEl>
                                              <p:pRg st="0" end="0"/>
                                            </p:txEl>
                                          </p:spTgt>
                                        </p:tgtEl>
                                        <p:attrNameLst>
                                          <p:attrName>style.visibility</p:attrName>
                                        </p:attrNameLst>
                                      </p:cBhvr>
                                      <p:to>
                                        <p:strVal val="visible"/>
                                      </p:to>
                                    </p:set>
                                    <p:animEffect filter="fade" transition="in">
                                      <p:cBhvr additive="repl">
                                        <p:cTn id="59" dur="2000"/>
                                        <p:tgtEl>
                                          <p:spTgt spid="122">
                                            <p:txEl>
                                              <p:pRg st="0" end="0"/>
                                            </p:txEl>
                                          </p:spTgt>
                                        </p:tgtEl>
                                      </p:cBhvr>
                                    </p:animEffect>
                                    <p:anim calcmode="lin" valueType="num">
                                      <p:cBhvr additive="repl">
                                        <p:cTn id="60" dur="2000" fill="hold"/>
                                        <p:tgtEl>
                                          <p:spTgt spid="122">
                                            <p:txEl>
                                              <p:pRg st="0" end="0"/>
                                            </p:txEl>
                                          </p:spTgt>
                                        </p:tgtEl>
                                        <p:attrNameLst>
                                          <p:attrName>ppt_w</p:attrName>
                                        </p:attrNameLst>
                                      </p:cBhvr>
                                      <p:tavLst>
                                        <p:tav fmla="width*sin(2.5*pi*$)" tm="0">
                                          <p:val>
                                            <p:fltVal val="0"/>
                                          </p:val>
                                        </p:tav>
                                        <p:tav fmla="width*sin(2.5*pi*$)" tm="100000">
                                          <p:val>
                                            <p:fltVal val="1"/>
                                          </p:val>
                                        </p:tav>
                                      </p:tavLst>
                                    </p:anim>
                                    <p:anim calcmode="lin" valueType="num">
                                      <p:cBhvr additive="repl">
                                        <p:cTn id="61" dur="2000" fill="hold"/>
                                        <p:tgtEl>
                                          <p:spTgt spid="12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984600" y="586440"/>
            <a:ext cx="7719120" cy="477000"/>
          </a:xfrm>
          <a:prstGeom prst="rect">
            <a:avLst/>
          </a:prstGeom>
          <a:noFill/>
          <a:ln w="0">
            <a:noFill/>
          </a:ln>
        </p:spPr>
        <p:txBody>
          <a:bodyPr lIns="0" rIns="0" tIns="91440" bIns="91440" anchor="ctr">
            <a:noAutofit/>
          </a:bodyPr>
          <a:p>
            <a:pPr indent="0">
              <a:lnSpc>
                <a:spcPct val="100000"/>
              </a:lnSpc>
              <a:buNone/>
              <a:tabLst>
                <a:tab algn="l" pos="0"/>
              </a:tabLst>
            </a:pPr>
            <a:r>
              <a:rPr b="0" lang="en-IN" sz="4800" spc="-1" strike="noStrike">
                <a:solidFill>
                  <a:srgbClr val="64306c"/>
                </a:solidFill>
                <a:latin typeface="Fira Sans Extra Condensed Medium"/>
                <a:ea typeface="Fira Sans Extra Condensed Medium"/>
              </a:rPr>
              <a:t>Aim </a:t>
            </a:r>
            <a:endParaRPr b="0" lang="en-IN" sz="4800" spc="-1" strike="noStrike">
              <a:solidFill>
                <a:srgbClr val="000000"/>
              </a:solidFill>
              <a:latin typeface="Arial"/>
            </a:endParaRPr>
          </a:p>
        </p:txBody>
      </p:sp>
      <p:sp>
        <p:nvSpPr>
          <p:cNvPr id="125" name="PlaceHolder 2"/>
          <p:cNvSpPr>
            <a:spLocks noGrp="1"/>
          </p:cNvSpPr>
          <p:nvPr>
            <p:ph/>
          </p:nvPr>
        </p:nvSpPr>
        <p:spPr>
          <a:xfrm>
            <a:off x="984600" y="1318680"/>
            <a:ext cx="7719120" cy="3450240"/>
          </a:xfrm>
          <a:prstGeom prst="rect">
            <a:avLst/>
          </a:prstGeom>
          <a:noFill/>
          <a:ln w="0">
            <a:noFill/>
          </a:ln>
        </p:spPr>
        <p:txBody>
          <a:bodyPr lIns="0" rIns="0" tIns="91440" bIns="91440" anchor="t">
            <a:noAutofit/>
          </a:bodyPr>
          <a:p>
            <a:pPr marL="457200" indent="-343080">
              <a:lnSpc>
                <a:spcPct val="150000"/>
              </a:lnSpc>
              <a:spcBef>
                <a:spcPts val="1001"/>
              </a:spcBef>
              <a:buClr>
                <a:srgbClr val="000000"/>
              </a:buClr>
              <a:buFont typeface="Noto Sans Symbols"/>
              <a:buChar char="⮚"/>
            </a:pPr>
            <a:r>
              <a:rPr b="0" lang="en-US" sz="1600" spc="-1" strike="noStrike">
                <a:solidFill>
                  <a:srgbClr val="000000"/>
                </a:solidFill>
                <a:latin typeface="Arial"/>
                <a:ea typeface="DejaVu Sans"/>
              </a:rPr>
              <a:t>This, “Rubikc” cube project aims to make a Rubic Cube game using Unity3D Game engine for demonstration of Technology learned by students of BCA Semester 6.</a:t>
            </a:r>
            <a:endParaRPr b="0" lang="en-IN" sz="1600" spc="-1" strike="noStrike">
              <a:solidFill>
                <a:srgbClr val="000000"/>
              </a:solidFill>
              <a:latin typeface="Arial"/>
            </a:endParaRPr>
          </a:p>
          <a:p>
            <a:pPr marL="457200" indent="-343080">
              <a:lnSpc>
                <a:spcPct val="150000"/>
              </a:lnSpc>
              <a:spcBef>
                <a:spcPts val="1001"/>
              </a:spcBef>
              <a:buClr>
                <a:srgbClr val="000000"/>
              </a:buClr>
              <a:buFont typeface="Noto Sans Symbols"/>
              <a:buChar char="⮚"/>
            </a:pPr>
            <a:r>
              <a:rPr b="0" lang="en-US" sz="1600" spc="-1" strike="noStrike">
                <a:solidFill>
                  <a:srgbClr val="000000"/>
                </a:solidFill>
                <a:latin typeface="Arial"/>
                <a:ea typeface="DejaVu Sans"/>
              </a:rPr>
              <a:t>This is a Simple game which aims to show how basic technologies can be used to create a simple and real-life like games and entertainment. For this, we need a game that is user-friendly, Simple and eye-catching.</a:t>
            </a:r>
            <a:endParaRPr b="0" lang="en-IN" sz="1600" spc="-1" strike="noStrike">
              <a:solidFill>
                <a:srgbClr val="000000"/>
              </a:solidFill>
              <a:latin typeface="Arial"/>
            </a:endParaRPr>
          </a:p>
          <a:p>
            <a:pPr marL="457200" indent="-343080">
              <a:lnSpc>
                <a:spcPct val="150000"/>
              </a:lnSpc>
              <a:spcBef>
                <a:spcPts val="1001"/>
              </a:spcBef>
              <a:buClr>
                <a:srgbClr val="000000"/>
              </a:buClr>
              <a:buFont typeface="Noto Sans Symbols"/>
              <a:buChar char="⮚"/>
              <a:tabLst>
                <a:tab algn="l" pos="0"/>
              </a:tabLst>
            </a:pPr>
            <a:r>
              <a:rPr b="0" lang="en-US" sz="1600" spc="-1" strike="noStrike">
                <a:solidFill>
                  <a:srgbClr val="000000"/>
                </a:solidFill>
                <a:latin typeface="Arial"/>
                <a:ea typeface="DejaVu Sans"/>
              </a:rPr>
              <a:t>This game will be made using basic technologies such C#, Mono, .NET Core 7, Unity engine and Unity’s own API for Gamplay programming.</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2" dur="indefinite" restart="never" nodeType="tmRoot">
          <p:childTnLst>
            <p:seq>
              <p:cTn id="63" dur="indefinite" nodeType="mainSeq">
                <p:childTnLst>
                  <p:par>
                    <p:cTn id="64" fill="hold">
                      <p:stCondLst>
                        <p:cond delay="indefinite"/>
                      </p:stCondLst>
                      <p:childTnLst>
                        <p:par>
                          <p:cTn id="65" fill="hold">
                            <p:stCondLst>
                              <p:cond delay="0"/>
                            </p:stCondLst>
                            <p:childTnLst>
                              <p:par>
                                <p:cTn id="66" nodeType="clickEffect" fill="hold" presetClass="entr" presetID="22" presetSubtype="4">
                                  <p:stCondLst>
                                    <p:cond delay="0"/>
                                  </p:stCondLst>
                                  <p:childTnLst>
                                    <p:set>
                                      <p:cBhvr>
                                        <p:cTn id="67" dur="1" fill="hold">
                                          <p:stCondLst>
                                            <p:cond delay="0"/>
                                          </p:stCondLst>
                                        </p:cTn>
                                        <p:tgtEl>
                                          <p:spTgt spid="124"/>
                                        </p:tgtEl>
                                        <p:attrNameLst>
                                          <p:attrName>style.visibility</p:attrName>
                                        </p:attrNameLst>
                                      </p:cBhvr>
                                      <p:to>
                                        <p:strVal val="visible"/>
                                      </p:to>
                                    </p:set>
                                    <p:animEffect filter="wipe(down)" transition="in">
                                      <p:cBhvr additive="repl">
                                        <p:cTn id="68" dur="500"/>
                                        <p:tgtEl>
                                          <p:spTgt spid="124"/>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xit" presetID="1">
                                  <p:stCondLst>
                                    <p:cond delay="0"/>
                                  </p:stCondLst>
                                  <p:childTnLst>
                                    <p:set>
                                      <p:cBhvr>
                                        <p:cTn id="72" dur="1" fill="hold">
                                          <p:stCondLst>
                                            <p:cond delay="0"/>
                                          </p:stCondLst>
                                        </p:cTn>
                                        <p:tgtEl>
                                          <p:spTgt spid="125">
                                            <p:txEl>
                                              <p:pRg st="0" end="0"/>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xit" presetID="1">
                                  <p:stCondLst>
                                    <p:cond delay="0"/>
                                  </p:stCondLst>
                                  <p:childTnLst>
                                    <p:set>
                                      <p:cBhvr>
                                        <p:cTn id="76" dur="1" fill="hold">
                                          <p:stCondLst>
                                            <p:cond delay="0"/>
                                          </p:stCondLst>
                                        </p:cTn>
                                        <p:tgtEl>
                                          <p:spTgt spid="125">
                                            <p:txEl>
                                              <p:pRg st="1" end="1"/>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xit" presetID="1">
                                  <p:stCondLst>
                                    <p:cond delay="0"/>
                                  </p:stCondLst>
                                  <p:childTnLst>
                                    <p:set>
                                      <p:cBhvr>
                                        <p:cTn id="80" dur="1" fill="hold">
                                          <p:stCondLst>
                                            <p:cond delay="0"/>
                                          </p:stCondLst>
                                        </p:cTn>
                                        <p:tgtEl>
                                          <p:spTgt spid="125">
                                            <p:txEl>
                                              <p:pRg st="2" end="2"/>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Google Shape;335;p60"/>
          <p:cNvGrpSpPr/>
          <p:nvPr/>
        </p:nvGrpSpPr>
        <p:grpSpPr>
          <a:xfrm>
            <a:off x="840960" y="1309680"/>
            <a:ext cx="3052080" cy="1662480"/>
            <a:chOff x="840960" y="1309680"/>
            <a:chExt cx="3052080" cy="1662480"/>
          </a:xfrm>
        </p:grpSpPr>
        <p:sp>
          <p:nvSpPr>
            <p:cNvPr id="127" name="Google Shape;336;p60"/>
            <p:cNvSpPr/>
            <p:nvPr/>
          </p:nvSpPr>
          <p:spPr>
            <a:xfrm>
              <a:off x="1106280" y="1309680"/>
              <a:ext cx="2520360" cy="1636200"/>
            </a:xfrm>
            <a:custGeom>
              <a:avLst/>
              <a:gdLst>
                <a:gd name="textAreaLeft" fmla="*/ 0 w 2520360"/>
                <a:gd name="textAreaRight" fmla="*/ 2522160 w 2520360"/>
                <a:gd name="textAreaTop" fmla="*/ 0 h 1636200"/>
                <a:gd name="textAreaBottom" fmla="*/ 1638000 h 1636200"/>
              </a:gdLst>
              <a:ahLst/>
              <a:rect l="textAreaLeft" t="textAreaTop" r="textAreaRight" b="textAreaBottom"/>
              <a:pathLst>
                <a:path w="70485" h="45801">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28" name="Google Shape;337;p60"/>
            <p:cNvSpPr/>
            <p:nvPr/>
          </p:nvSpPr>
          <p:spPr>
            <a:xfrm>
              <a:off x="840960" y="2836800"/>
              <a:ext cx="3052080" cy="135360"/>
            </a:xfrm>
            <a:custGeom>
              <a:avLst/>
              <a:gdLst>
                <a:gd name="textAreaLeft" fmla="*/ 0 w 3052080"/>
                <a:gd name="textAreaRight" fmla="*/ 3053880 w 3052080"/>
                <a:gd name="textAreaTop" fmla="*/ 0 h 135360"/>
                <a:gd name="textAreaBottom" fmla="*/ 137160 h 135360"/>
              </a:gdLst>
              <a:ahLst/>
              <a:rect l="textAreaLeft" t="textAreaTop" r="textAreaRight" b="textAreaBottom"/>
              <a:pathLst>
                <a:path w="85328" h="3903">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w="0">
              <a:noFill/>
            </a:ln>
          </p:spPr>
          <p:style>
            <a:lnRef idx="0"/>
            <a:fillRef idx="0"/>
            <a:effectRef idx="0"/>
            <a:fontRef idx="minor"/>
          </p:style>
          <p:txBody>
            <a:bodyPr lIns="90000" rIns="90000" tIns="68400" bIns="684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29" name="Google Shape;338;p60"/>
            <p:cNvSpPr/>
            <p:nvPr/>
          </p:nvSpPr>
          <p:spPr>
            <a:xfrm>
              <a:off x="840960" y="2836800"/>
              <a:ext cx="3052080" cy="66240"/>
            </a:xfrm>
            <a:custGeom>
              <a:avLst/>
              <a:gdLst>
                <a:gd name="textAreaLeft" fmla="*/ 0 w 3052080"/>
                <a:gd name="textAreaRight" fmla="*/ 3053880 w 3052080"/>
                <a:gd name="textAreaTop" fmla="*/ 0 h 66240"/>
                <a:gd name="textAreaBottom" fmla="*/ 68040 h 66240"/>
              </a:gdLst>
              <a:ahLst/>
              <a:rect l="textAreaLeft" t="textAreaTop" r="textAreaRight" b="textAreaBottom"/>
              <a:pathLst>
                <a:path w="85328" h="1969">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0" name="Google Shape;339;p60"/>
            <p:cNvSpPr/>
            <p:nvPr/>
          </p:nvSpPr>
          <p:spPr>
            <a:xfrm>
              <a:off x="1224360" y="1474560"/>
              <a:ext cx="2284920" cy="1105920"/>
            </a:xfrm>
            <a:custGeom>
              <a:avLst/>
              <a:gdLst>
                <a:gd name="textAreaLeft" fmla="*/ 0 w 2284920"/>
                <a:gd name="textAreaRight" fmla="*/ 2286720 w 2284920"/>
                <a:gd name="textAreaTop" fmla="*/ 0 h 1105920"/>
                <a:gd name="textAreaBottom" fmla="*/ 1107720 h 1105920"/>
              </a:gdLst>
              <a:ahLst/>
              <a:rect l="textAreaLeft" t="textAreaTop" r="textAreaRight" b="textAreaBottom"/>
              <a:pathLst>
                <a:path w="63914" h="30990">
                  <a:moveTo>
                    <a:pt x="1" y="1"/>
                  </a:moveTo>
                  <a:lnTo>
                    <a:pt x="1" y="30990"/>
                  </a:lnTo>
                  <a:lnTo>
                    <a:pt x="63913" y="30990"/>
                  </a:lnTo>
                  <a:lnTo>
                    <a:pt x="63913"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pc="-1" strike="noStrike">
                <a:solidFill>
                  <a:srgbClr val="000000"/>
                </a:solidFill>
                <a:latin typeface="Arial"/>
                <a:ea typeface="DejaVu Sans"/>
              </a:endParaRPr>
            </a:p>
          </p:txBody>
        </p:sp>
      </p:grpSp>
      <p:grpSp>
        <p:nvGrpSpPr>
          <p:cNvPr id="131" name="Google Shape;340;p60"/>
          <p:cNvGrpSpPr/>
          <p:nvPr/>
        </p:nvGrpSpPr>
        <p:grpSpPr>
          <a:xfrm>
            <a:off x="5184360" y="1293120"/>
            <a:ext cx="3052080" cy="1662480"/>
            <a:chOff x="5184360" y="1293120"/>
            <a:chExt cx="3052080" cy="1662480"/>
          </a:xfrm>
        </p:grpSpPr>
        <p:sp>
          <p:nvSpPr>
            <p:cNvPr id="132" name="Google Shape;341;p60"/>
            <p:cNvSpPr/>
            <p:nvPr/>
          </p:nvSpPr>
          <p:spPr>
            <a:xfrm>
              <a:off x="5449680" y="1293120"/>
              <a:ext cx="2520360" cy="1636200"/>
            </a:xfrm>
            <a:custGeom>
              <a:avLst/>
              <a:gdLst>
                <a:gd name="textAreaLeft" fmla="*/ 0 w 2520360"/>
                <a:gd name="textAreaRight" fmla="*/ 2522160 w 2520360"/>
                <a:gd name="textAreaTop" fmla="*/ 0 h 1636200"/>
                <a:gd name="textAreaBottom" fmla="*/ 1638000 h 1636200"/>
              </a:gdLst>
              <a:ahLst/>
              <a:rect l="textAreaLeft" t="textAreaTop" r="textAreaRight" b="textAreaBottom"/>
              <a:pathLst>
                <a:path w="70485" h="45801">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3" name="Google Shape;342;p60"/>
            <p:cNvSpPr/>
            <p:nvPr/>
          </p:nvSpPr>
          <p:spPr>
            <a:xfrm>
              <a:off x="5184360" y="2820240"/>
              <a:ext cx="3052080" cy="135360"/>
            </a:xfrm>
            <a:custGeom>
              <a:avLst/>
              <a:gdLst>
                <a:gd name="textAreaLeft" fmla="*/ 0 w 3052080"/>
                <a:gd name="textAreaRight" fmla="*/ 3053880 w 3052080"/>
                <a:gd name="textAreaTop" fmla="*/ 0 h 135360"/>
                <a:gd name="textAreaBottom" fmla="*/ 137160 h 135360"/>
              </a:gdLst>
              <a:ahLst/>
              <a:rect l="textAreaLeft" t="textAreaTop" r="textAreaRight" b="textAreaBottom"/>
              <a:pathLst>
                <a:path w="85328" h="3903">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w="0">
              <a:noFill/>
            </a:ln>
          </p:spPr>
          <p:style>
            <a:lnRef idx="0"/>
            <a:fillRef idx="0"/>
            <a:effectRef idx="0"/>
            <a:fontRef idx="minor"/>
          </p:style>
          <p:txBody>
            <a:bodyPr lIns="90000" rIns="90000" tIns="68400" bIns="6840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4" name="Google Shape;343;p60"/>
            <p:cNvSpPr/>
            <p:nvPr/>
          </p:nvSpPr>
          <p:spPr>
            <a:xfrm>
              <a:off x="5184360" y="2820240"/>
              <a:ext cx="3052080" cy="66240"/>
            </a:xfrm>
            <a:custGeom>
              <a:avLst/>
              <a:gdLst>
                <a:gd name="textAreaLeft" fmla="*/ 0 w 3052080"/>
                <a:gd name="textAreaRight" fmla="*/ 3053880 w 3052080"/>
                <a:gd name="textAreaTop" fmla="*/ 0 h 66240"/>
                <a:gd name="textAreaBottom" fmla="*/ 68040 h 66240"/>
              </a:gdLst>
              <a:ahLst/>
              <a:rect l="textAreaLeft" t="textAreaTop" r="textAreaRight" b="textAreaBottom"/>
              <a:pathLst>
                <a:path w="85328" h="1969">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w="0">
              <a:noFill/>
            </a:ln>
          </p:spPr>
          <p:style>
            <a:lnRef idx="0"/>
            <a:fillRef idx="0"/>
            <a:effectRef idx="0"/>
            <a:fontRef idx="minor"/>
          </p:style>
          <p:txBody>
            <a:bodyPr lIns="90000" rIns="90000" tIns="33840" bIns="33840" anchor="ctr">
              <a:noAutofit/>
            </a:bodyPr>
            <a:p>
              <a:pPr>
                <a:lnSpc>
                  <a:spcPct val="100000"/>
                </a:lnSpc>
                <a:tabLst>
                  <a:tab algn="l" pos="0"/>
                </a:tabLst>
              </a:pPr>
              <a:endParaRPr b="0" lang="en-IN" sz="1400" spc="-1" strike="noStrike">
                <a:solidFill>
                  <a:srgbClr val="000000"/>
                </a:solidFill>
                <a:latin typeface="Arial"/>
                <a:ea typeface="DejaVu Sans"/>
              </a:endParaRPr>
            </a:p>
          </p:txBody>
        </p:sp>
        <p:sp>
          <p:nvSpPr>
            <p:cNvPr id="135" name="Google Shape;344;p60"/>
            <p:cNvSpPr/>
            <p:nvPr/>
          </p:nvSpPr>
          <p:spPr>
            <a:xfrm>
              <a:off x="5567760" y="1458000"/>
              <a:ext cx="2284920" cy="1105920"/>
            </a:xfrm>
            <a:custGeom>
              <a:avLst/>
              <a:gdLst>
                <a:gd name="textAreaLeft" fmla="*/ 0 w 2284920"/>
                <a:gd name="textAreaRight" fmla="*/ 2286720 w 2284920"/>
                <a:gd name="textAreaTop" fmla="*/ 0 h 1105920"/>
                <a:gd name="textAreaBottom" fmla="*/ 1107720 h 1105920"/>
              </a:gdLst>
              <a:ahLst/>
              <a:rect l="textAreaLeft" t="textAreaTop" r="textAreaRight" b="textAreaBottom"/>
              <a:pathLst>
                <a:path w="63914" h="30990">
                  <a:moveTo>
                    <a:pt x="1" y="1"/>
                  </a:moveTo>
                  <a:lnTo>
                    <a:pt x="1" y="30990"/>
                  </a:lnTo>
                  <a:lnTo>
                    <a:pt x="63913" y="30990"/>
                  </a:lnTo>
                  <a:lnTo>
                    <a:pt x="63913" y="1"/>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pc="-1" strike="noStrike">
                <a:solidFill>
                  <a:srgbClr val="000000"/>
                </a:solidFill>
                <a:latin typeface="Arial"/>
                <a:ea typeface="DejaVu Sans"/>
              </a:endParaRPr>
            </a:p>
          </p:txBody>
        </p:sp>
      </p:grpSp>
      <p:sp>
        <p:nvSpPr>
          <p:cNvPr id="136" name="Google Shape;345;p60"/>
          <p:cNvSpPr/>
          <p:nvPr/>
        </p:nvSpPr>
        <p:spPr>
          <a:xfrm>
            <a:off x="1440000" y="2976120"/>
            <a:ext cx="3059640" cy="1796040"/>
          </a:xfrm>
          <a:prstGeom prst="rect">
            <a:avLst/>
          </a:prstGeom>
          <a:noFill/>
          <a:ln w="0">
            <a:noFill/>
          </a:ln>
        </p:spPr>
        <p:style>
          <a:lnRef idx="0"/>
          <a:fillRef idx="0"/>
          <a:effectRef idx="0"/>
          <a:fontRef idx="minor"/>
        </p:style>
        <p:txBody>
          <a:bodyPr lIns="90000" rIns="90000" tIns="91440" bIns="91440" anchor="ctr">
            <a:noAutofit/>
          </a:bodyPr>
          <a:p>
            <a:pPr marL="343080" indent="-343080">
              <a:lnSpc>
                <a:spcPct val="100000"/>
              </a:lnSpc>
              <a:buClr>
                <a:srgbClr val="000000"/>
              </a:buClr>
              <a:buFont typeface="Arial"/>
              <a:buChar char="•"/>
            </a:pPr>
            <a:r>
              <a:rPr b="0" lang="en-IN" sz="2000" spc="-1" strike="noStrike">
                <a:solidFill>
                  <a:srgbClr val="000000"/>
                </a:solidFill>
                <a:latin typeface="Arial"/>
                <a:ea typeface="DejaVu Sans"/>
              </a:rPr>
              <a:t>C#</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Fira Sans Extra Condensed Medium"/>
                <a:ea typeface="DejaVu Sans"/>
              </a:rPr>
              <a:t>.NET Core 7</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Fira Sans Extra Condensed Medium"/>
                <a:ea typeface="DejaVu Sans"/>
              </a:rPr>
              <a:t>Mono</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Fira Sans Extra Condensed Medium"/>
                <a:ea typeface="DejaVu Sans"/>
              </a:rPr>
              <a:t>Unity Scripting API</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Fira Sans Extra Condensed Medium"/>
                <a:ea typeface="DejaVu Sans"/>
              </a:rPr>
              <a:t>WebGL</a:t>
            </a:r>
            <a:endParaRPr b="0" lang="en-IN" sz="2000" spc="-1" strike="noStrike">
              <a:solidFill>
                <a:srgbClr val="000000"/>
              </a:solidFill>
              <a:latin typeface="Arial"/>
            </a:endParaRPr>
          </a:p>
        </p:txBody>
      </p:sp>
      <p:sp>
        <p:nvSpPr>
          <p:cNvPr id="137" name="Google Shape;346;p60"/>
          <p:cNvSpPr/>
          <p:nvPr/>
        </p:nvSpPr>
        <p:spPr>
          <a:xfrm>
            <a:off x="1101240" y="421920"/>
            <a:ext cx="2494800" cy="47412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IN" sz="2600" spc="-1" strike="noStrike">
                <a:solidFill>
                  <a:srgbClr val="64306c"/>
                </a:solidFill>
                <a:latin typeface="Fira Sans Extra Condensed Medium"/>
                <a:ea typeface="Fira Sans Extra Condensed Medium"/>
              </a:rPr>
              <a:t>Languages</a:t>
            </a:r>
            <a:endParaRPr b="0" lang="en-IN" sz="2600" spc="-1" strike="noStrike">
              <a:solidFill>
                <a:srgbClr val="000000"/>
              </a:solidFill>
              <a:latin typeface="Arial"/>
            </a:endParaRPr>
          </a:p>
        </p:txBody>
      </p:sp>
      <p:sp>
        <p:nvSpPr>
          <p:cNvPr id="138" name="Google Shape;347;p60"/>
          <p:cNvSpPr/>
          <p:nvPr/>
        </p:nvSpPr>
        <p:spPr>
          <a:xfrm>
            <a:off x="5089680" y="293040"/>
            <a:ext cx="3186360" cy="78300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IN" sz="2400" spc="-1" strike="noStrike">
                <a:solidFill>
                  <a:srgbClr val="64306c"/>
                </a:solidFill>
                <a:latin typeface="Fira Sans Extra Condensed Medium"/>
                <a:ea typeface="Fira Sans Extra Condensed Medium"/>
              </a:rPr>
              <a:t>Tools</a:t>
            </a:r>
            <a:endParaRPr b="0" lang="en-IN" sz="2400" spc="-1" strike="noStrike">
              <a:solidFill>
                <a:srgbClr val="000000"/>
              </a:solidFill>
              <a:latin typeface="Arial"/>
            </a:endParaRPr>
          </a:p>
        </p:txBody>
      </p:sp>
      <p:pic>
        <p:nvPicPr>
          <p:cNvPr id="139" name="Google Shape;348;p60" descr=""/>
          <p:cNvPicPr/>
          <p:nvPr/>
        </p:nvPicPr>
        <p:blipFill>
          <a:blip r:embed="rId1"/>
          <a:stretch/>
        </p:blipFill>
        <p:spPr>
          <a:xfrm>
            <a:off x="1536840" y="1525320"/>
            <a:ext cx="1658880" cy="1004400"/>
          </a:xfrm>
          <a:prstGeom prst="rect">
            <a:avLst/>
          </a:prstGeom>
          <a:ln w="0">
            <a:noFill/>
          </a:ln>
        </p:spPr>
      </p:pic>
      <p:pic>
        <p:nvPicPr>
          <p:cNvPr id="140" name="Google Shape;349;p60" descr=""/>
          <p:cNvPicPr/>
          <p:nvPr/>
        </p:nvPicPr>
        <p:blipFill>
          <a:blip r:embed="rId2"/>
          <a:stretch/>
        </p:blipFill>
        <p:spPr>
          <a:xfrm>
            <a:off x="5567760" y="1398240"/>
            <a:ext cx="2316240" cy="1297800"/>
          </a:xfrm>
          <a:prstGeom prst="rect">
            <a:avLst/>
          </a:prstGeom>
          <a:ln w="0">
            <a:noFill/>
          </a:ln>
        </p:spPr>
      </p:pic>
      <p:sp>
        <p:nvSpPr>
          <p:cNvPr id="141" name="Google Shape;350;p60"/>
          <p:cNvSpPr/>
          <p:nvPr/>
        </p:nvSpPr>
        <p:spPr>
          <a:xfrm>
            <a:off x="5220000" y="2958480"/>
            <a:ext cx="3921120" cy="1796040"/>
          </a:xfrm>
          <a:prstGeom prst="rect">
            <a:avLst/>
          </a:prstGeom>
          <a:noFill/>
          <a:ln w="0">
            <a:noFill/>
          </a:ln>
        </p:spPr>
        <p:style>
          <a:lnRef idx="0"/>
          <a:fillRef idx="0"/>
          <a:effectRef idx="0"/>
          <a:fontRef idx="minor"/>
        </p:style>
        <p:txBody>
          <a:bodyPr lIns="90000" rIns="90000" tIns="91440" bIns="91440" anchor="ctr">
            <a:noAutofit/>
          </a:bodyPr>
          <a:p>
            <a:pPr marL="343080" indent="-343080">
              <a:lnSpc>
                <a:spcPct val="100000"/>
              </a:lnSpc>
              <a:buClr>
                <a:srgbClr val="000000"/>
              </a:buClr>
              <a:buFont typeface="Arial"/>
              <a:buChar char="•"/>
            </a:pPr>
            <a:r>
              <a:rPr b="0" lang="en-IN" sz="2000" spc="-1" strike="noStrike">
                <a:solidFill>
                  <a:srgbClr val="000000"/>
                </a:solidFill>
                <a:latin typeface="Fira Sans Extra Condensed Medium"/>
                <a:ea typeface="Fira Sans Extra Condensed Medium"/>
              </a:rPr>
              <a:t>Microsoft Visual Studio</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Arial"/>
                <a:ea typeface="DejaVu Sans"/>
              </a:rPr>
              <a:t>Photoshop</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Arial"/>
                <a:ea typeface="DejaVu Sans"/>
              </a:rPr>
              <a:t>Blender</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Arial"/>
                <a:ea typeface="DejaVu Sans"/>
              </a:rPr>
              <a:t>Git and GitHub</a:t>
            </a:r>
            <a:endParaRPr b="0" lang="en-IN" sz="2000" spc="-1" strike="noStrike">
              <a:solidFill>
                <a:srgbClr val="000000"/>
              </a:solidFill>
              <a:latin typeface="Arial"/>
            </a:endParaRPr>
          </a:p>
          <a:p>
            <a:pPr marL="343080" indent="-343080">
              <a:lnSpc>
                <a:spcPct val="100000"/>
              </a:lnSpc>
              <a:buClr>
                <a:srgbClr val="000000"/>
              </a:buClr>
              <a:buFont typeface="Arial"/>
              <a:buChar char="•"/>
            </a:pPr>
            <a:r>
              <a:rPr b="0" lang="en-IN" sz="2000" spc="-1" strike="noStrike">
                <a:solidFill>
                  <a:srgbClr val="000000"/>
                </a:solidFill>
                <a:latin typeface="Arial"/>
                <a:ea typeface="DejaVu Sans"/>
              </a:rPr>
              <a:t>Unity 3D Game Engine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6" presetSubtype="21">
                                  <p:stCondLst>
                                    <p:cond delay="0"/>
                                  </p:stCondLst>
                                  <p:childTnLst>
                                    <p:set>
                                      <p:cBhvr>
                                        <p:cTn id="86" dur="1" fill="hold">
                                          <p:stCondLst>
                                            <p:cond delay="0"/>
                                          </p:stCondLst>
                                        </p:cTn>
                                        <p:tgtEl>
                                          <p:spTgt spid="139"/>
                                        </p:tgtEl>
                                        <p:attrNameLst>
                                          <p:attrName>style.visibility</p:attrName>
                                        </p:attrNameLst>
                                      </p:cBhvr>
                                      <p:to>
                                        <p:strVal val="visible"/>
                                      </p:to>
                                    </p:set>
                                    <p:animEffect filter="barn(inVertical)" transition="in">
                                      <p:cBhvr additive="repl">
                                        <p:cTn id="87" dur="500"/>
                                        <p:tgtEl>
                                          <p:spTgt spid="139"/>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126"/>
                                        </p:tgtEl>
                                        <p:attrNameLst>
                                          <p:attrName>style.visibility</p:attrName>
                                        </p:attrNameLst>
                                      </p:cBhvr>
                                      <p:to>
                                        <p:strVal val="visible"/>
                                      </p:to>
                                    </p:set>
                                    <p:animEffect filter="fade" transition="in">
                                      <p:cBhvr additive="repl">
                                        <p:cTn id="92" dur="1000"/>
                                        <p:tgtEl>
                                          <p:spTgt spid="126"/>
                                        </p:tgtEl>
                                      </p:cBhvr>
                                    </p:animEffect>
                                    <p:anim calcmode="lin" valueType="num">
                                      <p:cBhvr additive="repl">
                                        <p:cTn id="93" dur="1000" fill="hold"/>
                                        <p:tgtEl>
                                          <p:spTgt spid="126"/>
                                        </p:tgtEl>
                                        <p:attrNameLst>
                                          <p:attrName>ppt_x</p:attrName>
                                        </p:attrNameLst>
                                      </p:cBhvr>
                                      <p:tavLst>
                                        <p:tav tm="0">
                                          <p:val>
                                            <p:strVal val="#ppt_x"/>
                                          </p:val>
                                        </p:tav>
                                        <p:tav tm="100000">
                                          <p:val>
                                            <p:strVal val="#ppt_x"/>
                                          </p:val>
                                        </p:tav>
                                      </p:tavLst>
                                    </p:anim>
                                    <p:anim calcmode="lin" valueType="num">
                                      <p:cBhvr additive="repl">
                                        <p:cTn id="94"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6" presetSubtype="21">
                                  <p:stCondLst>
                                    <p:cond delay="0"/>
                                  </p:stCondLst>
                                  <p:childTnLst>
                                    <p:set>
                                      <p:cBhvr>
                                        <p:cTn id="98" dur="1" fill="hold">
                                          <p:stCondLst>
                                            <p:cond delay="0"/>
                                          </p:stCondLst>
                                        </p:cTn>
                                        <p:tgtEl>
                                          <p:spTgt spid="136"/>
                                        </p:tgtEl>
                                        <p:attrNameLst>
                                          <p:attrName>style.visibility</p:attrName>
                                        </p:attrNameLst>
                                      </p:cBhvr>
                                      <p:to>
                                        <p:strVal val="visible"/>
                                      </p:to>
                                    </p:set>
                                    <p:animEffect filter="barn(inVertical)" transition="in">
                                      <p:cBhvr additive="repl">
                                        <p:cTn id="99" dur="500"/>
                                        <p:tgtEl>
                                          <p:spTgt spid="136"/>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6" presetSubtype="21">
                                  <p:stCondLst>
                                    <p:cond delay="0"/>
                                  </p:stCondLst>
                                  <p:childTnLst>
                                    <p:set>
                                      <p:cBhvr>
                                        <p:cTn id="103" dur="1" fill="hold">
                                          <p:stCondLst>
                                            <p:cond delay="0"/>
                                          </p:stCondLst>
                                        </p:cTn>
                                        <p:tgtEl>
                                          <p:spTgt spid="140"/>
                                        </p:tgtEl>
                                        <p:attrNameLst>
                                          <p:attrName>style.visibility</p:attrName>
                                        </p:attrNameLst>
                                      </p:cBhvr>
                                      <p:to>
                                        <p:strVal val="visible"/>
                                      </p:to>
                                    </p:set>
                                    <p:animEffect filter="barn(inVertical)" transition="in">
                                      <p:cBhvr additive="repl">
                                        <p:cTn id="104" dur="500"/>
                                        <p:tgtEl>
                                          <p:spTgt spid="140"/>
                                        </p:tgtEl>
                                      </p:cBhvr>
                                    </p:animEffec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3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53" presetSubtype="16">
                                  <p:stCondLst>
                                    <p:cond delay="0"/>
                                  </p:stCondLst>
                                  <p:childTnLst>
                                    <p:set>
                                      <p:cBhvr>
                                        <p:cTn id="112" dur="1" fill="hold">
                                          <p:stCondLst>
                                            <p:cond delay="0"/>
                                          </p:stCondLst>
                                        </p:cTn>
                                        <p:tgtEl>
                                          <p:spTgt spid="141"/>
                                        </p:tgtEl>
                                        <p:attrNameLst>
                                          <p:attrName>style.visibility</p:attrName>
                                        </p:attrNameLst>
                                      </p:cBhvr>
                                      <p:to>
                                        <p:strVal val="visible"/>
                                      </p:to>
                                    </p:set>
                                    <p:anim calcmode="lin" valueType="num">
                                      <p:cBhvr additive="repl">
                                        <p:cTn id="113" dur="500" fill="hold"/>
                                        <p:tgtEl>
                                          <p:spTgt spid="141"/>
                                        </p:tgtEl>
                                        <p:attrNameLst>
                                          <p:attrName>ppt_w</p:attrName>
                                        </p:attrNameLst>
                                      </p:cBhvr>
                                      <p:tavLst>
                                        <p:tav tm="0">
                                          <p:val>
                                            <p:fltVal val="0"/>
                                          </p:val>
                                        </p:tav>
                                        <p:tav tm="100000">
                                          <p:val>
                                            <p:strVal val="#ppt_w"/>
                                          </p:val>
                                        </p:tav>
                                      </p:tavLst>
                                    </p:anim>
                                    <p:anim calcmode="lin" valueType="num">
                                      <p:cBhvr additive="repl">
                                        <p:cTn id="114" dur="500" fill="hold"/>
                                        <p:tgtEl>
                                          <p:spTgt spid="141"/>
                                        </p:tgtEl>
                                        <p:attrNameLst>
                                          <p:attrName>ppt_h</p:attrName>
                                        </p:attrNameLst>
                                      </p:cBhvr>
                                      <p:tavLst>
                                        <p:tav tm="0">
                                          <p:val>
                                            <p:fltVal val="0"/>
                                          </p:val>
                                        </p:tav>
                                        <p:tav tm="100000">
                                          <p:val>
                                            <p:strVal val="#ppt_h"/>
                                          </p:val>
                                        </p:tav>
                                      </p:tavLst>
                                    </p:anim>
                                    <p:animEffect filter="fade" transition="in">
                                      <p:cBhvr additive="repl">
                                        <p:cTn id="115"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2514600" y="257400"/>
            <a:ext cx="4110480" cy="622080"/>
          </a:xfrm>
          <a:prstGeom prst="rect">
            <a:avLst/>
          </a:prstGeom>
          <a:noFill/>
          <a:ln w="0">
            <a:noFill/>
          </a:ln>
        </p:spPr>
        <p:txBody>
          <a:bodyPr lIns="0" rIns="0" tIns="0" bIns="0" anchor="ctr">
            <a:noAutofit/>
          </a:bodyPr>
          <a:p>
            <a:pPr indent="0" algn="ctr">
              <a:lnSpc>
                <a:spcPct val="90000"/>
              </a:lnSpc>
              <a:buNone/>
              <a:tabLst>
                <a:tab algn="l" pos="0"/>
              </a:tabLst>
            </a:pPr>
            <a:r>
              <a:rPr b="0" lang="en-US" sz="4400" spc="-1" strike="noStrike">
                <a:solidFill>
                  <a:srgbClr val="000000"/>
                </a:solidFill>
                <a:latin typeface="Arial"/>
                <a:ea typeface="DejaVu Sans"/>
              </a:rPr>
              <a:t>Benefits</a:t>
            </a:r>
            <a:endParaRPr b="0" lang="en-IN" sz="4400" spc="-1" strike="noStrike">
              <a:solidFill>
                <a:srgbClr val="000000"/>
              </a:solidFill>
              <a:latin typeface="Arial"/>
            </a:endParaRPr>
          </a:p>
        </p:txBody>
      </p:sp>
      <p:sp>
        <p:nvSpPr>
          <p:cNvPr id="143" name="Google Shape;362;p62"/>
          <p:cNvSpPr/>
          <p:nvPr/>
        </p:nvSpPr>
        <p:spPr>
          <a:xfrm>
            <a:off x="543960" y="1227240"/>
            <a:ext cx="8397360" cy="2784600"/>
          </a:xfrm>
          <a:prstGeom prst="rect">
            <a:avLst/>
          </a:prstGeom>
          <a:noFill/>
          <a:ln w="0">
            <a:noFill/>
          </a:ln>
        </p:spPr>
        <p:style>
          <a:lnRef idx="0"/>
          <a:fillRef idx="0"/>
          <a:effectRef idx="0"/>
          <a:fontRef idx="minor"/>
        </p:style>
        <p:txBody>
          <a:bodyPr lIns="0" rIns="0" tIns="91440" bIns="91440" anchor="t">
            <a:noAutofit/>
          </a:bodyPr>
          <a:p>
            <a:pPr marL="216000" indent="-216000">
              <a:lnSpc>
                <a:spcPct val="150000"/>
              </a:lnSpc>
              <a:buClr>
                <a:srgbClr val="000000"/>
              </a:buClr>
              <a:buFont typeface="Noto Sans Symbols"/>
              <a:buAutoNum type="arabicPeriod"/>
            </a:pPr>
            <a:r>
              <a:rPr b="0" lang="en-IN" sz="1600" spc="-1" strike="noStrike">
                <a:solidFill>
                  <a:srgbClr val="000000"/>
                </a:solidFill>
                <a:latin typeface="arial"/>
                <a:ea typeface="DejaVu Sans"/>
              </a:rPr>
              <a:t>Improve your memory.</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IN" sz="1600" spc="-1" strike="noStrike">
                <a:solidFill>
                  <a:srgbClr val="000000"/>
                </a:solidFill>
                <a:latin typeface="arial"/>
                <a:ea typeface="DejaVu Sans"/>
              </a:rPr>
              <a:t>Keeps your mind active.</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IN" sz="1600" spc="-1" strike="noStrike">
                <a:solidFill>
                  <a:srgbClr val="000000"/>
                </a:solidFill>
                <a:latin typeface="arial"/>
                <a:ea typeface="DejaVu Sans"/>
              </a:rPr>
              <a:t>Improves your speed.</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IN" sz="1600" spc="-1" strike="noStrike">
                <a:solidFill>
                  <a:srgbClr val="000000"/>
                </a:solidFill>
                <a:latin typeface="arial"/>
                <a:ea typeface="DejaVu Sans"/>
              </a:rPr>
              <a:t>Enhances concentration and configuration.</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US" sz="1600" spc="-1" strike="noStrike">
                <a:solidFill>
                  <a:srgbClr val="000000"/>
                </a:solidFill>
                <a:latin typeface="arial"/>
                <a:ea typeface="DejaVu Sans"/>
              </a:rPr>
              <a:t>Helps to develop problem-solving skills.</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US" sz="1600" spc="-1" strike="noStrike">
                <a:solidFill>
                  <a:srgbClr val="000000"/>
                </a:solidFill>
                <a:latin typeface="arial"/>
                <a:ea typeface="DejaVu Sans"/>
              </a:rPr>
              <a:t>Enhances Brain-Hand-Eye coordination and Reflexes.</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US" sz="1600" spc="-1" strike="noStrike">
                <a:solidFill>
                  <a:srgbClr val="000000"/>
                </a:solidFill>
                <a:latin typeface="arial"/>
                <a:ea typeface="DejaVu Sans"/>
              </a:rPr>
              <a:t>No need for physical rubic cube.</a:t>
            </a:r>
            <a:endParaRPr b="0" lang="en-IN" sz="1600" spc="-1" strike="noStrike">
              <a:solidFill>
                <a:srgbClr val="000000"/>
              </a:solidFill>
              <a:latin typeface="Arial"/>
            </a:endParaRPr>
          </a:p>
          <a:p>
            <a:pPr marL="216000" indent="-216000">
              <a:lnSpc>
                <a:spcPct val="150000"/>
              </a:lnSpc>
              <a:buClr>
                <a:srgbClr val="000000"/>
              </a:buClr>
              <a:buFont typeface="Noto Sans Symbols"/>
              <a:buAutoNum type="arabicPeriod"/>
            </a:pPr>
            <a:r>
              <a:rPr b="0" lang="en-US" sz="1600" spc="-1" strike="noStrike">
                <a:solidFill>
                  <a:srgbClr val="000000"/>
                </a:solidFill>
                <a:latin typeface="arial"/>
                <a:ea typeface="DejaVu Sans"/>
              </a:rPr>
              <a:t>Portable and free.</a:t>
            </a: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a:p>
            <a:pPr>
              <a:lnSpc>
                <a:spcPct val="150000"/>
              </a:lnSpc>
              <a:tabLst>
                <a:tab algn="l" pos="0"/>
              </a:tabLst>
            </a:pPr>
            <a:endParaRPr b="0" lang="en-IN" sz="1600" spc="-1" strike="noStrike">
              <a:solidFill>
                <a:srgbClr val="000000"/>
              </a:solidFill>
              <a:latin typeface="Arial"/>
            </a:endParaRPr>
          </a:p>
        </p:txBody>
      </p:sp>
      <p:pic>
        <p:nvPicPr>
          <p:cNvPr id="144" name="" descr=""/>
          <p:cNvPicPr/>
          <p:nvPr/>
        </p:nvPicPr>
        <p:blipFill>
          <a:blip r:embed="rId1"/>
          <a:stretch/>
        </p:blipFill>
        <p:spPr>
          <a:xfrm>
            <a:off x="4724280" y="1005480"/>
            <a:ext cx="4275360" cy="3494160"/>
          </a:xfrm>
          <a:prstGeom prst="rect">
            <a:avLst/>
          </a:prstGeom>
          <a:ln w="0">
            <a:noFill/>
          </a:ln>
        </p:spPr>
      </p:pic>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2" presetSubtype="4">
                                  <p:stCondLst>
                                    <p:cond delay="0"/>
                                  </p:stCondLst>
                                  <p:childTnLst>
                                    <p:set>
                                      <p:cBhvr>
                                        <p:cTn id="121" dur="1" fill="hold">
                                          <p:stCondLst>
                                            <p:cond delay="0"/>
                                          </p:stCondLst>
                                        </p:cTn>
                                        <p:tgtEl>
                                          <p:spTgt spid="142"/>
                                        </p:tgtEl>
                                        <p:attrNameLst>
                                          <p:attrName>style.visibility</p:attrName>
                                        </p:attrNameLst>
                                      </p:cBhvr>
                                      <p:to>
                                        <p:strVal val="visible"/>
                                      </p:to>
                                    </p:set>
                                    <p:anim calcmode="lin" valueType="num">
                                      <p:cBhvr additive="repl">
                                        <p:cTn id="122" dur="500" fill="hold"/>
                                        <p:tgtEl>
                                          <p:spTgt spid="142"/>
                                        </p:tgtEl>
                                        <p:attrNameLst>
                                          <p:attrName>ppt_x</p:attrName>
                                        </p:attrNameLst>
                                      </p:cBhvr>
                                      <p:tavLst>
                                        <p:tav tm="0">
                                          <p:val>
                                            <p:strVal val="#ppt_x"/>
                                          </p:val>
                                        </p:tav>
                                        <p:tav tm="100000">
                                          <p:val>
                                            <p:strVal val="#ppt_x"/>
                                          </p:val>
                                        </p:tav>
                                      </p:tavLst>
                                    </p:anim>
                                    <p:anim calcmode="lin" valueType="num">
                                      <p:cBhvr additive="repl">
                                        <p:cTn id="123"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2" presetSubtype="4">
                                  <p:stCondLst>
                                    <p:cond delay="0"/>
                                  </p:stCondLst>
                                  <p:childTnLst>
                                    <p:set>
                                      <p:cBhvr>
                                        <p:cTn id="127" dur="1" fill="hold">
                                          <p:stCondLst>
                                            <p:cond delay="0"/>
                                          </p:stCondLst>
                                        </p:cTn>
                                        <p:tgtEl>
                                          <p:spTgt spid="143"/>
                                        </p:tgtEl>
                                        <p:attrNameLst>
                                          <p:attrName>style.visibility</p:attrName>
                                        </p:attrNameLst>
                                      </p:cBhvr>
                                      <p:to>
                                        <p:strVal val="visible"/>
                                      </p:to>
                                    </p:set>
                                    <p:anim calcmode="lin" valueType="num">
                                      <p:cBhvr additive="repl">
                                        <p:cTn id="128" dur="500" fill="hold"/>
                                        <p:tgtEl>
                                          <p:spTgt spid="143"/>
                                        </p:tgtEl>
                                        <p:attrNameLst>
                                          <p:attrName>ppt_x</p:attrName>
                                        </p:attrNameLst>
                                      </p:cBhvr>
                                      <p:tavLst>
                                        <p:tav tm="0">
                                          <p:val>
                                            <p:strVal val="#ppt_x"/>
                                          </p:val>
                                        </p:tav>
                                        <p:tav tm="100000">
                                          <p:val>
                                            <p:strVal val="#ppt_x"/>
                                          </p:val>
                                        </p:tav>
                                      </p:tavLst>
                                    </p:anim>
                                    <p:anim calcmode="lin" valueType="num">
                                      <p:cBhvr additive="repl">
                                        <p:cTn id="129"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516040" y="81360"/>
            <a:ext cx="4110480" cy="623520"/>
          </a:xfrm>
          <a:prstGeom prst="rect">
            <a:avLst/>
          </a:prstGeom>
          <a:noFill/>
          <a:ln w="0">
            <a:noFill/>
          </a:ln>
        </p:spPr>
        <p:txBody>
          <a:bodyPr lIns="0" rIns="0" tIns="0" bIns="0" anchor="ctr">
            <a:noAutofit/>
          </a:bodyPr>
          <a:p>
            <a:pPr indent="0" algn="ctr">
              <a:lnSpc>
                <a:spcPct val="90000"/>
              </a:lnSpc>
              <a:buNone/>
              <a:tabLst>
                <a:tab algn="l" pos="0"/>
              </a:tabLst>
            </a:pPr>
            <a:r>
              <a:rPr b="0" lang="en-US" sz="4400" spc="-1" strike="noStrike">
                <a:solidFill>
                  <a:srgbClr val="000000"/>
                </a:solidFill>
                <a:latin typeface="Arial"/>
                <a:ea typeface="DejaVu Sans"/>
              </a:rPr>
              <a:t>Features</a:t>
            </a:r>
            <a:endParaRPr b="0" lang="en-IN" sz="4400" spc="-1" strike="noStrike">
              <a:solidFill>
                <a:srgbClr val="000000"/>
              </a:solidFill>
              <a:latin typeface="Arial"/>
            </a:endParaRPr>
          </a:p>
        </p:txBody>
      </p:sp>
      <p:sp>
        <p:nvSpPr>
          <p:cNvPr id="146" name="TextBox 2"/>
          <p:cNvSpPr/>
          <p:nvPr/>
        </p:nvSpPr>
        <p:spPr>
          <a:xfrm>
            <a:off x="627840" y="706320"/>
            <a:ext cx="8016120" cy="44701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0" lang="en-US" sz="1600" spc="-1" strike="noStrike">
                <a:solidFill>
                  <a:srgbClr val="000000"/>
                </a:solidFill>
                <a:latin typeface="Arial"/>
                <a:ea typeface="DejaVu Sans"/>
              </a:rPr>
              <a:t>The whole cube can be rotated on the axis of game world.</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US" sz="1600" spc="-1" strike="noStrike">
                <a:solidFill>
                  <a:srgbClr val="000000"/>
                </a:solidFill>
                <a:latin typeface="Arial"/>
                <a:ea typeface="DejaVu Sans"/>
              </a:rPr>
              <a:t>Once a side is touched, all the edge cube are grouped to that side’s center piece to allow partial rotation</a:t>
            </a:r>
            <a:r>
              <a:rPr b="0" lang="en-IN" sz="1600" spc="-1" strike="noStrike">
                <a:solidFill>
                  <a:srgbClr val="000000"/>
                </a:solidFill>
                <a:latin typeface="Arial"/>
                <a:ea typeface="DejaVu Sans"/>
              </a:rPr>
              <a:t>.</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IN" sz="1600" spc="-1" strike="noStrike">
                <a:solidFill>
                  <a:srgbClr val="000000"/>
                </a:solidFill>
                <a:latin typeface="Arial"/>
                <a:ea typeface="DejaVu Sans"/>
              </a:rPr>
              <a:t>The centre piece is Fixed on game centre around which all side can be rotated</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IN" sz="1600" spc="-1" strike="noStrike">
                <a:solidFill>
                  <a:srgbClr val="000000"/>
                </a:solidFill>
                <a:latin typeface="Arial"/>
                <a:ea typeface="DejaVu Sans"/>
              </a:rPr>
              <a:t>Each touch is registered through collision on cube surface and rigidbody3D Component.</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US" sz="1600" spc="-1" strike="noStrike">
                <a:solidFill>
                  <a:srgbClr val="000000"/>
                </a:solidFill>
                <a:latin typeface="Arial"/>
                <a:ea typeface="DejaVu Sans"/>
              </a:rPr>
              <a:t>3x3 Rayscasts are fired to the cube which is touches the cube surface broadcasts the cube surface to corresponding cube-map tile.</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US" sz="1600" spc="-1" strike="noStrike">
                <a:solidFill>
                  <a:srgbClr val="000000"/>
                </a:solidFill>
                <a:latin typeface="Arial"/>
                <a:ea typeface="DejaVu Sans"/>
              </a:rPr>
              <a:t>User can shuffle the cube without any restriction to get a random state.</a:t>
            </a:r>
            <a:endParaRPr b="0" lang="en-IN" sz="1600" spc="-1" strike="noStrike">
              <a:solidFill>
                <a:srgbClr val="000000"/>
              </a:solidFill>
              <a:latin typeface="Arial"/>
            </a:endParaRPr>
          </a:p>
          <a:p>
            <a:pPr marL="285840" indent="-285840">
              <a:lnSpc>
                <a:spcPct val="150000"/>
              </a:lnSpc>
              <a:buClr>
                <a:srgbClr val="000000"/>
              </a:buClr>
              <a:buFont typeface="Wingdings" charset="2"/>
              <a:buChar char=""/>
            </a:pPr>
            <a:r>
              <a:rPr b="0" lang="en-US" sz="1600" spc="-1" strike="noStrike">
                <a:solidFill>
                  <a:srgbClr val="000000"/>
                </a:solidFill>
                <a:latin typeface="Arial"/>
                <a:ea typeface="DejaVu Sans"/>
              </a:rPr>
              <a:t>If Stuck, the user can use solve button which kicks the kochiemba’s 2 phase cube solving algorithm which solves the cube in less than 22 moves regardless of cube state.</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0" dur="indefinite" restart="never" nodeType="tmRoot">
          <p:childTnLst>
            <p:seq>
              <p:cTn id="131" dur="indefinite" nodeType="mainSeq">
                <p:childTnLst>
                  <p:par>
                    <p:cTn id="132" fill="hold">
                      <p:stCondLst>
                        <p:cond delay="indefinite"/>
                      </p:stCondLst>
                      <p:childTnLst>
                        <p:par>
                          <p:cTn id="133" fill="hold">
                            <p:stCondLst>
                              <p:cond delay="0"/>
                            </p:stCondLst>
                            <p:childTnLst>
                              <p:par>
                                <p:cTn id="134" nodeType="clickEffect" fill="hold" presetClass="entr" presetID="2" presetSubtype="4">
                                  <p:stCondLst>
                                    <p:cond delay="0"/>
                                  </p:stCondLst>
                                  <p:childTnLst>
                                    <p:set>
                                      <p:cBhvr>
                                        <p:cTn id="135" dur="1" fill="hold">
                                          <p:stCondLst>
                                            <p:cond delay="0"/>
                                          </p:stCondLst>
                                        </p:cTn>
                                        <p:tgtEl>
                                          <p:spTgt spid="146"/>
                                        </p:tgtEl>
                                        <p:attrNameLst>
                                          <p:attrName>style.visibility</p:attrName>
                                        </p:attrNameLst>
                                      </p:cBhvr>
                                      <p:to>
                                        <p:strVal val="visible"/>
                                      </p:to>
                                    </p:set>
                                    <p:anim calcmode="lin" valueType="num">
                                      <p:cBhvr additive="repl">
                                        <p:cTn id="136" dur="500" fill="hold"/>
                                        <p:tgtEl>
                                          <p:spTgt spid="146"/>
                                        </p:tgtEl>
                                        <p:attrNameLst>
                                          <p:attrName>ppt_x</p:attrName>
                                        </p:attrNameLst>
                                      </p:cBhvr>
                                      <p:tavLst>
                                        <p:tav tm="0">
                                          <p:val>
                                            <p:strVal val="#ppt_x"/>
                                          </p:val>
                                        </p:tav>
                                        <p:tav tm="100000">
                                          <p:val>
                                            <p:strVal val="#ppt_x"/>
                                          </p:val>
                                        </p:tav>
                                      </p:tavLst>
                                    </p:anim>
                                    <p:anim calcmode="lin" valueType="num">
                                      <p:cBhvr additive="repl">
                                        <p:cTn id="137"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710280" y="536760"/>
            <a:ext cx="7719120" cy="477000"/>
          </a:xfrm>
          <a:prstGeom prst="rect">
            <a:avLst/>
          </a:prstGeom>
          <a:noFill/>
          <a:ln w="0">
            <a:noFill/>
          </a:ln>
        </p:spPr>
        <p:txBody>
          <a:bodyPr lIns="0" rIns="0" tIns="91440" bIns="91440" anchor="ctr">
            <a:noAutofit/>
          </a:bodyPr>
          <a:p>
            <a:pPr indent="0" algn="ctr">
              <a:lnSpc>
                <a:spcPct val="100000"/>
              </a:lnSpc>
              <a:buNone/>
              <a:tabLst>
                <a:tab algn="l" pos="0"/>
              </a:tabLst>
            </a:pPr>
            <a:r>
              <a:rPr b="0" lang="en-IN" sz="4000" spc="-1" strike="noStrike">
                <a:solidFill>
                  <a:srgbClr val="64306c"/>
                </a:solidFill>
                <a:latin typeface="Fira Sans Extra Condensed Medium"/>
                <a:ea typeface="Fira Sans Extra Condensed Medium"/>
              </a:rPr>
              <a:t>Limitations</a:t>
            </a:r>
            <a:endParaRPr b="0" lang="en-IN" sz="4000" spc="-1" strike="noStrike">
              <a:solidFill>
                <a:srgbClr val="000000"/>
              </a:solidFill>
              <a:latin typeface="Arial"/>
            </a:endParaRPr>
          </a:p>
        </p:txBody>
      </p:sp>
      <p:sp>
        <p:nvSpPr>
          <p:cNvPr id="148" name="PlaceHolder 2"/>
          <p:cNvSpPr>
            <a:spLocks noGrp="1"/>
          </p:cNvSpPr>
          <p:nvPr>
            <p:ph/>
          </p:nvPr>
        </p:nvSpPr>
        <p:spPr>
          <a:xfrm>
            <a:off x="375120" y="1800000"/>
            <a:ext cx="8083800" cy="1845360"/>
          </a:xfrm>
          <a:prstGeom prst="rect">
            <a:avLst/>
          </a:prstGeom>
          <a:noFill/>
          <a:ln w="0">
            <a:noFill/>
          </a:ln>
        </p:spPr>
        <p:txBody>
          <a:bodyPr lIns="0" rIns="0" tIns="91440" bIns="91440" anchor="t">
            <a:noAutofit/>
          </a:bodyPr>
          <a:p>
            <a:pPr marL="114480" indent="0">
              <a:lnSpc>
                <a:spcPct val="150000"/>
              </a:lnSpc>
              <a:spcBef>
                <a:spcPts val="1001"/>
              </a:spcBef>
              <a:buNone/>
              <a:tabLst>
                <a:tab algn="l" pos="0"/>
              </a:tabLst>
            </a:pPr>
            <a:r>
              <a:rPr b="0" lang="en-IN" sz="1800" spc="-1" strike="noStrike">
                <a:solidFill>
                  <a:srgbClr val="000000"/>
                </a:solidFill>
                <a:latin typeface="Arial"/>
                <a:ea typeface="Arial"/>
              </a:rPr>
              <a:t>1. Haven’t implemented different cube size than 3x3.</a:t>
            </a:r>
            <a:endParaRPr b="0" lang="en-IN" sz="1800" spc="-1" strike="noStrike">
              <a:solidFill>
                <a:srgbClr val="000000"/>
              </a:solidFill>
              <a:latin typeface="Arial"/>
            </a:endParaRPr>
          </a:p>
          <a:p>
            <a:pPr marL="114480" indent="0">
              <a:lnSpc>
                <a:spcPct val="150000"/>
              </a:lnSpc>
              <a:spcBef>
                <a:spcPts val="1001"/>
              </a:spcBef>
              <a:buNone/>
              <a:tabLst>
                <a:tab algn="l" pos="0"/>
              </a:tabLst>
            </a:pPr>
            <a:r>
              <a:rPr b="0" lang="en-IN" sz="1800" spc="-1" strike="noStrike">
                <a:solidFill>
                  <a:srgbClr val="000000"/>
                </a:solidFill>
                <a:latin typeface="Arial"/>
                <a:ea typeface="Arial"/>
              </a:rPr>
              <a:t>2. More Platform can be supported like Xbox, Playstation and Nintendo Switch.</a:t>
            </a:r>
            <a:endParaRPr b="0" lang="en-IN" sz="1800" spc="-1" strike="noStrike">
              <a:solidFill>
                <a:srgbClr val="000000"/>
              </a:solidFill>
              <a:latin typeface="Arial"/>
            </a:endParaRPr>
          </a:p>
          <a:p>
            <a:pPr marL="114480" indent="0">
              <a:lnSpc>
                <a:spcPct val="150000"/>
              </a:lnSpc>
              <a:spcBef>
                <a:spcPts val="1001"/>
              </a:spcBef>
              <a:buNone/>
              <a:tabLst>
                <a:tab algn="l" pos="0"/>
              </a:tabLst>
            </a:pPr>
            <a:r>
              <a:rPr b="0" lang="en-IN" sz="1800" spc="-1" strike="noStrike">
                <a:solidFill>
                  <a:srgbClr val="000000"/>
                </a:solidFill>
                <a:latin typeface="Arial"/>
                <a:ea typeface="Arial"/>
              </a:rPr>
              <a:t>3. Haven’t tested on MacOS or Android Devices although likely portable.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2" presetSubtype="4">
                                  <p:stCondLst>
                                    <p:cond delay="0"/>
                                  </p:stCondLst>
                                  <p:childTnLst>
                                    <p:set>
                                      <p:cBhvr>
                                        <p:cTn id="143" dur="1" fill="hold">
                                          <p:stCondLst>
                                            <p:cond delay="0"/>
                                          </p:stCondLst>
                                        </p:cTn>
                                        <p:tgtEl>
                                          <p:spTgt spid="148">
                                            <p:txEl>
                                              <p:pRg st="0" end="0"/>
                                            </p:txEl>
                                          </p:spTgt>
                                        </p:tgtEl>
                                        <p:attrNameLst>
                                          <p:attrName>style.visibility</p:attrName>
                                        </p:attrNameLst>
                                      </p:cBhvr>
                                      <p:to>
                                        <p:strVal val="visible"/>
                                      </p:to>
                                    </p:set>
                                    <p:anim calcmode="lin" valueType="num">
                                      <p:cBhvr additive="repl">
                                        <p:cTn id="144" dur="500" fill="hold"/>
                                        <p:tgtEl>
                                          <p:spTgt spid="148">
                                            <p:txEl>
                                              <p:pRg st="0" end="0"/>
                                            </p:txEl>
                                          </p:spTgt>
                                        </p:tgtEl>
                                        <p:attrNameLst>
                                          <p:attrName>ppt_x</p:attrName>
                                        </p:attrNameLst>
                                      </p:cBhvr>
                                      <p:tavLst>
                                        <p:tav tm="0">
                                          <p:val>
                                            <p:strVal val="#ppt_x"/>
                                          </p:val>
                                        </p:tav>
                                        <p:tav tm="100000">
                                          <p:val>
                                            <p:strVal val="#ppt_x"/>
                                          </p:val>
                                        </p:tav>
                                      </p:tavLst>
                                    </p:anim>
                                    <p:anim calcmode="lin" valueType="num">
                                      <p:cBhvr additive="repl">
                                        <p:cTn id="145" dur="500" fill="hold"/>
                                        <p:tgtEl>
                                          <p:spTgt spid="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2" presetSubtype="4">
                                  <p:stCondLst>
                                    <p:cond delay="0"/>
                                  </p:stCondLst>
                                  <p:childTnLst>
                                    <p:set>
                                      <p:cBhvr>
                                        <p:cTn id="149" dur="1" fill="hold">
                                          <p:stCondLst>
                                            <p:cond delay="0"/>
                                          </p:stCondLst>
                                        </p:cTn>
                                        <p:tgtEl>
                                          <p:spTgt spid="148">
                                            <p:txEl>
                                              <p:pRg st="1" end="1"/>
                                            </p:txEl>
                                          </p:spTgt>
                                        </p:tgtEl>
                                        <p:attrNameLst>
                                          <p:attrName>style.visibility</p:attrName>
                                        </p:attrNameLst>
                                      </p:cBhvr>
                                      <p:to>
                                        <p:strVal val="visible"/>
                                      </p:to>
                                    </p:set>
                                    <p:anim calcmode="lin" valueType="num">
                                      <p:cBhvr additive="repl">
                                        <p:cTn id="150" dur="500" fill="hold"/>
                                        <p:tgtEl>
                                          <p:spTgt spid="148">
                                            <p:txEl>
                                              <p:pRg st="1" end="1"/>
                                            </p:txEl>
                                          </p:spTgt>
                                        </p:tgtEl>
                                        <p:attrNameLst>
                                          <p:attrName>ppt_x</p:attrName>
                                        </p:attrNameLst>
                                      </p:cBhvr>
                                      <p:tavLst>
                                        <p:tav tm="0">
                                          <p:val>
                                            <p:strVal val="#ppt_x"/>
                                          </p:val>
                                        </p:tav>
                                        <p:tav tm="100000">
                                          <p:val>
                                            <p:strVal val="#ppt_x"/>
                                          </p:val>
                                        </p:tav>
                                      </p:tavLst>
                                    </p:anim>
                                    <p:anim calcmode="lin" valueType="num">
                                      <p:cBhvr additive="repl">
                                        <p:cTn id="151" dur="500" fill="hold"/>
                                        <p:tgtEl>
                                          <p:spTgt spid="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2" presetSubtype="4">
                                  <p:stCondLst>
                                    <p:cond delay="0"/>
                                  </p:stCondLst>
                                  <p:childTnLst>
                                    <p:set>
                                      <p:cBhvr>
                                        <p:cTn id="155" dur="1" fill="hold">
                                          <p:stCondLst>
                                            <p:cond delay="0"/>
                                          </p:stCondLst>
                                        </p:cTn>
                                        <p:tgtEl>
                                          <p:spTgt spid="148">
                                            <p:txEl>
                                              <p:pRg st="2" end="2"/>
                                            </p:txEl>
                                          </p:spTgt>
                                        </p:tgtEl>
                                        <p:attrNameLst>
                                          <p:attrName>style.visibility</p:attrName>
                                        </p:attrNameLst>
                                      </p:cBhvr>
                                      <p:to>
                                        <p:strVal val="visible"/>
                                      </p:to>
                                    </p:set>
                                    <p:anim calcmode="lin" valueType="num">
                                      <p:cBhvr additive="repl">
                                        <p:cTn id="156" dur="500" fill="hold"/>
                                        <p:tgtEl>
                                          <p:spTgt spid="148">
                                            <p:txEl>
                                              <p:pRg st="2" end="2"/>
                                            </p:txEl>
                                          </p:spTgt>
                                        </p:tgtEl>
                                        <p:attrNameLst>
                                          <p:attrName>ppt_x</p:attrName>
                                        </p:attrNameLst>
                                      </p:cBhvr>
                                      <p:tavLst>
                                        <p:tav tm="0">
                                          <p:val>
                                            <p:strVal val="#ppt_x"/>
                                          </p:val>
                                        </p:tav>
                                        <p:tav tm="100000">
                                          <p:val>
                                            <p:strVal val="#ppt_x"/>
                                          </p:val>
                                        </p:tav>
                                      </p:tavLst>
                                    </p:anim>
                                    <p:anim calcmode="lin" valueType="num">
                                      <p:cBhvr additive="repl">
                                        <p:cTn id="157" dur="500" fill="hold"/>
                                        <p:tgtEl>
                                          <p:spTgt spid="1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2160000" y="0"/>
            <a:ext cx="5037120" cy="537120"/>
          </a:xfrm>
          <a:prstGeom prst="rect">
            <a:avLst/>
          </a:prstGeom>
          <a:noFill/>
          <a:ln w="0">
            <a:noFill/>
          </a:ln>
        </p:spPr>
        <p:txBody>
          <a:bodyPr lIns="0" rIns="0" tIns="0" bIns="0" anchor="ctr">
            <a:noAutofit/>
          </a:bodyPr>
          <a:p>
            <a:pPr indent="0" algn="ctr">
              <a:lnSpc>
                <a:spcPct val="100000"/>
              </a:lnSpc>
              <a:buNone/>
              <a:tabLst>
                <a:tab algn="l" pos="0"/>
              </a:tabLst>
            </a:pPr>
            <a:r>
              <a:rPr b="1" lang="en-IN" sz="3600" spc="-1" strike="noStrike">
                <a:solidFill>
                  <a:srgbClr val="331d54"/>
                </a:solidFill>
                <a:latin typeface="Arial"/>
                <a:ea typeface="Arial"/>
              </a:rPr>
              <a:t>Shuffled State</a:t>
            </a:r>
            <a:endParaRPr b="0" lang="en-IN" sz="3600" spc="-1" strike="noStrike">
              <a:solidFill>
                <a:srgbClr val="000000"/>
              </a:solidFill>
              <a:latin typeface="Arial"/>
            </a:endParaRPr>
          </a:p>
        </p:txBody>
      </p:sp>
      <p:pic>
        <p:nvPicPr>
          <p:cNvPr id="150" name="Picture 150" descr=""/>
          <p:cNvPicPr/>
          <p:nvPr/>
        </p:nvPicPr>
        <p:blipFill>
          <a:blip r:embed="rId1"/>
          <a:stretch/>
        </p:blipFill>
        <p:spPr>
          <a:xfrm>
            <a:off x="1080000" y="720000"/>
            <a:ext cx="7379640" cy="4214880"/>
          </a:xfrm>
          <a:prstGeom prst="rect">
            <a:avLst/>
          </a:prstGeom>
          <a:ln w="0">
            <a:noFill/>
          </a:ln>
        </p:spPr>
      </p:pic>
    </p:spTree>
  </p:cSld>
  <mc:AlternateContent>
    <mc:Choice Requires="p14">
      <p:transition spd="slow" p14:dur="2000"/>
    </mc:Choice>
    <mc:Fallback>
      <p:transition spd="slow"/>
    </mc:Fallback>
  </mc:AlternateContent>
  <p:timing>
    <p:tnLst>
      <p:par>
        <p:cTn id="158" dur="indefinite" restart="never" nodeType="tmRoot">
          <p:childTnLst>
            <p:seq>
              <p:cTn id="159" dur="indefinite" nodeType="mainSeq">
                <p:childTnLst>
                  <p:par>
                    <p:cTn id="160" fill="hold">
                      <p:stCondLst>
                        <p:cond delay="indefinite"/>
                      </p:stCondLst>
                      <p:childTnLst>
                        <p:par>
                          <p:cTn id="161" fill="hold">
                            <p:stCondLst>
                              <p:cond delay="0"/>
                            </p:stCondLst>
                            <p:childTnLst>
                              <p:par>
                                <p:cTn id="162" nodeType="clickEffect" fill="hold" presetClass="entr" presetID="1">
                                  <p:stCondLst>
                                    <p:cond delay="0"/>
                                  </p:stCondLst>
                                  <p:childTnLst>
                                    <p:set>
                                      <p:cBhvr>
                                        <p:cTn id="163"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TotalTime>
  <Application>LibreOffice/7.5.3.2$Linux_X86_64 LibreOffice_project/50$Build-2</Application>
  <AppVersion>15.0000</AppVersion>
  <Words>654</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Prakash Sahu</cp:lastModifiedBy>
  <dcterms:modified xsi:type="dcterms:W3CDTF">2023-05-25T11:11:19Z</dcterms:modified>
  <cp:revision>26</cp:revision>
  <dc:subject/>
  <dc:title>Welcome to our Rubick Cube Game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16</vt:i4>
  </property>
</Properties>
</file>